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623" r:id="rId2"/>
    <p:sldId id="610" r:id="rId3"/>
    <p:sldId id="611" r:id="rId4"/>
    <p:sldId id="612" r:id="rId5"/>
    <p:sldId id="624" r:id="rId6"/>
    <p:sldId id="625" r:id="rId7"/>
    <p:sldId id="626" r:id="rId8"/>
    <p:sldId id="627" r:id="rId9"/>
    <p:sldId id="628" r:id="rId10"/>
    <p:sldId id="629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0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CB7C-BFB9-41E5-8237-2AA586BED10A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601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E513E-87C5-47BA-8922-59F0803978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304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338BF-1C46-4ED2-9D70-01399B63061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2858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A60F0-EC97-4152-A385-6A03FF734284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428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245D0-A082-4262-BB5B-059B67DBAA79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977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14-4 </a:t>
            </a:r>
            <a:r>
              <a:rPr lang="ja-JP" altLang="en-US" sz="3975" dirty="0">
                <a:latin typeface="メイリオ" panose="020B0604030504040204" pitchFamily="50" charset="-128"/>
              </a:rPr>
              <a:t>メモリとアドレス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958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D8BD958-F326-4105-ADF3-8625E0AD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ED4825C7-B305-49F8-BDE2-31AD22C9C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84983" y="1429942"/>
            <a:ext cx="1809750" cy="3168252"/>
            <a:chOff x="2135" y="481"/>
            <a:chExt cx="1520" cy="2661"/>
          </a:xfrm>
        </p:grpSpPr>
        <p:sp>
          <p:nvSpPr>
            <p:cNvPr id="21524" name="Text Box 3"/>
            <p:cNvSpPr txBox="1">
              <a:spLocks noChangeArrowheads="1"/>
            </p:cNvSpPr>
            <p:nvPr/>
          </p:nvSpPr>
          <p:spPr bwMode="auto">
            <a:xfrm>
              <a:off x="2180" y="717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</p:txBody>
        </p:sp>
        <p:sp>
          <p:nvSpPr>
            <p:cNvPr id="21525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1526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1527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1528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1507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1513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5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/>
          <a:lstStyle/>
          <a:p>
            <a:pPr eaLnBrk="1" hangingPunct="1"/>
            <a:r>
              <a:rPr lang="ja-JP" altLang="en-US" sz="2400">
                <a:latin typeface="メイリオ" panose="020B0604030504040204" pitchFamily="50" charset="-128"/>
              </a:rPr>
              <a:t>　</a:t>
            </a:r>
          </a:p>
        </p:txBody>
      </p:sp>
      <p:sp>
        <p:nvSpPr>
          <p:cNvPr id="494610" name="Rectangle 18"/>
          <p:cNvSpPr>
            <a:spLocks noChangeArrowheads="1"/>
          </p:cNvSpPr>
          <p:nvPr/>
        </p:nvSpPr>
        <p:spPr bwMode="auto">
          <a:xfrm>
            <a:off x="3709988" y="1429942"/>
            <a:ext cx="1781175" cy="10263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1" name="Line 19"/>
          <p:cNvSpPr>
            <a:spLocks noChangeShapeType="1"/>
          </p:cNvSpPr>
          <p:nvPr/>
        </p:nvSpPr>
        <p:spPr bwMode="auto">
          <a:xfrm>
            <a:off x="4574381" y="2456261"/>
            <a:ext cx="0" cy="130611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2" name="Text Box 20"/>
          <p:cNvSpPr txBox="1">
            <a:spLocks noChangeArrowheads="1"/>
          </p:cNvSpPr>
          <p:nvPr/>
        </p:nvSpPr>
        <p:spPr bwMode="auto">
          <a:xfrm>
            <a:off x="3931266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494613" name="Rectangle 21"/>
          <p:cNvSpPr>
            <a:spLocks noChangeArrowheads="1"/>
          </p:cNvSpPr>
          <p:nvPr/>
        </p:nvSpPr>
        <p:spPr bwMode="auto">
          <a:xfrm>
            <a:off x="3681413" y="3752851"/>
            <a:ext cx="1781175" cy="84534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4" name="Line 22"/>
          <p:cNvSpPr>
            <a:spLocks noChangeShapeType="1"/>
          </p:cNvSpPr>
          <p:nvPr/>
        </p:nvSpPr>
        <p:spPr bwMode="auto">
          <a:xfrm>
            <a:off x="4789886" y="2599135"/>
            <a:ext cx="10715" cy="102274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5" name="Rectangle 23"/>
          <p:cNvSpPr>
            <a:spLocks noChangeArrowheads="1"/>
          </p:cNvSpPr>
          <p:nvPr/>
        </p:nvSpPr>
        <p:spPr bwMode="auto">
          <a:xfrm>
            <a:off x="4963717" y="2413398"/>
            <a:ext cx="3015853" cy="14263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6" name="Text Box 24"/>
          <p:cNvSpPr txBox="1">
            <a:spLocks noChangeArrowheads="1"/>
          </p:cNvSpPr>
          <p:nvPr/>
        </p:nvSpPr>
        <p:spPr bwMode="auto">
          <a:xfrm>
            <a:off x="4999436" y="2381251"/>
            <a:ext cx="36471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プロセッサ，メモリ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間でデータが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やり取りされる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3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4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94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10" grpId="0" animBg="1"/>
      <p:bldP spid="494611" grpId="0" animBg="1"/>
      <p:bldP spid="494612" grpId="0"/>
      <p:bldP spid="494613" grpId="0" animBg="1"/>
      <p:bldP spid="494614" grpId="0" animBg="1"/>
      <p:bldP spid="4946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2471739" y="1429942"/>
            <a:ext cx="4264819" cy="4358878"/>
            <a:chOff x="1116" y="481"/>
            <a:chExt cx="3582" cy="3661"/>
          </a:xfrm>
        </p:grpSpPr>
        <p:sp>
          <p:nvSpPr>
            <p:cNvPr id="26636" name="Text Box 3"/>
            <p:cNvSpPr txBox="1">
              <a:spLocks noChangeArrowheads="1"/>
            </p:cNvSpPr>
            <p:nvPr/>
          </p:nvSpPr>
          <p:spPr bwMode="auto">
            <a:xfrm>
              <a:off x="2204" y="757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</p:txBody>
        </p:sp>
        <p:sp>
          <p:nvSpPr>
            <p:cNvPr id="26637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38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39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6640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1" name="Line 8"/>
            <p:cNvSpPr>
              <a:spLocks noChangeShapeType="1"/>
            </p:cNvSpPr>
            <p:nvPr/>
          </p:nvSpPr>
          <p:spPr bwMode="auto">
            <a:xfrm>
              <a:off x="1932" y="1978"/>
              <a:ext cx="19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2" name="Rectangle 9"/>
            <p:cNvSpPr>
              <a:spLocks noChangeArrowheads="1"/>
            </p:cNvSpPr>
            <p:nvPr/>
          </p:nvSpPr>
          <p:spPr bwMode="auto">
            <a:xfrm>
              <a:off x="1116" y="1253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3" name="Text Box 10"/>
            <p:cNvSpPr txBox="1">
              <a:spLocks noChangeArrowheads="1"/>
            </p:cNvSpPr>
            <p:nvPr/>
          </p:nvSpPr>
          <p:spPr bwMode="auto">
            <a:xfrm>
              <a:off x="1288" y="1507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入力装置</a:t>
              </a:r>
            </a:p>
          </p:txBody>
        </p:sp>
        <p:sp>
          <p:nvSpPr>
            <p:cNvPr id="26644" name="Rectangle 11"/>
            <p:cNvSpPr>
              <a:spLocks noChangeArrowheads="1"/>
            </p:cNvSpPr>
            <p:nvPr/>
          </p:nvSpPr>
          <p:spPr bwMode="auto">
            <a:xfrm>
              <a:off x="3882" y="1208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5" name="Text Box 12"/>
            <p:cNvSpPr txBox="1">
              <a:spLocks noChangeArrowheads="1"/>
            </p:cNvSpPr>
            <p:nvPr/>
          </p:nvSpPr>
          <p:spPr bwMode="auto">
            <a:xfrm>
              <a:off x="4063" y="1471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出力装置</a:t>
              </a:r>
            </a:p>
          </p:txBody>
        </p:sp>
        <p:sp>
          <p:nvSpPr>
            <p:cNvPr id="26646" name="Text Box 13"/>
            <p:cNvSpPr txBox="1">
              <a:spLocks noChangeArrowheads="1"/>
            </p:cNvSpPr>
            <p:nvPr/>
          </p:nvSpPr>
          <p:spPr bwMode="auto">
            <a:xfrm>
              <a:off x="2140" y="3624"/>
              <a:ext cx="15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補助記憶装置</a:t>
              </a:r>
            </a:p>
          </p:txBody>
        </p:sp>
        <p:sp>
          <p:nvSpPr>
            <p:cNvPr id="26647" name="Rectangle 14"/>
            <p:cNvSpPr>
              <a:spLocks noChangeArrowheads="1"/>
            </p:cNvSpPr>
            <p:nvPr/>
          </p:nvSpPr>
          <p:spPr bwMode="auto">
            <a:xfrm>
              <a:off x="2135" y="3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8" name="Line 15"/>
            <p:cNvSpPr>
              <a:spLocks noChangeShapeType="1"/>
            </p:cNvSpPr>
            <p:nvPr/>
          </p:nvSpPr>
          <p:spPr bwMode="auto">
            <a:xfrm>
              <a:off x="2885" y="3127"/>
              <a:ext cx="0" cy="3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6628" name="Rectangle 17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0" name="AutoShape 18"/>
          <p:cNvSpPr>
            <a:spLocks noChangeArrowheads="1"/>
          </p:cNvSpPr>
          <p:nvPr/>
        </p:nvSpPr>
        <p:spPr bwMode="auto">
          <a:xfrm>
            <a:off x="4015978" y="2566989"/>
            <a:ext cx="338138" cy="1056085"/>
          </a:xfrm>
          <a:prstGeom prst="downArrow">
            <a:avLst>
              <a:gd name="adj1" fmla="val 50000"/>
              <a:gd name="adj2" fmla="val 78081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1" name="AutoShape 19"/>
          <p:cNvSpPr>
            <a:spLocks noChangeArrowheads="1"/>
          </p:cNvSpPr>
          <p:nvPr/>
        </p:nvSpPr>
        <p:spPr bwMode="auto">
          <a:xfrm flipV="1">
            <a:off x="4776787" y="2566987"/>
            <a:ext cx="338138" cy="1044179"/>
          </a:xfrm>
          <a:prstGeom prst="downArrow">
            <a:avLst>
              <a:gd name="adj1" fmla="val 50000"/>
              <a:gd name="adj2" fmla="val 77201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2" name="Text Box 20"/>
          <p:cNvSpPr txBox="1">
            <a:spLocks noChangeArrowheads="1"/>
          </p:cNvSpPr>
          <p:nvPr/>
        </p:nvSpPr>
        <p:spPr bwMode="auto">
          <a:xfrm>
            <a:off x="2301479" y="2724150"/>
            <a:ext cx="1877437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504853" name="Text Box 21"/>
          <p:cNvSpPr txBox="1">
            <a:spLocks noChangeArrowheads="1"/>
          </p:cNvSpPr>
          <p:nvPr/>
        </p:nvSpPr>
        <p:spPr bwMode="auto">
          <a:xfrm>
            <a:off x="5185173" y="2695575"/>
            <a:ext cx="1454244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26633" name="Text Box 22"/>
          <p:cNvSpPr txBox="1">
            <a:spLocks noChangeArrowheads="1"/>
          </p:cNvSpPr>
          <p:nvPr/>
        </p:nvSpPr>
        <p:spPr bwMode="auto">
          <a:xfrm>
            <a:off x="2380060" y="520303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5" name="Rectangle 23"/>
          <p:cNvSpPr>
            <a:spLocks noChangeArrowheads="1"/>
          </p:cNvSpPr>
          <p:nvPr/>
        </p:nvSpPr>
        <p:spPr bwMode="auto">
          <a:xfrm>
            <a:off x="1534717" y="4743451"/>
            <a:ext cx="6117431" cy="11215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6" name="Text Box 24"/>
          <p:cNvSpPr txBox="1">
            <a:spLocks noChangeArrowheads="1"/>
          </p:cNvSpPr>
          <p:nvPr/>
        </p:nvSpPr>
        <p:spPr bwMode="auto">
          <a:xfrm>
            <a:off x="1955007" y="5039916"/>
            <a:ext cx="6955750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メモリからプロセッサへの読み出し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8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4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4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0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0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0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50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50" grpId="0" animBg="1"/>
      <p:bldP spid="504851" grpId="0" animBg="1"/>
      <p:bldP spid="504852" grpId="0" animBg="1"/>
      <p:bldP spid="504853" grpId="0" animBg="1"/>
      <p:bldP spid="504855" grpId="0" animBg="1"/>
      <p:bldP spid="5048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471739" y="1429942"/>
            <a:ext cx="4264819" cy="4358878"/>
            <a:chOff x="1116" y="481"/>
            <a:chExt cx="3582" cy="3661"/>
          </a:xfrm>
        </p:grpSpPr>
        <p:sp>
          <p:nvSpPr>
            <p:cNvPr id="27660" name="Text Box 3"/>
            <p:cNvSpPr txBox="1">
              <a:spLocks noChangeArrowheads="1"/>
            </p:cNvSpPr>
            <p:nvPr/>
          </p:nvSpPr>
          <p:spPr bwMode="auto">
            <a:xfrm>
              <a:off x="2190" y="745"/>
              <a:ext cx="1448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1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2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3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7664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5" name="Line 8"/>
            <p:cNvSpPr>
              <a:spLocks noChangeShapeType="1"/>
            </p:cNvSpPr>
            <p:nvPr/>
          </p:nvSpPr>
          <p:spPr bwMode="auto">
            <a:xfrm>
              <a:off x="1932" y="1978"/>
              <a:ext cx="19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6" name="Rectangle 9"/>
            <p:cNvSpPr>
              <a:spLocks noChangeArrowheads="1"/>
            </p:cNvSpPr>
            <p:nvPr/>
          </p:nvSpPr>
          <p:spPr bwMode="auto">
            <a:xfrm>
              <a:off x="1116" y="1253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7" name="Text Box 10"/>
            <p:cNvSpPr txBox="1">
              <a:spLocks noChangeArrowheads="1"/>
            </p:cNvSpPr>
            <p:nvPr/>
          </p:nvSpPr>
          <p:spPr bwMode="auto">
            <a:xfrm>
              <a:off x="1288" y="1507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入力装置</a:t>
              </a:r>
            </a:p>
          </p:txBody>
        </p:sp>
        <p:sp>
          <p:nvSpPr>
            <p:cNvPr id="27668" name="Rectangle 11"/>
            <p:cNvSpPr>
              <a:spLocks noChangeArrowheads="1"/>
            </p:cNvSpPr>
            <p:nvPr/>
          </p:nvSpPr>
          <p:spPr bwMode="auto">
            <a:xfrm>
              <a:off x="3882" y="1208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9" name="Text Box 12"/>
            <p:cNvSpPr txBox="1">
              <a:spLocks noChangeArrowheads="1"/>
            </p:cNvSpPr>
            <p:nvPr/>
          </p:nvSpPr>
          <p:spPr bwMode="auto">
            <a:xfrm>
              <a:off x="4063" y="1471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出力装置</a:t>
              </a:r>
            </a:p>
          </p:txBody>
        </p:sp>
        <p:sp>
          <p:nvSpPr>
            <p:cNvPr id="27670" name="Text Box 13"/>
            <p:cNvSpPr txBox="1">
              <a:spLocks noChangeArrowheads="1"/>
            </p:cNvSpPr>
            <p:nvPr/>
          </p:nvSpPr>
          <p:spPr bwMode="auto">
            <a:xfrm>
              <a:off x="2140" y="3624"/>
              <a:ext cx="15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補助記憶装置</a:t>
              </a:r>
            </a:p>
          </p:txBody>
        </p:sp>
        <p:sp>
          <p:nvSpPr>
            <p:cNvPr id="27671" name="Rectangle 14"/>
            <p:cNvSpPr>
              <a:spLocks noChangeArrowheads="1"/>
            </p:cNvSpPr>
            <p:nvPr/>
          </p:nvSpPr>
          <p:spPr bwMode="auto">
            <a:xfrm>
              <a:off x="2135" y="3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72" name="Line 15"/>
            <p:cNvSpPr>
              <a:spLocks noChangeShapeType="1"/>
            </p:cNvSpPr>
            <p:nvPr/>
          </p:nvSpPr>
          <p:spPr bwMode="auto">
            <a:xfrm>
              <a:off x="2885" y="3127"/>
              <a:ext cx="0" cy="3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7651" name="Text Box 16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7652" name="Rectangle 17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898" name="AutoShape 18"/>
          <p:cNvSpPr>
            <a:spLocks noChangeArrowheads="1"/>
          </p:cNvSpPr>
          <p:nvPr/>
        </p:nvSpPr>
        <p:spPr bwMode="auto">
          <a:xfrm>
            <a:off x="4015978" y="2566989"/>
            <a:ext cx="338138" cy="1056085"/>
          </a:xfrm>
          <a:prstGeom prst="downArrow">
            <a:avLst>
              <a:gd name="adj1" fmla="val 50000"/>
              <a:gd name="adj2" fmla="val 78081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899" name="AutoShape 19"/>
          <p:cNvSpPr>
            <a:spLocks noChangeArrowheads="1"/>
          </p:cNvSpPr>
          <p:nvPr/>
        </p:nvSpPr>
        <p:spPr bwMode="auto">
          <a:xfrm>
            <a:off x="4792266" y="2590800"/>
            <a:ext cx="338138" cy="1029891"/>
          </a:xfrm>
          <a:prstGeom prst="downArrow">
            <a:avLst>
              <a:gd name="adj1" fmla="val 50000"/>
              <a:gd name="adj2" fmla="val 76144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900" name="Text Box 20"/>
          <p:cNvSpPr txBox="1">
            <a:spLocks noChangeArrowheads="1"/>
          </p:cNvSpPr>
          <p:nvPr/>
        </p:nvSpPr>
        <p:spPr bwMode="auto">
          <a:xfrm>
            <a:off x="2358629" y="2714625"/>
            <a:ext cx="1877437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506901" name="Text Box 21"/>
          <p:cNvSpPr txBox="1">
            <a:spLocks noChangeArrowheads="1"/>
          </p:cNvSpPr>
          <p:nvPr/>
        </p:nvSpPr>
        <p:spPr bwMode="auto">
          <a:xfrm>
            <a:off x="5185173" y="2695575"/>
            <a:ext cx="1454244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27657" name="Text Box 22"/>
          <p:cNvSpPr txBox="1">
            <a:spLocks noChangeArrowheads="1"/>
          </p:cNvSpPr>
          <p:nvPr/>
        </p:nvSpPr>
        <p:spPr bwMode="auto">
          <a:xfrm>
            <a:off x="2380060" y="520303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903" name="Rectangle 23"/>
          <p:cNvSpPr>
            <a:spLocks noChangeArrowheads="1"/>
          </p:cNvSpPr>
          <p:nvPr/>
        </p:nvSpPr>
        <p:spPr bwMode="auto">
          <a:xfrm>
            <a:off x="1534717" y="4743451"/>
            <a:ext cx="6117431" cy="11215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904" name="Text Box 24"/>
          <p:cNvSpPr txBox="1">
            <a:spLocks noChangeArrowheads="1"/>
          </p:cNvSpPr>
          <p:nvPr/>
        </p:nvSpPr>
        <p:spPr bwMode="auto">
          <a:xfrm>
            <a:off x="1955007" y="5039916"/>
            <a:ext cx="6955750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プロセッサからメモリへの書き込み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6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6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0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0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0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50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98" grpId="0" animBg="1"/>
      <p:bldP spid="506899" grpId="0" animBg="1"/>
      <p:bldP spid="506900" grpId="0" animBg="1"/>
      <p:bldP spid="506901" grpId="0" animBg="1"/>
      <p:bldP spid="506903" grpId="0" animBg="1"/>
      <p:bldP spid="5069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メモリとは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479" y="1094448"/>
            <a:ext cx="7176235" cy="5333166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</a:rPr>
              <a:t>メモリ</a:t>
            </a:r>
            <a:r>
              <a:rPr lang="ja-JP" altLang="en-US" dirty="0">
                <a:latin typeface="メイリオ" panose="020B0604030504040204" pitchFamily="50" charset="-128"/>
              </a:rPr>
              <a:t>は，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データの記憶を行うチップ</a:t>
            </a:r>
          </a:p>
          <a:p>
            <a:pPr eaLnBrk="1" hangingPunct="1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データを覚えさせたり（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書き込み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），取り出したり（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読み出し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）の機能がある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7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76795" y="1144339"/>
            <a:ext cx="7308668" cy="36248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（８ビット）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単位に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区切られて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いる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には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０から始まる通し番号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が付けられている。これを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という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番地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ともいう）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8" name="コンテンツ プレースホルダー 8"/>
          <p:cNvGraphicFramePr>
            <a:graphicFrameLocks/>
          </p:cNvGraphicFramePr>
          <p:nvPr/>
        </p:nvGraphicFramePr>
        <p:xfrm>
          <a:off x="1570427" y="4611207"/>
          <a:ext cx="5252600" cy="489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52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95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01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02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03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メイリオ" panose="020B0604030504040204" pitchFamily="50" charset="-128"/>
                        </a:rPr>
                        <a:t>00</a:t>
                      </a:r>
                      <a:endParaRPr kumimoji="1" lang="ja-JP" altLang="en-US" sz="2100" dirty="0">
                        <a:solidFill>
                          <a:schemeClr val="accent6">
                            <a:lumMod val="75000"/>
                          </a:schemeClr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742985" y="41993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メモリ内のデータは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42770" y="55126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59936" y="5139721"/>
            <a:ext cx="626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0    1    2    3    4    5    6    7    8    9 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14-4 </a:t>
            </a:r>
            <a:r>
              <a:rPr kumimoji="1" lang="ja-JP" altLang="en-US" dirty="0"/>
              <a:t>メモリとアドレス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7429602" y="1399858"/>
            <a:ext cx="1569661" cy="1416572"/>
            <a:chOff x="9623063" y="1104514"/>
            <a:chExt cx="2448953" cy="2171279"/>
          </a:xfrm>
        </p:grpSpPr>
        <p:sp>
          <p:nvSpPr>
            <p:cNvPr id="14" name="Text Box 1035"/>
            <p:cNvSpPr txBox="1">
              <a:spLocks noChangeArrowheads="1"/>
            </p:cNvSpPr>
            <p:nvPr/>
          </p:nvSpPr>
          <p:spPr bwMode="auto">
            <a:xfrm>
              <a:off x="9623063" y="2752150"/>
              <a:ext cx="2448953" cy="52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 panose="020B0604030504040204" pitchFamily="50" charset="-128"/>
                  <a:cs typeface="+mn-cs"/>
                </a:rPr>
                <a:t>ノートページ</a:t>
              </a:r>
            </a:p>
          </p:txBody>
        </p:sp>
        <p:pic>
          <p:nvPicPr>
            <p:cNvPr id="15" name="Picture 2" descr="https://1.bp.blogspot.com/-x66gVF1MB1I/VdLr-mQVEmI/AAAAAAAAw1Y/EA-SR-rYRsE/s800/study_daigakusei_m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026" y="1104514"/>
              <a:ext cx="1864367" cy="164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155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485" y="1193424"/>
            <a:ext cx="2902744" cy="3086100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</a:rPr>
              <a:t>読み出し</a:t>
            </a:r>
          </a:p>
          <a:p>
            <a:pPr eaLnBrk="1" hangingPunct="1"/>
            <a:endParaRPr lang="ja-JP" altLang="en-US" sz="2400" dirty="0">
              <a:latin typeface="メイリオ" panose="020B0604030504040204" pitchFamily="50" charset="-128"/>
            </a:endParaRP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2650212" y="2750253"/>
            <a:ext cx="1218009" cy="1574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2705218" y="330931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299014" name="AutoShape 6"/>
          <p:cNvSpPr>
            <a:spLocks noChangeArrowheads="1"/>
          </p:cNvSpPr>
          <p:nvPr/>
        </p:nvSpPr>
        <p:spPr bwMode="auto">
          <a:xfrm>
            <a:off x="1434584" y="3087200"/>
            <a:ext cx="984647" cy="396478"/>
          </a:xfrm>
          <a:prstGeom prst="rightArrow">
            <a:avLst>
              <a:gd name="adj1" fmla="val 50000"/>
              <a:gd name="adj2" fmla="val 620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111145" y="2326537"/>
            <a:ext cx="2646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読み出したい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299016" name="AutoShape 8"/>
          <p:cNvSpPr>
            <a:spLocks noChangeArrowheads="1"/>
          </p:cNvSpPr>
          <p:nvPr/>
        </p:nvSpPr>
        <p:spPr bwMode="auto">
          <a:xfrm flipH="1">
            <a:off x="1385768" y="3925400"/>
            <a:ext cx="1051322" cy="396478"/>
          </a:xfrm>
          <a:prstGeom prst="rightArrow">
            <a:avLst>
              <a:gd name="adj1" fmla="val 50000"/>
              <a:gd name="adj2" fmla="val 662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9017" name="Text Box 9"/>
          <p:cNvSpPr txBox="1">
            <a:spLocks noChangeArrowheads="1"/>
          </p:cNvSpPr>
          <p:nvPr/>
        </p:nvSpPr>
        <p:spPr bwMode="auto">
          <a:xfrm>
            <a:off x="1265515" y="3624171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299018" name="Rectangle 10"/>
          <p:cNvSpPr>
            <a:spLocks noChangeArrowheads="1"/>
          </p:cNvSpPr>
          <p:nvPr/>
        </p:nvSpPr>
        <p:spPr bwMode="auto">
          <a:xfrm>
            <a:off x="4862134" y="1193424"/>
            <a:ext cx="290274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書き込み</a:t>
            </a: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7237641" y="2477900"/>
            <a:ext cx="1218010" cy="1574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9020" name="Text Box 12"/>
          <p:cNvSpPr txBox="1">
            <a:spLocks noChangeArrowheads="1"/>
          </p:cNvSpPr>
          <p:nvPr/>
        </p:nvSpPr>
        <p:spPr bwMode="auto">
          <a:xfrm>
            <a:off x="7327832" y="306455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299021" name="AutoShape 13"/>
          <p:cNvSpPr>
            <a:spLocks noChangeArrowheads="1"/>
          </p:cNvSpPr>
          <p:nvPr/>
        </p:nvSpPr>
        <p:spPr bwMode="auto">
          <a:xfrm>
            <a:off x="6002962" y="3220850"/>
            <a:ext cx="984647" cy="802481"/>
          </a:xfrm>
          <a:prstGeom prst="rightArrow">
            <a:avLst>
              <a:gd name="adj1" fmla="val 50000"/>
              <a:gd name="adj2" fmla="val 306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/>
        </p:nvSpPr>
        <p:spPr bwMode="auto">
          <a:xfrm>
            <a:off x="4623027" y="2251681"/>
            <a:ext cx="26468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書き込みたい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とデータそのもの</a:t>
            </a:r>
          </a:p>
        </p:txBody>
      </p:sp>
      <p:sp>
        <p:nvSpPr>
          <p:cNvPr id="1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87609" y="6460535"/>
            <a:ext cx="2057400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メモリへの操作</a:t>
            </a:r>
          </a:p>
        </p:txBody>
      </p:sp>
    </p:spTree>
    <p:extLst>
      <p:ext uri="{BB962C8B-B14F-4D97-AF65-F5344CB8AC3E}">
        <p14:creationId xmlns:p14="http://schemas.microsoft.com/office/powerpoint/2010/main" val="3495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build="p"/>
      <p:bldP spid="299012" grpId="0" animBg="1"/>
      <p:bldP spid="299013" grpId="0"/>
      <p:bldP spid="299014" grpId="0" animBg="1"/>
      <p:bldP spid="299015" grpId="0"/>
      <p:bldP spid="299016" grpId="0" animBg="1"/>
      <p:bldP spid="299017" grpId="0"/>
      <p:bldP spid="299018" grpId="0"/>
      <p:bldP spid="299019" grpId="0" animBg="1"/>
      <p:bldP spid="299020" grpId="0"/>
      <p:bldP spid="299021" grpId="0" animBg="1"/>
      <p:bldP spid="2990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読み出し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25962" y="149961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25962" y="171511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25962" y="1930617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25962" y="214611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30725" y="1493658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114131" y="353557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115322" y="369750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116512" y="385942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527155" y="2361624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528344" y="2577125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529536" y="2792630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530725" y="3008131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521200" y="3223636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337719" y="1471036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０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332957" y="168653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１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328194" y="1902042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２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1327004" y="2117545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３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325813" y="233304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４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328194" y="2548551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５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330575" y="2764055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６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332957" y="2979558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７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335338" y="3195061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８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271580" y="4357111"/>
            <a:ext cx="3877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メモリの各区画は１バイト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（１６進数で２桁）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4703616" y="3283167"/>
            <a:ext cx="2646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メモリの値は変化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しない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2908155" y="14567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2908155" y="16853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2908155" y="190442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908155" y="211397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908155" y="232352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908155" y="25425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2908155" y="27521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2908155" y="29616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908155" y="31902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3880538" y="1840129"/>
            <a:ext cx="35702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アドレス４番地，５番地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から２バイト分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読み出す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とき</a:t>
            </a:r>
          </a:p>
        </p:txBody>
      </p:sp>
      <p:sp>
        <p:nvSpPr>
          <p:cNvPr id="39" name="Text Box 60"/>
          <p:cNvSpPr txBox="1">
            <a:spLocks noChangeArrowheads="1"/>
          </p:cNvSpPr>
          <p:nvPr/>
        </p:nvSpPr>
        <p:spPr bwMode="auto">
          <a:xfrm>
            <a:off x="4826250" y="368559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0" name="Rectangle 61"/>
          <p:cNvSpPr>
            <a:spLocks noChangeArrowheads="1"/>
          </p:cNvSpPr>
          <p:nvPr/>
        </p:nvSpPr>
        <p:spPr bwMode="auto">
          <a:xfrm>
            <a:off x="2728369" y="2275898"/>
            <a:ext cx="952500" cy="6191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Line 63"/>
          <p:cNvSpPr>
            <a:spLocks noChangeShapeType="1"/>
          </p:cNvSpPr>
          <p:nvPr/>
        </p:nvSpPr>
        <p:spPr bwMode="auto">
          <a:xfrm flipH="1" flipV="1">
            <a:off x="3689204" y="2875972"/>
            <a:ext cx="645319" cy="451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allAtOnce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書き込み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39370" y="1721679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39370" y="1937181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39370" y="215268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39370" y="2368187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44133" y="1715726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327539" y="375764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2328730" y="391957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329920" y="408149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740563" y="2583692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41752" y="279919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742944" y="3014698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744133" y="3230199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734608" y="3445704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51127" y="1693104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０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46365" y="1908607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１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1602" y="2124110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２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40412" y="2339613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３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39221" y="2555117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４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41602" y="277061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５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543983" y="2986123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６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46365" y="3201626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７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48746" y="341712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　８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4988" y="4579179"/>
            <a:ext cx="3877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メモリの各区画は１バイト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（１６進数で２桁）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087945" y="4631293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前の値は消える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4220839" y="2761622"/>
            <a:ext cx="869156" cy="635794"/>
          </a:xfrm>
          <a:prstGeom prst="rightArrow">
            <a:avLst>
              <a:gd name="adj1" fmla="val 50000"/>
              <a:gd name="adj2" fmla="val 3417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121563" y="16788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2121563" y="19074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2121563" y="212649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21563" y="233604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121563" y="254559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121563" y="27646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2121563" y="29742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2121563" y="31837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2121563" y="34123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3194178" y="1009024"/>
            <a:ext cx="26468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アドレス６番地，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７番地に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「０４００」を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書き込むと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6266537" y="175593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6266537" y="1971437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6266537" y="218694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6266537" y="240244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271300" y="1749982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6854706" y="3791903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6855897" y="3953828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6857087" y="4115753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6267730" y="2617948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6268919" y="283344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6270111" y="3048954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6271300" y="3264455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261775" y="3479960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6648730" y="171307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6648730" y="194167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6648730" y="216074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6648730" y="237029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648730" y="257984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6648730" y="279892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6648730" y="344662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6629679" y="2989422"/>
            <a:ext cx="7617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０　４</a:t>
            </a: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6629679" y="3218022"/>
            <a:ext cx="7617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０　０</a:t>
            </a: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6416556" y="2954893"/>
            <a:ext cx="952500" cy="6191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1" grpId="1"/>
      <p:bldP spid="62" grpId="0" animBg="1"/>
    </p:bld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334</Words>
  <Application>Microsoft Office PowerPoint</Application>
  <PresentationFormat>画面に合わせる (4:3)</PresentationFormat>
  <Paragraphs>139</Paragraphs>
  <Slides>10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メイリオ</vt:lpstr>
      <vt:lpstr>游ゴシック</vt:lpstr>
      <vt:lpstr>Arial</vt:lpstr>
      <vt:lpstr>Calibri</vt:lpstr>
      <vt:lpstr>Times New Roman</vt:lpstr>
      <vt:lpstr>1_Office テーマ</vt:lpstr>
      <vt:lpstr>14-4 メモリとアドレス</vt:lpstr>
      <vt:lpstr>　</vt:lpstr>
      <vt:lpstr>PowerPoint プレゼンテーション</vt:lpstr>
      <vt:lpstr>PowerPoint プレゼンテーション</vt:lpstr>
      <vt:lpstr>メモリとは</vt:lpstr>
      <vt:lpstr>14-4 メモリとアドレス</vt:lpstr>
      <vt:lpstr>メモリへの操作</vt:lpstr>
      <vt:lpstr>読み出し</vt:lpstr>
      <vt:lpstr>書き込み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30</cp:revision>
  <dcterms:created xsi:type="dcterms:W3CDTF">2020-06-03T12:20:31Z</dcterms:created>
  <dcterms:modified xsi:type="dcterms:W3CDTF">2020-08-06T11:07:21Z</dcterms:modified>
</cp:coreProperties>
</file>