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8"/>
  </p:notesMasterIdLst>
  <p:sldIdLst>
    <p:sldId id="665" r:id="rId2"/>
    <p:sldId id="666" r:id="rId3"/>
    <p:sldId id="669" r:id="rId4"/>
    <p:sldId id="667" r:id="rId5"/>
    <p:sldId id="668" r:id="rId6"/>
    <p:sldId id="670" r:id="rId7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48" d="100"/>
          <a:sy n="48" d="100"/>
        </p:scale>
        <p:origin x="172" y="-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1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lang="ja-JP" altLang="en-US" smtClean="0">
                <a:solidFill>
                  <a:prstClr val="black"/>
                </a:solidFill>
              </a:rPr>
              <a:pPr/>
              <a:t>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143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5558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0945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1758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8CCE8-F124-4E38-8021-73C3736673B8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7793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2CDA3-6006-4FF8-8295-72AFA69FA95E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3776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6184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297C-6E44-48D7-9823-EA6FF40F9728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3323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CA01-312F-4205-B554-FBADE0633E35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9282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A5FB9-5BA3-4E80-A4F1-888B97453D4D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075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A69A-4707-4D61-92AB-2A1682BD1357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5141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920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42792-6756-4051-9F94-0D6FAA564538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1270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F4E1-74CB-4767-940E-415E66CE3E19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6236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メイリオ" panose="020B0604030504040204" pitchFamily="50" charset="-128"/>
              </a:defRPr>
            </a:lvl1pPr>
          </a:lstStyle>
          <a:p>
            <a:fld id="{EBFBE731-6ED8-4A42-8A57-3C41D7584935}" type="datetime1">
              <a:rPr kumimoji="1" lang="ja-JP" altLang="en-US" smtClean="0"/>
              <a:pPr/>
              <a:t>2020/8/6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メイリオ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25" y="13240"/>
            <a:ext cx="1304925" cy="122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438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b="1" kern="1200">
          <a:solidFill>
            <a:srgbClr val="FF0000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88374" y="2472820"/>
            <a:ext cx="8343900" cy="1085959"/>
          </a:xfrm>
        </p:spPr>
        <p:txBody>
          <a:bodyPr>
            <a:normAutofit/>
          </a:bodyPr>
          <a:lstStyle/>
          <a:p>
            <a:r>
              <a:rPr lang="en-US" altLang="ja-JP" sz="3975" dirty="0">
                <a:latin typeface="メイリオ" panose="020B0604030504040204" pitchFamily="50" charset="-128"/>
              </a:rPr>
              <a:t>14-8 </a:t>
            </a:r>
            <a:r>
              <a:rPr lang="ja-JP" altLang="en-US" sz="3975" dirty="0">
                <a:latin typeface="メイリオ" panose="020B0604030504040204" pitchFamily="50" charset="-128"/>
              </a:rPr>
              <a:t>論理演算と足し算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pPr/>
              <a:t>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2786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77764" y="299336"/>
            <a:ext cx="8753475" cy="507206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論理積と論理和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fld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aphicFrame>
        <p:nvGraphicFramePr>
          <p:cNvPr id="3" name="表 2"/>
          <p:cNvGraphicFramePr>
            <a:graphicFrameLocks noGrp="1"/>
          </p:cNvGraphicFramePr>
          <p:nvPr/>
        </p:nvGraphicFramePr>
        <p:xfrm>
          <a:off x="70403" y="2779454"/>
          <a:ext cx="3362325" cy="23259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20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5305">
                <a:tc>
                  <a:txBody>
                    <a:bodyPr/>
                    <a:lstStyle/>
                    <a:p>
                      <a:endParaRPr kumimoji="1" lang="ja-JP" altLang="en-US" sz="3300" dirty="0"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０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１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5305"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０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０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０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5305"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１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０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１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表 7"/>
          <p:cNvGraphicFramePr>
            <a:graphicFrameLocks noGrp="1"/>
          </p:cNvGraphicFramePr>
          <p:nvPr/>
        </p:nvGraphicFramePr>
        <p:xfrm>
          <a:off x="3821892" y="2779454"/>
          <a:ext cx="3362325" cy="23259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20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0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5305">
                <a:tc>
                  <a:txBody>
                    <a:bodyPr/>
                    <a:lstStyle/>
                    <a:p>
                      <a:endParaRPr kumimoji="1" lang="ja-JP" altLang="en-US" sz="3300" dirty="0"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０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１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5305"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０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０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１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5305"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１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１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１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675712" y="5235028"/>
            <a:ext cx="2162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論理積 </a:t>
            </a:r>
            <a:r>
              <a:rPr kumimoji="1" lang="en-US" altLang="ja-JP" sz="2800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AND</a:t>
            </a:r>
            <a:endParaRPr kumimoji="1" lang="ja-JP" altLang="en-US" sz="2800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532948" y="5235028"/>
            <a:ext cx="1903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論理和 </a:t>
            </a:r>
            <a:r>
              <a:rPr kumimoji="1" lang="en-US" altLang="ja-JP" sz="2800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OR</a:t>
            </a:r>
            <a:endParaRPr kumimoji="1" lang="ja-JP" altLang="en-US" sz="2800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7461578" y="1685636"/>
            <a:ext cx="1569661" cy="1416572"/>
            <a:chOff x="9623063" y="1104514"/>
            <a:chExt cx="2448953" cy="2171279"/>
          </a:xfrm>
        </p:grpSpPr>
        <p:sp>
          <p:nvSpPr>
            <p:cNvPr id="14" name="Text Box 1035"/>
            <p:cNvSpPr txBox="1">
              <a:spLocks noChangeArrowheads="1"/>
            </p:cNvSpPr>
            <p:nvPr/>
          </p:nvSpPr>
          <p:spPr bwMode="auto">
            <a:xfrm>
              <a:off x="9623063" y="2752150"/>
              <a:ext cx="2448953" cy="523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rgbClr val="0033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800">
                  <a:solidFill>
                    <a:srgbClr val="0033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rgbClr val="0033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rgbClr val="0033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>
                  <a:solidFill>
                    <a:srgbClr val="0033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>
                  <a:solidFill>
                    <a:srgbClr val="0033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>
                  <a:solidFill>
                    <a:srgbClr val="0033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>
                  <a:solidFill>
                    <a:srgbClr val="0033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umimoji="1" sz="2000">
                  <a:solidFill>
                    <a:srgbClr val="0033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ja-JP" altLang="en-US" sz="1800" dirty="0">
                  <a:solidFill>
                    <a:schemeClr val="tx1"/>
                  </a:solidFill>
                  <a:latin typeface="Times New Roman" panose="02020603050405020304" pitchFamily="18" charset="0"/>
                </a:rPr>
                <a:t>ノートページ</a:t>
              </a:r>
            </a:p>
          </p:txBody>
        </p:sp>
        <p:pic>
          <p:nvPicPr>
            <p:cNvPr id="15" name="Picture 2" descr="https://1.bp.blogspot.com/-x66gVF1MB1I/VdLr-mQVEmI/AAAAAAAAw1Y/EA-SR-rYRsE/s800/study_daigakusei_man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6026" y="1104514"/>
              <a:ext cx="1864367" cy="1647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82874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77764" y="299336"/>
            <a:ext cx="8753475" cy="507206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否定（</a:t>
            </a: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NOT)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fld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233705" y="3558628"/>
            <a:ext cx="17838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否定 </a:t>
            </a:r>
            <a:r>
              <a:rPr kumimoji="1" lang="en-US" altLang="ja-JP" sz="2800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NOT</a:t>
            </a:r>
            <a:endParaRPr kumimoji="1" lang="ja-JP" altLang="en-US" sz="2800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379746" y="1894003"/>
            <a:ext cx="4739105" cy="23985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dirty="0"/>
              <a:t>NOT(0)	=	1</a:t>
            </a:r>
          </a:p>
          <a:p>
            <a:pPr marL="0" indent="0">
              <a:buNone/>
            </a:pPr>
            <a:r>
              <a:rPr lang="en-US" altLang="ja-JP" dirty="0"/>
              <a:t>NOT(1)	= 	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92253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足し算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35196" y="1671753"/>
            <a:ext cx="4739105" cy="2398597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0	+	0	=	00</a:t>
            </a:r>
          </a:p>
          <a:p>
            <a:pPr marL="0" indent="0">
              <a:buNone/>
            </a:pPr>
            <a:r>
              <a:rPr lang="en-US" altLang="ja-JP" dirty="0"/>
              <a:t>0	+	1	= 	01</a:t>
            </a:r>
          </a:p>
          <a:p>
            <a:pPr marL="0" indent="0">
              <a:buNone/>
            </a:pPr>
            <a:r>
              <a:rPr kumimoji="1" lang="en-US" altLang="ja-JP" dirty="0"/>
              <a:t>1	+	0	= 	01</a:t>
            </a:r>
          </a:p>
          <a:p>
            <a:pPr marL="0" indent="0">
              <a:buNone/>
            </a:pPr>
            <a:r>
              <a:rPr lang="en-US" altLang="ja-JP" dirty="0"/>
              <a:t>1	+	1	=	10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93796" y="4425950"/>
            <a:ext cx="7673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ea typeface="メイリオ" panose="020B0604030504040204" pitchFamily="50" charset="-128"/>
              </a:rPr>
              <a:t>２つのビットから</a:t>
            </a:r>
            <a:r>
              <a:rPr kumimoji="1" lang="en-US" altLang="ja-JP" sz="2800" dirty="0">
                <a:ea typeface="メイリオ" panose="020B0604030504040204" pitchFamily="50" charset="-128"/>
              </a:rPr>
              <a:t>				</a:t>
            </a:r>
            <a:r>
              <a:rPr kumimoji="1" lang="ja-JP" altLang="en-US" sz="2800" dirty="0">
                <a:ea typeface="メイリオ" panose="020B0604030504040204" pitchFamily="50" charset="-128"/>
              </a:rPr>
              <a:t>２ビットができる</a:t>
            </a:r>
          </a:p>
        </p:txBody>
      </p:sp>
      <p:cxnSp>
        <p:nvCxnSpPr>
          <p:cNvPr id="7" name="直線コネクタ 6"/>
          <p:cNvCxnSpPr/>
          <p:nvPr/>
        </p:nvCxnSpPr>
        <p:spPr>
          <a:xfrm>
            <a:off x="5441950" y="1270000"/>
            <a:ext cx="31750" cy="2800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256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足し算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6446" y="1135246"/>
            <a:ext cx="4739105" cy="2398597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dirty="0"/>
              <a:t>0	+	0	=	00</a:t>
            </a:r>
          </a:p>
          <a:p>
            <a:pPr marL="0" indent="0">
              <a:buNone/>
            </a:pPr>
            <a:r>
              <a:rPr lang="en-US" altLang="ja-JP" dirty="0"/>
              <a:t>0	+	1	= 	01</a:t>
            </a:r>
          </a:p>
          <a:p>
            <a:pPr marL="0" indent="0">
              <a:buNone/>
            </a:pPr>
            <a:r>
              <a:rPr kumimoji="1" lang="en-US" altLang="ja-JP" dirty="0"/>
              <a:t>1	+	0	= 	01</a:t>
            </a:r>
          </a:p>
          <a:p>
            <a:pPr marL="0" indent="0">
              <a:buNone/>
            </a:pPr>
            <a:r>
              <a:rPr lang="en-US" altLang="ja-JP" dirty="0"/>
              <a:t>1	+	1	=	10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16377" y="733493"/>
            <a:ext cx="3857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ea typeface="メイリオ" panose="020B0604030504040204" pitchFamily="50" charset="-128"/>
              </a:rPr>
              <a:t>上位ビット 下位ビット</a:t>
            </a:r>
          </a:p>
        </p:txBody>
      </p:sp>
      <p:cxnSp>
        <p:nvCxnSpPr>
          <p:cNvPr id="7" name="直線コネクタ 6"/>
          <p:cNvCxnSpPr/>
          <p:nvPr/>
        </p:nvCxnSpPr>
        <p:spPr>
          <a:xfrm>
            <a:off x="4013200" y="733493"/>
            <a:ext cx="31750" cy="2800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表 7"/>
          <p:cNvGraphicFramePr>
            <a:graphicFrameLocks noGrp="1"/>
          </p:cNvGraphicFramePr>
          <p:nvPr/>
        </p:nvGraphicFramePr>
        <p:xfrm>
          <a:off x="682625" y="3758071"/>
          <a:ext cx="2847975" cy="17145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9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5526">
                <a:tc>
                  <a:txBody>
                    <a:bodyPr/>
                    <a:lstStyle/>
                    <a:p>
                      <a:endParaRPr kumimoji="1" lang="ja-JP" altLang="en-US" sz="3300" dirty="0"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０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１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5526"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０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０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０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5526"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１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０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１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表 8"/>
          <p:cNvGraphicFramePr>
            <a:graphicFrameLocks noGrp="1"/>
          </p:cNvGraphicFramePr>
          <p:nvPr/>
        </p:nvGraphicFramePr>
        <p:xfrm>
          <a:off x="4434115" y="3758071"/>
          <a:ext cx="2512785" cy="17559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7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75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5315">
                <a:tc>
                  <a:txBody>
                    <a:bodyPr/>
                    <a:lstStyle/>
                    <a:p>
                      <a:endParaRPr kumimoji="1" lang="ja-JP" altLang="en-US" sz="3300" dirty="0"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０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１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315"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０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０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１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315"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１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１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ja-JP" altLang="en-US" sz="3300" dirty="0">
                          <a:ea typeface="メイリオ" panose="020B0604030504040204" pitchFamily="50" charset="-128"/>
                        </a:rPr>
                        <a:t>０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テキスト ボックス 9"/>
          <p:cNvSpPr txBox="1"/>
          <p:nvPr/>
        </p:nvSpPr>
        <p:spPr>
          <a:xfrm>
            <a:off x="903019" y="5558147"/>
            <a:ext cx="19800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上位ビット</a:t>
            </a:r>
            <a:endParaRPr kumimoji="1"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x AND y</a:t>
            </a:r>
            <a:endParaRPr kumimoji="1" lang="ja-JP" altLang="en-US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161333" y="5558147"/>
            <a:ext cx="55028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下位ビット</a:t>
            </a:r>
            <a:endParaRPr kumimoji="1"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AND((x OR y), NOT(x AND y))</a:t>
            </a:r>
            <a:endParaRPr kumimoji="1" lang="ja-JP" altLang="en-US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696850" y="2030338"/>
            <a:ext cx="341632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足し算は </a:t>
            </a:r>
            <a:endParaRPr kumimoji="1" lang="en-US" altLang="ja-JP" sz="28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AND, OR, NOT</a:t>
            </a:r>
          </a:p>
          <a:p>
            <a:pPr algn="ctr"/>
            <a:r>
              <a:rPr kumimoji="1" lang="ja-JP" altLang="en-US" sz="2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の組み合わせで可能</a:t>
            </a:r>
          </a:p>
        </p:txBody>
      </p:sp>
    </p:spTree>
    <p:extLst>
      <p:ext uri="{BB962C8B-B14F-4D97-AF65-F5344CB8AC3E}">
        <p14:creationId xmlns:p14="http://schemas.microsoft.com/office/powerpoint/2010/main" val="571151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C87A77C-89A0-4A35-A91D-0E7C42243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3" name="画面録画 2">
            <a:hlinkClick r:id="" action="ppaction://media"/>
            <a:extLst>
              <a:ext uri="{FF2B5EF4-FFF2-40B4-BE49-F238E27FC236}">
                <a16:creationId xmlns:a16="http://schemas.microsoft.com/office/drawing/2014/main" id="{46818451-57F3-43E1-B4AD-4FC27DB7C6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7075" y="1714500"/>
            <a:ext cx="51498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0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195</Words>
  <Application>Microsoft Office PowerPoint</Application>
  <PresentationFormat>画面に合わせる (4:3)</PresentationFormat>
  <Paragraphs>69</Paragraphs>
  <Slides>6</Slides>
  <Notes>3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2" baseType="lpstr">
      <vt:lpstr>メイリオ</vt:lpstr>
      <vt:lpstr>游ゴシック</vt:lpstr>
      <vt:lpstr>Arial</vt:lpstr>
      <vt:lpstr>Calibri</vt:lpstr>
      <vt:lpstr>Times New Roman</vt:lpstr>
      <vt:lpstr>1_Office テーマ</vt:lpstr>
      <vt:lpstr>14-8 論理演算と足し算</vt:lpstr>
      <vt:lpstr>論理積と論理和</vt:lpstr>
      <vt:lpstr>否定（NOT)</vt:lpstr>
      <vt:lpstr>足し算</vt:lpstr>
      <vt:lpstr>足し算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5-1 授業の進め方， 今日の内容</dc:title>
  <dc:creator>kunihiko</dc:creator>
  <cp:lastModifiedBy>金子　邦彦</cp:lastModifiedBy>
  <cp:revision>30</cp:revision>
  <dcterms:created xsi:type="dcterms:W3CDTF">2020-06-03T12:20:31Z</dcterms:created>
  <dcterms:modified xsi:type="dcterms:W3CDTF">2020-08-06T11:31:07Z</dcterms:modified>
</cp:coreProperties>
</file>