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694" r:id="rId2"/>
    <p:sldId id="1750" r:id="rId3"/>
    <p:sldId id="544" r:id="rId4"/>
    <p:sldId id="1809" r:id="rId5"/>
    <p:sldId id="1810" r:id="rId6"/>
    <p:sldId id="1811" r:id="rId7"/>
    <p:sldId id="699" r:id="rId8"/>
    <p:sldId id="462" r:id="rId9"/>
    <p:sldId id="473" r:id="rId10"/>
    <p:sldId id="648" r:id="rId11"/>
    <p:sldId id="547" r:id="rId12"/>
    <p:sldId id="641" r:id="rId13"/>
    <p:sldId id="688" r:id="rId14"/>
    <p:sldId id="553" r:id="rId15"/>
    <p:sldId id="608" r:id="rId16"/>
    <p:sldId id="610" r:id="rId17"/>
    <p:sldId id="690" r:id="rId18"/>
    <p:sldId id="1812" r:id="rId19"/>
    <p:sldId id="700" r:id="rId20"/>
    <p:sldId id="613" r:id="rId21"/>
    <p:sldId id="615" r:id="rId22"/>
    <p:sldId id="1813" r:id="rId23"/>
    <p:sldId id="561" r:id="rId24"/>
    <p:sldId id="739" r:id="rId25"/>
    <p:sldId id="1814" r:id="rId26"/>
    <p:sldId id="701" r:id="rId27"/>
    <p:sldId id="1815" r:id="rId28"/>
    <p:sldId id="1808" r:id="rId29"/>
    <p:sldId id="616" r:id="rId30"/>
    <p:sldId id="617" r:id="rId31"/>
    <p:sldId id="643" r:id="rId32"/>
    <p:sldId id="1816" r:id="rId33"/>
    <p:sldId id="1817" r:id="rId34"/>
    <p:sldId id="1818" r:id="rId35"/>
    <p:sldId id="692" r:id="rId36"/>
    <p:sldId id="671" r:id="rId37"/>
    <p:sldId id="702" r:id="rId38"/>
    <p:sldId id="672" r:id="rId39"/>
    <p:sldId id="673" r:id="rId40"/>
    <p:sldId id="674" r:id="rId41"/>
    <p:sldId id="676" r:id="rId42"/>
    <p:sldId id="677" r:id="rId43"/>
    <p:sldId id="678" r:id="rId44"/>
    <p:sldId id="680" r:id="rId45"/>
    <p:sldId id="681" r:id="rId46"/>
    <p:sldId id="683" r:id="rId47"/>
    <p:sldId id="684" r:id="rId48"/>
    <p:sldId id="685" r:id="rId49"/>
    <p:sldId id="686" r:id="rId50"/>
    <p:sldId id="740" r:id="rId51"/>
    <p:sldId id="1807" r:id="rId5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23" autoAdjust="0"/>
    <p:restoredTop sz="94660"/>
  </p:normalViewPr>
  <p:slideViewPr>
    <p:cSldViewPr snapToGrid="0">
      <p:cViewPr varScale="1">
        <p:scale>
          <a:sx n="54" d="100"/>
          <a:sy n="54" d="100"/>
        </p:scale>
        <p:origin x="358" y="1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8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567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便利。早い。確実。</a:t>
            </a:r>
            <a:endParaRPr kumimoji="1" lang="en-US" altLang="ja-JP" dirty="0"/>
          </a:p>
          <a:p>
            <a:r>
              <a:rPr kumimoji="1" lang="ja-JP" altLang="en-US" dirty="0"/>
              <a:t>もちろん、データは集まる。</a:t>
            </a:r>
            <a:endParaRPr kumimoji="1" lang="en-US" altLang="ja-JP" dirty="0"/>
          </a:p>
          <a:p>
            <a:r>
              <a:rPr kumimoji="1" lang="ja-JP" altLang="en-US" dirty="0"/>
              <a:t>購買行動もあつまる。</a:t>
            </a:r>
            <a:endParaRPr kumimoji="1" lang="en-US" altLang="ja-JP" dirty="0"/>
          </a:p>
          <a:p>
            <a:r>
              <a:rPr kumimoji="1" lang="ja-JP" altLang="en-US" dirty="0"/>
              <a:t>明日の商品を考える、あるいは、個々の人間に「クーポン」や「広告」を送ることも当たり前になりつつある。</a:t>
            </a:r>
            <a:endParaRPr kumimoji="1" lang="en-US" altLang="ja-JP" dirty="0"/>
          </a:p>
          <a:p>
            <a:r>
              <a:rPr kumimoji="1" lang="ja-JP" altLang="en-US" dirty="0" err="1"/>
              <a:t>さくさんの</a:t>
            </a:r>
            <a:r>
              <a:rPr kumimoji="1" lang="ja-JP" altLang="en-US" dirty="0"/>
              <a:t>人々の行動を蓄積し、それを利用する人やサービスが誕生。</a:t>
            </a:r>
            <a:endParaRPr kumimoji="1" lang="en-US" altLang="ja-JP" dirty="0"/>
          </a:p>
          <a:p>
            <a:r>
              <a:rPr kumimoji="1" lang="ja-JP" altLang="en-US" dirty="0"/>
              <a:t>これは情報の支配者である。</a:t>
            </a:r>
            <a:endParaRPr kumimoji="1" lang="en-US" altLang="ja-JP" dirty="0"/>
          </a:p>
          <a:p>
            <a:r>
              <a:rPr kumimoji="1" lang="ja-JP" altLang="en-US" dirty="0"/>
              <a:t>情報の支配者は、有利な条件で、工場主と価格交渉などができる。</a:t>
            </a:r>
            <a:endParaRPr kumimoji="1" lang="en-US" altLang="ja-JP" dirty="0"/>
          </a:p>
          <a:p>
            <a:r>
              <a:rPr kumimoji="1" lang="ja-JP" altLang="en-US" dirty="0"/>
              <a:t>こうしたことに我々は慣れていて、</a:t>
            </a:r>
            <a:endParaRPr kumimoji="1" lang="en-US" altLang="ja-JP" dirty="0"/>
          </a:p>
          <a:p>
            <a:r>
              <a:rPr kumimoji="1" lang="ja-JP" altLang="en-US" dirty="0"/>
              <a:t>もはや窮屈は感じない。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1436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8631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87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7709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2024/7/20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kaneko.jp/cc/cs/index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ja.wikipedia.org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1549" y="654518"/>
            <a:ext cx="7772400" cy="2774481"/>
          </a:xfrm>
        </p:spPr>
        <p:txBody>
          <a:bodyPr>
            <a:noAutofit/>
          </a:bodyPr>
          <a:lstStyle/>
          <a:p>
            <a:r>
              <a:rPr lang="en-US" altLang="ja-JP" sz="4000" dirty="0"/>
              <a:t>cs-14. </a:t>
            </a:r>
            <a:r>
              <a:rPr lang="ja-JP" altLang="en-US" sz="4000" dirty="0"/>
              <a:t>デジタル社会でのマナー，情報セキュリティ </a:t>
            </a:r>
            <a:br>
              <a:rPr lang="en-US" altLang="ja-JP" sz="4000" dirty="0"/>
            </a:br>
            <a:r>
              <a:rPr lang="en-US" altLang="ja-JP" sz="4000" dirty="0"/>
              <a:t>―</a:t>
            </a:r>
            <a:r>
              <a:rPr lang="ja-JP" altLang="en-US" sz="4000" dirty="0"/>
              <a:t>　デジタル時代のガイド　ー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6" name="字幕 5">
            <a:extLst>
              <a:ext uri="{FF2B5EF4-FFF2-40B4-BE49-F238E27FC236}">
                <a16:creationId xmlns:a16="http://schemas.microsoft.com/office/drawing/2014/main" id="{C84E1CA8-AB97-4D64-AAA1-5B084FB85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954620"/>
            <a:ext cx="6858000" cy="1655762"/>
          </a:xfrm>
        </p:spPr>
        <p:txBody>
          <a:bodyPr>
            <a:noAutofit/>
          </a:bodyPr>
          <a:lstStyle/>
          <a:p>
            <a:r>
              <a:rPr lang="ja-JP" altLang="en-US" dirty="0"/>
              <a:t>（コンピューターサイエンス）</a:t>
            </a:r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3"/>
              </a:rPr>
              <a:t>https://www.kkaneko.jp/cc/cs/index.html</a:t>
            </a:r>
            <a:endParaRPr lang="en-US" altLang="ja-JP" dirty="0"/>
          </a:p>
          <a:p>
            <a:endParaRPr lang="ja-JP" altLang="en-US" dirty="0"/>
          </a:p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854702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図 7" descr="メガネをかけた男性&#10;&#10;自動的に生成された説明">
            <a:extLst>
              <a:ext uri="{FF2B5EF4-FFF2-40B4-BE49-F238E27FC236}">
                <a16:creationId xmlns:a16="http://schemas.microsoft.com/office/drawing/2014/main" id="{4047DBB5-87E7-41C0-8239-B092FFAB739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251D454-96F0-4B7C-B074-8E6E27423646}"/>
              </a:ext>
            </a:extLst>
          </p:cNvPr>
          <p:cNvSpPr txBox="1"/>
          <p:nvPr/>
        </p:nvSpPr>
        <p:spPr>
          <a:xfrm>
            <a:off x="761549" y="6442639"/>
            <a:ext cx="687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謝辞：この資料では「いらすとや」のイラストを使用しています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3526815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デジタル社会と</a:t>
            </a:r>
            <a:r>
              <a:rPr kumimoji="1" lang="ja-JP" altLang="en-US" dirty="0"/>
              <a:t>コンピュータ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b="1" dirty="0"/>
              <a:t>コンピュータ</a:t>
            </a:r>
            <a:r>
              <a:rPr lang="ja-JP" altLang="en-US" sz="2400" dirty="0"/>
              <a:t>では，データの保管，発信，共有，流通を行う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/>
              <a:t>デジタル社会において，コンピュータは，人間の知的能力を増幅させる役割を持つ</a:t>
            </a:r>
            <a:endParaRPr kumimoji="1" lang="en-US" altLang="ja-JP" sz="2400" b="1" dirty="0"/>
          </a:p>
          <a:p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7673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情報技術の将来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600" b="1" dirty="0"/>
              <a:t>技術革新が続く</a:t>
            </a:r>
            <a:endParaRPr lang="en-US" altLang="ja-JP" sz="2600" b="1" dirty="0"/>
          </a:p>
          <a:p>
            <a:r>
              <a:rPr lang="ja-JP" altLang="en-US" sz="2600" b="1" dirty="0"/>
              <a:t>技術確認によるさらなる社会変革の可能性</a:t>
            </a:r>
            <a:endParaRPr lang="en-US" altLang="ja-JP" sz="2600" b="1" dirty="0"/>
          </a:p>
          <a:p>
            <a:pPr marL="0" indent="0">
              <a:buNone/>
            </a:pPr>
            <a:endParaRPr lang="en-US" altLang="ja-JP" sz="2600" b="1" dirty="0"/>
          </a:p>
          <a:p>
            <a:pPr marL="0" indent="0">
              <a:buNone/>
            </a:pPr>
            <a:r>
              <a:rPr lang="ja-JP" altLang="en-US" sz="2600" dirty="0"/>
              <a:t>例</a:t>
            </a:r>
            <a:endParaRPr lang="en-US" altLang="ja-JP" sz="2600" dirty="0"/>
          </a:p>
          <a:p>
            <a:pPr marL="0" indent="0">
              <a:buNone/>
            </a:pPr>
            <a:r>
              <a:rPr lang="en-US" altLang="ja-JP" sz="2600" dirty="0"/>
              <a:t>AI</a:t>
            </a:r>
            <a:r>
              <a:rPr lang="ja-JP" altLang="en-US" sz="2600" dirty="0"/>
              <a:t>による自動運転技術 ⇒ 運輸業界に影響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ドローン配送 ⇒ 物流の効率化の可能性</a:t>
            </a:r>
            <a:endParaRPr lang="en-US" altLang="ja-JP" sz="2600" dirty="0"/>
          </a:p>
          <a:p>
            <a:pPr marL="0" indent="0">
              <a:buNone/>
            </a:pPr>
            <a:r>
              <a:rPr lang="ja-JP" altLang="en-US" sz="2600" dirty="0"/>
              <a:t>ブロックチェーン技術 ⇒ 金融取引の仕組みを変革、新しい形の通貨（暗号資産）の誕生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37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デジタル社会まとめ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844" y="846253"/>
            <a:ext cx="7989887" cy="5768090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デジタル社会</a:t>
            </a:r>
            <a:r>
              <a:rPr kumimoji="1" lang="ja-JP" altLang="en-US" sz="2400" dirty="0"/>
              <a:t>は，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情報</a:t>
            </a:r>
            <a:r>
              <a:rPr kumimoji="1" lang="ja-JP" altLang="en-US" sz="2400" u="sng" dirty="0">
                <a:solidFill>
                  <a:srgbClr val="FF0000"/>
                </a:solidFill>
              </a:rPr>
              <a:t>が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高い価値</a:t>
            </a:r>
            <a:r>
              <a:rPr lang="ja-JP" altLang="en-US" sz="2400" dirty="0"/>
              <a:t>を持つ社会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>
                <a:solidFill>
                  <a:srgbClr val="C00000"/>
                </a:solidFill>
              </a:rPr>
              <a:t>情報</a:t>
            </a:r>
            <a:r>
              <a:rPr kumimoji="1" lang="ja-JP" altLang="en-US" sz="2400" dirty="0"/>
              <a:t>の収集，蓄積，複製，加工，配布が可能な社会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情報のためのインフラ（通信網，各種情報サービス）が整った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b="1" u="sng" dirty="0">
                <a:solidFill>
                  <a:srgbClr val="FF0000"/>
                </a:solidFill>
              </a:rPr>
              <a:t>個々が、情報の知識や実践力を持つ</a:t>
            </a:r>
            <a:r>
              <a:rPr lang="ja-JP" altLang="en-US" sz="2400" dirty="0"/>
              <a:t>ことが求めれる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私たちの行動は，すでにデジタル化されつつある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9844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14-2 </a:t>
            </a:r>
            <a:r>
              <a:rPr lang="ja-JP" altLang="en-US" dirty="0"/>
              <a:t>情報の蓄積，共有，継承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D3AA8D89-B7D2-EBFF-5497-1AB923C21F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5673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F0EC04-F4EC-4AEF-B3FD-29C22248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55272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 err="1"/>
              <a:t>WikiPedia</a:t>
            </a:r>
            <a:br>
              <a:rPr lang="en-US" altLang="ja-JP" dirty="0"/>
            </a:br>
            <a:br>
              <a:rPr kumimoji="1"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5BF7B4-8A26-42D6-A944-19AEB5CF2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03551"/>
            <a:ext cx="8461208" cy="14792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世界中が編集に参加している百科事典</a:t>
            </a:r>
            <a:r>
              <a:rPr kumimoji="1" lang="en-US" altLang="ja-JP" sz="2400" dirty="0"/>
              <a:t> </a:t>
            </a:r>
          </a:p>
          <a:p>
            <a:pPr marL="0" indent="0">
              <a:buNone/>
            </a:pPr>
            <a:r>
              <a:rPr kumimoji="1" lang="ja-JP" altLang="en-US" sz="2400" dirty="0"/>
              <a:t>情報の蓄積，共有，継承に役立つ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https://ja.wikipedia.org/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5C2024A-D671-46AD-82FB-99FACA031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03AD755-EBFA-4EC2-917E-33E51FE77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438" y="2317666"/>
            <a:ext cx="7368868" cy="394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6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Wikipedia </a:t>
            </a:r>
            <a:r>
              <a:rPr lang="ja-JP" altLang="en-US" dirty="0"/>
              <a:t>に関する演習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03333" y="985044"/>
            <a:ext cx="8170718" cy="5803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① 検索窓で，自由に，</a:t>
            </a:r>
            <a:r>
              <a:rPr lang="ja-JP" altLang="en-US" sz="2400" b="1" dirty="0"/>
              <a:t>キーワード</a:t>
            </a:r>
            <a:r>
              <a:rPr lang="ja-JP" altLang="en-US" sz="2400" dirty="0"/>
              <a:t>を使って</a:t>
            </a:r>
            <a:r>
              <a:rPr lang="ja-JP" altLang="en-US" sz="2400" b="1" dirty="0"/>
              <a:t>検索してみなさい</a:t>
            </a:r>
            <a:r>
              <a:rPr lang="ja-JP" altLang="en-US" sz="2400" dirty="0"/>
              <a:t>．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en-US" altLang="ja-JP" sz="2400" dirty="0"/>
              <a:t>Wikipedia </a:t>
            </a:r>
            <a:r>
              <a:rPr lang="ja-JP" altLang="en-US" sz="2400" dirty="0"/>
              <a:t>の編集には世界中の有志が参加している．そして，憶測等に基づく</a:t>
            </a:r>
            <a:r>
              <a:rPr lang="ja-JP" altLang="en-US" sz="2400" b="1" dirty="0"/>
              <a:t>不正確な情報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混入しない</a:t>
            </a:r>
            <a:r>
              <a:rPr lang="ja-JP" altLang="en-US" sz="2400" dirty="0"/>
              <a:t>ようにさまざまな工夫が行われている．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どのように工夫されているか調べてみなさい．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lang="ja-JP" altLang="en-US" sz="2400" b="1" dirty="0"/>
              <a:t>投稿者が守るべきルールやマナー</a:t>
            </a:r>
            <a:r>
              <a:rPr lang="ja-JP" altLang="en-US" sz="2400" dirty="0"/>
              <a:t>，</a:t>
            </a:r>
            <a:r>
              <a:rPr lang="ja-JP" altLang="en-US" sz="2400" b="1" dirty="0"/>
              <a:t>投稿記事の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b="1" dirty="0"/>
              <a:t>　チェックの体制やルール</a:t>
            </a:r>
            <a:endParaRPr lang="en-US" altLang="ja-JP" sz="24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2793" y="1905054"/>
            <a:ext cx="4709432" cy="1721055"/>
          </a:xfrm>
          <a:prstGeom prst="rect">
            <a:avLst/>
          </a:prstGeom>
        </p:spPr>
      </p:pic>
      <p:sp>
        <p:nvSpPr>
          <p:cNvPr id="10" name="正方形/長方形 9"/>
          <p:cNvSpPr/>
          <p:nvPr/>
        </p:nvSpPr>
        <p:spPr>
          <a:xfrm>
            <a:off x="5097235" y="2159001"/>
            <a:ext cx="1012372" cy="413657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606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フェイスブック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55199" y="1393427"/>
            <a:ext cx="3546022" cy="464542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kumimoji="1" lang="ja-JP" altLang="en-US" sz="3300" b="1" dirty="0"/>
              <a:t>交流サイト</a:t>
            </a:r>
            <a:endParaRPr kumimoji="1" lang="en-US" altLang="ja-JP" sz="3300" b="1" dirty="0"/>
          </a:p>
          <a:p>
            <a:pPr marL="0" indent="0">
              <a:buNone/>
            </a:pPr>
            <a:endParaRPr kumimoji="1" lang="en-US" altLang="ja-JP" sz="3300" dirty="0"/>
          </a:p>
          <a:p>
            <a:r>
              <a:rPr kumimoji="1" lang="ja-JP" altLang="en-US" sz="3300" dirty="0"/>
              <a:t>記事・画像の発信．</a:t>
            </a:r>
            <a:endParaRPr kumimoji="1" lang="en-US" altLang="ja-JP" sz="3300" dirty="0"/>
          </a:p>
          <a:p>
            <a:r>
              <a:rPr lang="ja-JP" altLang="en-US" sz="3300" dirty="0"/>
              <a:t>他の人の記事・画像の拡散</a:t>
            </a:r>
            <a:endParaRPr kumimoji="1" lang="en-US" altLang="ja-JP" sz="3300" dirty="0"/>
          </a:p>
          <a:p>
            <a:r>
              <a:rPr kumimoji="1" lang="ja-JP" altLang="en-US" sz="3300" dirty="0"/>
              <a:t>「友達であること」のアピール（友達申請）</a:t>
            </a:r>
            <a:endParaRPr kumimoji="1" lang="en-US" altLang="ja-JP" sz="3300" dirty="0"/>
          </a:p>
          <a:p>
            <a:r>
              <a:rPr lang="ja-JP" altLang="en-US" sz="3300" dirty="0"/>
              <a:t>つながりのアピール（タグ付け</a:t>
            </a:r>
            <a:r>
              <a:rPr lang="ja-JP" altLang="en-US" dirty="0"/>
              <a:t>）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92" y="1533526"/>
            <a:ext cx="4964980" cy="3818504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953815" y="5352029"/>
            <a:ext cx="31470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フェイスブック　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トランプ大統領のページ</a:t>
            </a:r>
            <a:endParaRPr kumimoji="0" lang="en-US" altLang="ja-JP" sz="2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6720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14-3 </a:t>
            </a:r>
            <a:r>
              <a:rPr lang="ja-JP" altLang="en-US" dirty="0"/>
              <a:t>デジタル社会のリスクとマナー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2CA93EA-EB68-8946-E5E6-9599D2BAFF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650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84398F-7E67-0DFB-1840-6C8E784B2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デジタル社会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7D37B-69C0-2C43-7151-731C30A7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125027" cy="5333166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リスク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情報の誤った拡散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プライバシーの侵害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セキュリティ脅威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デジタル依存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6F540E7-9953-47F2-2CDA-B243781EC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DCFE9A58-5B37-650D-257B-0630CEA4DE18}"/>
              </a:ext>
            </a:extLst>
          </p:cNvPr>
          <p:cNvSpPr txBox="1">
            <a:spLocks/>
          </p:cNvSpPr>
          <p:nvPr/>
        </p:nvSpPr>
        <p:spPr>
          <a:xfrm>
            <a:off x="4206240" y="846253"/>
            <a:ext cx="4937760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/>
              <a:t>マナー</a:t>
            </a:r>
          </a:p>
          <a:p>
            <a:pPr>
              <a:buFont typeface="+mj-lt"/>
              <a:buAutoNum type="arabicPeriod"/>
            </a:pPr>
            <a:r>
              <a:rPr lang="ja-JP" altLang="en-US" b="1" dirty="0"/>
              <a:t>情報の真偽確認</a:t>
            </a:r>
            <a:endParaRPr lang="en-US" altLang="ja-JP" b="1" dirty="0"/>
          </a:p>
          <a:p>
            <a:pPr>
              <a:buFont typeface="+mj-lt"/>
              <a:buAutoNum type="arabicPeriod"/>
            </a:pPr>
            <a:r>
              <a:rPr lang="ja-JP" altLang="en-US" b="1" dirty="0"/>
              <a:t>個人情報の慎重な取り扱い</a:t>
            </a:r>
            <a:endParaRPr lang="en-US" altLang="ja-JP" b="1" dirty="0"/>
          </a:p>
          <a:p>
            <a:pPr>
              <a:buFont typeface="+mj-lt"/>
              <a:buAutoNum type="arabicPeriod"/>
            </a:pPr>
            <a:r>
              <a:rPr lang="ja-JP" altLang="en-US" b="1" dirty="0"/>
              <a:t>セキュリティ意識の向上</a:t>
            </a:r>
            <a:endParaRPr lang="en-US" altLang="ja-JP" b="1" dirty="0"/>
          </a:p>
          <a:p>
            <a:pPr>
              <a:buFont typeface="+mj-lt"/>
              <a:buAutoNum type="arabicPeriod"/>
            </a:pPr>
            <a:r>
              <a:rPr lang="ja-JP" altLang="en-US" b="1" dirty="0"/>
              <a:t>適切な利用時間管理</a:t>
            </a:r>
          </a:p>
        </p:txBody>
      </p:sp>
    </p:spTree>
    <p:extLst>
      <p:ext uri="{BB962C8B-B14F-4D97-AF65-F5344CB8AC3E}">
        <p14:creationId xmlns:p14="http://schemas.microsoft.com/office/powerpoint/2010/main" val="522279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DEC70B-03FB-68BB-03A9-30838D31B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情報の誤った拡散，情報の真偽確認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A638349-2768-94DE-A31C-7A01776F7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400" dirty="0"/>
              <a:t>【</a:t>
            </a:r>
            <a:r>
              <a:rPr kumimoji="1" lang="ja-JP" altLang="en-US" sz="2400" dirty="0"/>
              <a:t>リスク</a:t>
            </a:r>
            <a:r>
              <a:rPr kumimoji="1" lang="en-US" altLang="ja-JP" sz="2400" dirty="0"/>
              <a:t>】</a:t>
            </a:r>
          </a:p>
          <a:p>
            <a:r>
              <a:rPr kumimoji="1" lang="ja-JP" altLang="en-US" sz="2400" dirty="0"/>
              <a:t>インターネットを用いた</a:t>
            </a:r>
            <a:r>
              <a:rPr kumimoji="1" lang="ja-JP" altLang="en-US" sz="2400" b="1" dirty="0"/>
              <a:t>交流，情報発信</a:t>
            </a:r>
            <a:r>
              <a:rPr kumimoji="1" lang="ja-JP" altLang="en-US" sz="2400" dirty="0"/>
              <a:t>により，</a:t>
            </a:r>
            <a:r>
              <a:rPr kumimoji="1" lang="ja-JP" altLang="en-US" sz="2400" b="1" dirty="0"/>
              <a:t>誰もが簡単に世界中に情報を発信</a:t>
            </a:r>
            <a:r>
              <a:rPr kumimoji="1" lang="ja-JP" altLang="en-US" sz="2400" dirty="0"/>
              <a:t>できる</a:t>
            </a:r>
            <a:endParaRPr kumimoji="1" lang="en-US" altLang="ja-JP" sz="2400" dirty="0"/>
          </a:p>
          <a:p>
            <a:r>
              <a:rPr kumimoji="1" lang="ja-JP" altLang="en-US" sz="2400" b="1" dirty="0"/>
              <a:t>不正確な情報</a:t>
            </a:r>
            <a:r>
              <a:rPr kumimoji="1" lang="ja-JP" altLang="en-US" sz="2400" dirty="0"/>
              <a:t>や</a:t>
            </a:r>
            <a:r>
              <a:rPr kumimoji="1" lang="ja-JP" altLang="en-US" sz="2400" b="1" dirty="0"/>
              <a:t>悪意のある情報</a:t>
            </a:r>
            <a:r>
              <a:rPr kumimoji="1" lang="ja-JP" altLang="en-US" sz="2400" dirty="0"/>
              <a:t>が広まる可能性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マナー</a:t>
            </a:r>
            <a:r>
              <a:rPr lang="en-US" altLang="ja-JP" sz="2400" dirty="0"/>
              <a:t>】</a:t>
            </a:r>
          </a:p>
          <a:p>
            <a:pPr marL="0" indent="0">
              <a:buNone/>
            </a:pPr>
            <a:r>
              <a:rPr kumimoji="1" lang="ja-JP" altLang="en-US" sz="2400" dirty="0"/>
              <a:t>情報の真偽確認が必要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endParaRPr kumimoji="1" lang="en-US" altLang="ja-JP" sz="2400" dirty="0"/>
          </a:p>
          <a:p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E9B5855-D3A7-F830-2E20-56D55CF51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554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373086" y="876466"/>
            <a:ext cx="6664635" cy="51050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①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デジタル社会の特徴と影響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 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個人が情報発信者となる時代</a:t>
            </a:r>
            <a:b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</a:b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 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情報の価値向上と個人データの重要性増大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②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デジタル時代のリスクとマナー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 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著作権尊重の重要性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 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オンライン上の自己表現と責任 など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③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情報セキュリティの基本と対策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 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コンピュータウイルスの脅威と感染経路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• </a:t>
            </a: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強固なパスワード管理の重要性 など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④ </a:t>
            </a:r>
            <a:r>
              <a:rPr lang="ja-JP" altLang="en-US" sz="2400" b="1" dirty="0">
                <a:solidFill>
                  <a:srgbClr val="374151"/>
                </a:solidFill>
                <a:latin typeface="メイリオ" panose="020B0604030504040204" pitchFamily="50" charset="-128"/>
              </a:rPr>
              <a:t>情報リテラシー</a:t>
            </a:r>
            <a:endParaRPr lang="en-US" altLang="ja-JP" sz="2400" b="1" dirty="0">
              <a:solidFill>
                <a:srgbClr val="374151"/>
              </a:solidFill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rgbClr val="374151"/>
                </a:solidFill>
                <a:latin typeface="メイリオ" panose="020B0604030504040204" pitchFamily="50" charset="-128"/>
              </a:rPr>
              <a:t>クリティカルシンキング（情報の真偽を見分ける能力），デジタルリテラシー　など</a:t>
            </a:r>
            <a:endParaRPr lang="en-US" altLang="ja-JP" sz="2400" dirty="0">
              <a:solidFill>
                <a:srgbClr val="374151"/>
              </a:solidFill>
              <a:latin typeface="メイリオ" panose="020B0604030504040204" pitchFamily="50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357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フェイク</a:t>
            </a:r>
            <a:r>
              <a:rPr kumimoji="1" lang="ja-JP" altLang="en-US" dirty="0"/>
              <a:t>ニュース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4335" y="875733"/>
            <a:ext cx="7229165" cy="1590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ソーシャルネットで</a:t>
            </a:r>
            <a:r>
              <a:rPr lang="ja-JP" altLang="en-US" sz="2400" b="1" dirty="0"/>
              <a:t>虚偽情報</a:t>
            </a:r>
            <a:r>
              <a:rPr lang="ja-JP" altLang="en-US" sz="2400" dirty="0"/>
              <a:t>や</a:t>
            </a:r>
            <a:r>
              <a:rPr lang="ja-JP" altLang="en-US" sz="2400" b="1" dirty="0"/>
              <a:t>冗談</a:t>
            </a:r>
            <a:r>
              <a:rPr lang="ja-JP" altLang="en-US" sz="2400" dirty="0"/>
              <a:t>は，深刻な問題を引き起こす可能性がある．</a:t>
            </a:r>
            <a:endParaRPr kumimoji="1"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723272" y="2344596"/>
            <a:ext cx="5039405" cy="216880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嘘や冗談を書く 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 いろいろな人が面白がる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 → 拡散する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 嘘か本当</a:t>
            </a:r>
            <a:r>
              <a:rPr lang="ja-JP" altLang="en-US" dirty="0">
                <a:latin typeface="Calibri" panose="020F0502020204030204"/>
                <a:ea typeface="メイリオ" panose="020B0604030504040204" pitchFamily="50" charset="-128"/>
              </a:rPr>
              <a:t>か判断せずに安易に拡散することも起きる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→迷惑がかかる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45" y="1924662"/>
            <a:ext cx="2873667" cy="326741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D1A9594-B09D-B600-0C14-9DC30EB84EF9}"/>
              </a:ext>
            </a:extLst>
          </p:cNvPr>
          <p:cNvSpPr txBox="1"/>
          <p:nvPr/>
        </p:nvSpPr>
        <p:spPr>
          <a:xfrm>
            <a:off x="958021" y="5757149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あらゆる情報の信頼性を確認する習慣が必要です</a:t>
            </a:r>
          </a:p>
        </p:txBody>
      </p:sp>
    </p:spTree>
    <p:extLst>
      <p:ext uri="{BB962C8B-B14F-4D97-AF65-F5344CB8AC3E}">
        <p14:creationId xmlns:p14="http://schemas.microsoft.com/office/powerpoint/2010/main" val="3801661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フェイク</a:t>
            </a:r>
            <a:r>
              <a:rPr kumimoji="1" lang="ja-JP" altLang="en-US" dirty="0"/>
              <a:t>サイト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7698" y="1244764"/>
            <a:ext cx="3782105" cy="28384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価値のないサイト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・他者の作品を無断でコピーし，自作のように見せかけ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・価値のない商品を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価値のあるもの</a:t>
            </a:r>
            <a:r>
              <a:rPr kumimoji="1" lang="ja-JP" altLang="en-US" sz="2400" dirty="0"/>
              <a:t>に見せかけ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953" y="1076873"/>
            <a:ext cx="3870009" cy="367103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FA6F020-DB38-2268-939E-3DD67F9C0E6A}"/>
              </a:ext>
            </a:extLst>
          </p:cNvPr>
          <p:cNvSpPr txBox="1"/>
          <p:nvPr/>
        </p:nvSpPr>
        <p:spPr>
          <a:xfrm>
            <a:off x="674852" y="5382403"/>
            <a:ext cx="634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フェイクサイトに関心を持つのは危険です．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8843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0DC1D3-509D-6D23-47F5-A188777FD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によるフェイク生成の仕組み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F822582-CC8C-8107-FD29-659FABF062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データ収集：大量の画像・音声データを収集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学習：</a:t>
            </a:r>
            <a:r>
              <a:rPr kumimoji="1" lang="en-US" altLang="ja-JP" dirty="0"/>
              <a:t>AI</a:t>
            </a:r>
            <a:r>
              <a:rPr kumimoji="1" lang="ja-JP" altLang="en-US" dirty="0"/>
              <a:t> がデータを学習．偽の画像・音声の生成能力を獲得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生成：新たな偽の画像・音声を生成</a:t>
            </a:r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拡散：</a:t>
            </a:r>
            <a:r>
              <a:rPr kumimoji="1" lang="en-US" altLang="ja-JP" dirty="0"/>
              <a:t>SNS</a:t>
            </a:r>
            <a:r>
              <a:rPr kumimoji="1" lang="ja-JP" altLang="en-US" dirty="0"/>
              <a:t>などで急速に拡散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6B85BC0-7045-E297-DF29-42834B75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563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92F9D0-20A3-4FFC-BF2B-87BA5B22D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フェイクビデオ</a:t>
            </a:r>
            <a:endParaRPr kumimoji="1" lang="ja-JP" altLang="en-US" dirty="0"/>
          </a:p>
        </p:txBody>
      </p:sp>
      <p:pic>
        <p:nvPicPr>
          <p:cNvPr id="6" name="コンテンツ プレースホルダー 5" descr="メガネを掛けた男性&#10;&#10;自動的に生成された説明">
            <a:extLst>
              <a:ext uri="{FF2B5EF4-FFF2-40B4-BE49-F238E27FC236}">
                <a16:creationId xmlns:a16="http://schemas.microsoft.com/office/drawing/2014/main" id="{57986A39-6987-47D4-BF6D-3A71F9D52F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4" y="1124852"/>
            <a:ext cx="2438740" cy="2438740"/>
          </a:xfrm>
        </p:spPr>
      </p:pic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1B34411-C392-4C76-B634-E6E71290C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FEDD7FA-2F24-4AC3-B03D-A3A502908667}"/>
              </a:ext>
            </a:extLst>
          </p:cNvPr>
          <p:cNvSpPr txBox="1"/>
          <p:nvPr/>
        </p:nvSpPr>
        <p:spPr>
          <a:xfrm>
            <a:off x="2769612" y="2208157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9FAC27C-2371-43D7-8A66-92BDB38456D4}"/>
              </a:ext>
            </a:extLst>
          </p:cNvPr>
          <p:cNvSpPr txBox="1"/>
          <p:nvPr/>
        </p:nvSpPr>
        <p:spPr>
          <a:xfrm>
            <a:off x="260541" y="4640430"/>
            <a:ext cx="8461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情報技術の進歩は、情報の信頼性にも新たな課題をもたらしている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。例：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人工知能（</a:t>
            </a:r>
            <a:r>
              <a:rPr kumimoji="1" lang="en-US" altLang="ja-JP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）</a:t>
            </a:r>
            <a:r>
              <a:rPr kumimoji="1" lang="ja-JP" altLang="en-US" sz="2400" b="1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による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フェイクビデオ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</a:t>
            </a:r>
            <a:r>
              <a:rPr kumimoji="1"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の進化により，映像や音声の偽造が容易となり，それが事実か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どうかの判断が難しくなっている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05CD827-51F1-4664-A0E5-CA2F9160CC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5510" y="1153769"/>
            <a:ext cx="2438739" cy="240982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6B6E8-DD75-4E1A-8511-7B6F6A5E9C0B}"/>
              </a:ext>
            </a:extLst>
          </p:cNvPr>
          <p:cNvSpPr txBox="1"/>
          <p:nvPr/>
        </p:nvSpPr>
        <p:spPr>
          <a:xfrm>
            <a:off x="5956408" y="2208157"/>
            <a:ext cx="4635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→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D06D675F-2224-4E82-AB20-C89B50C9F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155" y="1124852"/>
            <a:ext cx="2391844" cy="243874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E86B9DD-62C1-4AE9-B461-7E6B731DF49C}"/>
              </a:ext>
            </a:extLst>
          </p:cNvPr>
          <p:cNvSpPr txBox="1"/>
          <p:nvPr/>
        </p:nvSpPr>
        <p:spPr>
          <a:xfrm>
            <a:off x="720994" y="36942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金子の顔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5943F4-6E7D-4D13-BB42-241CE1E2F710}"/>
              </a:ext>
            </a:extLst>
          </p:cNvPr>
          <p:cNvSpPr txBox="1"/>
          <p:nvPr/>
        </p:nvSpPr>
        <p:spPr>
          <a:xfrm>
            <a:off x="3617739" y="3727761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有名人の声，表情，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語り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A6582A-89F6-41C5-9156-9F332800055B}"/>
              </a:ext>
            </a:extLst>
          </p:cNvPr>
          <p:cNvSpPr txBox="1"/>
          <p:nvPr/>
        </p:nvSpPr>
        <p:spPr>
          <a:xfrm>
            <a:off x="6514484" y="3761315"/>
            <a:ext cx="24929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金子がその有名人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そっくり</a:t>
            </a:r>
            <a:r>
              <a: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で語りだす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2960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646FE2-F3F3-42AE-892E-930766158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kaneko02">
            <a:hlinkClick r:id="" action="ppaction://media"/>
            <a:extLst>
              <a:ext uri="{FF2B5EF4-FFF2-40B4-BE49-F238E27FC236}">
                <a16:creationId xmlns:a16="http://schemas.microsoft.com/office/drawing/2014/main" id="{4FE4009A-3C85-4A94-A0B5-0132DAD9959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89050" y="146050"/>
            <a:ext cx="5886450" cy="588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67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1FB65-A30F-AA8F-8C74-935B05991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情報の真偽確認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56CF73B-314D-84BC-70BC-152211A0B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クリティカルシンキング：常に疑問を持つ姿勢</a:t>
            </a:r>
            <a:endParaRPr kumimoji="1" lang="en-US" altLang="ja-JP" dirty="0"/>
          </a:p>
          <a:p>
            <a:r>
              <a:rPr kumimoji="1" lang="ja-JP" altLang="en-US" dirty="0"/>
              <a:t>情報源の確認：信頼できるメディアか</a:t>
            </a:r>
            <a:r>
              <a:rPr lang="ja-JP" altLang="en-US" dirty="0"/>
              <a:t>確認</a:t>
            </a:r>
            <a:endParaRPr kumimoji="1" lang="en-US" altLang="ja-JP" dirty="0"/>
          </a:p>
          <a:p>
            <a:r>
              <a:rPr kumimoji="1" lang="ja-JP" altLang="en-US" dirty="0"/>
              <a:t>複数の情報源：複数の情報源で事実を確認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4B6A4A3-5E40-CBAE-09D4-4464A12A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302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A6821-8BBA-1DAC-33B8-A16504B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ソーシャルネットワークのリスクとマナー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EA332B-1AC5-9C1E-5376-915F4A184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3671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/>
              <a:t>【</a:t>
            </a:r>
            <a:r>
              <a:rPr kumimoji="1" lang="ja-JP" altLang="en-US" dirty="0"/>
              <a:t>リスク</a:t>
            </a:r>
            <a:r>
              <a:rPr kumimoji="1" lang="en-US" altLang="ja-JP" dirty="0"/>
              <a:t>】</a:t>
            </a:r>
          </a:p>
          <a:p>
            <a:r>
              <a:rPr kumimoji="1" lang="ja-JP" altLang="en-US" dirty="0"/>
              <a:t>プライバシーの侵害</a:t>
            </a:r>
            <a:endParaRPr kumimoji="1" lang="en-US" altLang="ja-JP" dirty="0"/>
          </a:p>
          <a:p>
            <a:r>
              <a:rPr lang="ja-JP" altLang="en-US" dirty="0"/>
              <a:t>不正確な情報の拡散</a:t>
            </a:r>
            <a:endParaRPr lang="en-US" altLang="ja-JP" dirty="0"/>
          </a:p>
          <a:p>
            <a:r>
              <a:rPr kumimoji="1" lang="ja-JP" altLang="en-US" dirty="0"/>
              <a:t>仲間内で共有しているつもりでも，</a:t>
            </a:r>
            <a:r>
              <a:rPr kumimoji="1" lang="ja-JP" altLang="en-US" b="1" dirty="0"/>
              <a:t>世界中に丸見え</a:t>
            </a:r>
            <a:r>
              <a:rPr kumimoji="1" lang="ja-JP" altLang="en-US" dirty="0"/>
              <a:t>という場合もある</a:t>
            </a:r>
            <a:endParaRPr kumimoji="1" lang="en-US" altLang="ja-JP" dirty="0"/>
          </a:p>
          <a:p>
            <a:r>
              <a:rPr lang="ja-JP" altLang="en-US" sz="2800" dirty="0"/>
              <a:t>公開した情報は</a:t>
            </a:r>
            <a:r>
              <a:rPr kumimoji="1" lang="ja-JP" altLang="en-US" sz="2800" b="1" dirty="0"/>
              <a:t>取り消しが困難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【</a:t>
            </a:r>
            <a:r>
              <a:rPr lang="ja-JP" altLang="en-US" dirty="0"/>
              <a:t>マナー</a:t>
            </a:r>
            <a:r>
              <a:rPr lang="en-US" altLang="ja-JP" dirty="0"/>
              <a:t>】</a:t>
            </a:r>
          </a:p>
          <a:p>
            <a:r>
              <a:rPr kumimoji="1" lang="ja-JP" altLang="en-US" b="1" dirty="0"/>
              <a:t>個人情報の慎重な取り扱い（プライバシー</a:t>
            </a:r>
            <a:r>
              <a:rPr kumimoji="1" lang="ja-JP" altLang="en-US" dirty="0"/>
              <a:t>を侵害しない）</a:t>
            </a:r>
            <a:endParaRPr kumimoji="1" lang="en-US" altLang="ja-JP" b="1" dirty="0"/>
          </a:p>
          <a:p>
            <a:r>
              <a:rPr kumimoji="1" lang="ja-JP" altLang="en-US" b="1" dirty="0"/>
              <a:t>不正確な情報</a:t>
            </a:r>
            <a:r>
              <a:rPr kumimoji="1" lang="ja-JP" altLang="en-US" dirty="0"/>
              <a:t>を投稿／拡散しない</a:t>
            </a:r>
            <a:endParaRPr lang="en-US" altLang="ja-JP" dirty="0"/>
          </a:p>
          <a:p>
            <a:r>
              <a:rPr kumimoji="1" lang="ja-JP" altLang="en-US" b="1" dirty="0"/>
              <a:t>誰かが不愉快</a:t>
            </a:r>
            <a:r>
              <a:rPr kumimoji="1" lang="ja-JP" altLang="en-US" dirty="0"/>
              <a:t>になる可能性のある投稿／拡散しない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920E5-8600-9C0D-16D3-8420F9B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4632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6BA6821-8BBA-1DAC-33B8-A16504B3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ソーシャルネットワーク利用時のチェックリスト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4EA332B-1AC5-9C1E-5376-915F4A18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/>
              <a:t>□ 投稿前に内容を再確認する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他人のプライバシーを尊重する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著作権を侵害していないか確認する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感情的な投稿を避ける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他の人の個人情報を公開しない．自分の個人情報の公開も最低限に </a:t>
            </a:r>
            <a:endParaRPr lang="en-US" altLang="ja-JP"/>
          </a:p>
          <a:p>
            <a:pPr marL="0" indent="0">
              <a:buNone/>
            </a:pPr>
            <a:r>
              <a:rPr lang="ja-JP" altLang="en-US"/>
              <a:t>□ 知らない人からの友達リクエストに注意する</a:t>
            </a:r>
            <a:endParaRPr lang="en-US" altLang="ja-JP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7B920E5-8600-9C0D-16D3-8420F9BC8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67726BA-6D0C-D3A8-EBCE-FF70E475E286}"/>
              </a:ext>
            </a:extLst>
          </p:cNvPr>
          <p:cNvSpPr txBox="1"/>
          <p:nvPr/>
        </p:nvSpPr>
        <p:spPr>
          <a:xfrm>
            <a:off x="832585" y="5134359"/>
            <a:ext cx="77435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/>
              <a:t>これらの注意点を常に意識し、安全で有意義な</a:t>
            </a:r>
            <a:r>
              <a:rPr lang="en-US" altLang="ja-JP" sz="2400" dirty="0"/>
              <a:t>SNS</a:t>
            </a:r>
            <a:r>
              <a:rPr lang="ja-JP" altLang="en-US" sz="2400" dirty="0"/>
              <a:t>利用を心がけよう</a:t>
            </a:r>
          </a:p>
        </p:txBody>
      </p:sp>
    </p:spTree>
    <p:extLst>
      <p:ext uri="{BB962C8B-B14F-4D97-AF65-F5344CB8AC3E}">
        <p14:creationId xmlns:p14="http://schemas.microsoft.com/office/powerpoint/2010/main" val="3382568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646D0A-86BB-A136-CBAF-B13F0AC7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セキュリティ脅威とセキュリティ意識の向上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7194C3C-5DAB-7FF3-A3AF-B9E6BCD31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セキュリティ脅威</a:t>
            </a:r>
            <a:r>
              <a:rPr lang="en-US" altLang="ja-JP" b="1" dirty="0"/>
              <a:t>】</a:t>
            </a:r>
          </a:p>
          <a:p>
            <a:r>
              <a:rPr lang="ja-JP" altLang="en-US" b="1" dirty="0"/>
              <a:t>パソコンやスマートフォン</a:t>
            </a:r>
            <a:r>
              <a:rPr lang="ja-JP" altLang="en-US" dirty="0"/>
              <a:t>の</a:t>
            </a:r>
            <a:r>
              <a:rPr kumimoji="1" lang="ja-JP" altLang="en-US" b="1" dirty="0"/>
              <a:t>警告やオファー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危険なものもある</a:t>
            </a:r>
            <a:endParaRPr kumimoji="1" lang="en-US" altLang="ja-JP" b="1" dirty="0"/>
          </a:p>
          <a:p>
            <a:r>
              <a:rPr kumimoji="1" lang="ja-JP" altLang="en-US" dirty="0"/>
              <a:t>個人情報の窃取、有害なソフトウェアのインストールを目的としていることも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b="1" dirty="0"/>
              <a:t>【</a:t>
            </a:r>
            <a:r>
              <a:rPr lang="ja-JP" altLang="en-US" b="1" dirty="0"/>
              <a:t>セキュリティ意識の向上</a:t>
            </a:r>
            <a:r>
              <a:rPr lang="en-US" altLang="ja-JP" b="1" dirty="0"/>
              <a:t>】</a:t>
            </a:r>
            <a:endParaRPr kumimoji="1" lang="en-US" altLang="ja-JP" b="1" dirty="0"/>
          </a:p>
          <a:p>
            <a:r>
              <a:rPr kumimoji="1" lang="ja-JP" altLang="en-US" dirty="0"/>
              <a:t>慌てない</a:t>
            </a:r>
            <a:endParaRPr kumimoji="1" lang="en-US" altLang="ja-JP" dirty="0"/>
          </a:p>
          <a:p>
            <a:r>
              <a:rPr lang="ja-JP" altLang="en-US" dirty="0"/>
              <a:t>他の人に相談する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7E4360-3147-C806-2E3F-C2B0AB429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62889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不正</a:t>
            </a:r>
            <a:r>
              <a:rPr kumimoji="1" lang="ja-JP" altLang="en-US" dirty="0"/>
              <a:t>サイトへの誘導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585589" y="1190579"/>
            <a:ext cx="3356882" cy="31216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b="1" dirty="0"/>
              <a:t>電話連絡！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送金！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b="1" dirty="0"/>
              <a:t>ウエブサイトへのアクセス！</a:t>
            </a:r>
            <a:endParaRPr lang="en-US" altLang="ja-JP" b="1" dirty="0"/>
          </a:p>
          <a:p>
            <a:pPr marL="0" indent="0">
              <a:buNone/>
            </a:pPr>
            <a:r>
              <a:rPr kumimoji="1" lang="ja-JP" altLang="en-US" dirty="0"/>
              <a:t>を求める詐欺行為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がある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21" y="773778"/>
            <a:ext cx="5195740" cy="437536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6CE0E6F-785A-F153-11C1-6F8FDD117122}"/>
              </a:ext>
            </a:extLst>
          </p:cNvPr>
          <p:cNvSpPr txBox="1"/>
          <p:nvPr/>
        </p:nvSpPr>
        <p:spPr>
          <a:xfrm>
            <a:off x="534988" y="5521147"/>
            <a:ext cx="803492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個人情報の保護とフィッシング詐欺から身を守るために、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怪しいメールやウェブサイトへのリンク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</a:t>
            </a:r>
            <a:r>
              <a:rPr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クリックしない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ように注意が必要です</a:t>
            </a:r>
          </a:p>
        </p:txBody>
      </p:sp>
    </p:spTree>
    <p:extLst>
      <p:ext uri="{BB962C8B-B14F-4D97-AF65-F5344CB8AC3E}">
        <p14:creationId xmlns:p14="http://schemas.microsoft.com/office/powerpoint/2010/main" val="1251485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14-1 </a:t>
            </a:r>
            <a:r>
              <a:rPr lang="ja-JP" altLang="en-US" dirty="0"/>
              <a:t>デジタル社会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FF8AFA-1BD9-8CD7-9CAC-A2126421A4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28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15419" y="90603"/>
            <a:ext cx="8461208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問いかけ．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スマートフォンの警告メッセージに遭遇した場合，どのように反応しますか？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27364" y="1507694"/>
            <a:ext cx="752301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84515" y="1601212"/>
            <a:ext cx="72372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警告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あなたのスマホに危険があります！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１分以内に開始してください．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いますぐ，次をタップして，無料で，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開始してください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112077" y="4782179"/>
            <a:ext cx="2821132" cy="604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91701" y="4843119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907A1DF3-2190-13F0-CE3B-A249F7C7AB84}"/>
              </a:ext>
            </a:extLst>
          </p:cNvPr>
          <p:cNvSpPr txBox="1">
            <a:spLocks/>
          </p:cNvSpPr>
          <p:nvPr/>
        </p:nvSpPr>
        <p:spPr>
          <a:xfrm>
            <a:off x="341396" y="5981700"/>
            <a:ext cx="8461208" cy="8064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すぐに反応せず，正規のメッセージであるかを落ち着いて</a:t>
            </a:r>
            <a:endParaRPr lang="en-US" altLang="ja-JP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確認しましょう．急がせている場合には特に危険です．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7912922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6519" y="262053"/>
            <a:ext cx="8461208" cy="13635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問いかけ．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dirty="0"/>
              <a:t>ウエブサイトで，特別なプレゼントやお金のチャンスが</a:t>
            </a:r>
            <a:r>
              <a:rPr lang="ja-JP" altLang="en-US" sz="2400" dirty="0"/>
              <a:t>提示されたら，どうしますか？</a:t>
            </a:r>
            <a:endParaRPr kumimoji="1"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51164" y="1688523"/>
            <a:ext cx="7523018" cy="40005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8315" y="1782041"/>
            <a:ext cx="72372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先着１０名！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あなたが選ばれました．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特別なプレゼントです．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次をタップするだけです．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あなたに，お金のチャンスを上げます．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035877" y="4963008"/>
            <a:ext cx="2821132" cy="6040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815501" y="502394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タップ</a:t>
            </a: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95FAFA95-FA06-A832-C531-159E1E345BE7}"/>
              </a:ext>
            </a:extLst>
          </p:cNvPr>
          <p:cNvSpPr txBox="1">
            <a:spLocks/>
          </p:cNvSpPr>
          <p:nvPr/>
        </p:nvSpPr>
        <p:spPr>
          <a:xfrm>
            <a:off x="420195" y="6173705"/>
            <a:ext cx="8461208" cy="730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本当に信頼できるか，慎重な確認が必要です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25680662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21C7A-8705-6737-EBF6-98DA74BB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81010" cy="825999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有害なソフトウェア（マルウェア）の仕組み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5233C7-0D1D-AEB9-CEA3-2D1244472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6787"/>
            <a:ext cx="8461208" cy="4812632"/>
          </a:xfrm>
        </p:spPr>
        <p:txBody>
          <a:bodyPr/>
          <a:lstStyle/>
          <a:p>
            <a:r>
              <a:rPr kumimoji="1" lang="ja-JP" altLang="en-US" dirty="0"/>
              <a:t>侵入：</a:t>
            </a:r>
            <a:r>
              <a:rPr kumimoji="1" lang="ja-JP" altLang="en-US" b="1" dirty="0"/>
              <a:t>メールの添付ファイル</a:t>
            </a:r>
            <a:r>
              <a:rPr kumimoji="1" lang="ja-JP" altLang="en-US" dirty="0"/>
              <a:t>や</a:t>
            </a:r>
            <a:r>
              <a:rPr kumimoji="1" lang="ja-JP" altLang="en-US" b="1" dirty="0"/>
              <a:t>不正サイト</a:t>
            </a:r>
            <a:r>
              <a:rPr kumimoji="1" lang="ja-JP" altLang="en-US" dirty="0"/>
              <a:t>からダウンロード</a:t>
            </a:r>
            <a:endParaRPr kumimoji="1" lang="en-US" altLang="ja-JP" dirty="0"/>
          </a:p>
          <a:p>
            <a:r>
              <a:rPr kumimoji="1" lang="ja-JP" altLang="en-US" dirty="0"/>
              <a:t>感染：システムに潜伏</a:t>
            </a:r>
            <a:endParaRPr kumimoji="1" lang="en-US" altLang="ja-JP" dirty="0"/>
          </a:p>
          <a:p>
            <a:r>
              <a:rPr kumimoji="1" lang="ja-JP" altLang="en-US" dirty="0"/>
              <a:t>活動：</a:t>
            </a:r>
            <a:r>
              <a:rPr kumimoji="1" lang="ja-JP" altLang="en-US" b="1" dirty="0"/>
              <a:t>個人情報の窃取、システムの破壊</a:t>
            </a:r>
            <a:r>
              <a:rPr kumimoji="1" lang="ja-JP" altLang="en-US" dirty="0"/>
              <a:t>など</a:t>
            </a:r>
            <a:endParaRPr kumimoji="1" lang="en-US" altLang="ja-JP" dirty="0"/>
          </a:p>
          <a:p>
            <a:r>
              <a:rPr kumimoji="1" lang="ja-JP" altLang="en-US" dirty="0"/>
              <a:t>拡散：</a:t>
            </a:r>
            <a:r>
              <a:rPr kumimoji="1" lang="ja-JP" altLang="en-US" b="1" dirty="0"/>
              <a:t>他のデバイスやネットワークに感染を拡大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555A71-EC59-1229-DD77-014EBBD6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26357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421C7A-8705-6737-EBF6-98DA74BB1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081010" cy="825999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有害なソフトウェア（マルウェア）の対策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5233C7-0D1D-AEB9-CEA3-2D1244472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366787"/>
            <a:ext cx="8461208" cy="4812632"/>
          </a:xfrm>
        </p:spPr>
        <p:txBody>
          <a:bodyPr/>
          <a:lstStyle/>
          <a:p>
            <a:r>
              <a:rPr lang="en-US" altLang="ja-JP" b="1" dirty="0"/>
              <a:t>Windows Defender </a:t>
            </a:r>
            <a:r>
              <a:rPr lang="ja-JP" altLang="en-US" dirty="0"/>
              <a:t>などのウイルス対策</a:t>
            </a:r>
            <a:endParaRPr lang="en-US" altLang="ja-JP" dirty="0"/>
          </a:p>
          <a:p>
            <a:r>
              <a:rPr lang="en-US" altLang="ja-JP" dirty="0"/>
              <a:t>OS</a:t>
            </a:r>
            <a:r>
              <a:rPr lang="ja-JP" altLang="en-US" dirty="0"/>
              <a:t>やソフトウェアの</a:t>
            </a:r>
            <a:r>
              <a:rPr lang="ja-JP" altLang="en-US" b="1" dirty="0"/>
              <a:t>最新版へのアップデート </a:t>
            </a:r>
            <a:endParaRPr lang="en-US" altLang="ja-JP" b="1" dirty="0"/>
          </a:p>
          <a:p>
            <a:r>
              <a:rPr lang="ja-JP" altLang="en-US" dirty="0"/>
              <a:t>不審なメールの</a:t>
            </a:r>
            <a:r>
              <a:rPr lang="ja-JP" altLang="en-US" b="1" dirty="0"/>
              <a:t>添付ファイルを開かない </a:t>
            </a:r>
            <a:endParaRPr lang="en-US" altLang="ja-JP" b="1" dirty="0"/>
          </a:p>
          <a:p>
            <a:r>
              <a:rPr lang="ja-JP" altLang="en-US" b="1" dirty="0"/>
              <a:t>信頼できないサイトからのダウンロードを避ける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B555A71-EC59-1229-DD77-014EBBD66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13503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7ABC6D-9E0B-BCD7-ADCF-F4E51321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912627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有害なソフトウェア（マルウェア）</a:t>
            </a:r>
            <a:r>
              <a:rPr lang="ja-JP" altLang="en-US" dirty="0"/>
              <a:t>に対する</a:t>
            </a:r>
            <a:br>
              <a:rPr lang="en-US" altLang="ja-JP" dirty="0"/>
            </a:br>
            <a:r>
              <a:rPr lang="ja-JP" altLang="en-US" dirty="0"/>
              <a:t>対策チェックリスト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13400F-0325-2D2A-2C4F-A613BEB1DD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14913"/>
            <a:ext cx="8461208" cy="4764505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□ </a:t>
            </a:r>
            <a:r>
              <a:rPr kumimoji="1" lang="en-US" altLang="ja-JP" dirty="0"/>
              <a:t>OS</a:t>
            </a:r>
            <a:r>
              <a:rPr kumimoji="1" lang="ja-JP" altLang="en-US" dirty="0"/>
              <a:t>とソフトウェアを更新する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□ パスワード</a:t>
            </a:r>
            <a:r>
              <a:rPr lang="ja-JP" altLang="en-US" dirty="0"/>
              <a:t>は適切に設定．他の人との貸し借りは厳禁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 不審なメールやリンクに注意する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□ 公共</a:t>
            </a:r>
            <a:r>
              <a:rPr kumimoji="1" lang="en-US" altLang="ja-JP" dirty="0"/>
              <a:t>Wi-Fi</a:t>
            </a:r>
            <a:r>
              <a:rPr lang="ja-JP" altLang="en-US" dirty="0"/>
              <a:t>でパスワードを必要としないものは、データが暗号化されていなかったり、盗聴目的の可能性もあるので使用しない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□ 重要なデータを定期的にバックアップする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8E0F373-5583-1FB8-E396-63B7DCE3A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7618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27050" y="1122363"/>
            <a:ext cx="8089900" cy="2387600"/>
          </a:xfrm>
        </p:spPr>
        <p:txBody>
          <a:bodyPr>
            <a:noAutofit/>
          </a:bodyPr>
          <a:lstStyle/>
          <a:p>
            <a:r>
              <a:rPr lang="en-US" altLang="ja-JP" dirty="0"/>
              <a:t>14-4 </a:t>
            </a:r>
            <a:r>
              <a:rPr lang="ja-JP" altLang="en-US" dirty="0"/>
              <a:t>福山大学</a:t>
            </a:r>
            <a:br>
              <a:rPr lang="en-US" altLang="ja-JP" dirty="0"/>
            </a:br>
            <a:r>
              <a:rPr lang="ja-JP" altLang="en-US" dirty="0"/>
              <a:t>情報セキュリティパンフレット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02D8B68-9E25-3520-EA46-436C7E974A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3196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情報セキュリティパンフレット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4F8C7C-9496-402C-B7D3-40AD770D9366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543" y="2303487"/>
            <a:ext cx="2239467" cy="30692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コンテンツ プレースホルダー 2"/>
          <p:cNvSpPr txBox="1">
            <a:spLocks/>
          </p:cNvSpPr>
          <p:nvPr/>
        </p:nvSpPr>
        <p:spPr>
          <a:xfrm>
            <a:off x="514626" y="5585402"/>
            <a:ext cx="3667263" cy="1013643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メイリオ" panose="020B0604030504040204" pitchFamily="50" charset="-128"/>
                <a:cs typeface="+mn-cs"/>
              </a:rPr>
              <a:t>情報セキュリティパンフレット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4492740" y="3143713"/>
            <a:ext cx="3821081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サービス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センター</a:t>
            </a:r>
            <a:endParaRPr lang="en-US" altLang="ja-JP" sz="2400" dirty="0">
              <a:solidFill>
                <a:prstClr val="black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福山大学未来創造館１階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 開設時間　平日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10:00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～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13:00</a:t>
            </a:r>
            <a:r>
              <a:rPr kumimoji="0" lang="ja-JP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，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14:00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～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17:00</a:t>
            </a: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0EF501F8-1A22-1EC8-9E41-E800B8AAD943}"/>
              </a:ext>
            </a:extLst>
          </p:cNvPr>
          <p:cNvSpPr/>
          <p:nvPr/>
        </p:nvSpPr>
        <p:spPr>
          <a:xfrm>
            <a:off x="731368" y="850685"/>
            <a:ext cx="683783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福山大学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ICT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サービス</a:t>
            </a:r>
            <a:r>
              <a:rPr lang="ja-JP" altLang="en-US" sz="2400" dirty="0">
                <a:solidFill>
                  <a:prstClr val="black"/>
                </a:solidFill>
                <a:latin typeface="Calibri" panose="020F0502020204030204" pitchFamily="34" charset="0"/>
                <a:ea typeface="メイリオ" panose="020B0604030504040204" pitchFamily="50" charset="-128"/>
                <a:cs typeface="Calibri" panose="020F0502020204030204" pitchFamily="34" charset="0"/>
              </a:rPr>
              <a:t>センターで案内している，情報セキュリティのガイドブックです</a:t>
            </a:r>
            <a:endParaRPr lang="en-US" altLang="ja-JP" sz="2400" dirty="0">
              <a:solidFill>
                <a:prstClr val="black"/>
              </a:solidFill>
              <a:latin typeface="Calibri" panose="020F0502020204030204" pitchFamily="34" charset="0"/>
              <a:ea typeface="メイリオ" panose="020B0604030504040204" pitchFamily="50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28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7AAE4E-4730-8CE3-1629-128719015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情報セキュリティパンフレットの説明内容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CE4297A-2E33-0584-5E8B-6EBD2BF11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デジタル社会</a:t>
            </a:r>
            <a:r>
              <a:rPr kumimoji="1" lang="ja-JP" altLang="en-US" sz="2400" dirty="0"/>
              <a:t>において</a:t>
            </a:r>
            <a:r>
              <a:rPr kumimoji="1" lang="ja-JP" altLang="en-US" sz="2400" b="1" dirty="0"/>
              <a:t>情報セキュリティ</a:t>
            </a:r>
            <a:r>
              <a:rPr kumimoji="1" lang="ja-JP" altLang="en-US" sz="2400" dirty="0"/>
              <a:t>は必要不可欠である。</a:t>
            </a:r>
          </a:p>
          <a:p>
            <a:r>
              <a:rPr kumimoji="1" lang="ja-JP" altLang="en-US" sz="2400" b="1" dirty="0"/>
              <a:t>パーソナルな情報の保護</a:t>
            </a:r>
            <a:r>
              <a:rPr kumimoji="1" lang="en-US" altLang="ja-JP" sz="2400" b="1" dirty="0"/>
              <a:t>: </a:t>
            </a:r>
            <a:r>
              <a:rPr kumimoji="1" lang="ja-JP" altLang="en-US" sz="2400" dirty="0"/>
              <a:t>個々人の情報は重要な資産であり、各自が尊重し、守る責任がある。</a:t>
            </a:r>
          </a:p>
          <a:p>
            <a:r>
              <a:rPr kumimoji="1" lang="ja-JP" altLang="en-US" sz="2400" b="1" dirty="0"/>
              <a:t>不正アクセスの防止</a:t>
            </a:r>
            <a:r>
              <a:rPr kumimoji="1" lang="en-US" altLang="ja-JP" sz="2400" dirty="0"/>
              <a:t>: </a:t>
            </a:r>
            <a:r>
              <a:rPr lang="ja-JP" altLang="en-US" sz="2400" dirty="0"/>
              <a:t>オペレーティングシステムのアップデート（更新）などの対策が大切である。</a:t>
            </a:r>
            <a:endParaRPr kumimoji="1" lang="ja-JP" altLang="en-US" sz="2400" dirty="0"/>
          </a:p>
          <a:p>
            <a:r>
              <a:rPr kumimoji="1" lang="ja-JP" altLang="en-US" sz="2400" b="1" dirty="0"/>
              <a:t>データバックアップ</a:t>
            </a:r>
            <a:r>
              <a:rPr kumimoji="1" lang="en-US" altLang="ja-JP" sz="2400" dirty="0"/>
              <a:t>: </a:t>
            </a:r>
            <a:r>
              <a:rPr kumimoji="1" lang="ja-JP" altLang="en-US" sz="2400" dirty="0"/>
              <a:t>データの消失を防ぐために、定期的なバックアップを行うべきである。</a:t>
            </a:r>
          </a:p>
          <a:p>
            <a:r>
              <a:rPr kumimoji="1" lang="ja-JP" altLang="en-US" sz="2400" b="1" dirty="0"/>
              <a:t>社会的なルールの理解と遵守</a:t>
            </a:r>
            <a:r>
              <a:rPr kumimoji="1" lang="en-US" altLang="ja-JP" sz="2400" dirty="0"/>
              <a:t>: </a:t>
            </a:r>
            <a:r>
              <a:rPr lang="ja-JP" altLang="en-US" sz="2400" dirty="0"/>
              <a:t>マナー</a:t>
            </a:r>
            <a:r>
              <a:rPr kumimoji="1" lang="ja-JP" altLang="en-US" sz="2400" dirty="0"/>
              <a:t>を理解し、遵守することが重要である。</a:t>
            </a:r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BC0FA36-D90C-D9B6-1602-EA8F3FF4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3581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情報通信機器は便利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55900" y="1506154"/>
            <a:ext cx="5993517" cy="399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パソコンやスマホ、インターネットを活用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情報収集、交流、情報発信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データの整理や活用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授業のための調査，自宅からの授業資料の閲覧などでも便利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大学生活の充実に大いに役立つでしょう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63" y="857251"/>
            <a:ext cx="1689443" cy="2220685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369" y="3077935"/>
            <a:ext cx="1465031" cy="1925708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1081261" y="509179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ページ１，２</a:t>
            </a:r>
          </a:p>
        </p:txBody>
      </p:sp>
    </p:spTree>
    <p:extLst>
      <p:ext uri="{BB962C8B-B14F-4D97-AF65-F5344CB8AC3E}">
        <p14:creationId xmlns:p14="http://schemas.microsoft.com/office/powerpoint/2010/main" val="42669540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気を付けてほしいこと</a:t>
            </a:r>
            <a:endParaRPr kumimoji="1" lang="ja-JP" altLang="en-US" dirty="0">
              <a:latin typeface="メイリオ" panose="020B0604030504040204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48829" y="1565788"/>
            <a:ext cx="5649930" cy="39998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誘惑の危険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罠の危険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パソコンやスマホ、インターネットの利用によって他人に迷惑をかける可能性もある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908" y="1443038"/>
            <a:ext cx="2187892" cy="287587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ページ２</a:t>
            </a:r>
          </a:p>
        </p:txBody>
      </p:sp>
    </p:spTree>
    <p:extLst>
      <p:ext uri="{BB962C8B-B14F-4D97-AF65-F5344CB8AC3E}">
        <p14:creationId xmlns:p14="http://schemas.microsoft.com/office/powerpoint/2010/main" val="2429877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A268F2-203E-6BBC-5D80-E69DD1556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デジタル社会の特徴と影響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786103-EF29-3FE5-F3B3-257C65742F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3549" y="3308548"/>
            <a:ext cx="3460883" cy="6071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kumimoji="1" lang="ja-JP" altLang="en-US" sz="3600" b="1" dirty="0">
                <a:latin typeface="メイリオ" panose="020B0604030504040204" pitchFamily="50" charset="-128"/>
              </a:rPr>
              <a:t>デジタル社会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3F17C93-11D5-F363-523D-C33B2F423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2E04D790-DDF9-0737-81F9-CA3089D50242}"/>
              </a:ext>
            </a:extLst>
          </p:cNvPr>
          <p:cNvSpPr txBox="1"/>
          <p:nvPr/>
        </p:nvSpPr>
        <p:spPr>
          <a:xfrm>
            <a:off x="2313071" y="1653003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情報の広範な流通と共有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6FF54EE-AD74-F8B5-BD02-ED826739F29D}"/>
              </a:ext>
            </a:extLst>
          </p:cNvPr>
          <p:cNvSpPr txBox="1"/>
          <p:nvPr/>
        </p:nvSpPr>
        <p:spPr>
          <a:xfrm>
            <a:off x="5799222" y="3350519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個人が情報発信者に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4DCC11F-34B1-0425-854F-CA3B0EEB8466}"/>
              </a:ext>
            </a:extLst>
          </p:cNvPr>
          <p:cNvSpPr txBox="1"/>
          <p:nvPr/>
        </p:nvSpPr>
        <p:spPr>
          <a:xfrm>
            <a:off x="2103120" y="4943387"/>
            <a:ext cx="52842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技術革新による社会変革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A7B658-02BF-9168-173D-360F4C8BE812}"/>
              </a:ext>
            </a:extLst>
          </p:cNvPr>
          <p:cNvSpPr txBox="1"/>
          <p:nvPr/>
        </p:nvSpPr>
        <p:spPr>
          <a:xfrm>
            <a:off x="-9625" y="3298195"/>
            <a:ext cx="337846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情報の価値向上</a:t>
            </a:r>
          </a:p>
        </p:txBody>
      </p:sp>
      <p:sp>
        <p:nvSpPr>
          <p:cNvPr id="16" name="楕円 15">
            <a:extLst>
              <a:ext uri="{FF2B5EF4-FFF2-40B4-BE49-F238E27FC236}">
                <a16:creationId xmlns:a16="http://schemas.microsoft.com/office/drawing/2014/main" id="{4BDD9AA8-CABD-5D4F-AC4C-7C45D07E90DB}"/>
              </a:ext>
            </a:extLst>
          </p:cNvPr>
          <p:cNvSpPr/>
          <p:nvPr/>
        </p:nvSpPr>
        <p:spPr>
          <a:xfrm>
            <a:off x="-9626" y="1105363"/>
            <a:ext cx="9153625" cy="490888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760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インターネットの利用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444779" y="1725676"/>
            <a:ext cx="2515441" cy="40309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便利なこと</a:t>
            </a:r>
            <a:endParaRPr lang="en-US" altLang="ja-JP" sz="2400" dirty="0">
              <a:latin typeface="メイリオ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5090613" y="1729178"/>
            <a:ext cx="3034627" cy="611487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気を付けて欲しいこと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コンテンツ プレースホルダー 2"/>
          <p:cNvSpPr txBox="1">
            <a:spLocks/>
          </p:cNvSpPr>
          <p:nvPr/>
        </p:nvSpPr>
        <p:spPr>
          <a:xfrm>
            <a:off x="1444780" y="2616144"/>
            <a:ext cx="2515441" cy="1552978"/>
          </a:xfrm>
          <a:prstGeom prst="rect">
            <a:avLst/>
          </a:prstGeom>
        </p:spPr>
        <p:txBody>
          <a:bodyPr vert="horz" lIns="51435" tIns="25718" rIns="51435" bIns="25718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世界とつながる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情報収集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交流など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898992" y="2230502"/>
            <a:ext cx="3654457" cy="3649598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コンテンツ プレースホルダー 2"/>
          <p:cNvSpPr txBox="1">
            <a:spLocks/>
          </p:cNvSpPr>
          <p:nvPr/>
        </p:nvSpPr>
        <p:spPr>
          <a:xfrm>
            <a:off x="5090612" y="2514586"/>
            <a:ext cx="3272337" cy="1552978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悪意を持った人からの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誘惑や罠の危険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に注意が必要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無意識に他人に迷惑を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かける</a:t>
            </a:r>
            <a:r>
              <a:rPr lang="ja-JP" altLang="en-US" sz="24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行為にも</a:t>
            </a:r>
            <a:endParaRPr lang="en-US" altLang="ja-JP" sz="2400" dirty="0">
              <a:solidFill>
                <a:prstClr val="black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気を付けてください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1059558" y="2193230"/>
            <a:ext cx="3285882" cy="2629733"/>
          </a:xfrm>
          <a:prstGeom prst="roundRect">
            <a:avLst/>
          </a:prstGeom>
          <a:noFill/>
          <a:ln w="57150">
            <a:solidFill>
              <a:schemeClr val="tx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873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006587" y="1565788"/>
            <a:ext cx="5782514" cy="39998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悪意をもったソフトウエア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情報の漏えい，情報の破壊，システムの乗っ取りの危険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2" y="1440783"/>
            <a:ext cx="2328842" cy="3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048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コンピュータウイルスの感染経路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71750" y="1565788"/>
            <a:ext cx="6388376" cy="3999875"/>
          </a:xfrm>
        </p:spPr>
        <p:txBody>
          <a:bodyPr>
            <a:noAutofit/>
          </a:bodyPr>
          <a:lstStyle/>
          <a:p>
            <a:r>
              <a:rPr lang="ja-JP" altLang="en-US" sz="2400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ここをクリックするとプレゼント！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endParaRPr lang="en-US" altLang="ja-JP" sz="2400" dirty="0">
              <a:latin typeface="メイリオ" panose="020B0604030504040204" pitchFamily="50" charset="-128"/>
            </a:endParaRPr>
          </a:p>
          <a:p>
            <a:r>
              <a:rPr lang="ja-JP" altLang="en-US" sz="2400" dirty="0">
                <a:latin typeface="メイリオ" panose="020B0604030504040204" pitchFamily="50" charset="-128"/>
              </a:rPr>
              <a:t>（見知らぬ人からのお知らせ）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楽しいアプリなので，すぐにインストール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  （見知らぬ人からのお知らせ）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400" dirty="0">
                <a:latin typeface="メイリオ" panose="020B0604030504040204" pitchFamily="50" charset="-128"/>
              </a:rPr>
              <a:t>　添付ファイルは重要ファイルなので，すぐ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 marL="0" indent="0">
              <a:buNone/>
            </a:pPr>
            <a:r>
              <a:rPr lang="en-US" altLang="ja-JP" sz="2400" dirty="0">
                <a:latin typeface="メイリオ" panose="020B0604030504040204" pitchFamily="50" charset="-128"/>
              </a:rPr>
              <a:t>   </a:t>
            </a:r>
            <a:r>
              <a:rPr lang="ja-JP" altLang="en-US" sz="2400" dirty="0">
                <a:latin typeface="メイリオ" panose="020B0604030504040204" pitchFamily="50" charset="-128"/>
              </a:rPr>
              <a:t>に開きなさい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2" y="1440783"/>
            <a:ext cx="2328842" cy="3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4363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>
                <a:latin typeface="メイリオ" panose="020B0604030504040204" pitchFamily="50" charset="-128"/>
              </a:rPr>
              <a:t>コンピュータウイルスから自分を守る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67274" y="1440783"/>
            <a:ext cx="6353229" cy="399987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知らない人からのメールは開かない</a:t>
            </a:r>
            <a:endParaRPr lang="en-US" altLang="ja-JP" sz="2400" dirty="0">
              <a:solidFill>
                <a:srgbClr val="FF0000"/>
              </a:solidFill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電子メールの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送信者</a:t>
            </a:r>
            <a:r>
              <a:rPr lang="ja-JP" altLang="en-US" sz="2400" dirty="0">
                <a:latin typeface="メイリオ" panose="020B0604030504040204" pitchFamily="50" charset="-128"/>
              </a:rPr>
              <a:t>や，有名人や知人になっていても，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偽装の可能性を忘れない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ウエブページの怪しげなリンクはクリックしない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スマホやパソコンのオペレーティングシステムは，頻繁にアップデートするか，</a:t>
            </a:r>
            <a:r>
              <a:rPr lang="ja-JP" altLang="en-US" sz="2400" dirty="0">
                <a:solidFill>
                  <a:srgbClr val="FF0000"/>
                </a:solidFill>
                <a:latin typeface="メイリオ" panose="020B0604030504040204" pitchFamily="50" charset="-128"/>
              </a:rPr>
              <a:t>自動でアップデートするように設定</a:t>
            </a:r>
            <a:r>
              <a:rPr lang="ja-JP" altLang="en-US" sz="2400" dirty="0">
                <a:latin typeface="メイリオ" panose="020B0604030504040204" pitchFamily="50" charset="-128"/>
              </a:rPr>
              <a:t>する</a:t>
            </a:r>
            <a:endParaRPr lang="en-US" altLang="ja-JP" sz="2400" dirty="0">
              <a:latin typeface="メイリオ" panose="020B0604030504040204" pitchFamily="50" charset="-128"/>
            </a:endParaRPr>
          </a:p>
          <a:p>
            <a:pPr>
              <a:lnSpc>
                <a:spcPct val="110000"/>
              </a:lnSpc>
            </a:pPr>
            <a:r>
              <a:rPr lang="ja-JP" altLang="en-US" sz="2400" dirty="0">
                <a:latin typeface="メイリオ" panose="020B0604030504040204" pitchFamily="50" charset="-128"/>
              </a:rPr>
              <a:t>ウイルス対策ソフトウエアを常に活用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32" y="1440783"/>
            <a:ext cx="2328842" cy="306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044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ブログや掲示板に書き込んだ情報は：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4657" y="1443037"/>
            <a:ext cx="5932171" cy="3999875"/>
          </a:xfrm>
        </p:spPr>
        <p:txBody>
          <a:bodyPr>
            <a:norm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ソーシャルネットワークや掲示板に投稿した情報は，世界中の人の目に触れる</a:t>
            </a:r>
            <a:r>
              <a:rPr lang="ja-JP" altLang="en-US" sz="2400" dirty="0"/>
              <a:t>可能性がある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投稿した情報は，他人にコピーされて無断で拡散される場合もある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>
                <a:solidFill>
                  <a:srgbClr val="FF0000"/>
                </a:solidFill>
              </a:rPr>
              <a:t>自分や他人のプライバシを尊重</a:t>
            </a:r>
            <a:r>
              <a:rPr lang="ja-JP" altLang="en-US" sz="2400" dirty="0"/>
              <a:t>する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4" y="516591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ページ３，４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4" y="1333822"/>
            <a:ext cx="1393859" cy="18321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3" y="3295557"/>
            <a:ext cx="1422922" cy="1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76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大事な情報を守るために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68657" y="1443038"/>
            <a:ext cx="6395829" cy="3068241"/>
          </a:xfrm>
        </p:spPr>
        <p:txBody>
          <a:bodyPr>
            <a:no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</a:rPr>
              <a:t>秘密にしたい情報は，インターネットに投稿しないようにしましょう</a:t>
            </a:r>
            <a:endParaRPr lang="en-US" altLang="ja-JP" sz="2400" dirty="0">
              <a:solidFill>
                <a:srgbClr val="FF0000"/>
              </a:solidFill>
            </a:endParaRPr>
          </a:p>
          <a:p>
            <a:r>
              <a:rPr lang="ja-JP" altLang="en-US" sz="2400" dirty="0">
                <a:solidFill>
                  <a:srgbClr val="FF0000"/>
                </a:solidFill>
              </a:rPr>
              <a:t>他の人のプライバシにも配慮しましょう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ja-JP" altLang="en-US" sz="2400" dirty="0"/>
              <a:t>電話番号，写真，住所などを公開してはいけません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r>
              <a:rPr lang="ja-JP" altLang="en-US" sz="2400" dirty="0"/>
              <a:t>その場の感情のみで書き込まず，落ち着いてから投稿しましょう</a:t>
            </a:r>
            <a:endParaRPr lang="en-US" altLang="ja-JP" sz="2400" dirty="0"/>
          </a:p>
          <a:p>
            <a:endParaRPr lang="en-US" altLang="ja-JP" sz="2400" dirty="0"/>
          </a:p>
          <a:p>
            <a:r>
              <a:rPr lang="ja-JP" altLang="en-US" sz="2400" dirty="0"/>
              <a:t>不安なことは，信頼できる人に相談しましょう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4" y="5165913"/>
            <a:ext cx="122341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ページ３，４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364" y="1333822"/>
            <a:ext cx="1393859" cy="183215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833" y="3295557"/>
            <a:ext cx="1422922" cy="187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315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14265" y="1688539"/>
            <a:ext cx="6175810" cy="3999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パスワードは，自分の身分を証明する大切なもの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ページ４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3" y="15430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67439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パスワードをきちんと管理する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51100" y="1136651"/>
            <a:ext cx="6584529" cy="421521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　パソコンや携帯電話などには，</a:t>
            </a:r>
            <a:r>
              <a:rPr lang="ja-JP" altLang="en-US" sz="2400" dirty="0">
                <a:solidFill>
                  <a:srgbClr val="FF0000"/>
                </a:solidFill>
              </a:rPr>
              <a:t>パスワードを設定</a:t>
            </a:r>
            <a:r>
              <a:rPr lang="ja-JP" altLang="en-US" sz="2400" dirty="0"/>
              <a:t>する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　</a:t>
            </a:r>
            <a:r>
              <a:rPr lang="ja-JP" altLang="en-US" sz="2400" dirty="0">
                <a:solidFill>
                  <a:srgbClr val="FF0000"/>
                </a:solidFill>
              </a:rPr>
              <a:t>パスワードを他の人に教えてはいけない</a:t>
            </a:r>
            <a:endParaRPr lang="en-US" altLang="ja-JP" sz="2400" dirty="0">
              <a:solidFill>
                <a:srgbClr val="FF000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　学校など，</a:t>
            </a:r>
            <a:r>
              <a:rPr lang="ja-JP" altLang="en-US" sz="2400" dirty="0">
                <a:solidFill>
                  <a:srgbClr val="FF0000"/>
                </a:solidFill>
              </a:rPr>
              <a:t>公共のパソコン</a:t>
            </a:r>
            <a:r>
              <a:rPr lang="ja-JP" altLang="en-US" sz="2400" dirty="0"/>
              <a:t>を使っているとき，ログインしたまま席を離れてはいけない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◇　生年月日，電話番号，安易な文字列（「</a:t>
            </a:r>
            <a:r>
              <a:rPr lang="en-US" altLang="ja-JP" sz="2400" dirty="0"/>
              <a:t>1234</a:t>
            </a:r>
            <a:r>
              <a:rPr lang="ja-JP" altLang="en-US" sz="2400" dirty="0"/>
              <a:t>」やら）をパスワードに使うのは避ける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7605" y="46162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ページ４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3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68989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気を付けて欲しいこと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835436" y="1592500"/>
            <a:ext cx="6162094" cy="399987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ja-JP" altLang="en-US" dirty="0"/>
              <a:t>紛失・盗難に気を付ける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大事なデータは，前もって複製（バックアップ）しておく</a:t>
            </a:r>
            <a:endParaRPr lang="en-US" altLang="ja-JP" dirty="0"/>
          </a:p>
          <a:p>
            <a:pPr>
              <a:lnSpc>
                <a:spcPct val="110000"/>
              </a:lnSpc>
            </a:pPr>
            <a:r>
              <a:rPr lang="ja-JP" altLang="en-US" dirty="0"/>
              <a:t>電子メールでの</a:t>
            </a:r>
            <a:r>
              <a:rPr lang="ja-JP" altLang="en-US" b="1" dirty="0"/>
              <a:t>宛先ミス</a:t>
            </a:r>
            <a:r>
              <a:rPr lang="ja-JP" altLang="en-US" dirty="0"/>
              <a:t>に気を付ける</a:t>
            </a:r>
            <a:endParaRPr lang="en-US" altLang="ja-JP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dirty="0"/>
              <a:t>⇒</a:t>
            </a:r>
            <a:r>
              <a:rPr lang="ja-JP" altLang="en-US" b="1" dirty="0"/>
              <a:t>送信前に宛先を必ず確認する</a:t>
            </a:r>
            <a:endParaRPr lang="en-US" altLang="ja-JP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74605" y="46035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ページ５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3" y="16446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63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みなさんに気を付けて欲しいこと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774540" y="1174282"/>
            <a:ext cx="6228493" cy="408855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ja-JP" altLang="en-US" sz="2400" dirty="0"/>
              <a:t>インターネットでの行動は意外と多くの人に見られています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en-US" altLang="ja-JP" sz="2400" dirty="0"/>
          </a:p>
          <a:p>
            <a:pPr>
              <a:lnSpc>
                <a:spcPct val="110000"/>
              </a:lnSpc>
            </a:pPr>
            <a:r>
              <a:rPr lang="ja-JP" altLang="en-US" sz="2400" dirty="0"/>
              <a:t>違法行為は絶対にしない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altLang="ja-JP" sz="2400" dirty="0"/>
              <a:t>【</a:t>
            </a:r>
            <a:r>
              <a:rPr lang="ja-JP" altLang="en-US" sz="2400" dirty="0"/>
              <a:t>違法行為の例</a:t>
            </a:r>
            <a:r>
              <a:rPr lang="en-US" altLang="ja-JP" sz="2400" dirty="0"/>
              <a:t>】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ソフトウェアの不正コピーや配布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音楽、映画、書籍などの著作物の無断ダウンロードや共有</a:t>
            </a:r>
            <a:endParaRPr lang="en-US" altLang="ja-JP" sz="2400" dirty="0"/>
          </a:p>
          <a:p>
            <a:pPr marL="0" indent="0">
              <a:lnSpc>
                <a:spcPct val="110000"/>
              </a:lnSpc>
              <a:buNone/>
            </a:pPr>
            <a:r>
              <a:rPr lang="ja-JP" altLang="en-US" sz="2400" dirty="0"/>
              <a:t>ライセンス違反（個人利用のソフトウェアを業務で使用するなど）</a:t>
            </a:r>
            <a:endParaRPr lang="en-US" altLang="ja-JP" sz="2400" dirty="0"/>
          </a:p>
          <a:p>
            <a:pPr>
              <a:lnSpc>
                <a:spcPct val="110000"/>
              </a:lnSpc>
            </a:pPr>
            <a:endParaRPr lang="ja-JP" altLang="en-US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187355" y="4501923"/>
            <a:ext cx="8771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ページ６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33" y="1543050"/>
            <a:ext cx="2251040" cy="295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86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5DEBDB-31BE-ED28-BACB-77EA68DC5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AI</a:t>
            </a:r>
            <a:r>
              <a:rPr lang="ja-JP" altLang="en-US" dirty="0"/>
              <a:t>とビッグデータが私たちの生活を変革する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B0024F-3222-C005-DD8E-B93E9298B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4250155" cy="5333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b="1" dirty="0"/>
              <a:t>人工知能（</a:t>
            </a:r>
            <a:r>
              <a:rPr kumimoji="1" lang="en-US" altLang="ja-JP" b="1" dirty="0"/>
              <a:t>AI</a:t>
            </a:r>
            <a:r>
              <a:rPr kumimoji="1" lang="ja-JP" altLang="en-US" b="1" dirty="0"/>
              <a:t>）</a:t>
            </a:r>
            <a:endParaRPr kumimoji="1" lang="en-US" altLang="ja-JP" b="1" dirty="0"/>
          </a:p>
          <a:p>
            <a:r>
              <a:rPr kumimoji="1" lang="ja-JP" altLang="en-US" dirty="0"/>
              <a:t>自然言語処理：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</a:t>
            </a:r>
            <a:r>
              <a:rPr kumimoji="1" lang="en-US" altLang="ja-JP" dirty="0"/>
              <a:t>ChatGPT</a:t>
            </a:r>
            <a:r>
              <a:rPr kumimoji="1" lang="ja-JP" altLang="en-US" dirty="0"/>
              <a:t>による対話・相談・文章推敲</a:t>
            </a:r>
            <a:endParaRPr kumimoji="1" lang="en-US" altLang="ja-JP" dirty="0"/>
          </a:p>
          <a:p>
            <a:r>
              <a:rPr kumimoji="1" lang="ja-JP" altLang="en-US" dirty="0"/>
              <a:t>画像認識：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例：顔検出システム、自動運転車の障害物検出</a:t>
            </a:r>
            <a:endParaRPr kumimoji="1" lang="en-US" altLang="ja-JP" dirty="0"/>
          </a:p>
          <a:p>
            <a:r>
              <a:rPr kumimoji="1" lang="ja-JP" altLang="en-US" dirty="0"/>
              <a:t>音声認識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例：スマートスピーカー、音声アシスタント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A11574-9156-D89C-0308-DAE2032A0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2E0E87D-D657-8F09-B8A2-44E81BF41D0C}"/>
              </a:ext>
            </a:extLst>
          </p:cNvPr>
          <p:cNvSpPr txBox="1">
            <a:spLocks/>
          </p:cNvSpPr>
          <p:nvPr/>
        </p:nvSpPr>
        <p:spPr>
          <a:xfrm>
            <a:off x="4759993" y="846253"/>
            <a:ext cx="42501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ja-JP" altLang="en-US" dirty="0"/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CD05C9DB-ECDF-B345-EB63-BF2D422A961C}"/>
              </a:ext>
            </a:extLst>
          </p:cNvPr>
          <p:cNvSpPr txBox="1">
            <a:spLocks/>
          </p:cNvSpPr>
          <p:nvPr/>
        </p:nvSpPr>
        <p:spPr>
          <a:xfrm>
            <a:off x="4735930" y="821825"/>
            <a:ext cx="4250155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b="1" dirty="0"/>
              <a:t>ビッグデータ</a:t>
            </a:r>
            <a:endParaRPr lang="en-US" altLang="ja-JP" b="1" dirty="0"/>
          </a:p>
          <a:p>
            <a:r>
              <a:rPr lang="ja-JP" altLang="en-US" dirty="0"/>
              <a:t>マーケティング：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例：個人の嗜好に基づく商品推薦</a:t>
            </a:r>
            <a:endParaRPr lang="en-US" altLang="ja-JP" dirty="0"/>
          </a:p>
          <a:p>
            <a:r>
              <a:rPr lang="ja-JP" altLang="en-US" dirty="0"/>
              <a:t>医療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例：大量の医療データの分析による予測</a:t>
            </a:r>
            <a:endParaRPr lang="en-US" altLang="ja-JP" dirty="0"/>
          </a:p>
          <a:p>
            <a:r>
              <a:rPr lang="ja-JP" altLang="en-US" dirty="0"/>
              <a:t>交通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例：交通データによる渋滞予測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96532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201C4-A30F-DD5E-88D3-94812E39B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170143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69C62B-5489-A004-6A10-A676AEC49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453" y="523780"/>
            <a:ext cx="8772017" cy="5333166"/>
          </a:xfrm>
        </p:spPr>
        <p:txBody>
          <a:bodyPr>
            <a:noAutofit/>
          </a:bodyPr>
          <a:lstStyle/>
          <a:p>
            <a:r>
              <a:rPr lang="ja-JP" altLang="en-US" sz="1800" b="1" dirty="0"/>
              <a:t>デジタル社会</a:t>
            </a:r>
            <a:endParaRPr lang="en-US" altLang="ja-JP" sz="1800" b="1" dirty="0"/>
          </a:p>
          <a:p>
            <a:pPr lvl="1"/>
            <a:r>
              <a:rPr lang="ja-JP" altLang="en-US" sz="1800" dirty="0"/>
              <a:t>デジタル社会は、</a:t>
            </a:r>
            <a:r>
              <a:rPr lang="ja-JP" altLang="en-US" sz="1800" b="1" dirty="0"/>
              <a:t>インターネットや情報技術の普及により情報が広く流通・共有される社会</a:t>
            </a:r>
            <a:endParaRPr lang="en-US" altLang="ja-JP" sz="1800" b="1" dirty="0"/>
          </a:p>
          <a:p>
            <a:pPr lvl="1"/>
            <a:r>
              <a:rPr lang="ja-JP" altLang="en-US" sz="1800" b="1" dirty="0"/>
              <a:t>情報</a:t>
            </a:r>
            <a:r>
              <a:rPr lang="ja-JP" altLang="en-US" sz="1800" dirty="0"/>
              <a:t>が次世代にも大規模に継承され、</a:t>
            </a:r>
            <a:r>
              <a:rPr lang="ja-JP" altLang="en-US" sz="1800" b="1" dirty="0"/>
              <a:t>個々の人が情報の発信者となる</a:t>
            </a:r>
            <a:r>
              <a:rPr lang="ja-JP" altLang="en-US" sz="1800" dirty="0"/>
              <a:t>。</a:t>
            </a:r>
            <a:endParaRPr lang="en-US" altLang="ja-JP" sz="1800" dirty="0"/>
          </a:p>
          <a:p>
            <a:r>
              <a:rPr lang="ja-JP" altLang="en-US" sz="1800" b="1" dirty="0"/>
              <a:t>デジタル社会のマナー</a:t>
            </a:r>
            <a:endParaRPr lang="en-US" altLang="ja-JP" sz="1800" b="1" dirty="0"/>
          </a:p>
          <a:p>
            <a:pPr lvl="1"/>
            <a:r>
              <a:rPr lang="ja-JP" altLang="en-US" sz="1800" dirty="0"/>
              <a:t>デジタル社会においては、</a:t>
            </a:r>
            <a:r>
              <a:rPr lang="ja-JP" altLang="en-US" sz="1800" b="1" dirty="0"/>
              <a:t>個人が簡単に世界中に情報を発信できる</a:t>
            </a:r>
            <a:r>
              <a:rPr lang="ja-JP" altLang="en-US" sz="1800" dirty="0"/>
              <a:t>ため、情報の正確性や、プライバシーの侵害に注意が必要</a:t>
            </a:r>
            <a:endParaRPr lang="en-US" altLang="ja-JP" sz="1800" dirty="0"/>
          </a:p>
          <a:p>
            <a:pPr lvl="1"/>
            <a:r>
              <a:rPr lang="ja-JP" altLang="en-US" sz="1800" dirty="0"/>
              <a:t>フェイクニュースやフェイクサイトに注意。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情報の信頼性を確認</a:t>
            </a:r>
            <a:r>
              <a:rPr lang="ja-JP" altLang="en-US" sz="1800" dirty="0"/>
              <a:t>する習慣を持つことが重要。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著作権</a:t>
            </a:r>
            <a:r>
              <a:rPr lang="ja-JP" altLang="en-US" sz="1800" dirty="0"/>
              <a:t>を尊重することも重要。</a:t>
            </a:r>
          </a:p>
          <a:p>
            <a:r>
              <a:rPr lang="ja-JP" altLang="en-US" sz="1800" b="1" dirty="0"/>
              <a:t>情報セキュリティ</a:t>
            </a:r>
            <a:endParaRPr lang="en-US" altLang="ja-JP" sz="1800" b="1" dirty="0"/>
          </a:p>
          <a:p>
            <a:pPr lvl="1"/>
            <a:r>
              <a:rPr lang="ja-JP" altLang="en-US" sz="1800" dirty="0"/>
              <a:t>情報セキュリティは、デジタル社会において</a:t>
            </a:r>
            <a:r>
              <a:rPr lang="ja-JP" altLang="en-US" sz="1800" b="1" dirty="0"/>
              <a:t>情報やシステムを危険から守る対策</a:t>
            </a:r>
            <a:r>
              <a:rPr lang="ja-JP" altLang="en-US" sz="1800" dirty="0"/>
              <a:t>のこと。</a:t>
            </a:r>
            <a:endParaRPr lang="en-US" altLang="ja-JP" sz="1800" dirty="0"/>
          </a:p>
          <a:p>
            <a:pPr lvl="1"/>
            <a:r>
              <a:rPr lang="en-US" altLang="ja-JP" sz="1800" b="1" dirty="0"/>
              <a:t>AI</a:t>
            </a:r>
            <a:r>
              <a:rPr lang="ja-JP" altLang="en-US" sz="1800" b="1" dirty="0"/>
              <a:t>によるフェイクビデオ</a:t>
            </a:r>
            <a:r>
              <a:rPr lang="ja-JP" altLang="en-US" sz="1800" dirty="0"/>
              <a:t>等、新たな情報操作技術への対応も大切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パスワード</a:t>
            </a:r>
            <a:r>
              <a:rPr lang="ja-JP" altLang="en-US" sz="1800" dirty="0"/>
              <a:t>の適切な管理、</a:t>
            </a:r>
            <a:r>
              <a:rPr lang="ja-JP" altLang="en-US" sz="1800" b="1" dirty="0"/>
              <a:t>コンピュータウイルス</a:t>
            </a:r>
            <a:r>
              <a:rPr lang="ja-JP" altLang="en-US" sz="1800" dirty="0"/>
              <a:t>からの防御、</a:t>
            </a:r>
            <a:r>
              <a:rPr lang="ja-JP" altLang="en-US" sz="1800" b="1" dirty="0"/>
              <a:t>不正アクセスや盗難</a:t>
            </a:r>
            <a:r>
              <a:rPr lang="ja-JP" altLang="en-US" sz="1800" dirty="0"/>
              <a:t>への対策、</a:t>
            </a:r>
            <a:r>
              <a:rPr lang="ja-JP" altLang="en-US" sz="1800" b="1" dirty="0"/>
              <a:t>重要なデータのバックアップ</a:t>
            </a:r>
            <a:r>
              <a:rPr lang="ja-JP" altLang="en-US" sz="1800" dirty="0"/>
              <a:t>などが重要。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個人情報の適切な管理と保護</a:t>
            </a:r>
            <a:r>
              <a:rPr lang="ja-JP" altLang="en-US" sz="1800" dirty="0"/>
              <a:t>（自分の情報だけでなく、他人の情報も含む）</a:t>
            </a:r>
            <a:endParaRPr lang="en-US" altLang="ja-JP" sz="1800" dirty="0"/>
          </a:p>
          <a:p>
            <a:pPr lvl="1"/>
            <a:r>
              <a:rPr lang="ja-JP" altLang="en-US" sz="1800" b="1" dirty="0"/>
              <a:t>ソーシャルメディアでの情報共有に注意</a:t>
            </a:r>
            <a:r>
              <a:rPr lang="ja-JP" altLang="en-US" sz="1800" dirty="0"/>
              <a:t>し、プライバシー設定を適切に行う</a:t>
            </a:r>
            <a:endParaRPr lang="en-US" altLang="ja-JP" sz="1800" dirty="0"/>
          </a:p>
          <a:p>
            <a:pPr lvl="1"/>
            <a:endParaRPr lang="en-US" altLang="ja-JP" sz="1800" dirty="0"/>
          </a:p>
          <a:p>
            <a:endParaRPr kumimoji="1" lang="ja-JP" altLang="en-US" sz="18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B44F6D-A7A5-54D2-0072-50AE3DEDB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0854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39863" y="1029903"/>
            <a:ext cx="6425744" cy="52235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 </a:t>
            </a:r>
            <a:r>
              <a:rPr lang="ja-JP" altLang="en-US" sz="2000" b="1" dirty="0"/>
              <a:t>デジタル社会への理解と適応．</a:t>
            </a:r>
            <a:r>
              <a:rPr lang="ja-JP" altLang="en-US" sz="2000" dirty="0"/>
              <a:t>情報の流通や個人の情報発信力の増大を把握．</a:t>
            </a:r>
            <a:r>
              <a:rPr lang="en-US" altLang="ja-JP" sz="2000" dirty="0"/>
              <a:t>AI</a:t>
            </a:r>
            <a:r>
              <a:rPr lang="ja-JP" altLang="en-US" sz="2000" dirty="0"/>
              <a:t>やビッグデータが社会に与える影響。技術革新と社会変革の可能性。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② </a:t>
            </a:r>
            <a:r>
              <a:rPr lang="ja-JP" altLang="en-US" sz="2000" b="1" dirty="0"/>
              <a:t>情報リテラシーとセキュリティスキルの向上</a:t>
            </a:r>
            <a:r>
              <a:rPr lang="ja-JP" altLang="en-US" sz="2000" dirty="0"/>
              <a:t>。フェイクニュース、不正確な情報、コンピュータウイルス、詐欺、個人情報の拡散などのリスクを知る。対策を知る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③ </a:t>
            </a:r>
            <a:r>
              <a:rPr lang="ja-JP" altLang="en-US" sz="2000" b="1" dirty="0"/>
              <a:t>デジタル時代の倫理とマナーの習得</a:t>
            </a:r>
            <a:r>
              <a:rPr lang="ja-JP" altLang="en-US" sz="2000" dirty="0"/>
              <a:t>。オンライン上での責任ある行動。デジタル社会における倫理的判断力。</a:t>
            </a:r>
            <a:endParaRPr lang="en-US" altLang="ja-JP" sz="2000" dirty="0"/>
          </a:p>
          <a:p>
            <a:pPr marL="0" indent="0">
              <a:buNone/>
            </a:pPr>
            <a:r>
              <a:rPr lang="ja-JP" altLang="en-US" sz="2000" dirty="0"/>
              <a:t>④ 解決能力と批判的思考力を向上。グローバルな視野を獲得。</a:t>
            </a:r>
            <a:endParaRPr lang="en-US" altLang="ja-JP" sz="20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AF9C596-636D-57BF-B4DB-2DDF9AAC68B0}"/>
              </a:ext>
            </a:extLst>
          </p:cNvPr>
          <p:cNvSpPr txBox="1"/>
          <p:nvPr/>
        </p:nvSpPr>
        <p:spPr>
          <a:xfrm>
            <a:off x="2198916" y="330291"/>
            <a:ext cx="5790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2800" i="0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今回の授業の学ぶ意義と満足感</a:t>
            </a:r>
          </a:p>
        </p:txBody>
      </p:sp>
    </p:spTree>
    <p:extLst>
      <p:ext uri="{BB962C8B-B14F-4D97-AF65-F5344CB8AC3E}">
        <p14:creationId xmlns:p14="http://schemas.microsoft.com/office/powerpoint/2010/main" val="2944845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0776-6856-C047-B2B6-E6374F2E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① </a:t>
            </a:r>
            <a:r>
              <a:rPr kumimoji="1" lang="ja-JP" altLang="en-US" dirty="0"/>
              <a:t>情報の広範な流通と共有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39037-167B-0DED-2C41-0D6451DD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情報</a:t>
            </a:r>
            <a:r>
              <a:rPr kumimoji="1" lang="ja-JP" altLang="en-US" dirty="0"/>
              <a:t>が，インターネットで</a:t>
            </a:r>
            <a:r>
              <a:rPr kumimoji="1" lang="ja-JP" altLang="en-US" b="1" dirty="0"/>
              <a:t>広く流通，共有</a:t>
            </a:r>
            <a:r>
              <a:rPr kumimoji="1" lang="ja-JP" altLang="en-US" dirty="0"/>
              <a:t>される</a:t>
            </a:r>
            <a:endParaRPr kumimoji="1" lang="en-US" altLang="ja-JP" dirty="0"/>
          </a:p>
          <a:p>
            <a:r>
              <a:rPr kumimoji="1" lang="ja-JP" altLang="en-US" b="1" dirty="0"/>
              <a:t>情報</a:t>
            </a:r>
            <a:r>
              <a:rPr kumimoji="1" lang="ja-JP" altLang="en-US" dirty="0"/>
              <a:t>が，</a:t>
            </a:r>
            <a:r>
              <a:rPr kumimoji="1" lang="ja-JP" altLang="en-US" b="1" dirty="0"/>
              <a:t>大規模に次世代に継承</a:t>
            </a:r>
            <a:r>
              <a:rPr kumimoji="1" lang="ja-JP" altLang="en-US" dirty="0"/>
              <a:t>される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C3EC3A-AEEF-BB14-CB2A-5934C372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423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E0776-6856-C047-B2B6-E6374F2E1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② 個人が情報の発信者に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A539037-167B-0DED-2C41-0D6451DD4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あらゆる人が情報の発信者</a:t>
            </a:r>
            <a:r>
              <a:rPr kumimoji="1" lang="ja-JP" altLang="en-US" dirty="0"/>
              <a:t>となる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検索エンジン  </a:t>
            </a:r>
            <a:r>
              <a:rPr kumimoji="1" lang="en-US" altLang="ja-JP" sz="2400" dirty="0">
                <a:solidFill>
                  <a:schemeClr val="accent5">
                    <a:lumMod val="50000"/>
                  </a:schemeClr>
                </a:solidFill>
              </a:rPr>
              <a:t>Google </a:t>
            </a: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など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ソーシャルネットワーク 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LINE 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など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動画共有 </a:t>
            </a:r>
            <a:r>
              <a:rPr lang="en-US" altLang="ja-JP" sz="2400" dirty="0">
                <a:solidFill>
                  <a:schemeClr val="accent5">
                    <a:lumMod val="50000"/>
                  </a:schemeClr>
                </a:solidFill>
              </a:rPr>
              <a:t>YouTube 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</a:rPr>
              <a:t>など</a:t>
            </a:r>
            <a:endParaRPr lang="en-US" altLang="ja-JP"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kumimoji="1" lang="ja-JP" altLang="en-US" sz="2400" dirty="0">
                <a:solidFill>
                  <a:schemeClr val="accent5">
                    <a:lumMod val="50000"/>
                  </a:schemeClr>
                </a:solidFill>
              </a:rPr>
              <a:t>コミュニケーションツール（電子メール）</a:t>
            </a:r>
            <a:endParaRPr kumimoji="1" lang="en-US" altLang="ja-JP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C3EC3A-AEEF-BB14-CB2A-5934C372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470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③ 情報</a:t>
            </a:r>
            <a:r>
              <a:rPr lang="ja-JP" altLang="en-US" dirty="0"/>
              <a:t>の価値向上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  <p:sp>
        <p:nvSpPr>
          <p:cNvPr id="12" name="コンテンツ プレースホルダー 2"/>
          <p:cNvSpPr txBox="1">
            <a:spLocks/>
          </p:cNvSpPr>
          <p:nvPr/>
        </p:nvSpPr>
        <p:spPr>
          <a:xfrm>
            <a:off x="459938" y="1387076"/>
            <a:ext cx="8517300" cy="4807247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情報の価値向上と個人データの重要性増大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endParaRPr kumimoji="1" lang="en-US" altLang="ja-JP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ビッグデータ分析により企業が消費者行動を予測し、的確なマーケティング戦略を立案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altLang="ja-JP" sz="2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例：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個人の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SNS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投稿が企業の評判に大きな影響を与える</a:t>
            </a:r>
          </a:p>
        </p:txBody>
      </p:sp>
    </p:spTree>
    <p:extLst>
      <p:ext uri="{BB962C8B-B14F-4D97-AF65-F5344CB8AC3E}">
        <p14:creationId xmlns:p14="http://schemas.microsoft.com/office/powerpoint/2010/main" val="351294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④ 技術革新による社会変革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4281" y="1097473"/>
            <a:ext cx="8318190" cy="53995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400" dirty="0"/>
              <a:t>・富の爆発的増大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新しい産業，サービスの誕生</a:t>
            </a:r>
            <a:endParaRPr lang="en-US" altLang="ja-JP" sz="2400" b="1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仕事のやり方</a:t>
            </a:r>
            <a:r>
              <a:rPr lang="ja-JP" altLang="en-US" sz="2400" dirty="0"/>
              <a:t>の変化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・</a:t>
            </a:r>
            <a:r>
              <a:rPr lang="ja-JP" altLang="en-US" sz="2400" b="1" dirty="0"/>
              <a:t>価値観</a:t>
            </a:r>
            <a:r>
              <a:rPr lang="ja-JP" altLang="en-US" sz="2400" dirty="0"/>
              <a:t>やの変化</a:t>
            </a:r>
            <a:endParaRPr lang="en-US" altLang="ja-JP" sz="2400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自動運転：交通事故の減少、移動の効率化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ドローン配送：物流の効率化、過疎地域へのサービス提供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遠隔医療：地域間の医療格差の解消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スマートシティ：エネルギー効率の向上、生活の質の改善</a:t>
            </a:r>
            <a:endParaRPr lang="en-US" altLang="ja-JP" sz="2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1" lang="ja-JP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egoe UI"/>
              <a:ea typeface="メイリオ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2599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2910</Words>
  <Application>Microsoft Office PowerPoint</Application>
  <PresentationFormat>画面に合わせる (4:3)</PresentationFormat>
  <Paragraphs>427</Paragraphs>
  <Slides>51</Slides>
  <Notes>6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58" baseType="lpstr">
      <vt:lpstr>Söhne</vt:lpstr>
      <vt:lpstr>メイリオ</vt:lpstr>
      <vt:lpstr>游ゴシック</vt:lpstr>
      <vt:lpstr>Arial</vt:lpstr>
      <vt:lpstr>Calibri</vt:lpstr>
      <vt:lpstr>Segoe UI</vt:lpstr>
      <vt:lpstr>Office テーマ</vt:lpstr>
      <vt:lpstr>cs-14. デジタル社会でのマナー，情報セキュリティ  ―　デジタル時代のガイド　ー </vt:lpstr>
      <vt:lpstr>PowerPoint プレゼンテーション</vt:lpstr>
      <vt:lpstr>14-1 デジタル社会 </vt:lpstr>
      <vt:lpstr>デジタル社会の特徴と影響</vt:lpstr>
      <vt:lpstr>AIとビッグデータが私たちの生活を変革する</vt:lpstr>
      <vt:lpstr>① 情報の広範な流通と共有</vt:lpstr>
      <vt:lpstr>② 個人が情報の発信者に</vt:lpstr>
      <vt:lpstr>③ 情報の価値向上</vt:lpstr>
      <vt:lpstr>④ 技術革新による社会変革</vt:lpstr>
      <vt:lpstr>デジタル社会とコンピュータ</vt:lpstr>
      <vt:lpstr>情報技術の将来</vt:lpstr>
      <vt:lpstr>デジタル社会まとめ</vt:lpstr>
      <vt:lpstr>14-2 情報の蓄積，共有，継承 </vt:lpstr>
      <vt:lpstr>WikiPedia  </vt:lpstr>
      <vt:lpstr>Wikipedia に関する演習</vt:lpstr>
      <vt:lpstr>フェイスブック</vt:lpstr>
      <vt:lpstr>14-3 デジタル社会のリスクとマナー</vt:lpstr>
      <vt:lpstr>デジタル社会</vt:lpstr>
      <vt:lpstr>情報の誤った拡散，情報の真偽確認</vt:lpstr>
      <vt:lpstr>フェイクニュース</vt:lpstr>
      <vt:lpstr>フェイクサイト</vt:lpstr>
      <vt:lpstr>AIによるフェイク生成の仕組み</vt:lpstr>
      <vt:lpstr>フェイクビデオ</vt:lpstr>
      <vt:lpstr>PowerPoint プレゼンテーション</vt:lpstr>
      <vt:lpstr>情報の真偽確認</vt:lpstr>
      <vt:lpstr>ソーシャルネットワークのリスクとマナー</vt:lpstr>
      <vt:lpstr>ソーシャルネットワーク利用時のチェックリスト</vt:lpstr>
      <vt:lpstr>セキュリティ脅威とセキュリティ意識の向上</vt:lpstr>
      <vt:lpstr>不正サイトへの誘導</vt:lpstr>
      <vt:lpstr>PowerPoint プレゼンテーション</vt:lpstr>
      <vt:lpstr>PowerPoint プレゼンテーション</vt:lpstr>
      <vt:lpstr>有害なソフトウェア（マルウェア）の仕組み</vt:lpstr>
      <vt:lpstr>有害なソフトウェア（マルウェア）の対策</vt:lpstr>
      <vt:lpstr>有害なソフトウェア（マルウェア）に対する 対策チェックリスト</vt:lpstr>
      <vt:lpstr>14-4 福山大学 情報セキュリティパンフレット </vt:lpstr>
      <vt:lpstr>情報セキュリティパンフレット</vt:lpstr>
      <vt:lpstr>情報セキュリティパンフレットの説明内容</vt:lpstr>
      <vt:lpstr>情報通信機器は便利</vt:lpstr>
      <vt:lpstr>気を付けてほしいこと</vt:lpstr>
      <vt:lpstr>インターネットの利用</vt:lpstr>
      <vt:lpstr>コンピュータウイルス</vt:lpstr>
      <vt:lpstr>コンピュータウイルスの感染経路</vt:lpstr>
      <vt:lpstr>コンピュータウイルスから自分を守る</vt:lpstr>
      <vt:lpstr>ブログや掲示板に書き込んだ情報は：</vt:lpstr>
      <vt:lpstr>大事な情報を守るために</vt:lpstr>
      <vt:lpstr>パスワード</vt:lpstr>
      <vt:lpstr>パスワードをきちんと管理する</vt:lpstr>
      <vt:lpstr>気を付けて欲しいこと</vt:lpstr>
      <vt:lpstr>みなさんに気を付けて欲しいこと</vt:lpstr>
      <vt:lpstr>全体まとめ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コンピューターサイエンス</dc:title>
  <dc:creator>kunihiko</dc:creator>
  <cp:lastModifiedBy>金子　邦彦</cp:lastModifiedBy>
  <cp:revision>53</cp:revision>
  <dcterms:created xsi:type="dcterms:W3CDTF">2020-06-03T12:20:31Z</dcterms:created>
  <dcterms:modified xsi:type="dcterms:W3CDTF">2024-07-20T05:34:02Z</dcterms:modified>
</cp:coreProperties>
</file>