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1397" r:id="rId2"/>
    <p:sldId id="1398" r:id="rId3"/>
    <p:sldId id="1399" r:id="rId4"/>
    <p:sldId id="1400" r:id="rId5"/>
    <p:sldId id="1401" r:id="rId6"/>
    <p:sldId id="1402" r:id="rId7"/>
    <p:sldId id="1403" r:id="rId8"/>
    <p:sldId id="594" r:id="rId9"/>
    <p:sldId id="802" r:id="rId10"/>
    <p:sldId id="1323" r:id="rId11"/>
    <p:sldId id="720" r:id="rId12"/>
    <p:sldId id="660" r:id="rId13"/>
    <p:sldId id="855" r:id="rId14"/>
    <p:sldId id="856" r:id="rId15"/>
    <p:sldId id="986" r:id="rId16"/>
    <p:sldId id="987" r:id="rId17"/>
    <p:sldId id="988" r:id="rId18"/>
    <p:sldId id="989" r:id="rId19"/>
    <p:sldId id="990" r:id="rId20"/>
    <p:sldId id="1319" r:id="rId21"/>
    <p:sldId id="961" r:id="rId22"/>
    <p:sldId id="962" r:id="rId23"/>
    <p:sldId id="1321" r:id="rId24"/>
    <p:sldId id="1322" r:id="rId25"/>
    <p:sldId id="963" r:id="rId26"/>
    <p:sldId id="678" r:id="rId27"/>
    <p:sldId id="679" r:id="rId28"/>
    <p:sldId id="681" r:id="rId29"/>
    <p:sldId id="682" r:id="rId30"/>
    <p:sldId id="683" r:id="rId31"/>
    <p:sldId id="1312" r:id="rId32"/>
    <p:sldId id="949" r:id="rId33"/>
    <p:sldId id="487" r:id="rId34"/>
    <p:sldId id="1306" r:id="rId35"/>
    <p:sldId id="1307" r:id="rId36"/>
    <p:sldId id="1308" r:id="rId37"/>
    <p:sldId id="1309" r:id="rId38"/>
    <p:sldId id="1310" r:id="rId39"/>
    <p:sldId id="1311" r:id="rId40"/>
    <p:sldId id="508" r:id="rId41"/>
    <p:sldId id="509" r:id="rId42"/>
    <p:sldId id="507" r:id="rId43"/>
    <p:sldId id="510" r:id="rId4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1" autoAdjust="0"/>
    <p:restoredTop sz="91983" autoAdjust="0"/>
  </p:normalViewPr>
  <p:slideViewPr>
    <p:cSldViewPr snapToGrid="0">
      <p:cViewPr varScale="1">
        <p:scale>
          <a:sx n="48" d="100"/>
          <a:sy n="48" d="100"/>
        </p:scale>
        <p:origin x="128" y="32"/>
      </p:cViewPr>
      <p:guideLst/>
    </p:cSldViewPr>
  </p:slideViewPr>
  <p:notesTextViewPr>
    <p:cViewPr>
      <p:scale>
        <a:sx n="3" d="2"/>
        <a:sy n="3" d="2"/>
      </p:scale>
      <p:origin x="0" y="-662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要約：10-3. 制御。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499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要約：演習 資料： 19 ～ 22 【 トピックス 】 データの種類 変数。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要約：変数</a:t>
            </a:r>
            <a:r>
              <a:rPr dirty="0"/>
              <a:t> ① Python） Tutor </a:t>
            </a:r>
            <a:r>
              <a:rPr dirty="0" err="1"/>
              <a:t>のエディタで次のプログラムを入れる</a:t>
            </a:r>
            <a:r>
              <a:rPr dirty="0"/>
              <a:t>．  </a:t>
            </a:r>
            <a:r>
              <a:rPr dirty="0" err="1"/>
              <a:t>整数を使ってみる</a:t>
            </a:r>
            <a:r>
              <a:rPr dirty="0"/>
              <a:t>．  </a:t>
            </a:r>
            <a:r>
              <a:rPr dirty="0" err="1"/>
              <a:t>変数</a:t>
            </a:r>
            <a:r>
              <a:rPr dirty="0"/>
              <a:t> x </a:t>
            </a:r>
            <a:r>
              <a:rPr dirty="0" err="1"/>
              <a:t>の値</a:t>
            </a:r>
            <a:r>
              <a:rPr dirty="0"/>
              <a:t> を 100 </a:t>
            </a:r>
            <a:r>
              <a:rPr dirty="0" err="1"/>
              <a:t>に変化</a:t>
            </a:r>
            <a:r>
              <a:rPr dirty="0"/>
              <a:t> </a:t>
            </a:r>
            <a:r>
              <a:rPr dirty="0" err="1"/>
              <a:t>させる</a:t>
            </a:r>
            <a:r>
              <a:rPr dirty="0"/>
              <a:t>．  </a:t>
            </a:r>
            <a:r>
              <a:rPr dirty="0" err="1"/>
              <a:t>次のように</a:t>
            </a:r>
            <a:r>
              <a:rPr dirty="0"/>
              <a:t>「 x = 100 」</a:t>
            </a:r>
            <a:r>
              <a:rPr dirty="0" err="1"/>
              <a:t>を入れる</a:t>
            </a:r>
            <a:r>
              <a:rPr dirty="0"/>
              <a:t>．。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要約：② 実行し，結果を確認する  「 x 100 」となっている． 「 Visual Execution 」をクリック． そして「 Last 」をクリック． 結果を確認． 「 Edit this code 」をクリックすると，エディタの画面に戻る。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要約：変数</a:t>
            </a:r>
            <a:r>
              <a:rPr dirty="0"/>
              <a:t> ③ Python） Tutor </a:t>
            </a:r>
            <a:r>
              <a:rPr dirty="0" err="1"/>
              <a:t>のエディタで次のプログラムを入れる</a:t>
            </a:r>
            <a:r>
              <a:rPr dirty="0"/>
              <a:t>．  </a:t>
            </a:r>
            <a:r>
              <a:rPr dirty="0" err="1"/>
              <a:t>今度は</a:t>
            </a:r>
            <a:r>
              <a:rPr dirty="0"/>
              <a:t>、 </a:t>
            </a:r>
            <a:r>
              <a:rPr dirty="0" err="1"/>
              <a:t>文字列</a:t>
            </a:r>
            <a:r>
              <a:rPr dirty="0"/>
              <a:t> </a:t>
            </a:r>
            <a:r>
              <a:rPr dirty="0" err="1"/>
              <a:t>を使ってみる</a:t>
            </a:r>
            <a:r>
              <a:rPr dirty="0"/>
              <a:t>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要約：④ 実行し，結果を確認する．  「 s "Hello" 」となっている． 「 Visual Execution 」をクリック． そして「 Last 」をクリック． 結果を確認． 「 Edit this code 」をクリックすると，エディタの画面に戻る。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要約：対話を行う人工知能 ChatGPT（自然言語処理による対話型AI）  との対話。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要約：対話を行う人工知能 ChatGPT（自然言語処理による対話型AI）  との対話。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要約：対話を行う人工知能。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要約：対話を行う人工知能。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要約：対話を行う人工知能 大量の文章を用いて，事前に学習 人間からの質問に回答 → 我々の生活，社会を大きく変える可能性あり． 決まり切った答えは，人工知能が答えることが当たり前に． 人間は，よりクリエイティブに． 「人工知能だから正解」とは 限らない 元の学習データ に偏見が含まれていれば， 人工知能 の回答 にも偏見が入る → 人間と人工知能の協働の必要性 を示唆。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要約：制御 プログラムは，上から順に実行（逐次実行）が基本である 条件分岐では， 「実行される部分」と「実行されない部分」がある 繰り返し（ループ）では， 同じ部分が繰り返し実行 される。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要約：6-8 人工知能でのデータの活用 （コンピューターサイエンス） URL: https:// www.kkaneko.jp /cc/cs/ index.html 金子邦彦。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5782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要約：大量の 分類済み データ 学習 学習者 データの傾向 ， どういう基準で分類されているか などを学習（特徴抽出） ３種類に分類済み 上にあれば：水色 左下にあれば：オレンジ 右下にあれば：緑色。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要約：学習者 新しいデータを自動で 分類できる能力を獲得 新しいデータ 新しいデータ は： 赤色 間違えることもある 学習に使うデータは多いほど良い結果になる。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要約：アヤメ属 (Iris) 多年草 世界に 150 種 . 日本に 9 種 . 花被片は 6 個 外花被片 （がいかひへん） Sepal  3 個（大型で下に垂れる） 内花被片 （ないかひへん） Petal 3 個（直立する） 内花被片 外花被片。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要約：Iris データセット ◆ 3 種 のアヤメの 外花被辺 、 内花被片 を計測 ◆ 種類も記録  setosa  versicolor  virginica ◆ データ数は 50 × 3 作成者： Ronald Fisher 作成年： 1936 外花被片 ( Sepal ) の長さと幅 内花被片 ( Petal ) の長さと幅 種類 Iris データセット （データ数は 50 × 3 ） のうち、先頭 10 行 特徴量 ラベル。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974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要約：Iri s データセットの散布図 横軸：内花被片の 長さ 縦軸：内花被片の 幅 次の ３ 種類 の分類済みのデータ  setosa  versicolor  virginica。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要約：Paiログラミング言語</a:t>
            </a:r>
            <a:r>
              <a:rPr dirty="0"/>
              <a:t> </a:t>
            </a:r>
            <a:r>
              <a:rPr dirty="0" err="1"/>
              <a:t>の体験，演習ができる</a:t>
            </a:r>
            <a:r>
              <a:rPr dirty="0"/>
              <a:t> </a:t>
            </a:r>
            <a:r>
              <a:rPr dirty="0" err="1"/>
              <a:t>オンラインサービス</a:t>
            </a:r>
            <a:r>
              <a:rPr dirty="0"/>
              <a:t> ① </a:t>
            </a:r>
            <a:r>
              <a:rPr dirty="0" err="1"/>
              <a:t>ウェブブラウザで次の</a:t>
            </a:r>
            <a:r>
              <a:rPr dirty="0"/>
              <a:t> URL </a:t>
            </a:r>
            <a:r>
              <a:rPr dirty="0" err="1"/>
              <a:t>を開く</a:t>
            </a:r>
            <a:r>
              <a:rPr dirty="0"/>
              <a:t>  https:// paiza.io /ja ② 「 </a:t>
            </a:r>
            <a:r>
              <a:rPr dirty="0" err="1"/>
              <a:t>コード作成を試してみる</a:t>
            </a:r>
            <a:r>
              <a:rPr dirty="0"/>
              <a:t> 」</a:t>
            </a:r>
            <a:r>
              <a:rPr dirty="0" err="1"/>
              <a:t>をクリック</a:t>
            </a:r>
            <a:r>
              <a:rPr dirty="0"/>
              <a:t> ③ </a:t>
            </a:r>
            <a:r>
              <a:rPr dirty="0" err="1"/>
              <a:t>言語を選ぶ</a:t>
            </a:r>
            <a:r>
              <a:rPr dirty="0"/>
              <a:t> ． </a:t>
            </a:r>
            <a:r>
              <a:rPr dirty="0" err="1"/>
              <a:t>この授業では</a:t>
            </a:r>
            <a:r>
              <a:rPr dirty="0"/>
              <a:t> Python） 3。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要約：乱数を発生させる Pytho n プログラム import random print( random.random () ) 「 import 」は拡張機能のインポート． 拡張機能についての情報は， https:// docs.python.org /ja/3 https:// pypi.org / などで確認できる 0 から 1 までの 数 を発生。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要約：乱数を発生させる Pytho n プログラム import random print( random.random () ) import random print( random.random () ) import random print( random.random () ) 乱数は，毎回， 値が変わる。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要約：乱数を発生させる Pytho n プログラム import random a = random.random () if a &lt; 0.2 : print("Atari"); else: print(" hazure "); 20 % の確率で「 Arati 」を表示 ． 80 % の確率で「 hazure 」を表示．。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要約：条件分岐 条件分岐では， 「実行される部分」と「実行されない部分」がある プログラム 実行結果 x &gt; 20 のとき のみ print("big") が実行される x ≦ 20 のとき のみ print("small") が実行される。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要約：まとめ コンピュータには， ランダムな数 （ 乱数 ）を発生する機能がある。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要約：7-7 分布をみる。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5032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要約：コイン投げ を ５０回繰り返す と，表が何回で，裏が何回かのシミュレーション  だいたい　２５ シミュレーションの繰り返しで確認。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要約：Excel の乱数 =RAND()   0 以上 1 未満 の乱数 =IF(RAND() &lt; 0.5, 1, 0)    乱数が 0.5 より小さければ 1 ,  さもなければ 0 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要約：コイン投げのシミュレーション コインを 50 枚投げる 表が出る確率 0.5, 裏が出る確率 0.5 それを繰り返す。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要約：① 新しく Excel  の 空白のブック を作る ② セル A1  に「 0.5 」 ③ セル A2  に次の式  =IF(RAND() &lt;  $ A$1 , 1 , 0 ) 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5135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要約：④ セル A2  の式を， A3  から  A51  に「 コピー＆貼り付け」する 右クリックメニューが便利 ⑤ セル A52  に次の式  =SUM( A2:A51 )  ※  乱数 なので，実行のたびに違った値になる 50  枚のうち， 表になるのは何枚になりそうか。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0277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要約：⑥  A2  から A52  を範囲選択 して，右クリックメニューで「 コピー 」 ⑦ それを， B2 から E52 に 張り付け。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7573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要約：⑧  52 行目を確認 50  枚のうち， 表になるのは何枚 になりそうか。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0382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要約：⑨  100 列に増やしてみる A2 から A52  を範囲選択 して，右クリックメニューで「 コピー 」  それを F2 から CV 52 に 貼り付け。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986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要約：繰り返し（ループ） 繰り返し（ループ）では， 同じ部分が繰り返し実行 される プログラム 実行結果 足し算の 5 回繰り返し 0 + 1, 1 + 2, 3 + 3, 6 + 4, 10 + 5。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要約：⑩ A52  から CV52 を範囲選択 して、 挿入 を選び、  ヒストグラム を選ぶ  ヒストグラムは： 頻度分布 オンライン版の Excel アプリ版の Excel。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331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要約：ヒストグラム 頻度分布（何が多くて、何が少ないか）を示したグラフ 頻度大 頻度小 50  枚コインを投げる． 表が出る確率は 0.5 表が出る枚数の ヒストグラム は。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要約：⑪ 表が出た枚数の， 平均 を求めてみ る  セル A53  に次の式  =AVERAGE( A52:CV52 ) 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7741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要約：50  枚コインを投げる． 表が出る確率は 0.5 表が出る枚数の 平均 は ■ Excel （シミュレーション） では ■ 数式 では  平均   25  = 50 × 0.5  数式による算出 =AVERAGE( A52:CV52 )   データによる算出 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345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要約：繰り返し（ループ</a:t>
            </a:r>
            <a:r>
              <a:rPr dirty="0"/>
              <a:t> ） </a:t>
            </a:r>
            <a:r>
              <a:rPr dirty="0" err="1"/>
              <a:t>同じ処理や操作を繰り返す</a:t>
            </a:r>
            <a:r>
              <a:rPr dirty="0"/>
              <a:t> while True:  </a:t>
            </a:r>
            <a:r>
              <a:rPr dirty="0" err="1"/>
              <a:t>hero.moveRight</a:t>
            </a:r>
            <a:r>
              <a:rPr dirty="0"/>
              <a:t> ()  </a:t>
            </a:r>
            <a:r>
              <a:rPr dirty="0" err="1"/>
              <a:t>hero.moveLeft</a:t>
            </a:r>
            <a:r>
              <a:rPr dirty="0"/>
              <a:t> () Python） </a:t>
            </a:r>
            <a:r>
              <a:rPr dirty="0" err="1"/>
              <a:t>プログラム</a:t>
            </a:r>
            <a:r>
              <a:rPr dirty="0"/>
              <a:t> </a:t>
            </a:r>
            <a:r>
              <a:rPr dirty="0" err="1"/>
              <a:t>これをマスターしておく</a:t>
            </a:r>
            <a:r>
              <a:rPr dirty="0"/>
              <a:t>． </a:t>
            </a:r>
            <a:r>
              <a:rPr dirty="0" err="1"/>
              <a:t>他の多くのプログラミング言語でも応用がきく</a:t>
            </a:r>
            <a:r>
              <a:rPr dirty="0"/>
              <a:t>．。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要約：オブジェクト，変数，メソッド，代入，変数 オブジェクト ：コンピュータでの 操作や処理の対象となるもの のこと 変数 ： 名前の付いたオブジェクト には， 変数 ， 関数 などがある（「変数」は，数学の変数とは違う意味） メソッド :  オブジェクト に属する操作や処理 ． メソッド 呼び出しでは， 引数 を指定することがある． 引数 （ひきすう）は， メソッド に渡す値のこと  Hero.attack ("fence", 36, 26) 代入 ：「 = 」を使用． オブジェクトの 値が変化 する b = a + 100。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要約：条件分岐，繰り返し（ループ） 条件分岐 繰り返し（ループ） x &gt; 20 のとき のみ print("big") が実行される x ≦ 20 のとき のみ print("small") が実行される 足し算の 5 回繰り返し（ 0 + 1, 1 + 2, 3 + 3, 6 + 4, 10 + 5 ） 同じ結果 15 が得られる。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要約：10-2 ． データの種類。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要約：Python</a:t>
            </a:r>
            <a:r>
              <a:rPr dirty="0"/>
              <a:t>）  </a:t>
            </a:r>
            <a:r>
              <a:rPr dirty="0" err="1"/>
              <a:t>の主なデータの種類</a:t>
            </a:r>
            <a:r>
              <a:rPr dirty="0"/>
              <a:t>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iza.io/ja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/>
              <a:t>10-3.</a:t>
            </a:r>
            <a:r>
              <a:rPr lang="ja-JP" altLang="en-US" sz="4000" dirty="0"/>
              <a:t>制御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1920BFB-2B02-D5EC-8C44-C45D980F47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33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19</a:t>
            </a:r>
            <a:r>
              <a:rPr lang="ja-JP" altLang="en-US" sz="2400" b="1" dirty="0"/>
              <a:t>～</a:t>
            </a:r>
            <a:r>
              <a:rPr lang="en-US" altLang="ja-JP" sz="2400" b="1" dirty="0"/>
              <a:t>22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データの種類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変数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sz="17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05939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変数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26184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/>
              <a:t>①</a:t>
            </a:r>
            <a:r>
              <a:rPr lang="en-US" altLang="ja-JP" dirty="0"/>
              <a:t>Python） Tutor</a:t>
            </a:r>
            <a:r>
              <a:rPr lang="ja-JP" altLang="en-US" dirty="0"/>
              <a:t>のエディタで次のプログラムを入れる．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整数を使ってみる．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変数</a:t>
            </a:r>
            <a:r>
              <a:rPr lang="en-US" altLang="ja-JP" b="1" dirty="0"/>
              <a:t>x</a:t>
            </a:r>
            <a:r>
              <a:rPr lang="ja-JP" altLang="en-US" b="1" dirty="0"/>
              <a:t>の値</a:t>
            </a:r>
            <a:r>
              <a:rPr lang="ja-JP" altLang="en-US" dirty="0"/>
              <a:t>を</a:t>
            </a:r>
            <a:r>
              <a:rPr lang="en-US" altLang="ja-JP" b="1" dirty="0"/>
              <a:t>100</a:t>
            </a:r>
            <a:r>
              <a:rPr lang="ja-JP" altLang="en-US" b="1" dirty="0"/>
              <a:t>に変化</a:t>
            </a:r>
            <a:r>
              <a:rPr lang="ja-JP" altLang="en-US" dirty="0"/>
              <a:t>させる．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次のように「</a:t>
            </a:r>
            <a:r>
              <a:rPr lang="en-US" altLang="ja-JP" b="1" dirty="0"/>
              <a:t>x = 100</a:t>
            </a:r>
            <a:r>
              <a:rPr lang="ja-JP" altLang="en-US" dirty="0"/>
              <a:t>」を入れる．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2180788" y="4025744"/>
            <a:ext cx="2391212" cy="3776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30C52E4-D0A9-D335-F08C-4E3FDAE8E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413" y="3862110"/>
            <a:ext cx="5470657" cy="20480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37731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>
            <a:extLst>
              <a:ext uri="{FF2B5EF4-FFF2-40B4-BE49-F238E27FC236}">
                <a16:creationId xmlns:a16="http://schemas.microsoft.com/office/drawing/2014/main" id="{5994C311-C88E-4DB7-02DC-47B62F4C9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978" y="2168279"/>
            <a:ext cx="2983705" cy="248072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356863C2-CD55-A5CA-CDF1-DDB7CF102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537" y="1904236"/>
            <a:ext cx="2057210" cy="164123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F32BA38-D29E-6128-312E-A8BFDE6C5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53" y="2072760"/>
            <a:ext cx="2494405" cy="3356108"/>
          </a:xfrm>
          <a:prstGeom prst="rect">
            <a:avLst/>
          </a:prstGeo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B0BE3A78-3C58-494E-8E9F-5713A1BA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7286" y="857828"/>
            <a:ext cx="8148214" cy="12758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「</a:t>
            </a:r>
            <a:r>
              <a:rPr lang="en-US" altLang="ja-JP" b="1" dirty="0"/>
              <a:t>x 100</a:t>
            </a:r>
            <a:r>
              <a:rPr lang="ja-JP" altLang="en-US" dirty="0"/>
              <a:t>」となっている．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53033" y="5010150"/>
            <a:ext cx="1470967" cy="4762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2635658" y="2994945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67357" y="2317988"/>
            <a:ext cx="948693" cy="27916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300040" y="4012872"/>
            <a:ext cx="917643" cy="4687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579048" y="2875057"/>
            <a:ext cx="1139502" cy="4754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6460771" y="2992576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右矢印 23"/>
          <p:cNvSpPr/>
          <p:nvPr/>
        </p:nvSpPr>
        <p:spPr>
          <a:xfrm rot="5400000">
            <a:off x="7655646" y="3369749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7389030" y="5128037"/>
            <a:ext cx="948681" cy="3008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E825E5B-C7AC-3CBD-22F8-8923E0657C21}"/>
              </a:ext>
            </a:extLst>
          </p:cNvPr>
          <p:cNvSpPr/>
          <p:nvPr/>
        </p:nvSpPr>
        <p:spPr>
          <a:xfrm>
            <a:off x="467357" y="5941234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 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 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C01E212F-9444-8503-36CC-13DBD0F953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0411" y="4165600"/>
            <a:ext cx="2237835" cy="1454077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AB564FF6-4287-1D1C-B5F5-CA9AA052C30D}"/>
              </a:ext>
            </a:extLst>
          </p:cNvPr>
          <p:cNvSpPr/>
          <p:nvPr/>
        </p:nvSpPr>
        <p:spPr>
          <a:xfrm>
            <a:off x="7114359" y="5191122"/>
            <a:ext cx="1426526" cy="4963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5574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変数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4092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/>
              <a:t>③</a:t>
            </a:r>
            <a:r>
              <a:rPr lang="en-US" altLang="ja-JP" dirty="0"/>
              <a:t>Python） Tutor</a:t>
            </a:r>
            <a:r>
              <a:rPr lang="ja-JP" altLang="en-US" dirty="0"/>
              <a:t>のエディタで次のプログラムを入れる．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今度は，</a:t>
            </a:r>
            <a:r>
              <a:rPr lang="ja-JP" altLang="en-US" b="1" dirty="0">
                <a:solidFill>
                  <a:srgbClr val="C00000"/>
                </a:solidFill>
              </a:rPr>
              <a:t>文字列</a:t>
            </a:r>
            <a:r>
              <a:rPr lang="ja-JP" altLang="en-US" b="1" dirty="0"/>
              <a:t>を使ってみる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CE7D1BC-458A-D1C3-FAE9-C49B20F97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902" y="2799404"/>
            <a:ext cx="5663924" cy="180312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72980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51010365-A3EA-ACA4-1D3D-E0AEF1E82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4" y="1596043"/>
            <a:ext cx="2701774" cy="3588529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200209"/>
            <a:ext cx="8461208" cy="22191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④ 実行し，結果を確認する．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「</a:t>
            </a:r>
            <a:r>
              <a:rPr lang="en-US" altLang="ja-JP" b="1" dirty="0"/>
              <a:t>s "Hello"</a:t>
            </a:r>
            <a:r>
              <a:rPr lang="ja-JP" altLang="en-US" dirty="0"/>
              <a:t>」となっている．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58366" y="4708188"/>
            <a:ext cx="1498060" cy="5537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2781579" y="2333385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09031" y="1793114"/>
            <a:ext cx="1291915" cy="5402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7707472-8CC5-5F6E-98E1-407D57616108}"/>
              </a:ext>
            </a:extLst>
          </p:cNvPr>
          <p:cNvSpPr/>
          <p:nvPr/>
        </p:nvSpPr>
        <p:spPr>
          <a:xfrm>
            <a:off x="447942" y="5963501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 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 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C33FA6A-D7CE-4AC3-250A-626D24602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027" y="4227841"/>
            <a:ext cx="1788026" cy="14956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83A9B266-C322-C9CA-C7E4-3C3274477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92" y="1423806"/>
            <a:ext cx="1992255" cy="201497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716F234-9C95-B5FA-DF59-83A09BBB4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7666" y="2213922"/>
            <a:ext cx="2820259" cy="26499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866D817-3EEE-C031-7CA9-689490CF254E}"/>
              </a:ext>
            </a:extLst>
          </p:cNvPr>
          <p:cNvSpPr/>
          <p:nvPr/>
        </p:nvSpPr>
        <p:spPr>
          <a:xfrm>
            <a:off x="5249693" y="4255620"/>
            <a:ext cx="917643" cy="4687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E049B91-3EB8-6FB1-FE3F-05310860AADD}"/>
              </a:ext>
            </a:extLst>
          </p:cNvPr>
          <p:cNvSpPr/>
          <p:nvPr/>
        </p:nvSpPr>
        <p:spPr>
          <a:xfrm>
            <a:off x="7243257" y="2875057"/>
            <a:ext cx="1475293" cy="4754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右矢印 20">
            <a:extLst>
              <a:ext uri="{FF2B5EF4-FFF2-40B4-BE49-F238E27FC236}">
                <a16:creationId xmlns:a16="http://schemas.microsoft.com/office/drawing/2014/main" id="{2E4B61C1-792D-06BB-A42A-A3FCDFCDA74C}"/>
              </a:ext>
            </a:extLst>
          </p:cNvPr>
          <p:cNvSpPr/>
          <p:nvPr/>
        </p:nvSpPr>
        <p:spPr>
          <a:xfrm>
            <a:off x="6460771" y="2992576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右矢印 23">
            <a:extLst>
              <a:ext uri="{FF2B5EF4-FFF2-40B4-BE49-F238E27FC236}">
                <a16:creationId xmlns:a16="http://schemas.microsoft.com/office/drawing/2014/main" id="{A5D8BE9D-A1D3-00AC-D7AA-1195EAA8FFAA}"/>
              </a:ext>
            </a:extLst>
          </p:cNvPr>
          <p:cNvSpPr/>
          <p:nvPr/>
        </p:nvSpPr>
        <p:spPr>
          <a:xfrm rot="5400000">
            <a:off x="7655646" y="3369749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C8752AC-63A4-22DB-1524-CCD8CE2CB4C3}"/>
              </a:ext>
            </a:extLst>
          </p:cNvPr>
          <p:cNvSpPr/>
          <p:nvPr/>
        </p:nvSpPr>
        <p:spPr>
          <a:xfrm>
            <a:off x="7200508" y="5311008"/>
            <a:ext cx="1372803" cy="4963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4425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1737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対話を行う人工知能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1716" y="6328499"/>
            <a:ext cx="3887234" cy="4469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en-US" altLang="ja-JP" dirty="0" err="1"/>
              <a:t>ChatGPT（自然言語処理による対話型AI）</a:t>
            </a:r>
            <a:r>
              <a:rPr kumimoji="1" lang="ja-JP" altLang="en-US" dirty="0"/>
              <a:t>との対話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903" y="993676"/>
            <a:ext cx="7243897" cy="533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08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1737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対話を行う人工知能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48937" y="6328499"/>
            <a:ext cx="7504770" cy="44695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kumimoji="1" lang="en-US" altLang="ja-JP" dirty="0" err="1"/>
              <a:t>ChatGPT（自然言語処理による対話型AI）</a:t>
            </a:r>
            <a:r>
              <a:rPr kumimoji="1" lang="ja-JP" altLang="en-US" dirty="0"/>
              <a:t>との対話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440" y="1124991"/>
            <a:ext cx="8112668" cy="496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9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対話を行う人工知能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4" y="1690689"/>
            <a:ext cx="4499206" cy="35180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891" y="1896960"/>
            <a:ext cx="3743517" cy="39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78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1737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対話を行う人工知能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436" y="1020666"/>
            <a:ext cx="7973127" cy="556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38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メイリオ" panose="020B0604030504040204" pitchFamily="50" charset="-128"/>
              </a:rPr>
              <a:t>対話を行う人工知能</a:t>
            </a:r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767685"/>
            <a:ext cx="7886700" cy="1203325"/>
          </a:xfrm>
        </p:spPr>
        <p:txBody>
          <a:bodyPr>
            <a:no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</a:rPr>
              <a:t>大量の文章を用いて，事前に学習</a:t>
            </a:r>
            <a:endParaRPr kumimoji="1" lang="en-US" altLang="ja-JP" sz="2400" dirty="0">
              <a:latin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</a:rPr>
              <a:t>人間からの質問に回答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メイリオ" panose="020B0604030504040204" pitchFamily="50" charset="-128"/>
              </a:rPr>
              <a:t>→</a:t>
            </a:r>
            <a:r>
              <a:rPr kumimoji="1" lang="ja-JP" altLang="en-US" sz="2400" b="1" dirty="0">
                <a:latin typeface="メイリオ" panose="020B0604030504040204" pitchFamily="50" charset="-128"/>
              </a:rPr>
              <a:t>我々の生活，社会を大きく変える可能性あり．</a:t>
            </a:r>
            <a:endParaRPr kumimoji="1" lang="en-US" altLang="ja-JP" sz="2400" b="1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決まり切った答えは，人工知能が答えることが当たり前に． 人間は，よりクリエイティブに．</a:t>
            </a:r>
            <a:endParaRPr kumimoji="1" lang="ja-JP" altLang="en-US" sz="2400" b="1" dirty="0">
              <a:latin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5800" y="3683000"/>
            <a:ext cx="760977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「人工知能だから正解」とは</a:t>
            </a:r>
            <a:r>
              <a:rPr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限らない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元の学習データ</a:t>
            </a: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に偏見が含まれていれば，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人工知能</a:t>
            </a:r>
            <a:endParaRPr kumimoji="1"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の回答</a:t>
            </a: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にも偏見が入る</a:t>
            </a:r>
            <a:endParaRPr lang="en-US" altLang="ja-JP" sz="2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→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人間と人工知能の協働の必要性</a:t>
            </a: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を示唆</a:t>
            </a:r>
            <a:endParaRPr lang="en-US" altLang="ja-JP" sz="2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ja-JP" sz="2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1183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C4C836-2D91-E921-81AA-17130F209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制御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7C4453-F096-F9FA-B30B-0827DF368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プログラムは，上から順に実行（逐次実行）が基本である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条件分岐では，</a:t>
            </a:r>
            <a:r>
              <a:rPr kumimoji="1" lang="ja-JP" altLang="en-US" b="1" dirty="0"/>
              <a:t>「実行される部分」と「実行されない部分」がある</a:t>
            </a:r>
            <a:endParaRPr kumimoji="1" lang="en-US" altLang="ja-JP" b="1" dirty="0"/>
          </a:p>
          <a:p>
            <a:endParaRPr lang="en-US" altLang="ja-JP" dirty="0"/>
          </a:p>
          <a:p>
            <a:r>
              <a:rPr kumimoji="1" lang="ja-JP" altLang="en-US" dirty="0"/>
              <a:t>繰り返し（ループ）では，</a:t>
            </a:r>
            <a:r>
              <a:rPr kumimoji="1" lang="ja-JP" altLang="en-US" b="1" dirty="0"/>
              <a:t>同じ部分が繰り返し実行</a:t>
            </a:r>
            <a:r>
              <a:rPr kumimoji="1" lang="ja-JP" altLang="en-US" dirty="0"/>
              <a:t>される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5FD6AC-9946-1F16-062C-55A505A6B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869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49321" y="1122363"/>
            <a:ext cx="8481317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6-8</a:t>
            </a:r>
            <a:r>
              <a:rPr lang="ja-JP" altLang="en-US" dirty="0"/>
              <a:t>人工知能でのデータの活用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（コンピューターサイエンス）</a:t>
            </a:r>
            <a:endParaRPr lang="en-US" altLang="ja-JP" dirty="0"/>
          </a:p>
          <a:p>
            <a:r>
              <a:rPr lang="en-US" altLang="ja-JP" dirty="0"/>
              <a:t>URL: https://</a:t>
            </a:r>
            <a:r>
              <a:rPr lang="en-US" altLang="ja-JP" dirty="0" err="1"/>
              <a:t>www.kkaneko.jp</a:t>
            </a:r>
            <a:r>
              <a:rPr lang="en-US" altLang="ja-JP" dirty="0"/>
              <a:t>/cc/cs/</a:t>
            </a:r>
            <a:r>
              <a:rPr lang="en-US" altLang="ja-JP" dirty="0" err="1"/>
              <a:t>index.html</a:t>
            </a:r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86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984C65-1717-4E7C-8BBF-6E40935D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8E55D1-1FE2-4A08-89E3-B95E8B413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171" y="1464850"/>
            <a:ext cx="2740769" cy="125812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大量の</a:t>
            </a:r>
            <a:r>
              <a:rPr kumimoji="1" lang="ja-JP" altLang="en-US" b="1" dirty="0">
                <a:solidFill>
                  <a:srgbClr val="C00000"/>
                </a:solidFill>
              </a:rPr>
              <a:t>分類済み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データ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D1CB9F-CF01-4581-9454-F91C7561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E1F6843B-28EC-4A59-B50B-51133402EA3C}"/>
              </a:ext>
            </a:extLst>
          </p:cNvPr>
          <p:cNvSpPr/>
          <p:nvPr/>
        </p:nvSpPr>
        <p:spPr>
          <a:xfrm>
            <a:off x="3269293" y="2160740"/>
            <a:ext cx="1302707" cy="538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979A9927-E4A1-42B0-8005-66BB083A2091}"/>
              </a:ext>
            </a:extLst>
          </p:cNvPr>
          <p:cNvSpPr txBox="1">
            <a:spLocks/>
          </p:cNvSpPr>
          <p:nvPr/>
        </p:nvSpPr>
        <p:spPr>
          <a:xfrm>
            <a:off x="3526078" y="1231130"/>
            <a:ext cx="1302707" cy="70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学習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0AE06ACA-BA5C-4703-A6E9-8E94982BE4A0}"/>
              </a:ext>
            </a:extLst>
          </p:cNvPr>
          <p:cNvSpPr txBox="1">
            <a:spLocks/>
          </p:cNvSpPr>
          <p:nvPr/>
        </p:nvSpPr>
        <p:spPr>
          <a:xfrm>
            <a:off x="5096349" y="2264318"/>
            <a:ext cx="2331585" cy="9261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dirty="0"/>
              <a:t>学習者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41BAFA1E-5FC7-4C90-8201-DE59B86FFA93}"/>
              </a:ext>
            </a:extLst>
          </p:cNvPr>
          <p:cNvSpPr txBox="1">
            <a:spLocks/>
          </p:cNvSpPr>
          <p:nvPr/>
        </p:nvSpPr>
        <p:spPr>
          <a:xfrm>
            <a:off x="4973176" y="3478806"/>
            <a:ext cx="3920303" cy="1258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データの傾向</a:t>
            </a:r>
            <a:r>
              <a:rPr lang="ja-JP" altLang="en-US" dirty="0"/>
              <a:t>，</a:t>
            </a:r>
            <a:r>
              <a:rPr lang="ja-JP" altLang="en-US" b="1" dirty="0"/>
              <a:t>どういう基準で分類されているか</a:t>
            </a:r>
            <a:r>
              <a:rPr lang="ja-JP" altLang="en-US" dirty="0"/>
              <a:t>などを学習（特徴抽出）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EFDCAD7-EDBA-486C-AED8-8D5452D2BD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94" y="1017246"/>
            <a:ext cx="856154" cy="93060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81A970B-8D18-4894-9532-F7064ED2B9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644" y="1083450"/>
            <a:ext cx="909404" cy="852567"/>
          </a:xfrm>
          <a:prstGeom prst="rect">
            <a:avLst/>
          </a:prstGeom>
        </p:spPr>
      </p:pic>
      <p:sp>
        <p:nvSpPr>
          <p:cNvPr id="13" name="楕円 12">
            <a:extLst>
              <a:ext uri="{FF2B5EF4-FFF2-40B4-BE49-F238E27FC236}">
                <a16:creationId xmlns:a16="http://schemas.microsoft.com/office/drawing/2014/main" id="{20D8C177-2BB1-45AA-A995-7B1946A69C96}"/>
              </a:ext>
            </a:extLst>
          </p:cNvPr>
          <p:cNvSpPr/>
          <p:nvPr/>
        </p:nvSpPr>
        <p:spPr>
          <a:xfrm>
            <a:off x="1334349" y="2962405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F8CAEC21-0A6B-41C8-8107-42AD385568B9}"/>
              </a:ext>
            </a:extLst>
          </p:cNvPr>
          <p:cNvSpPr/>
          <p:nvPr/>
        </p:nvSpPr>
        <p:spPr>
          <a:xfrm>
            <a:off x="1515186" y="3095563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021D202-4DA3-4398-87C6-C0B8BAF666D2}"/>
              </a:ext>
            </a:extLst>
          </p:cNvPr>
          <p:cNvSpPr/>
          <p:nvPr/>
        </p:nvSpPr>
        <p:spPr>
          <a:xfrm>
            <a:off x="1183993" y="3481104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CFA02881-1553-4589-8C27-0AB50A119585}"/>
              </a:ext>
            </a:extLst>
          </p:cNvPr>
          <p:cNvSpPr/>
          <p:nvPr/>
        </p:nvSpPr>
        <p:spPr>
          <a:xfrm>
            <a:off x="1043051" y="3057339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14FCF42D-B17E-4DE2-884B-5A7A05B4FE19}"/>
              </a:ext>
            </a:extLst>
          </p:cNvPr>
          <p:cNvSpPr/>
          <p:nvPr/>
        </p:nvSpPr>
        <p:spPr>
          <a:xfrm>
            <a:off x="1133469" y="2795220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4CF53297-A341-4A12-AC93-DC3761920784}"/>
              </a:ext>
            </a:extLst>
          </p:cNvPr>
          <p:cNvSpPr/>
          <p:nvPr/>
        </p:nvSpPr>
        <p:spPr>
          <a:xfrm>
            <a:off x="1612555" y="2604424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3A6CF86-E118-4175-8F0B-E70D39D5A965}"/>
              </a:ext>
            </a:extLst>
          </p:cNvPr>
          <p:cNvSpPr/>
          <p:nvPr/>
        </p:nvSpPr>
        <p:spPr>
          <a:xfrm>
            <a:off x="242171" y="2483318"/>
            <a:ext cx="2740769" cy="1799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ED9FFFA9-7D89-498D-8F6B-0128F29A33EF}"/>
              </a:ext>
            </a:extLst>
          </p:cNvPr>
          <p:cNvSpPr/>
          <p:nvPr/>
        </p:nvSpPr>
        <p:spPr>
          <a:xfrm>
            <a:off x="662862" y="3646503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E727935-9D95-4B2F-9BBE-EE2325C79066}"/>
              </a:ext>
            </a:extLst>
          </p:cNvPr>
          <p:cNvSpPr/>
          <p:nvPr/>
        </p:nvSpPr>
        <p:spPr>
          <a:xfrm>
            <a:off x="906478" y="3670290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7FD3485B-9292-430A-96BD-FC5EC4FA643E}"/>
              </a:ext>
            </a:extLst>
          </p:cNvPr>
          <p:cNvSpPr/>
          <p:nvPr/>
        </p:nvSpPr>
        <p:spPr>
          <a:xfrm>
            <a:off x="693432" y="3358212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A5794278-1948-45C9-B2F2-27E1E3B2F1A8}"/>
              </a:ext>
            </a:extLst>
          </p:cNvPr>
          <p:cNvSpPr/>
          <p:nvPr/>
        </p:nvSpPr>
        <p:spPr>
          <a:xfrm>
            <a:off x="1432477" y="3353058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FAE6B274-2854-4087-B55A-98BDA5A35AB0}"/>
              </a:ext>
            </a:extLst>
          </p:cNvPr>
          <p:cNvSpPr/>
          <p:nvPr/>
        </p:nvSpPr>
        <p:spPr>
          <a:xfrm>
            <a:off x="863742" y="3923299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05C71A81-2665-4389-BC3C-59E1694A7FFD}"/>
              </a:ext>
            </a:extLst>
          </p:cNvPr>
          <p:cNvSpPr/>
          <p:nvPr/>
        </p:nvSpPr>
        <p:spPr>
          <a:xfrm>
            <a:off x="352077" y="3646231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011B2BD3-B049-44E7-851B-403F57AF757B}"/>
              </a:ext>
            </a:extLst>
          </p:cNvPr>
          <p:cNvSpPr/>
          <p:nvPr/>
        </p:nvSpPr>
        <p:spPr>
          <a:xfrm>
            <a:off x="2255843" y="3828364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6FF05582-08E8-4855-8CC5-6AB25E989EE9}"/>
              </a:ext>
            </a:extLst>
          </p:cNvPr>
          <p:cNvSpPr/>
          <p:nvPr/>
        </p:nvSpPr>
        <p:spPr>
          <a:xfrm>
            <a:off x="2125815" y="3481103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7A2C804-1C95-483A-A04C-20C82CD07CBB}"/>
              </a:ext>
            </a:extLst>
          </p:cNvPr>
          <p:cNvSpPr/>
          <p:nvPr/>
        </p:nvSpPr>
        <p:spPr>
          <a:xfrm>
            <a:off x="2489181" y="3394475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23B38543-0D88-448D-8891-1DCC1A88D3C7}"/>
              </a:ext>
            </a:extLst>
          </p:cNvPr>
          <p:cNvSpPr/>
          <p:nvPr/>
        </p:nvSpPr>
        <p:spPr>
          <a:xfrm>
            <a:off x="1712157" y="3684728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DB1263EA-13C6-4143-B412-63469DBC08B3}"/>
              </a:ext>
            </a:extLst>
          </p:cNvPr>
          <p:cNvSpPr/>
          <p:nvPr/>
        </p:nvSpPr>
        <p:spPr>
          <a:xfrm>
            <a:off x="1883560" y="3945162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5BBEA85-10FE-4C83-818D-0FDCC0E0C152}"/>
              </a:ext>
            </a:extLst>
          </p:cNvPr>
          <p:cNvSpPr txBox="1"/>
          <p:nvPr/>
        </p:nvSpPr>
        <p:spPr>
          <a:xfrm>
            <a:off x="231111" y="433619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5">
                    <a:lumMod val="75000"/>
                  </a:schemeClr>
                </a:solidFill>
              </a:rPr>
              <a:t>３種類に分類済み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AA55DAC-3233-4AA8-9336-390E66B9D0FE}"/>
              </a:ext>
            </a:extLst>
          </p:cNvPr>
          <p:cNvSpPr txBox="1"/>
          <p:nvPr/>
        </p:nvSpPr>
        <p:spPr>
          <a:xfrm>
            <a:off x="4905984" y="4946474"/>
            <a:ext cx="3570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5">
                    <a:lumMod val="75000"/>
                  </a:schemeClr>
                </a:solidFill>
              </a:rPr>
              <a:t>上にあれば：水色</a:t>
            </a:r>
            <a:endParaRPr kumimoji="1" lang="en-US" altLang="ja-JP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accent5">
                    <a:lumMod val="75000"/>
                  </a:schemeClr>
                </a:solidFill>
              </a:rPr>
              <a:t>左下にあれば：オレンジ</a:t>
            </a:r>
            <a:endParaRPr kumimoji="1" lang="en-US" altLang="ja-JP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accent5">
                    <a:lumMod val="75000"/>
                  </a:schemeClr>
                </a:solidFill>
              </a:rPr>
              <a:t>右下にあれば：緑色</a:t>
            </a:r>
          </a:p>
        </p:txBody>
      </p:sp>
    </p:spTree>
    <p:extLst>
      <p:ext uri="{BB962C8B-B14F-4D97-AF65-F5344CB8AC3E}">
        <p14:creationId xmlns:p14="http://schemas.microsoft.com/office/powerpoint/2010/main" val="1724967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984C65-1717-4E7C-8BBF-6E40935D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D1CB9F-CF01-4581-9454-F91C7561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E1F6843B-28EC-4A59-B50B-51133402EA3C}"/>
              </a:ext>
            </a:extLst>
          </p:cNvPr>
          <p:cNvSpPr/>
          <p:nvPr/>
        </p:nvSpPr>
        <p:spPr>
          <a:xfrm>
            <a:off x="3269293" y="2160740"/>
            <a:ext cx="1302707" cy="538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0AE06ACA-BA5C-4703-A6E9-8E94982BE4A0}"/>
              </a:ext>
            </a:extLst>
          </p:cNvPr>
          <p:cNvSpPr txBox="1">
            <a:spLocks/>
          </p:cNvSpPr>
          <p:nvPr/>
        </p:nvSpPr>
        <p:spPr>
          <a:xfrm>
            <a:off x="5096349" y="2264318"/>
            <a:ext cx="2331585" cy="9261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dirty="0"/>
              <a:t>学習者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41BAFA1E-5FC7-4C90-8201-DE59B86FFA93}"/>
              </a:ext>
            </a:extLst>
          </p:cNvPr>
          <p:cNvSpPr txBox="1">
            <a:spLocks/>
          </p:cNvSpPr>
          <p:nvPr/>
        </p:nvSpPr>
        <p:spPr>
          <a:xfrm>
            <a:off x="4643610" y="3429000"/>
            <a:ext cx="3920303" cy="1258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 u="sng" dirty="0">
                <a:solidFill>
                  <a:srgbClr val="FF0000"/>
                </a:solidFill>
              </a:rPr>
              <a:t>新しいデータを自動で</a:t>
            </a:r>
            <a:endParaRPr lang="en-US" altLang="ja-JP" sz="2400" b="1" u="sng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 u="sng" dirty="0">
                <a:solidFill>
                  <a:srgbClr val="FF0000"/>
                </a:solidFill>
              </a:rPr>
              <a:t>分類できる能力を獲得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EFDCAD7-EDBA-486C-AED8-8D5452D2BD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94" y="1017246"/>
            <a:ext cx="856154" cy="93060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81A970B-8D18-4894-9532-F7064ED2B9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644" y="1083450"/>
            <a:ext cx="909404" cy="852567"/>
          </a:xfrm>
          <a:prstGeom prst="rect">
            <a:avLst/>
          </a:prstGeom>
        </p:spPr>
      </p:pic>
      <p:sp>
        <p:nvSpPr>
          <p:cNvPr id="13" name="楕円 12">
            <a:extLst>
              <a:ext uri="{FF2B5EF4-FFF2-40B4-BE49-F238E27FC236}">
                <a16:creationId xmlns:a16="http://schemas.microsoft.com/office/drawing/2014/main" id="{20D8C177-2BB1-45AA-A995-7B1946A69C96}"/>
              </a:ext>
            </a:extLst>
          </p:cNvPr>
          <p:cNvSpPr/>
          <p:nvPr/>
        </p:nvSpPr>
        <p:spPr>
          <a:xfrm>
            <a:off x="1365564" y="1946405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F8CAEC21-0A6B-41C8-8107-42AD385568B9}"/>
              </a:ext>
            </a:extLst>
          </p:cNvPr>
          <p:cNvSpPr/>
          <p:nvPr/>
        </p:nvSpPr>
        <p:spPr>
          <a:xfrm>
            <a:off x="1546401" y="2079563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021D202-4DA3-4398-87C6-C0B8BAF666D2}"/>
              </a:ext>
            </a:extLst>
          </p:cNvPr>
          <p:cNvSpPr/>
          <p:nvPr/>
        </p:nvSpPr>
        <p:spPr>
          <a:xfrm>
            <a:off x="1215208" y="2465104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CFA02881-1553-4589-8C27-0AB50A119585}"/>
              </a:ext>
            </a:extLst>
          </p:cNvPr>
          <p:cNvSpPr/>
          <p:nvPr/>
        </p:nvSpPr>
        <p:spPr>
          <a:xfrm>
            <a:off x="1074266" y="2041339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14FCF42D-B17E-4DE2-884B-5A7A05B4FE19}"/>
              </a:ext>
            </a:extLst>
          </p:cNvPr>
          <p:cNvSpPr/>
          <p:nvPr/>
        </p:nvSpPr>
        <p:spPr>
          <a:xfrm>
            <a:off x="1164684" y="1779220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3A6CF86-E118-4175-8F0B-E70D39D5A965}"/>
              </a:ext>
            </a:extLst>
          </p:cNvPr>
          <p:cNvSpPr/>
          <p:nvPr/>
        </p:nvSpPr>
        <p:spPr>
          <a:xfrm>
            <a:off x="273386" y="1467318"/>
            <a:ext cx="2740769" cy="1799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ED9FFFA9-7D89-498D-8F6B-0128F29A33EF}"/>
              </a:ext>
            </a:extLst>
          </p:cNvPr>
          <p:cNvSpPr/>
          <p:nvPr/>
        </p:nvSpPr>
        <p:spPr>
          <a:xfrm>
            <a:off x="694077" y="2630503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E727935-9D95-4B2F-9BBE-EE2325C79066}"/>
              </a:ext>
            </a:extLst>
          </p:cNvPr>
          <p:cNvSpPr/>
          <p:nvPr/>
        </p:nvSpPr>
        <p:spPr>
          <a:xfrm>
            <a:off x="937693" y="2654290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7FD3485B-9292-430A-96BD-FC5EC4FA643E}"/>
              </a:ext>
            </a:extLst>
          </p:cNvPr>
          <p:cNvSpPr/>
          <p:nvPr/>
        </p:nvSpPr>
        <p:spPr>
          <a:xfrm>
            <a:off x="724647" y="2342212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A5794278-1948-45C9-B2F2-27E1E3B2F1A8}"/>
              </a:ext>
            </a:extLst>
          </p:cNvPr>
          <p:cNvSpPr/>
          <p:nvPr/>
        </p:nvSpPr>
        <p:spPr>
          <a:xfrm>
            <a:off x="1463692" y="2337058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FAE6B274-2854-4087-B55A-98BDA5A35AB0}"/>
              </a:ext>
            </a:extLst>
          </p:cNvPr>
          <p:cNvSpPr/>
          <p:nvPr/>
        </p:nvSpPr>
        <p:spPr>
          <a:xfrm>
            <a:off x="894957" y="2907299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05C71A81-2665-4389-BC3C-59E1694A7FFD}"/>
              </a:ext>
            </a:extLst>
          </p:cNvPr>
          <p:cNvSpPr/>
          <p:nvPr/>
        </p:nvSpPr>
        <p:spPr>
          <a:xfrm>
            <a:off x="383292" y="2630231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011B2BD3-B049-44E7-851B-403F57AF757B}"/>
              </a:ext>
            </a:extLst>
          </p:cNvPr>
          <p:cNvSpPr/>
          <p:nvPr/>
        </p:nvSpPr>
        <p:spPr>
          <a:xfrm>
            <a:off x="2287058" y="2812364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6FF05582-08E8-4855-8CC5-6AB25E989EE9}"/>
              </a:ext>
            </a:extLst>
          </p:cNvPr>
          <p:cNvSpPr/>
          <p:nvPr/>
        </p:nvSpPr>
        <p:spPr>
          <a:xfrm>
            <a:off x="2157030" y="2465103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7A2C804-1C95-483A-A04C-20C82CD07CBB}"/>
              </a:ext>
            </a:extLst>
          </p:cNvPr>
          <p:cNvSpPr/>
          <p:nvPr/>
        </p:nvSpPr>
        <p:spPr>
          <a:xfrm>
            <a:off x="2520396" y="2378475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23B38543-0D88-448D-8891-1DCC1A88D3C7}"/>
              </a:ext>
            </a:extLst>
          </p:cNvPr>
          <p:cNvSpPr/>
          <p:nvPr/>
        </p:nvSpPr>
        <p:spPr>
          <a:xfrm>
            <a:off x="1743372" y="2668728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DB1263EA-13C6-4143-B412-63469DBC08B3}"/>
              </a:ext>
            </a:extLst>
          </p:cNvPr>
          <p:cNvSpPr/>
          <p:nvPr/>
        </p:nvSpPr>
        <p:spPr>
          <a:xfrm>
            <a:off x="1914775" y="2929162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5BBEA85-10FE-4C83-818D-0FDCC0E0C152}"/>
              </a:ext>
            </a:extLst>
          </p:cNvPr>
          <p:cNvSpPr txBox="1"/>
          <p:nvPr/>
        </p:nvSpPr>
        <p:spPr>
          <a:xfrm>
            <a:off x="580087" y="351549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新しいデータ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AA55DAC-3233-4AA8-9336-390E66B9D0FE}"/>
              </a:ext>
            </a:extLst>
          </p:cNvPr>
          <p:cNvSpPr txBox="1"/>
          <p:nvPr/>
        </p:nvSpPr>
        <p:spPr>
          <a:xfrm>
            <a:off x="4630925" y="4634799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新しいデータ</a:t>
            </a:r>
            <a:r>
              <a:rPr kumimoji="1" lang="ja-JP" altLang="en-US" sz="2400" dirty="0">
                <a:solidFill>
                  <a:srgbClr val="FF0000"/>
                </a:solidFill>
              </a:rPr>
              <a:t>は：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赤色</a:t>
            </a: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DA24195B-B41C-4D26-8C6F-DF2F5D082318}"/>
              </a:ext>
            </a:extLst>
          </p:cNvPr>
          <p:cNvSpPr/>
          <p:nvPr/>
        </p:nvSpPr>
        <p:spPr>
          <a:xfrm>
            <a:off x="1317084" y="1931620"/>
            <a:ext cx="200880" cy="1898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35" name="コンテンツ プレースホルダー 2">
            <a:extLst>
              <a:ext uri="{FF2B5EF4-FFF2-40B4-BE49-F238E27FC236}">
                <a16:creationId xmlns:a16="http://schemas.microsoft.com/office/drawing/2014/main" id="{A5D438B4-18D9-48E6-94F7-2EE791CB0EA5}"/>
              </a:ext>
            </a:extLst>
          </p:cNvPr>
          <p:cNvSpPr txBox="1">
            <a:spLocks/>
          </p:cNvSpPr>
          <p:nvPr/>
        </p:nvSpPr>
        <p:spPr>
          <a:xfrm>
            <a:off x="4710398" y="5463356"/>
            <a:ext cx="3920303" cy="1258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/>
              <a:t>間違えることもある</a:t>
            </a:r>
            <a:endParaRPr lang="en-US" altLang="ja-JP" sz="2400"/>
          </a:p>
          <a:p>
            <a:r>
              <a:rPr lang="ja-JP" altLang="en-US" sz="2400" dirty="0"/>
              <a:t>学習に使うデータは多いほど良い結果になる</a:t>
            </a:r>
          </a:p>
        </p:txBody>
      </p:sp>
    </p:spTree>
    <p:extLst>
      <p:ext uri="{BB962C8B-B14F-4D97-AF65-F5344CB8AC3E}">
        <p14:creationId xmlns:p14="http://schemas.microsoft.com/office/powerpoint/2010/main" val="1933598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 17"/>
          <p:cNvSpPr/>
          <p:nvPr/>
        </p:nvSpPr>
        <p:spPr>
          <a:xfrm>
            <a:off x="1140626" y="1620285"/>
            <a:ext cx="471371" cy="1150288"/>
          </a:xfrm>
          <a:custGeom>
            <a:avLst/>
            <a:gdLst>
              <a:gd name="connsiteX0" fmla="*/ 437565 w 471371"/>
              <a:gd name="connsiteY0" fmla="*/ 1138792 h 1150288"/>
              <a:gd name="connsiteX1" fmla="*/ 415126 w 471371"/>
              <a:gd name="connsiteY1" fmla="*/ 942449 h 1150288"/>
              <a:gd name="connsiteX2" fmla="*/ 403906 w 471371"/>
              <a:gd name="connsiteY2" fmla="*/ 858302 h 1150288"/>
              <a:gd name="connsiteX3" fmla="*/ 392687 w 471371"/>
              <a:gd name="connsiteY3" fmla="*/ 824643 h 1150288"/>
              <a:gd name="connsiteX4" fmla="*/ 370247 w 471371"/>
              <a:gd name="connsiteY4" fmla="*/ 779764 h 1150288"/>
              <a:gd name="connsiteX5" fmla="*/ 364638 w 471371"/>
              <a:gd name="connsiteY5" fmla="*/ 751715 h 1150288"/>
              <a:gd name="connsiteX6" fmla="*/ 347808 w 471371"/>
              <a:gd name="connsiteY6" fmla="*/ 701227 h 1150288"/>
              <a:gd name="connsiteX7" fmla="*/ 342198 w 471371"/>
              <a:gd name="connsiteY7" fmla="*/ 684397 h 1150288"/>
              <a:gd name="connsiteX8" fmla="*/ 336589 w 471371"/>
              <a:gd name="connsiteY8" fmla="*/ 667568 h 1150288"/>
              <a:gd name="connsiteX9" fmla="*/ 325369 w 471371"/>
              <a:gd name="connsiteY9" fmla="*/ 650738 h 1150288"/>
              <a:gd name="connsiteX10" fmla="*/ 319759 w 471371"/>
              <a:gd name="connsiteY10" fmla="*/ 600250 h 1150288"/>
              <a:gd name="connsiteX11" fmla="*/ 314149 w 471371"/>
              <a:gd name="connsiteY11" fmla="*/ 566591 h 1150288"/>
              <a:gd name="connsiteX12" fmla="*/ 302930 w 471371"/>
              <a:gd name="connsiteY12" fmla="*/ 499273 h 1150288"/>
              <a:gd name="connsiteX13" fmla="*/ 297320 w 471371"/>
              <a:gd name="connsiteY13" fmla="*/ 476834 h 1150288"/>
              <a:gd name="connsiteX14" fmla="*/ 280490 w 471371"/>
              <a:gd name="connsiteY14" fmla="*/ 460005 h 1150288"/>
              <a:gd name="connsiteX15" fmla="*/ 235612 w 471371"/>
              <a:gd name="connsiteY15" fmla="*/ 420736 h 1150288"/>
              <a:gd name="connsiteX16" fmla="*/ 201953 w 471371"/>
              <a:gd name="connsiteY16" fmla="*/ 398297 h 1150288"/>
              <a:gd name="connsiteX17" fmla="*/ 185124 w 471371"/>
              <a:gd name="connsiteY17" fmla="*/ 387077 h 1150288"/>
              <a:gd name="connsiteX18" fmla="*/ 168294 w 471371"/>
              <a:gd name="connsiteY18" fmla="*/ 381467 h 1150288"/>
              <a:gd name="connsiteX19" fmla="*/ 134635 w 471371"/>
              <a:gd name="connsiteY19" fmla="*/ 364638 h 1150288"/>
              <a:gd name="connsiteX20" fmla="*/ 95366 w 471371"/>
              <a:gd name="connsiteY20" fmla="*/ 347808 h 1150288"/>
              <a:gd name="connsiteX21" fmla="*/ 61708 w 471371"/>
              <a:gd name="connsiteY21" fmla="*/ 325369 h 1150288"/>
              <a:gd name="connsiteX22" fmla="*/ 39268 w 471371"/>
              <a:gd name="connsiteY22" fmla="*/ 314149 h 1150288"/>
              <a:gd name="connsiteX23" fmla="*/ 28049 w 471371"/>
              <a:gd name="connsiteY23" fmla="*/ 280491 h 1150288"/>
              <a:gd name="connsiteX24" fmla="*/ 16829 w 471371"/>
              <a:gd name="connsiteY24" fmla="*/ 235612 h 1150288"/>
              <a:gd name="connsiteX25" fmla="*/ 11219 w 471371"/>
              <a:gd name="connsiteY25" fmla="*/ 213173 h 1150288"/>
              <a:gd name="connsiteX26" fmla="*/ 0 w 471371"/>
              <a:gd name="connsiteY26" fmla="*/ 196343 h 1150288"/>
              <a:gd name="connsiteX27" fmla="*/ 5609 w 471371"/>
              <a:gd name="connsiteY27" fmla="*/ 112196 h 1150288"/>
              <a:gd name="connsiteX28" fmla="*/ 11219 w 471371"/>
              <a:gd name="connsiteY28" fmla="*/ 95367 h 1150288"/>
              <a:gd name="connsiteX29" fmla="*/ 28049 w 471371"/>
              <a:gd name="connsiteY29" fmla="*/ 84147 h 1150288"/>
              <a:gd name="connsiteX30" fmla="*/ 56098 w 471371"/>
              <a:gd name="connsiteY30" fmla="*/ 61708 h 1150288"/>
              <a:gd name="connsiteX31" fmla="*/ 89757 w 471371"/>
              <a:gd name="connsiteY31" fmla="*/ 39268 h 1150288"/>
              <a:gd name="connsiteX32" fmla="*/ 106586 w 471371"/>
              <a:gd name="connsiteY32" fmla="*/ 28049 h 1150288"/>
              <a:gd name="connsiteX33" fmla="*/ 145855 w 471371"/>
              <a:gd name="connsiteY33" fmla="*/ 16829 h 1150288"/>
              <a:gd name="connsiteX34" fmla="*/ 179514 w 471371"/>
              <a:gd name="connsiteY34" fmla="*/ 5610 h 1150288"/>
              <a:gd name="connsiteX35" fmla="*/ 196343 w 471371"/>
              <a:gd name="connsiteY35" fmla="*/ 0 h 1150288"/>
              <a:gd name="connsiteX36" fmla="*/ 241222 w 471371"/>
              <a:gd name="connsiteY36" fmla="*/ 5610 h 1150288"/>
              <a:gd name="connsiteX37" fmla="*/ 258051 w 471371"/>
              <a:gd name="connsiteY37" fmla="*/ 16829 h 1150288"/>
              <a:gd name="connsiteX38" fmla="*/ 274881 w 471371"/>
              <a:gd name="connsiteY38" fmla="*/ 22439 h 1150288"/>
              <a:gd name="connsiteX39" fmla="*/ 291710 w 471371"/>
              <a:gd name="connsiteY39" fmla="*/ 33659 h 1150288"/>
              <a:gd name="connsiteX40" fmla="*/ 308539 w 471371"/>
              <a:gd name="connsiteY40" fmla="*/ 39268 h 1150288"/>
              <a:gd name="connsiteX41" fmla="*/ 336589 w 471371"/>
              <a:gd name="connsiteY41" fmla="*/ 61708 h 1150288"/>
              <a:gd name="connsiteX42" fmla="*/ 364638 w 471371"/>
              <a:gd name="connsiteY42" fmla="*/ 84147 h 1150288"/>
              <a:gd name="connsiteX43" fmla="*/ 387077 w 471371"/>
              <a:gd name="connsiteY43" fmla="*/ 123416 h 1150288"/>
              <a:gd name="connsiteX44" fmla="*/ 415126 w 471371"/>
              <a:gd name="connsiteY44" fmla="*/ 173904 h 1150288"/>
              <a:gd name="connsiteX45" fmla="*/ 409516 w 471371"/>
              <a:gd name="connsiteY45" fmla="*/ 342198 h 1150288"/>
              <a:gd name="connsiteX46" fmla="*/ 403906 w 471371"/>
              <a:gd name="connsiteY46" fmla="*/ 359028 h 1150288"/>
              <a:gd name="connsiteX47" fmla="*/ 392687 w 471371"/>
              <a:gd name="connsiteY47" fmla="*/ 420736 h 1150288"/>
              <a:gd name="connsiteX48" fmla="*/ 381467 w 471371"/>
              <a:gd name="connsiteY48" fmla="*/ 493664 h 1150288"/>
              <a:gd name="connsiteX49" fmla="*/ 370247 w 471371"/>
              <a:gd name="connsiteY49" fmla="*/ 527322 h 1150288"/>
              <a:gd name="connsiteX50" fmla="*/ 375857 w 471371"/>
              <a:gd name="connsiteY50" fmla="*/ 650738 h 1150288"/>
              <a:gd name="connsiteX51" fmla="*/ 381467 w 471371"/>
              <a:gd name="connsiteY51" fmla="*/ 667568 h 1150288"/>
              <a:gd name="connsiteX52" fmla="*/ 387077 w 471371"/>
              <a:gd name="connsiteY52" fmla="*/ 807813 h 1150288"/>
              <a:gd name="connsiteX53" fmla="*/ 398297 w 471371"/>
              <a:gd name="connsiteY53" fmla="*/ 936839 h 1150288"/>
              <a:gd name="connsiteX54" fmla="*/ 409516 w 471371"/>
              <a:gd name="connsiteY54" fmla="*/ 976108 h 1150288"/>
              <a:gd name="connsiteX55" fmla="*/ 415126 w 471371"/>
              <a:gd name="connsiteY55" fmla="*/ 1026596 h 1150288"/>
              <a:gd name="connsiteX56" fmla="*/ 426346 w 471371"/>
              <a:gd name="connsiteY56" fmla="*/ 1049035 h 1150288"/>
              <a:gd name="connsiteX57" fmla="*/ 431955 w 471371"/>
              <a:gd name="connsiteY57" fmla="*/ 1065865 h 1150288"/>
              <a:gd name="connsiteX58" fmla="*/ 443175 w 471371"/>
              <a:gd name="connsiteY58" fmla="*/ 1105133 h 1150288"/>
              <a:gd name="connsiteX59" fmla="*/ 454395 w 471371"/>
              <a:gd name="connsiteY59" fmla="*/ 1121963 h 1150288"/>
              <a:gd name="connsiteX60" fmla="*/ 471224 w 471371"/>
              <a:gd name="connsiteY60" fmla="*/ 1127573 h 1150288"/>
              <a:gd name="connsiteX61" fmla="*/ 437565 w 471371"/>
              <a:gd name="connsiteY61" fmla="*/ 1138792 h 115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71371" h="1150288">
                <a:moveTo>
                  <a:pt x="437565" y="1138792"/>
                </a:moveTo>
                <a:cubicBezTo>
                  <a:pt x="428215" y="1107938"/>
                  <a:pt x="447516" y="1096306"/>
                  <a:pt x="415126" y="942449"/>
                </a:cubicBezTo>
                <a:cubicBezTo>
                  <a:pt x="402672" y="883290"/>
                  <a:pt x="416054" y="906893"/>
                  <a:pt x="403906" y="858302"/>
                </a:cubicBezTo>
                <a:cubicBezTo>
                  <a:pt x="401038" y="846829"/>
                  <a:pt x="395799" y="836053"/>
                  <a:pt x="392687" y="824643"/>
                </a:cubicBezTo>
                <a:cubicBezTo>
                  <a:pt x="381939" y="785232"/>
                  <a:pt x="396800" y="806317"/>
                  <a:pt x="370247" y="779764"/>
                </a:cubicBezTo>
                <a:cubicBezTo>
                  <a:pt x="368377" y="770414"/>
                  <a:pt x="367147" y="760914"/>
                  <a:pt x="364638" y="751715"/>
                </a:cubicBezTo>
                <a:cubicBezTo>
                  <a:pt x="364636" y="751706"/>
                  <a:pt x="350615" y="709646"/>
                  <a:pt x="347808" y="701227"/>
                </a:cubicBezTo>
                <a:lnTo>
                  <a:pt x="342198" y="684397"/>
                </a:lnTo>
                <a:cubicBezTo>
                  <a:pt x="340328" y="678787"/>
                  <a:pt x="339869" y="672488"/>
                  <a:pt x="336589" y="667568"/>
                </a:cubicBezTo>
                <a:lnTo>
                  <a:pt x="325369" y="650738"/>
                </a:lnTo>
                <a:cubicBezTo>
                  <a:pt x="323499" y="633909"/>
                  <a:pt x="321997" y="617034"/>
                  <a:pt x="319759" y="600250"/>
                </a:cubicBezTo>
                <a:cubicBezTo>
                  <a:pt x="318256" y="588975"/>
                  <a:pt x="315652" y="577866"/>
                  <a:pt x="314149" y="566591"/>
                </a:cubicBezTo>
                <a:cubicBezTo>
                  <a:pt x="301615" y="472590"/>
                  <a:pt x="316083" y="545310"/>
                  <a:pt x="302930" y="499273"/>
                </a:cubicBezTo>
                <a:cubicBezTo>
                  <a:pt x="300812" y="491860"/>
                  <a:pt x="301145" y="483528"/>
                  <a:pt x="297320" y="476834"/>
                </a:cubicBezTo>
                <a:cubicBezTo>
                  <a:pt x="293384" y="469946"/>
                  <a:pt x="285569" y="466100"/>
                  <a:pt x="280490" y="460005"/>
                </a:cubicBezTo>
                <a:cubicBezTo>
                  <a:pt x="251270" y="424940"/>
                  <a:pt x="295925" y="460944"/>
                  <a:pt x="235612" y="420736"/>
                </a:cubicBezTo>
                <a:lnTo>
                  <a:pt x="201953" y="398297"/>
                </a:lnTo>
                <a:cubicBezTo>
                  <a:pt x="196343" y="394557"/>
                  <a:pt x="191520" y="389209"/>
                  <a:pt x="185124" y="387077"/>
                </a:cubicBezTo>
                <a:cubicBezTo>
                  <a:pt x="179514" y="385207"/>
                  <a:pt x="173583" y="384112"/>
                  <a:pt x="168294" y="381467"/>
                </a:cubicBezTo>
                <a:cubicBezTo>
                  <a:pt x="124794" y="359718"/>
                  <a:pt x="176939" y="378739"/>
                  <a:pt x="134635" y="364638"/>
                </a:cubicBezTo>
                <a:cubicBezTo>
                  <a:pt x="73387" y="323804"/>
                  <a:pt x="167808" y="384029"/>
                  <a:pt x="95366" y="347808"/>
                </a:cubicBezTo>
                <a:cubicBezTo>
                  <a:pt x="83306" y="341778"/>
                  <a:pt x="73768" y="331399"/>
                  <a:pt x="61708" y="325369"/>
                </a:cubicBezTo>
                <a:lnTo>
                  <a:pt x="39268" y="314149"/>
                </a:lnTo>
                <a:cubicBezTo>
                  <a:pt x="35528" y="302930"/>
                  <a:pt x="30368" y="292088"/>
                  <a:pt x="28049" y="280491"/>
                </a:cubicBezTo>
                <a:cubicBezTo>
                  <a:pt x="16644" y="223464"/>
                  <a:pt x="28329" y="275861"/>
                  <a:pt x="16829" y="235612"/>
                </a:cubicBezTo>
                <a:cubicBezTo>
                  <a:pt x="14711" y="228199"/>
                  <a:pt x="14256" y="220260"/>
                  <a:pt x="11219" y="213173"/>
                </a:cubicBezTo>
                <a:cubicBezTo>
                  <a:pt x="8563" y="206976"/>
                  <a:pt x="3740" y="201953"/>
                  <a:pt x="0" y="196343"/>
                </a:cubicBezTo>
                <a:cubicBezTo>
                  <a:pt x="1870" y="168294"/>
                  <a:pt x="2505" y="140135"/>
                  <a:pt x="5609" y="112196"/>
                </a:cubicBezTo>
                <a:cubicBezTo>
                  <a:pt x="6262" y="106319"/>
                  <a:pt x="7525" y="99984"/>
                  <a:pt x="11219" y="95367"/>
                </a:cubicBezTo>
                <a:cubicBezTo>
                  <a:pt x="15431" y="90102"/>
                  <a:pt x="22439" y="87887"/>
                  <a:pt x="28049" y="84147"/>
                </a:cubicBezTo>
                <a:cubicBezTo>
                  <a:pt x="48779" y="53049"/>
                  <a:pt x="27406" y="77648"/>
                  <a:pt x="56098" y="61708"/>
                </a:cubicBezTo>
                <a:cubicBezTo>
                  <a:pt x="67886" y="55159"/>
                  <a:pt x="78537" y="46748"/>
                  <a:pt x="89757" y="39268"/>
                </a:cubicBezTo>
                <a:cubicBezTo>
                  <a:pt x="95367" y="35528"/>
                  <a:pt x="100190" y="30181"/>
                  <a:pt x="106586" y="28049"/>
                </a:cubicBezTo>
                <a:cubicBezTo>
                  <a:pt x="163128" y="9202"/>
                  <a:pt x="75440" y="37953"/>
                  <a:pt x="145855" y="16829"/>
                </a:cubicBezTo>
                <a:cubicBezTo>
                  <a:pt x="157183" y="13431"/>
                  <a:pt x="168294" y="9350"/>
                  <a:pt x="179514" y="5610"/>
                </a:cubicBezTo>
                <a:lnTo>
                  <a:pt x="196343" y="0"/>
                </a:lnTo>
                <a:cubicBezTo>
                  <a:pt x="211303" y="1870"/>
                  <a:pt x="226677" y="1643"/>
                  <a:pt x="241222" y="5610"/>
                </a:cubicBezTo>
                <a:cubicBezTo>
                  <a:pt x="247726" y="7384"/>
                  <a:pt x="252021" y="13814"/>
                  <a:pt x="258051" y="16829"/>
                </a:cubicBezTo>
                <a:cubicBezTo>
                  <a:pt x="263340" y="19474"/>
                  <a:pt x="269271" y="20569"/>
                  <a:pt x="274881" y="22439"/>
                </a:cubicBezTo>
                <a:cubicBezTo>
                  <a:pt x="280491" y="26179"/>
                  <a:pt x="285680" y="30644"/>
                  <a:pt x="291710" y="33659"/>
                </a:cubicBezTo>
                <a:cubicBezTo>
                  <a:pt x="296999" y="36303"/>
                  <a:pt x="303922" y="35574"/>
                  <a:pt x="308539" y="39268"/>
                </a:cubicBezTo>
                <a:cubicBezTo>
                  <a:pt x="344790" y="68269"/>
                  <a:pt x="294286" y="47607"/>
                  <a:pt x="336589" y="61708"/>
                </a:cubicBezTo>
                <a:cubicBezTo>
                  <a:pt x="368740" y="109936"/>
                  <a:pt x="325929" y="53180"/>
                  <a:pt x="364638" y="84147"/>
                </a:cubicBezTo>
                <a:cubicBezTo>
                  <a:pt x="372100" y="90117"/>
                  <a:pt x="383256" y="117047"/>
                  <a:pt x="387077" y="123416"/>
                </a:cubicBezTo>
                <a:cubicBezTo>
                  <a:pt x="416011" y="171640"/>
                  <a:pt x="403842" y="140053"/>
                  <a:pt x="415126" y="173904"/>
                </a:cubicBezTo>
                <a:cubicBezTo>
                  <a:pt x="413256" y="230002"/>
                  <a:pt x="412912" y="286172"/>
                  <a:pt x="409516" y="342198"/>
                </a:cubicBezTo>
                <a:cubicBezTo>
                  <a:pt x="409158" y="348101"/>
                  <a:pt x="405340" y="353291"/>
                  <a:pt x="403906" y="359028"/>
                </a:cubicBezTo>
                <a:cubicBezTo>
                  <a:pt x="400687" y="371904"/>
                  <a:pt x="394353" y="409078"/>
                  <a:pt x="392687" y="420736"/>
                </a:cubicBezTo>
                <a:cubicBezTo>
                  <a:pt x="389275" y="444619"/>
                  <a:pt x="387895" y="470094"/>
                  <a:pt x="381467" y="493664"/>
                </a:cubicBezTo>
                <a:cubicBezTo>
                  <a:pt x="378355" y="505074"/>
                  <a:pt x="373987" y="516103"/>
                  <a:pt x="370247" y="527322"/>
                </a:cubicBezTo>
                <a:cubicBezTo>
                  <a:pt x="372117" y="568461"/>
                  <a:pt x="372573" y="609688"/>
                  <a:pt x="375857" y="650738"/>
                </a:cubicBezTo>
                <a:cubicBezTo>
                  <a:pt x="376329" y="656633"/>
                  <a:pt x="381046" y="661670"/>
                  <a:pt x="381467" y="667568"/>
                </a:cubicBezTo>
                <a:cubicBezTo>
                  <a:pt x="384800" y="714235"/>
                  <a:pt x="384681" y="761089"/>
                  <a:pt x="387077" y="807813"/>
                </a:cubicBezTo>
                <a:cubicBezTo>
                  <a:pt x="388474" y="835050"/>
                  <a:pt x="393285" y="904260"/>
                  <a:pt x="398297" y="936839"/>
                </a:cubicBezTo>
                <a:cubicBezTo>
                  <a:pt x="400310" y="949925"/>
                  <a:pt x="405326" y="963538"/>
                  <a:pt x="409516" y="976108"/>
                </a:cubicBezTo>
                <a:cubicBezTo>
                  <a:pt x="411386" y="992937"/>
                  <a:pt x="411318" y="1010097"/>
                  <a:pt x="415126" y="1026596"/>
                </a:cubicBezTo>
                <a:cubicBezTo>
                  <a:pt x="417006" y="1034744"/>
                  <a:pt x="423052" y="1041349"/>
                  <a:pt x="426346" y="1049035"/>
                </a:cubicBezTo>
                <a:cubicBezTo>
                  <a:pt x="428675" y="1054470"/>
                  <a:pt x="430331" y="1060179"/>
                  <a:pt x="431955" y="1065865"/>
                </a:cubicBezTo>
                <a:cubicBezTo>
                  <a:pt x="434351" y="1074253"/>
                  <a:pt x="438692" y="1096166"/>
                  <a:pt x="443175" y="1105133"/>
                </a:cubicBezTo>
                <a:cubicBezTo>
                  <a:pt x="446190" y="1111164"/>
                  <a:pt x="449130" y="1117751"/>
                  <a:pt x="454395" y="1121963"/>
                </a:cubicBezTo>
                <a:cubicBezTo>
                  <a:pt x="459012" y="1125657"/>
                  <a:pt x="465935" y="1124928"/>
                  <a:pt x="471224" y="1127573"/>
                </a:cubicBezTo>
                <a:cubicBezTo>
                  <a:pt x="473589" y="1128756"/>
                  <a:pt x="446915" y="1169646"/>
                  <a:pt x="437565" y="113879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1633042" y="2184481"/>
            <a:ext cx="803451" cy="664353"/>
          </a:xfrm>
          <a:custGeom>
            <a:avLst/>
            <a:gdLst>
              <a:gd name="connsiteX0" fmla="*/ 1247 w 803451"/>
              <a:gd name="connsiteY0" fmla="*/ 496059 h 664353"/>
              <a:gd name="connsiteX1" fmla="*/ 6857 w 803451"/>
              <a:gd name="connsiteY1" fmla="*/ 344594 h 664353"/>
              <a:gd name="connsiteX2" fmla="*/ 23687 w 803451"/>
              <a:gd name="connsiteY2" fmla="*/ 322155 h 664353"/>
              <a:gd name="connsiteX3" fmla="*/ 29296 w 803451"/>
              <a:gd name="connsiteY3" fmla="*/ 271666 h 664353"/>
              <a:gd name="connsiteX4" fmla="*/ 34906 w 803451"/>
              <a:gd name="connsiteY4" fmla="*/ 254837 h 664353"/>
              <a:gd name="connsiteX5" fmla="*/ 40516 w 803451"/>
              <a:gd name="connsiteY5" fmla="*/ 232398 h 664353"/>
              <a:gd name="connsiteX6" fmla="*/ 62955 w 803451"/>
              <a:gd name="connsiteY6" fmla="*/ 215568 h 664353"/>
              <a:gd name="connsiteX7" fmla="*/ 68565 w 803451"/>
              <a:gd name="connsiteY7" fmla="*/ 198739 h 664353"/>
              <a:gd name="connsiteX8" fmla="*/ 74175 w 803451"/>
              <a:gd name="connsiteY8" fmla="*/ 176299 h 664353"/>
              <a:gd name="connsiteX9" fmla="*/ 113444 w 803451"/>
              <a:gd name="connsiteY9" fmla="*/ 137031 h 664353"/>
              <a:gd name="connsiteX10" fmla="*/ 124663 w 803451"/>
              <a:gd name="connsiteY10" fmla="*/ 120201 h 664353"/>
              <a:gd name="connsiteX11" fmla="*/ 158322 w 803451"/>
              <a:gd name="connsiteY11" fmla="*/ 103372 h 664353"/>
              <a:gd name="connsiteX12" fmla="*/ 191981 w 803451"/>
              <a:gd name="connsiteY12" fmla="*/ 86542 h 664353"/>
              <a:gd name="connsiteX13" fmla="*/ 231250 w 803451"/>
              <a:gd name="connsiteY13" fmla="*/ 97762 h 664353"/>
              <a:gd name="connsiteX14" fmla="*/ 248079 w 803451"/>
              <a:gd name="connsiteY14" fmla="*/ 103372 h 664353"/>
              <a:gd name="connsiteX15" fmla="*/ 298568 w 803451"/>
              <a:gd name="connsiteY15" fmla="*/ 131421 h 664353"/>
              <a:gd name="connsiteX16" fmla="*/ 309787 w 803451"/>
              <a:gd name="connsiteY16" fmla="*/ 165080 h 664353"/>
              <a:gd name="connsiteX17" fmla="*/ 321007 w 803451"/>
              <a:gd name="connsiteY17" fmla="*/ 215568 h 664353"/>
              <a:gd name="connsiteX18" fmla="*/ 326617 w 803451"/>
              <a:gd name="connsiteY18" fmla="*/ 282886 h 664353"/>
              <a:gd name="connsiteX19" fmla="*/ 315397 w 803451"/>
              <a:gd name="connsiteY19" fmla="*/ 299715 h 664353"/>
              <a:gd name="connsiteX20" fmla="*/ 309787 w 803451"/>
              <a:gd name="connsiteY20" fmla="*/ 350204 h 664353"/>
              <a:gd name="connsiteX21" fmla="*/ 321007 w 803451"/>
              <a:gd name="connsiteY21" fmla="*/ 462400 h 664353"/>
              <a:gd name="connsiteX22" fmla="*/ 326617 w 803451"/>
              <a:gd name="connsiteY22" fmla="*/ 479229 h 664353"/>
              <a:gd name="connsiteX23" fmla="*/ 343446 w 803451"/>
              <a:gd name="connsiteY23" fmla="*/ 490449 h 664353"/>
              <a:gd name="connsiteX24" fmla="*/ 371495 w 803451"/>
              <a:gd name="connsiteY24" fmla="*/ 540937 h 664353"/>
              <a:gd name="connsiteX25" fmla="*/ 388325 w 803451"/>
              <a:gd name="connsiteY25" fmla="*/ 546547 h 664353"/>
              <a:gd name="connsiteX26" fmla="*/ 410764 w 803451"/>
              <a:gd name="connsiteY26" fmla="*/ 568987 h 664353"/>
              <a:gd name="connsiteX27" fmla="*/ 416374 w 803451"/>
              <a:gd name="connsiteY27" fmla="*/ 585816 h 664353"/>
              <a:gd name="connsiteX28" fmla="*/ 438813 w 803451"/>
              <a:gd name="connsiteY28" fmla="*/ 591426 h 664353"/>
              <a:gd name="connsiteX29" fmla="*/ 455642 w 803451"/>
              <a:gd name="connsiteY29" fmla="*/ 597036 h 664353"/>
              <a:gd name="connsiteX30" fmla="*/ 466862 w 803451"/>
              <a:gd name="connsiteY30" fmla="*/ 613865 h 664353"/>
              <a:gd name="connsiteX31" fmla="*/ 500521 w 803451"/>
              <a:gd name="connsiteY31" fmla="*/ 625085 h 664353"/>
              <a:gd name="connsiteX32" fmla="*/ 534180 w 803451"/>
              <a:gd name="connsiteY32" fmla="*/ 647524 h 664353"/>
              <a:gd name="connsiteX33" fmla="*/ 551009 w 803451"/>
              <a:gd name="connsiteY33" fmla="*/ 658744 h 664353"/>
              <a:gd name="connsiteX34" fmla="*/ 590278 w 803451"/>
              <a:gd name="connsiteY34" fmla="*/ 664353 h 664353"/>
              <a:gd name="connsiteX35" fmla="*/ 663206 w 803451"/>
              <a:gd name="connsiteY35" fmla="*/ 653134 h 664353"/>
              <a:gd name="connsiteX36" fmla="*/ 680035 w 803451"/>
              <a:gd name="connsiteY36" fmla="*/ 641914 h 664353"/>
              <a:gd name="connsiteX37" fmla="*/ 702474 w 803451"/>
              <a:gd name="connsiteY37" fmla="*/ 636304 h 664353"/>
              <a:gd name="connsiteX38" fmla="*/ 724914 w 803451"/>
              <a:gd name="connsiteY38" fmla="*/ 625085 h 664353"/>
              <a:gd name="connsiteX39" fmla="*/ 758573 w 803451"/>
              <a:gd name="connsiteY39" fmla="*/ 585816 h 664353"/>
              <a:gd name="connsiteX40" fmla="*/ 775402 w 803451"/>
              <a:gd name="connsiteY40" fmla="*/ 557767 h 664353"/>
              <a:gd name="connsiteX41" fmla="*/ 786622 w 803451"/>
              <a:gd name="connsiteY41" fmla="*/ 501669 h 664353"/>
              <a:gd name="connsiteX42" fmla="*/ 792231 w 803451"/>
              <a:gd name="connsiteY42" fmla="*/ 479229 h 664353"/>
              <a:gd name="connsiteX43" fmla="*/ 803451 w 803451"/>
              <a:gd name="connsiteY43" fmla="*/ 456790 h 664353"/>
              <a:gd name="connsiteX44" fmla="*/ 781012 w 803451"/>
              <a:gd name="connsiteY44" fmla="*/ 389472 h 664353"/>
              <a:gd name="connsiteX45" fmla="*/ 775402 w 803451"/>
              <a:gd name="connsiteY45" fmla="*/ 367033 h 664353"/>
              <a:gd name="connsiteX46" fmla="*/ 764182 w 803451"/>
              <a:gd name="connsiteY46" fmla="*/ 327764 h 664353"/>
              <a:gd name="connsiteX47" fmla="*/ 736133 w 803451"/>
              <a:gd name="connsiteY47" fmla="*/ 277276 h 664353"/>
              <a:gd name="connsiteX48" fmla="*/ 691255 w 803451"/>
              <a:gd name="connsiteY48" fmla="*/ 209958 h 664353"/>
              <a:gd name="connsiteX49" fmla="*/ 646376 w 803451"/>
              <a:gd name="connsiteY49" fmla="*/ 153860 h 664353"/>
              <a:gd name="connsiteX50" fmla="*/ 640766 w 803451"/>
              <a:gd name="connsiteY50" fmla="*/ 137031 h 664353"/>
              <a:gd name="connsiteX51" fmla="*/ 623937 w 803451"/>
              <a:gd name="connsiteY51" fmla="*/ 125811 h 664353"/>
              <a:gd name="connsiteX52" fmla="*/ 590278 w 803451"/>
              <a:gd name="connsiteY52" fmla="*/ 86542 h 664353"/>
              <a:gd name="connsiteX53" fmla="*/ 567839 w 803451"/>
              <a:gd name="connsiteY53" fmla="*/ 75323 h 664353"/>
              <a:gd name="connsiteX54" fmla="*/ 517350 w 803451"/>
              <a:gd name="connsiteY54" fmla="*/ 41664 h 664353"/>
              <a:gd name="connsiteX55" fmla="*/ 461252 w 803451"/>
              <a:gd name="connsiteY55" fmla="*/ 24834 h 664353"/>
              <a:gd name="connsiteX56" fmla="*/ 444423 w 803451"/>
              <a:gd name="connsiteY56" fmla="*/ 19225 h 664353"/>
              <a:gd name="connsiteX57" fmla="*/ 399544 w 803451"/>
              <a:gd name="connsiteY57" fmla="*/ 13615 h 664353"/>
              <a:gd name="connsiteX58" fmla="*/ 270519 w 803451"/>
              <a:gd name="connsiteY58" fmla="*/ 8005 h 664353"/>
              <a:gd name="connsiteX59" fmla="*/ 220030 w 803451"/>
              <a:gd name="connsiteY59" fmla="*/ 36054 h 664353"/>
              <a:gd name="connsiteX60" fmla="*/ 214420 w 803451"/>
              <a:gd name="connsiteY60" fmla="*/ 52883 h 664353"/>
              <a:gd name="connsiteX61" fmla="*/ 175152 w 803451"/>
              <a:gd name="connsiteY61" fmla="*/ 80933 h 664353"/>
              <a:gd name="connsiteX62" fmla="*/ 141493 w 803451"/>
              <a:gd name="connsiteY62" fmla="*/ 148250 h 664353"/>
              <a:gd name="connsiteX63" fmla="*/ 130273 w 803451"/>
              <a:gd name="connsiteY63" fmla="*/ 165080 h 664353"/>
              <a:gd name="connsiteX64" fmla="*/ 113444 w 803451"/>
              <a:gd name="connsiteY64" fmla="*/ 176299 h 664353"/>
              <a:gd name="connsiteX65" fmla="*/ 85395 w 803451"/>
              <a:gd name="connsiteY65" fmla="*/ 204348 h 664353"/>
              <a:gd name="connsiteX66" fmla="*/ 57346 w 803451"/>
              <a:gd name="connsiteY66" fmla="*/ 238007 h 664353"/>
              <a:gd name="connsiteX67" fmla="*/ 34906 w 803451"/>
              <a:gd name="connsiteY67" fmla="*/ 254837 h 664353"/>
              <a:gd name="connsiteX68" fmla="*/ 12467 w 803451"/>
              <a:gd name="connsiteY68" fmla="*/ 294106 h 664353"/>
              <a:gd name="connsiteX69" fmla="*/ 1247 w 803451"/>
              <a:gd name="connsiteY69" fmla="*/ 333374 h 664353"/>
              <a:gd name="connsiteX70" fmla="*/ 6857 w 803451"/>
              <a:gd name="connsiteY70" fmla="*/ 389472 h 664353"/>
              <a:gd name="connsiteX71" fmla="*/ 23687 w 803451"/>
              <a:gd name="connsiteY71" fmla="*/ 434351 h 664353"/>
              <a:gd name="connsiteX72" fmla="*/ 1247 w 803451"/>
              <a:gd name="connsiteY72" fmla="*/ 496059 h 6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803451" h="664353">
                <a:moveTo>
                  <a:pt x="1247" y="496059"/>
                </a:moveTo>
                <a:cubicBezTo>
                  <a:pt x="-1558" y="481100"/>
                  <a:pt x="391" y="394702"/>
                  <a:pt x="6857" y="344594"/>
                </a:cubicBezTo>
                <a:cubicBezTo>
                  <a:pt x="8054" y="335321"/>
                  <a:pt x="20937" y="331091"/>
                  <a:pt x="23687" y="322155"/>
                </a:cubicBezTo>
                <a:cubicBezTo>
                  <a:pt x="28667" y="305971"/>
                  <a:pt x="26512" y="288369"/>
                  <a:pt x="29296" y="271666"/>
                </a:cubicBezTo>
                <a:cubicBezTo>
                  <a:pt x="30268" y="265833"/>
                  <a:pt x="33281" y="260523"/>
                  <a:pt x="34906" y="254837"/>
                </a:cubicBezTo>
                <a:cubicBezTo>
                  <a:pt x="37024" y="247424"/>
                  <a:pt x="36035" y="238672"/>
                  <a:pt x="40516" y="232398"/>
                </a:cubicBezTo>
                <a:cubicBezTo>
                  <a:pt x="45950" y="224790"/>
                  <a:pt x="55475" y="221178"/>
                  <a:pt x="62955" y="215568"/>
                </a:cubicBezTo>
                <a:cubicBezTo>
                  <a:pt x="64825" y="209958"/>
                  <a:pt x="66940" y="204425"/>
                  <a:pt x="68565" y="198739"/>
                </a:cubicBezTo>
                <a:cubicBezTo>
                  <a:pt x="70683" y="191325"/>
                  <a:pt x="70727" y="183195"/>
                  <a:pt x="74175" y="176299"/>
                </a:cubicBezTo>
                <a:cubicBezTo>
                  <a:pt x="84647" y="155355"/>
                  <a:pt x="95492" y="150495"/>
                  <a:pt x="113444" y="137031"/>
                </a:cubicBezTo>
                <a:cubicBezTo>
                  <a:pt x="117184" y="131421"/>
                  <a:pt x="119896" y="124968"/>
                  <a:pt x="124663" y="120201"/>
                </a:cubicBezTo>
                <a:cubicBezTo>
                  <a:pt x="140737" y="104127"/>
                  <a:pt x="140075" y="112496"/>
                  <a:pt x="158322" y="103372"/>
                </a:cubicBezTo>
                <a:cubicBezTo>
                  <a:pt x="201821" y="81622"/>
                  <a:pt x="149682" y="100643"/>
                  <a:pt x="191981" y="86542"/>
                </a:cubicBezTo>
                <a:lnTo>
                  <a:pt x="231250" y="97762"/>
                </a:lnTo>
                <a:cubicBezTo>
                  <a:pt x="236914" y="99461"/>
                  <a:pt x="242910" y="100500"/>
                  <a:pt x="248079" y="103372"/>
                </a:cubicBezTo>
                <a:cubicBezTo>
                  <a:pt x="305946" y="135520"/>
                  <a:pt x="260487" y="118727"/>
                  <a:pt x="298568" y="131421"/>
                </a:cubicBezTo>
                <a:cubicBezTo>
                  <a:pt x="302308" y="142641"/>
                  <a:pt x="307468" y="153483"/>
                  <a:pt x="309787" y="165080"/>
                </a:cubicBezTo>
                <a:cubicBezTo>
                  <a:pt x="316909" y="200689"/>
                  <a:pt x="313084" y="183879"/>
                  <a:pt x="321007" y="215568"/>
                </a:cubicBezTo>
                <a:cubicBezTo>
                  <a:pt x="322877" y="238007"/>
                  <a:pt x="328115" y="260419"/>
                  <a:pt x="326617" y="282886"/>
                </a:cubicBezTo>
                <a:cubicBezTo>
                  <a:pt x="326169" y="289613"/>
                  <a:pt x="317032" y="293174"/>
                  <a:pt x="315397" y="299715"/>
                </a:cubicBezTo>
                <a:cubicBezTo>
                  <a:pt x="311290" y="316143"/>
                  <a:pt x="311657" y="333374"/>
                  <a:pt x="309787" y="350204"/>
                </a:cubicBezTo>
                <a:cubicBezTo>
                  <a:pt x="313875" y="415603"/>
                  <a:pt x="308641" y="419122"/>
                  <a:pt x="321007" y="462400"/>
                </a:cubicBezTo>
                <a:cubicBezTo>
                  <a:pt x="322632" y="468086"/>
                  <a:pt x="322923" y="474612"/>
                  <a:pt x="326617" y="479229"/>
                </a:cubicBezTo>
                <a:cubicBezTo>
                  <a:pt x="330829" y="484494"/>
                  <a:pt x="337836" y="486709"/>
                  <a:pt x="343446" y="490449"/>
                </a:cubicBezTo>
                <a:cubicBezTo>
                  <a:pt x="343560" y="490678"/>
                  <a:pt x="363922" y="534879"/>
                  <a:pt x="371495" y="540937"/>
                </a:cubicBezTo>
                <a:cubicBezTo>
                  <a:pt x="376113" y="544631"/>
                  <a:pt x="382715" y="544677"/>
                  <a:pt x="388325" y="546547"/>
                </a:cubicBezTo>
                <a:cubicBezTo>
                  <a:pt x="403281" y="591423"/>
                  <a:pt x="380847" y="539071"/>
                  <a:pt x="410764" y="568987"/>
                </a:cubicBezTo>
                <a:cubicBezTo>
                  <a:pt x="414945" y="573168"/>
                  <a:pt x="411757" y="582122"/>
                  <a:pt x="416374" y="585816"/>
                </a:cubicBezTo>
                <a:cubicBezTo>
                  <a:pt x="422394" y="590632"/>
                  <a:pt x="431400" y="589308"/>
                  <a:pt x="438813" y="591426"/>
                </a:cubicBezTo>
                <a:cubicBezTo>
                  <a:pt x="444499" y="593051"/>
                  <a:pt x="450032" y="595166"/>
                  <a:pt x="455642" y="597036"/>
                </a:cubicBezTo>
                <a:cubicBezTo>
                  <a:pt x="459382" y="602646"/>
                  <a:pt x="461145" y="610292"/>
                  <a:pt x="466862" y="613865"/>
                </a:cubicBezTo>
                <a:cubicBezTo>
                  <a:pt x="476891" y="620133"/>
                  <a:pt x="500521" y="625085"/>
                  <a:pt x="500521" y="625085"/>
                </a:cubicBezTo>
                <a:cubicBezTo>
                  <a:pt x="532424" y="656988"/>
                  <a:pt x="501704" y="631286"/>
                  <a:pt x="534180" y="647524"/>
                </a:cubicBezTo>
                <a:cubicBezTo>
                  <a:pt x="540210" y="650539"/>
                  <a:pt x="544551" y="656807"/>
                  <a:pt x="551009" y="658744"/>
                </a:cubicBezTo>
                <a:cubicBezTo>
                  <a:pt x="563674" y="662543"/>
                  <a:pt x="577188" y="662483"/>
                  <a:pt x="590278" y="664353"/>
                </a:cubicBezTo>
                <a:cubicBezTo>
                  <a:pt x="614587" y="660613"/>
                  <a:pt x="639345" y="659099"/>
                  <a:pt x="663206" y="653134"/>
                </a:cubicBezTo>
                <a:cubicBezTo>
                  <a:pt x="669747" y="651499"/>
                  <a:pt x="673838" y="644570"/>
                  <a:pt x="680035" y="641914"/>
                </a:cubicBezTo>
                <a:cubicBezTo>
                  <a:pt x="687121" y="638877"/>
                  <a:pt x="695255" y="639011"/>
                  <a:pt x="702474" y="636304"/>
                </a:cubicBezTo>
                <a:cubicBezTo>
                  <a:pt x="710304" y="633368"/>
                  <a:pt x="717434" y="628825"/>
                  <a:pt x="724914" y="625085"/>
                </a:cubicBezTo>
                <a:cubicBezTo>
                  <a:pt x="752254" y="570400"/>
                  <a:pt x="716094" y="634363"/>
                  <a:pt x="758573" y="585816"/>
                </a:cubicBezTo>
                <a:cubicBezTo>
                  <a:pt x="765753" y="577610"/>
                  <a:pt x="769792" y="567117"/>
                  <a:pt x="775402" y="557767"/>
                </a:cubicBezTo>
                <a:cubicBezTo>
                  <a:pt x="779142" y="539068"/>
                  <a:pt x="781998" y="520170"/>
                  <a:pt x="786622" y="501669"/>
                </a:cubicBezTo>
                <a:cubicBezTo>
                  <a:pt x="788492" y="494189"/>
                  <a:pt x="789524" y="486448"/>
                  <a:pt x="792231" y="479229"/>
                </a:cubicBezTo>
                <a:cubicBezTo>
                  <a:pt x="795167" y="471399"/>
                  <a:pt x="799711" y="464270"/>
                  <a:pt x="803451" y="456790"/>
                </a:cubicBezTo>
                <a:cubicBezTo>
                  <a:pt x="792780" y="382092"/>
                  <a:pt x="807546" y="449174"/>
                  <a:pt x="781012" y="389472"/>
                </a:cubicBezTo>
                <a:cubicBezTo>
                  <a:pt x="777881" y="382427"/>
                  <a:pt x="777431" y="374471"/>
                  <a:pt x="775402" y="367033"/>
                </a:cubicBezTo>
                <a:cubicBezTo>
                  <a:pt x="771820" y="353899"/>
                  <a:pt x="769639" y="340236"/>
                  <a:pt x="764182" y="327764"/>
                </a:cubicBezTo>
                <a:cubicBezTo>
                  <a:pt x="756465" y="310126"/>
                  <a:pt x="745100" y="294313"/>
                  <a:pt x="736133" y="277276"/>
                </a:cubicBezTo>
                <a:cubicBezTo>
                  <a:pt x="702550" y="213468"/>
                  <a:pt x="726291" y="233317"/>
                  <a:pt x="691255" y="209958"/>
                </a:cubicBezTo>
                <a:cubicBezTo>
                  <a:pt x="664596" y="156642"/>
                  <a:pt x="701778" y="225090"/>
                  <a:pt x="646376" y="153860"/>
                </a:cubicBezTo>
                <a:cubicBezTo>
                  <a:pt x="642746" y="149192"/>
                  <a:pt x="644460" y="141648"/>
                  <a:pt x="640766" y="137031"/>
                </a:cubicBezTo>
                <a:cubicBezTo>
                  <a:pt x="636554" y="131766"/>
                  <a:pt x="628704" y="130578"/>
                  <a:pt x="623937" y="125811"/>
                </a:cubicBezTo>
                <a:cubicBezTo>
                  <a:pt x="611747" y="113620"/>
                  <a:pt x="603092" y="98075"/>
                  <a:pt x="590278" y="86542"/>
                </a:cubicBezTo>
                <a:cubicBezTo>
                  <a:pt x="584062" y="80948"/>
                  <a:pt x="574930" y="79755"/>
                  <a:pt x="567839" y="75323"/>
                </a:cubicBezTo>
                <a:cubicBezTo>
                  <a:pt x="540205" y="58052"/>
                  <a:pt x="549303" y="56188"/>
                  <a:pt x="517350" y="41664"/>
                </a:cubicBezTo>
                <a:cubicBezTo>
                  <a:pt x="494789" y="31409"/>
                  <a:pt x="483162" y="31094"/>
                  <a:pt x="461252" y="24834"/>
                </a:cubicBezTo>
                <a:cubicBezTo>
                  <a:pt x="455566" y="23210"/>
                  <a:pt x="450241" y="20283"/>
                  <a:pt x="444423" y="19225"/>
                </a:cubicBezTo>
                <a:cubicBezTo>
                  <a:pt x="429590" y="16528"/>
                  <a:pt x="414504" y="15485"/>
                  <a:pt x="399544" y="13615"/>
                </a:cubicBezTo>
                <a:cubicBezTo>
                  <a:pt x="342739" y="-587"/>
                  <a:pt x="342076" y="-5625"/>
                  <a:pt x="270519" y="8005"/>
                </a:cubicBezTo>
                <a:cubicBezTo>
                  <a:pt x="256626" y="10651"/>
                  <a:pt x="233431" y="27120"/>
                  <a:pt x="220030" y="36054"/>
                </a:cubicBezTo>
                <a:cubicBezTo>
                  <a:pt x="218160" y="41664"/>
                  <a:pt x="218205" y="48340"/>
                  <a:pt x="214420" y="52883"/>
                </a:cubicBezTo>
                <a:cubicBezTo>
                  <a:pt x="210071" y="58102"/>
                  <a:pt x="182826" y="75817"/>
                  <a:pt x="175152" y="80933"/>
                </a:cubicBezTo>
                <a:cubicBezTo>
                  <a:pt x="159668" y="127383"/>
                  <a:pt x="170492" y="104751"/>
                  <a:pt x="141493" y="148250"/>
                </a:cubicBezTo>
                <a:cubicBezTo>
                  <a:pt x="137753" y="153860"/>
                  <a:pt x="135883" y="161340"/>
                  <a:pt x="130273" y="165080"/>
                </a:cubicBezTo>
                <a:lnTo>
                  <a:pt x="113444" y="176299"/>
                </a:lnTo>
                <a:cubicBezTo>
                  <a:pt x="92874" y="207155"/>
                  <a:pt x="113444" y="180974"/>
                  <a:pt x="85395" y="204348"/>
                </a:cubicBezTo>
                <a:cubicBezTo>
                  <a:pt x="30249" y="250303"/>
                  <a:pt x="101475" y="193878"/>
                  <a:pt x="57346" y="238007"/>
                </a:cubicBezTo>
                <a:cubicBezTo>
                  <a:pt x="50735" y="244618"/>
                  <a:pt x="42386" y="249227"/>
                  <a:pt x="34906" y="254837"/>
                </a:cubicBezTo>
                <a:cubicBezTo>
                  <a:pt x="23638" y="271739"/>
                  <a:pt x="21008" y="274177"/>
                  <a:pt x="12467" y="294106"/>
                </a:cubicBezTo>
                <a:cubicBezTo>
                  <a:pt x="7638" y="305374"/>
                  <a:pt x="4094" y="321986"/>
                  <a:pt x="1247" y="333374"/>
                </a:cubicBezTo>
                <a:cubicBezTo>
                  <a:pt x="3117" y="352073"/>
                  <a:pt x="2631" y="371161"/>
                  <a:pt x="6857" y="389472"/>
                </a:cubicBezTo>
                <a:cubicBezTo>
                  <a:pt x="22753" y="458354"/>
                  <a:pt x="17621" y="337300"/>
                  <a:pt x="23687" y="434351"/>
                </a:cubicBezTo>
                <a:cubicBezTo>
                  <a:pt x="24970" y="454880"/>
                  <a:pt x="4052" y="511018"/>
                  <a:pt x="1247" y="496059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アヤメ属</a:t>
            </a:r>
            <a:r>
              <a:rPr lang="en-US" altLang="ja-JP" dirty="0"/>
              <a:t>(Iris)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56815" y="834039"/>
            <a:ext cx="5770912" cy="5333166"/>
          </a:xfrm>
        </p:spPr>
        <p:txBody>
          <a:bodyPr>
            <a:noAutofit/>
          </a:bodyPr>
          <a:lstStyle/>
          <a:p>
            <a:r>
              <a:rPr lang="ja-JP" altLang="en-US" sz="2400" dirty="0"/>
              <a:t>多年草</a:t>
            </a:r>
            <a:endParaRPr lang="en-US" altLang="ja-JP" sz="2400" dirty="0"/>
          </a:p>
          <a:p>
            <a:r>
              <a:rPr lang="ja-JP" altLang="en-US" sz="2400" dirty="0"/>
              <a:t>世界に</a:t>
            </a:r>
            <a:r>
              <a:rPr lang="en-US" altLang="ja-JP" sz="2400" dirty="0"/>
              <a:t>150</a:t>
            </a:r>
            <a:r>
              <a:rPr lang="ja-JP" altLang="en-US" sz="2400" dirty="0"/>
              <a:t>種</a:t>
            </a:r>
            <a:r>
              <a:rPr lang="en-US" altLang="ja-JP" sz="2400" dirty="0"/>
              <a:t>.</a:t>
            </a:r>
            <a:r>
              <a:rPr lang="ja-JP" altLang="en-US" sz="2400" dirty="0"/>
              <a:t>日本に</a:t>
            </a:r>
            <a:r>
              <a:rPr lang="en-US" altLang="ja-JP" sz="2400" dirty="0"/>
              <a:t>9</a:t>
            </a:r>
            <a:r>
              <a:rPr lang="ja-JP" altLang="en-US" sz="2400" dirty="0"/>
              <a:t>種</a:t>
            </a:r>
            <a:r>
              <a:rPr lang="en-US" altLang="ja-JP" sz="2400" dirty="0"/>
              <a:t>.</a:t>
            </a:r>
          </a:p>
          <a:p>
            <a:r>
              <a:rPr lang="ja-JP" altLang="en-US" sz="2400" dirty="0"/>
              <a:t>花被片は</a:t>
            </a:r>
            <a:r>
              <a:rPr lang="en-US" altLang="ja-JP" sz="2400" dirty="0"/>
              <a:t>6</a:t>
            </a:r>
            <a:r>
              <a:rPr lang="ja-JP" altLang="en-US" sz="2400" dirty="0"/>
              <a:t>個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外花被片</a:t>
            </a:r>
            <a:r>
              <a:rPr lang="ja-JP" altLang="en-US" sz="2400" dirty="0"/>
              <a:t>（がいかひへん）</a:t>
            </a:r>
            <a:r>
              <a:rPr lang="en-US" altLang="ja-JP" sz="2400" dirty="0">
                <a:solidFill>
                  <a:srgbClr val="C00000"/>
                </a:solidFill>
              </a:rPr>
              <a:t>Sepal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3</a:t>
            </a:r>
            <a:r>
              <a:rPr lang="ja-JP" altLang="en-US" sz="2400" dirty="0"/>
              <a:t>個（大型で下に垂れる）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内花被片</a:t>
            </a:r>
            <a:r>
              <a:rPr lang="ja-JP" altLang="en-US" sz="2400" dirty="0"/>
              <a:t>（ないかひへん）</a:t>
            </a:r>
            <a:r>
              <a:rPr lang="en-US" altLang="ja-JP" sz="2400" dirty="0">
                <a:solidFill>
                  <a:srgbClr val="C00000"/>
                </a:solidFill>
              </a:rPr>
              <a:t>Petal</a:t>
            </a:r>
          </a:p>
          <a:p>
            <a:pPr marL="0" indent="0">
              <a:buNone/>
            </a:pPr>
            <a:r>
              <a:rPr lang="en-US" altLang="ja-JP" sz="2400" dirty="0"/>
              <a:t>3</a:t>
            </a:r>
            <a:r>
              <a:rPr lang="ja-JP" altLang="en-US" sz="2400" dirty="0"/>
              <a:t>個（直立する）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CA150-FBCC-4EED-BD77-593698E95F3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フリーフォーム 6"/>
          <p:cNvSpPr/>
          <p:nvPr/>
        </p:nvSpPr>
        <p:spPr>
          <a:xfrm>
            <a:off x="1538154" y="2646881"/>
            <a:ext cx="87054" cy="1240033"/>
          </a:xfrm>
          <a:custGeom>
            <a:avLst/>
            <a:gdLst>
              <a:gd name="connsiteX0" fmla="*/ 73696 w 87054"/>
              <a:gd name="connsiteY0" fmla="*/ 0 h 1240033"/>
              <a:gd name="connsiteX1" fmla="*/ 68086 w 87054"/>
              <a:gd name="connsiteY1" fmla="*/ 28049 h 1240033"/>
              <a:gd name="connsiteX2" fmla="*/ 62476 w 87054"/>
              <a:gd name="connsiteY2" fmla="*/ 201953 h 1240033"/>
              <a:gd name="connsiteX3" fmla="*/ 73696 w 87054"/>
              <a:gd name="connsiteY3" fmla="*/ 241222 h 1240033"/>
              <a:gd name="connsiteX4" fmla="*/ 79306 w 87054"/>
              <a:gd name="connsiteY4" fmla="*/ 448785 h 1240033"/>
              <a:gd name="connsiteX5" fmla="*/ 79306 w 87054"/>
              <a:gd name="connsiteY5" fmla="*/ 751715 h 1240033"/>
              <a:gd name="connsiteX6" fmla="*/ 56867 w 87054"/>
              <a:gd name="connsiteY6" fmla="*/ 807814 h 1240033"/>
              <a:gd name="connsiteX7" fmla="*/ 51257 w 87054"/>
              <a:gd name="connsiteY7" fmla="*/ 830253 h 1240033"/>
              <a:gd name="connsiteX8" fmla="*/ 45647 w 87054"/>
              <a:gd name="connsiteY8" fmla="*/ 976108 h 1240033"/>
              <a:gd name="connsiteX9" fmla="*/ 34427 w 87054"/>
              <a:gd name="connsiteY9" fmla="*/ 1099524 h 1240033"/>
              <a:gd name="connsiteX10" fmla="*/ 11988 w 87054"/>
              <a:gd name="connsiteY10" fmla="*/ 1155622 h 1240033"/>
              <a:gd name="connsiteX11" fmla="*/ 6378 w 87054"/>
              <a:gd name="connsiteY11" fmla="*/ 1178061 h 1240033"/>
              <a:gd name="connsiteX12" fmla="*/ 769 w 87054"/>
              <a:gd name="connsiteY12" fmla="*/ 1228550 h 1240033"/>
              <a:gd name="connsiteX13" fmla="*/ 17598 w 87054"/>
              <a:gd name="connsiteY13" fmla="*/ 1239769 h 1240033"/>
              <a:gd name="connsiteX14" fmla="*/ 23208 w 87054"/>
              <a:gd name="connsiteY14" fmla="*/ 1222940 h 1240033"/>
              <a:gd name="connsiteX15" fmla="*/ 28818 w 87054"/>
              <a:gd name="connsiteY15" fmla="*/ 1200501 h 124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7054" h="1240033">
                <a:moveTo>
                  <a:pt x="73696" y="0"/>
                </a:moveTo>
                <a:cubicBezTo>
                  <a:pt x="71826" y="9350"/>
                  <a:pt x="69139" y="18572"/>
                  <a:pt x="68086" y="28049"/>
                </a:cubicBezTo>
                <a:cubicBezTo>
                  <a:pt x="59903" y="101698"/>
                  <a:pt x="50433" y="137722"/>
                  <a:pt x="62476" y="201953"/>
                </a:cubicBezTo>
                <a:cubicBezTo>
                  <a:pt x="64985" y="215333"/>
                  <a:pt x="69956" y="228132"/>
                  <a:pt x="73696" y="241222"/>
                </a:cubicBezTo>
                <a:cubicBezTo>
                  <a:pt x="75566" y="310410"/>
                  <a:pt x="76791" y="379618"/>
                  <a:pt x="79306" y="448785"/>
                </a:cubicBezTo>
                <a:cubicBezTo>
                  <a:pt x="84775" y="599183"/>
                  <a:pt x="93596" y="551661"/>
                  <a:pt x="79306" y="751715"/>
                </a:cubicBezTo>
                <a:cubicBezTo>
                  <a:pt x="77525" y="776644"/>
                  <a:pt x="64830" y="786579"/>
                  <a:pt x="56867" y="807814"/>
                </a:cubicBezTo>
                <a:cubicBezTo>
                  <a:pt x="54160" y="815033"/>
                  <a:pt x="53127" y="822773"/>
                  <a:pt x="51257" y="830253"/>
                </a:cubicBezTo>
                <a:cubicBezTo>
                  <a:pt x="49387" y="878871"/>
                  <a:pt x="48077" y="927514"/>
                  <a:pt x="45647" y="976108"/>
                </a:cubicBezTo>
                <a:cubicBezTo>
                  <a:pt x="45549" y="978067"/>
                  <a:pt x="39509" y="1081228"/>
                  <a:pt x="34427" y="1099524"/>
                </a:cubicBezTo>
                <a:cubicBezTo>
                  <a:pt x="29037" y="1118929"/>
                  <a:pt x="16873" y="1136084"/>
                  <a:pt x="11988" y="1155622"/>
                </a:cubicBezTo>
                <a:lnTo>
                  <a:pt x="6378" y="1178061"/>
                </a:lnTo>
                <a:cubicBezTo>
                  <a:pt x="4508" y="1194891"/>
                  <a:pt x="-2260" y="1211890"/>
                  <a:pt x="769" y="1228550"/>
                </a:cubicBezTo>
                <a:cubicBezTo>
                  <a:pt x="1975" y="1235183"/>
                  <a:pt x="11057" y="1241404"/>
                  <a:pt x="17598" y="1239769"/>
                </a:cubicBezTo>
                <a:cubicBezTo>
                  <a:pt x="23335" y="1238335"/>
                  <a:pt x="21583" y="1228626"/>
                  <a:pt x="23208" y="1222940"/>
                </a:cubicBezTo>
                <a:cubicBezTo>
                  <a:pt x="25326" y="1215527"/>
                  <a:pt x="28818" y="1200501"/>
                  <a:pt x="28818" y="12005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1611850" y="2646881"/>
            <a:ext cx="61708" cy="1250989"/>
          </a:xfrm>
          <a:custGeom>
            <a:avLst/>
            <a:gdLst>
              <a:gd name="connsiteX0" fmla="*/ 61708 w 61708"/>
              <a:gd name="connsiteY0" fmla="*/ 0 h 1250989"/>
              <a:gd name="connsiteX1" fmla="*/ 50488 w 61708"/>
              <a:gd name="connsiteY1" fmla="*/ 375858 h 1250989"/>
              <a:gd name="connsiteX2" fmla="*/ 44879 w 61708"/>
              <a:gd name="connsiteY2" fmla="*/ 785374 h 1250989"/>
              <a:gd name="connsiteX3" fmla="*/ 28049 w 61708"/>
              <a:gd name="connsiteY3" fmla="*/ 936839 h 1250989"/>
              <a:gd name="connsiteX4" fmla="*/ 16830 w 61708"/>
              <a:gd name="connsiteY4" fmla="*/ 1105134 h 1250989"/>
              <a:gd name="connsiteX5" fmla="*/ 5610 w 61708"/>
              <a:gd name="connsiteY5" fmla="*/ 1172452 h 1250989"/>
              <a:gd name="connsiteX6" fmla="*/ 0 w 61708"/>
              <a:gd name="connsiteY6" fmla="*/ 1250989 h 125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08" h="1250989">
                <a:moveTo>
                  <a:pt x="61708" y="0"/>
                </a:moveTo>
                <a:cubicBezTo>
                  <a:pt x="57968" y="125286"/>
                  <a:pt x="53173" y="250545"/>
                  <a:pt x="50488" y="375858"/>
                </a:cubicBezTo>
                <a:cubicBezTo>
                  <a:pt x="47563" y="512345"/>
                  <a:pt x="48090" y="648894"/>
                  <a:pt x="44879" y="785374"/>
                </a:cubicBezTo>
                <a:cubicBezTo>
                  <a:pt x="43856" y="828868"/>
                  <a:pt x="33528" y="895750"/>
                  <a:pt x="28049" y="936839"/>
                </a:cubicBezTo>
                <a:cubicBezTo>
                  <a:pt x="25829" y="979018"/>
                  <a:pt x="23061" y="1057358"/>
                  <a:pt x="16830" y="1105134"/>
                </a:cubicBezTo>
                <a:cubicBezTo>
                  <a:pt x="13888" y="1127692"/>
                  <a:pt x="9350" y="1150013"/>
                  <a:pt x="5610" y="1172452"/>
                </a:cubicBezTo>
                <a:lnTo>
                  <a:pt x="0" y="125098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428179" y="2551514"/>
            <a:ext cx="1153025" cy="869522"/>
          </a:xfrm>
          <a:custGeom>
            <a:avLst/>
            <a:gdLst>
              <a:gd name="connsiteX0" fmla="*/ 1150012 w 1153025"/>
              <a:gd name="connsiteY0" fmla="*/ 72928 h 869522"/>
              <a:gd name="connsiteX1" fmla="*/ 1144402 w 1153025"/>
              <a:gd name="connsiteY1" fmla="*/ 22439 h 869522"/>
              <a:gd name="connsiteX2" fmla="*/ 1099524 w 1153025"/>
              <a:gd name="connsiteY2" fmla="*/ 5610 h 869522"/>
              <a:gd name="connsiteX3" fmla="*/ 1020986 w 1153025"/>
              <a:gd name="connsiteY3" fmla="*/ 0 h 869522"/>
              <a:gd name="connsiteX4" fmla="*/ 908790 w 1153025"/>
              <a:gd name="connsiteY4" fmla="*/ 5610 h 869522"/>
              <a:gd name="connsiteX5" fmla="*/ 891961 w 1153025"/>
              <a:gd name="connsiteY5" fmla="*/ 16830 h 869522"/>
              <a:gd name="connsiteX6" fmla="*/ 869521 w 1153025"/>
              <a:gd name="connsiteY6" fmla="*/ 22439 h 869522"/>
              <a:gd name="connsiteX7" fmla="*/ 852692 w 1153025"/>
              <a:gd name="connsiteY7" fmla="*/ 28049 h 869522"/>
              <a:gd name="connsiteX8" fmla="*/ 785374 w 1153025"/>
              <a:gd name="connsiteY8" fmla="*/ 50488 h 869522"/>
              <a:gd name="connsiteX9" fmla="*/ 740496 w 1153025"/>
              <a:gd name="connsiteY9" fmla="*/ 78538 h 869522"/>
              <a:gd name="connsiteX10" fmla="*/ 706837 w 1153025"/>
              <a:gd name="connsiteY10" fmla="*/ 95367 h 869522"/>
              <a:gd name="connsiteX11" fmla="*/ 690007 w 1153025"/>
              <a:gd name="connsiteY11" fmla="*/ 129026 h 869522"/>
              <a:gd name="connsiteX12" fmla="*/ 678788 w 1153025"/>
              <a:gd name="connsiteY12" fmla="*/ 145855 h 869522"/>
              <a:gd name="connsiteX13" fmla="*/ 667568 w 1153025"/>
              <a:gd name="connsiteY13" fmla="*/ 173904 h 869522"/>
              <a:gd name="connsiteX14" fmla="*/ 650739 w 1153025"/>
              <a:gd name="connsiteY14" fmla="*/ 190734 h 869522"/>
              <a:gd name="connsiteX15" fmla="*/ 633909 w 1153025"/>
              <a:gd name="connsiteY15" fmla="*/ 235612 h 869522"/>
              <a:gd name="connsiteX16" fmla="*/ 622690 w 1153025"/>
              <a:gd name="connsiteY16" fmla="*/ 280491 h 869522"/>
              <a:gd name="connsiteX17" fmla="*/ 605860 w 1153025"/>
              <a:gd name="connsiteY17" fmla="*/ 308540 h 869522"/>
              <a:gd name="connsiteX18" fmla="*/ 600250 w 1153025"/>
              <a:gd name="connsiteY18" fmla="*/ 325369 h 869522"/>
              <a:gd name="connsiteX19" fmla="*/ 589031 w 1153025"/>
              <a:gd name="connsiteY19" fmla="*/ 353419 h 869522"/>
              <a:gd name="connsiteX20" fmla="*/ 549762 w 1153025"/>
              <a:gd name="connsiteY20" fmla="*/ 443176 h 869522"/>
              <a:gd name="connsiteX21" fmla="*/ 516103 w 1153025"/>
              <a:gd name="connsiteY21" fmla="*/ 504884 h 869522"/>
              <a:gd name="connsiteX22" fmla="*/ 499274 w 1153025"/>
              <a:gd name="connsiteY22" fmla="*/ 560982 h 869522"/>
              <a:gd name="connsiteX23" fmla="*/ 493664 w 1153025"/>
              <a:gd name="connsiteY23" fmla="*/ 577811 h 869522"/>
              <a:gd name="connsiteX24" fmla="*/ 488054 w 1153025"/>
              <a:gd name="connsiteY24" fmla="*/ 605860 h 869522"/>
              <a:gd name="connsiteX25" fmla="*/ 465615 w 1153025"/>
              <a:gd name="connsiteY25" fmla="*/ 729276 h 869522"/>
              <a:gd name="connsiteX26" fmla="*/ 448785 w 1153025"/>
              <a:gd name="connsiteY26" fmla="*/ 768545 h 869522"/>
              <a:gd name="connsiteX27" fmla="*/ 420736 w 1153025"/>
              <a:gd name="connsiteY27" fmla="*/ 785374 h 869522"/>
              <a:gd name="connsiteX28" fmla="*/ 375858 w 1153025"/>
              <a:gd name="connsiteY28" fmla="*/ 813423 h 869522"/>
              <a:gd name="connsiteX29" fmla="*/ 359028 w 1153025"/>
              <a:gd name="connsiteY29" fmla="*/ 824643 h 869522"/>
              <a:gd name="connsiteX30" fmla="*/ 308540 w 1153025"/>
              <a:gd name="connsiteY30" fmla="*/ 841473 h 869522"/>
              <a:gd name="connsiteX31" fmla="*/ 280491 w 1153025"/>
              <a:gd name="connsiteY31" fmla="*/ 852692 h 869522"/>
              <a:gd name="connsiteX32" fmla="*/ 263661 w 1153025"/>
              <a:gd name="connsiteY32" fmla="*/ 863912 h 869522"/>
              <a:gd name="connsiteX33" fmla="*/ 218783 w 1153025"/>
              <a:gd name="connsiteY33" fmla="*/ 869522 h 869522"/>
              <a:gd name="connsiteX34" fmla="*/ 145855 w 1153025"/>
              <a:gd name="connsiteY34" fmla="*/ 863912 h 869522"/>
              <a:gd name="connsiteX35" fmla="*/ 123416 w 1153025"/>
              <a:gd name="connsiteY35" fmla="*/ 841473 h 869522"/>
              <a:gd name="connsiteX36" fmla="*/ 84147 w 1153025"/>
              <a:gd name="connsiteY36" fmla="*/ 813423 h 869522"/>
              <a:gd name="connsiteX37" fmla="*/ 72928 w 1153025"/>
              <a:gd name="connsiteY37" fmla="*/ 796594 h 869522"/>
              <a:gd name="connsiteX38" fmla="*/ 56098 w 1153025"/>
              <a:gd name="connsiteY38" fmla="*/ 785374 h 869522"/>
              <a:gd name="connsiteX39" fmla="*/ 44878 w 1153025"/>
              <a:gd name="connsiteY39" fmla="*/ 751715 h 869522"/>
              <a:gd name="connsiteX40" fmla="*/ 39269 w 1153025"/>
              <a:gd name="connsiteY40" fmla="*/ 734886 h 869522"/>
              <a:gd name="connsiteX41" fmla="*/ 28049 w 1153025"/>
              <a:gd name="connsiteY41" fmla="*/ 718057 h 869522"/>
              <a:gd name="connsiteX42" fmla="*/ 22439 w 1153025"/>
              <a:gd name="connsiteY42" fmla="*/ 690008 h 869522"/>
              <a:gd name="connsiteX43" fmla="*/ 11220 w 1153025"/>
              <a:gd name="connsiteY43" fmla="*/ 673178 h 869522"/>
              <a:gd name="connsiteX44" fmla="*/ 0 w 1153025"/>
              <a:gd name="connsiteY44" fmla="*/ 594641 h 869522"/>
              <a:gd name="connsiteX45" fmla="*/ 5610 w 1153025"/>
              <a:gd name="connsiteY45" fmla="*/ 460005 h 869522"/>
              <a:gd name="connsiteX46" fmla="*/ 16829 w 1153025"/>
              <a:gd name="connsiteY46" fmla="*/ 437566 h 869522"/>
              <a:gd name="connsiteX47" fmla="*/ 28049 w 1153025"/>
              <a:gd name="connsiteY47" fmla="*/ 403907 h 869522"/>
              <a:gd name="connsiteX48" fmla="*/ 39269 w 1153025"/>
              <a:gd name="connsiteY48" fmla="*/ 364638 h 869522"/>
              <a:gd name="connsiteX49" fmla="*/ 67318 w 1153025"/>
              <a:gd name="connsiteY49" fmla="*/ 325369 h 869522"/>
              <a:gd name="connsiteX50" fmla="*/ 84147 w 1153025"/>
              <a:gd name="connsiteY50" fmla="*/ 280491 h 869522"/>
              <a:gd name="connsiteX51" fmla="*/ 106586 w 1153025"/>
              <a:gd name="connsiteY51" fmla="*/ 258052 h 869522"/>
              <a:gd name="connsiteX52" fmla="*/ 117806 w 1153025"/>
              <a:gd name="connsiteY52" fmla="*/ 241222 h 869522"/>
              <a:gd name="connsiteX53" fmla="*/ 140245 w 1153025"/>
              <a:gd name="connsiteY53" fmla="*/ 218783 h 869522"/>
              <a:gd name="connsiteX54" fmla="*/ 173904 w 1153025"/>
              <a:gd name="connsiteY54" fmla="*/ 185124 h 869522"/>
              <a:gd name="connsiteX55" fmla="*/ 185124 w 1153025"/>
              <a:gd name="connsiteY55" fmla="*/ 168295 h 869522"/>
              <a:gd name="connsiteX56" fmla="*/ 201953 w 1153025"/>
              <a:gd name="connsiteY56" fmla="*/ 162685 h 869522"/>
              <a:gd name="connsiteX57" fmla="*/ 218783 w 1153025"/>
              <a:gd name="connsiteY57" fmla="*/ 151465 h 869522"/>
              <a:gd name="connsiteX58" fmla="*/ 246832 w 1153025"/>
              <a:gd name="connsiteY58" fmla="*/ 123416 h 869522"/>
              <a:gd name="connsiteX59" fmla="*/ 269271 w 1153025"/>
              <a:gd name="connsiteY59" fmla="*/ 117806 h 869522"/>
              <a:gd name="connsiteX60" fmla="*/ 347809 w 1153025"/>
              <a:gd name="connsiteY60" fmla="*/ 84147 h 869522"/>
              <a:gd name="connsiteX61" fmla="*/ 387077 w 1153025"/>
              <a:gd name="connsiteY61" fmla="*/ 78538 h 869522"/>
              <a:gd name="connsiteX62" fmla="*/ 403907 w 1153025"/>
              <a:gd name="connsiteY62" fmla="*/ 72928 h 869522"/>
              <a:gd name="connsiteX63" fmla="*/ 448785 w 1153025"/>
              <a:gd name="connsiteY63" fmla="*/ 67318 h 869522"/>
              <a:gd name="connsiteX64" fmla="*/ 465615 w 1153025"/>
              <a:gd name="connsiteY64" fmla="*/ 56098 h 869522"/>
              <a:gd name="connsiteX65" fmla="*/ 499274 w 1153025"/>
              <a:gd name="connsiteY65" fmla="*/ 50488 h 869522"/>
              <a:gd name="connsiteX66" fmla="*/ 521713 w 1153025"/>
              <a:gd name="connsiteY66" fmla="*/ 44879 h 869522"/>
              <a:gd name="connsiteX67" fmla="*/ 572201 w 1153025"/>
              <a:gd name="connsiteY67" fmla="*/ 28049 h 869522"/>
              <a:gd name="connsiteX68" fmla="*/ 639519 w 1153025"/>
              <a:gd name="connsiteY68" fmla="*/ 11220 h 869522"/>
              <a:gd name="connsiteX69" fmla="*/ 875131 w 1153025"/>
              <a:gd name="connsiteY69" fmla="*/ 16830 h 869522"/>
              <a:gd name="connsiteX70" fmla="*/ 897571 w 1153025"/>
              <a:gd name="connsiteY70" fmla="*/ 22439 h 869522"/>
              <a:gd name="connsiteX71" fmla="*/ 931229 w 1153025"/>
              <a:gd name="connsiteY71" fmla="*/ 28049 h 869522"/>
              <a:gd name="connsiteX72" fmla="*/ 1015377 w 1153025"/>
              <a:gd name="connsiteY72" fmla="*/ 33659 h 869522"/>
              <a:gd name="connsiteX73" fmla="*/ 1082694 w 1153025"/>
              <a:gd name="connsiteY73" fmla="*/ 44879 h 869522"/>
              <a:gd name="connsiteX74" fmla="*/ 1105134 w 1153025"/>
              <a:gd name="connsiteY74" fmla="*/ 50488 h 869522"/>
              <a:gd name="connsiteX75" fmla="*/ 1150012 w 1153025"/>
              <a:gd name="connsiteY75" fmla="*/ 72928 h 86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153025" h="869522">
                <a:moveTo>
                  <a:pt x="1150012" y="72928"/>
                </a:moveTo>
                <a:cubicBezTo>
                  <a:pt x="1156557" y="68253"/>
                  <a:pt x="1151409" y="37854"/>
                  <a:pt x="1144402" y="22439"/>
                </a:cubicBezTo>
                <a:cubicBezTo>
                  <a:pt x="1141144" y="15272"/>
                  <a:pt x="1106033" y="6333"/>
                  <a:pt x="1099524" y="5610"/>
                </a:cubicBezTo>
                <a:cubicBezTo>
                  <a:pt x="1073439" y="2712"/>
                  <a:pt x="1047165" y="1870"/>
                  <a:pt x="1020986" y="0"/>
                </a:cubicBezTo>
                <a:cubicBezTo>
                  <a:pt x="983587" y="1870"/>
                  <a:pt x="945921" y="767"/>
                  <a:pt x="908790" y="5610"/>
                </a:cubicBezTo>
                <a:cubicBezTo>
                  <a:pt x="902105" y="6482"/>
                  <a:pt x="898158" y="14174"/>
                  <a:pt x="891961" y="16830"/>
                </a:cubicBezTo>
                <a:cubicBezTo>
                  <a:pt x="884874" y="19867"/>
                  <a:pt x="876935" y="20321"/>
                  <a:pt x="869521" y="22439"/>
                </a:cubicBezTo>
                <a:cubicBezTo>
                  <a:pt x="863835" y="24063"/>
                  <a:pt x="858229" y="25973"/>
                  <a:pt x="852692" y="28049"/>
                </a:cubicBezTo>
                <a:cubicBezTo>
                  <a:pt x="800616" y="47578"/>
                  <a:pt x="849720" y="32105"/>
                  <a:pt x="785374" y="50488"/>
                </a:cubicBezTo>
                <a:cubicBezTo>
                  <a:pt x="742480" y="82660"/>
                  <a:pt x="783609" y="53902"/>
                  <a:pt x="740496" y="78538"/>
                </a:cubicBezTo>
                <a:cubicBezTo>
                  <a:pt x="710049" y="95936"/>
                  <a:pt x="737690" y="85082"/>
                  <a:pt x="706837" y="95367"/>
                </a:cubicBezTo>
                <a:cubicBezTo>
                  <a:pt x="674689" y="143586"/>
                  <a:pt x="713228" y="82583"/>
                  <a:pt x="690007" y="129026"/>
                </a:cubicBezTo>
                <a:cubicBezTo>
                  <a:pt x="686992" y="135056"/>
                  <a:pt x="681803" y="139825"/>
                  <a:pt x="678788" y="145855"/>
                </a:cubicBezTo>
                <a:cubicBezTo>
                  <a:pt x="674285" y="154862"/>
                  <a:pt x="672905" y="165365"/>
                  <a:pt x="667568" y="173904"/>
                </a:cubicBezTo>
                <a:cubicBezTo>
                  <a:pt x="663363" y="180632"/>
                  <a:pt x="656349" y="185124"/>
                  <a:pt x="650739" y="190734"/>
                </a:cubicBezTo>
                <a:cubicBezTo>
                  <a:pt x="645883" y="202873"/>
                  <a:pt x="637677" y="221796"/>
                  <a:pt x="633909" y="235612"/>
                </a:cubicBezTo>
                <a:cubicBezTo>
                  <a:pt x="629852" y="250489"/>
                  <a:pt x="630624" y="267269"/>
                  <a:pt x="622690" y="280491"/>
                </a:cubicBezTo>
                <a:cubicBezTo>
                  <a:pt x="617080" y="289841"/>
                  <a:pt x="610736" y="298788"/>
                  <a:pt x="605860" y="308540"/>
                </a:cubicBezTo>
                <a:cubicBezTo>
                  <a:pt x="603215" y="313829"/>
                  <a:pt x="602326" y="319832"/>
                  <a:pt x="600250" y="325369"/>
                </a:cubicBezTo>
                <a:cubicBezTo>
                  <a:pt x="596714" y="334798"/>
                  <a:pt x="592998" y="344163"/>
                  <a:pt x="589031" y="353419"/>
                </a:cubicBezTo>
                <a:cubicBezTo>
                  <a:pt x="576167" y="383436"/>
                  <a:pt x="562783" y="413227"/>
                  <a:pt x="549762" y="443176"/>
                </a:cubicBezTo>
                <a:cubicBezTo>
                  <a:pt x="528543" y="491979"/>
                  <a:pt x="541940" y="470433"/>
                  <a:pt x="516103" y="504884"/>
                </a:cubicBezTo>
                <a:cubicBezTo>
                  <a:pt x="489440" y="584868"/>
                  <a:pt x="516229" y="501635"/>
                  <a:pt x="499274" y="560982"/>
                </a:cubicBezTo>
                <a:cubicBezTo>
                  <a:pt x="497650" y="566668"/>
                  <a:pt x="495098" y="572074"/>
                  <a:pt x="493664" y="577811"/>
                </a:cubicBezTo>
                <a:cubicBezTo>
                  <a:pt x="491351" y="587061"/>
                  <a:pt x="489924" y="596510"/>
                  <a:pt x="488054" y="605860"/>
                </a:cubicBezTo>
                <a:cubicBezTo>
                  <a:pt x="480993" y="683528"/>
                  <a:pt x="487383" y="653085"/>
                  <a:pt x="465615" y="729276"/>
                </a:cubicBezTo>
                <a:cubicBezTo>
                  <a:pt x="462933" y="738664"/>
                  <a:pt x="454769" y="762561"/>
                  <a:pt x="448785" y="768545"/>
                </a:cubicBezTo>
                <a:cubicBezTo>
                  <a:pt x="441075" y="776255"/>
                  <a:pt x="429808" y="779326"/>
                  <a:pt x="420736" y="785374"/>
                </a:cubicBezTo>
                <a:cubicBezTo>
                  <a:pt x="340288" y="839007"/>
                  <a:pt x="452560" y="769594"/>
                  <a:pt x="375858" y="813423"/>
                </a:cubicBezTo>
                <a:cubicBezTo>
                  <a:pt x="370004" y="816768"/>
                  <a:pt x="365059" y="821628"/>
                  <a:pt x="359028" y="824643"/>
                </a:cubicBezTo>
                <a:cubicBezTo>
                  <a:pt x="323915" y="842200"/>
                  <a:pt x="340676" y="830761"/>
                  <a:pt x="308540" y="841473"/>
                </a:cubicBezTo>
                <a:cubicBezTo>
                  <a:pt x="298987" y="844657"/>
                  <a:pt x="289498" y="848189"/>
                  <a:pt x="280491" y="852692"/>
                </a:cubicBezTo>
                <a:cubicBezTo>
                  <a:pt x="274460" y="855707"/>
                  <a:pt x="270166" y="862138"/>
                  <a:pt x="263661" y="863912"/>
                </a:cubicBezTo>
                <a:cubicBezTo>
                  <a:pt x="249116" y="867879"/>
                  <a:pt x="233742" y="867652"/>
                  <a:pt x="218783" y="869522"/>
                </a:cubicBezTo>
                <a:cubicBezTo>
                  <a:pt x="194474" y="867652"/>
                  <a:pt x="169245" y="870792"/>
                  <a:pt x="145855" y="863912"/>
                </a:cubicBezTo>
                <a:cubicBezTo>
                  <a:pt x="135707" y="860927"/>
                  <a:pt x="131377" y="848439"/>
                  <a:pt x="123416" y="841473"/>
                </a:cubicBezTo>
                <a:cubicBezTo>
                  <a:pt x="112279" y="831728"/>
                  <a:pt x="96716" y="821803"/>
                  <a:pt x="84147" y="813423"/>
                </a:cubicBezTo>
                <a:cubicBezTo>
                  <a:pt x="80407" y="807813"/>
                  <a:pt x="77695" y="801361"/>
                  <a:pt x="72928" y="796594"/>
                </a:cubicBezTo>
                <a:cubicBezTo>
                  <a:pt x="68160" y="791826"/>
                  <a:pt x="59672" y="791091"/>
                  <a:pt x="56098" y="785374"/>
                </a:cubicBezTo>
                <a:cubicBezTo>
                  <a:pt x="49830" y="775345"/>
                  <a:pt x="48618" y="762935"/>
                  <a:pt x="44878" y="751715"/>
                </a:cubicBezTo>
                <a:cubicBezTo>
                  <a:pt x="43008" y="746105"/>
                  <a:pt x="42549" y="739806"/>
                  <a:pt x="39269" y="734886"/>
                </a:cubicBezTo>
                <a:lnTo>
                  <a:pt x="28049" y="718057"/>
                </a:lnTo>
                <a:cubicBezTo>
                  <a:pt x="26179" y="708707"/>
                  <a:pt x="25787" y="698936"/>
                  <a:pt x="22439" y="690008"/>
                </a:cubicBezTo>
                <a:cubicBezTo>
                  <a:pt x="20072" y="683695"/>
                  <a:pt x="12764" y="679741"/>
                  <a:pt x="11220" y="673178"/>
                </a:cubicBezTo>
                <a:cubicBezTo>
                  <a:pt x="5163" y="647436"/>
                  <a:pt x="0" y="594641"/>
                  <a:pt x="0" y="594641"/>
                </a:cubicBezTo>
                <a:cubicBezTo>
                  <a:pt x="1870" y="549762"/>
                  <a:pt x="825" y="504667"/>
                  <a:pt x="5610" y="460005"/>
                </a:cubicBezTo>
                <a:cubicBezTo>
                  <a:pt x="6501" y="451690"/>
                  <a:pt x="13723" y="445330"/>
                  <a:pt x="16829" y="437566"/>
                </a:cubicBezTo>
                <a:cubicBezTo>
                  <a:pt x="21221" y="426585"/>
                  <a:pt x="25181" y="415380"/>
                  <a:pt x="28049" y="403907"/>
                </a:cubicBezTo>
                <a:cubicBezTo>
                  <a:pt x="29846" y="396717"/>
                  <a:pt x="35245" y="372686"/>
                  <a:pt x="39269" y="364638"/>
                </a:cubicBezTo>
                <a:cubicBezTo>
                  <a:pt x="43371" y="356434"/>
                  <a:pt x="63506" y="330452"/>
                  <a:pt x="67318" y="325369"/>
                </a:cubicBezTo>
                <a:cubicBezTo>
                  <a:pt x="71575" y="308341"/>
                  <a:pt x="73148" y="295157"/>
                  <a:pt x="84147" y="280491"/>
                </a:cubicBezTo>
                <a:cubicBezTo>
                  <a:pt x="90494" y="272029"/>
                  <a:pt x="99702" y="266083"/>
                  <a:pt x="106586" y="258052"/>
                </a:cubicBezTo>
                <a:cubicBezTo>
                  <a:pt x="110974" y="252933"/>
                  <a:pt x="113418" y="246341"/>
                  <a:pt x="117806" y="241222"/>
                </a:cubicBezTo>
                <a:cubicBezTo>
                  <a:pt x="124690" y="233191"/>
                  <a:pt x="133279" y="226744"/>
                  <a:pt x="140245" y="218783"/>
                </a:cubicBezTo>
                <a:cubicBezTo>
                  <a:pt x="169470" y="185384"/>
                  <a:pt x="143275" y="205545"/>
                  <a:pt x="173904" y="185124"/>
                </a:cubicBezTo>
                <a:cubicBezTo>
                  <a:pt x="177644" y="179514"/>
                  <a:pt x="179859" y="172507"/>
                  <a:pt x="185124" y="168295"/>
                </a:cubicBezTo>
                <a:cubicBezTo>
                  <a:pt x="189741" y="164601"/>
                  <a:pt x="196664" y="165330"/>
                  <a:pt x="201953" y="162685"/>
                </a:cubicBezTo>
                <a:cubicBezTo>
                  <a:pt x="207984" y="159670"/>
                  <a:pt x="213173" y="155205"/>
                  <a:pt x="218783" y="151465"/>
                </a:cubicBezTo>
                <a:cubicBezTo>
                  <a:pt x="228756" y="136505"/>
                  <a:pt x="229379" y="130896"/>
                  <a:pt x="246832" y="123416"/>
                </a:cubicBezTo>
                <a:cubicBezTo>
                  <a:pt x="253918" y="120379"/>
                  <a:pt x="262185" y="120843"/>
                  <a:pt x="269271" y="117806"/>
                </a:cubicBezTo>
                <a:cubicBezTo>
                  <a:pt x="318486" y="96714"/>
                  <a:pt x="310168" y="90990"/>
                  <a:pt x="347809" y="84147"/>
                </a:cubicBezTo>
                <a:cubicBezTo>
                  <a:pt x="360818" y="81782"/>
                  <a:pt x="373988" y="80408"/>
                  <a:pt x="387077" y="78538"/>
                </a:cubicBezTo>
                <a:cubicBezTo>
                  <a:pt x="392687" y="76668"/>
                  <a:pt x="398089" y="73986"/>
                  <a:pt x="403907" y="72928"/>
                </a:cubicBezTo>
                <a:cubicBezTo>
                  <a:pt x="418740" y="70231"/>
                  <a:pt x="434240" y="71285"/>
                  <a:pt x="448785" y="67318"/>
                </a:cubicBezTo>
                <a:cubicBezTo>
                  <a:pt x="455290" y="65544"/>
                  <a:pt x="459219" y="58230"/>
                  <a:pt x="465615" y="56098"/>
                </a:cubicBezTo>
                <a:cubicBezTo>
                  <a:pt x="476406" y="52501"/>
                  <a:pt x="488120" y="52719"/>
                  <a:pt x="499274" y="50488"/>
                </a:cubicBezTo>
                <a:cubicBezTo>
                  <a:pt x="506834" y="48976"/>
                  <a:pt x="514344" y="47146"/>
                  <a:pt x="521713" y="44879"/>
                </a:cubicBezTo>
                <a:cubicBezTo>
                  <a:pt x="538668" y="39662"/>
                  <a:pt x="554703" y="30965"/>
                  <a:pt x="572201" y="28049"/>
                </a:cubicBezTo>
                <a:cubicBezTo>
                  <a:pt x="617526" y="20495"/>
                  <a:pt x="595069" y="26036"/>
                  <a:pt x="639519" y="11220"/>
                </a:cubicBezTo>
                <a:lnTo>
                  <a:pt x="875131" y="16830"/>
                </a:lnTo>
                <a:cubicBezTo>
                  <a:pt x="882834" y="17165"/>
                  <a:pt x="890011" y="20927"/>
                  <a:pt x="897571" y="22439"/>
                </a:cubicBezTo>
                <a:cubicBezTo>
                  <a:pt x="908724" y="24670"/>
                  <a:pt x="919906" y="26971"/>
                  <a:pt x="931229" y="28049"/>
                </a:cubicBezTo>
                <a:cubicBezTo>
                  <a:pt x="959214" y="30714"/>
                  <a:pt x="987328" y="31789"/>
                  <a:pt x="1015377" y="33659"/>
                </a:cubicBezTo>
                <a:cubicBezTo>
                  <a:pt x="1037816" y="37399"/>
                  <a:pt x="1060624" y="39363"/>
                  <a:pt x="1082694" y="44879"/>
                </a:cubicBezTo>
                <a:cubicBezTo>
                  <a:pt x="1090174" y="46749"/>
                  <a:pt x="1097436" y="50060"/>
                  <a:pt x="1105134" y="50488"/>
                </a:cubicBezTo>
                <a:cubicBezTo>
                  <a:pt x="1131273" y="51940"/>
                  <a:pt x="1143467" y="77603"/>
                  <a:pt x="1150012" y="72928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1650899" y="2534685"/>
            <a:ext cx="1033365" cy="1020986"/>
          </a:xfrm>
          <a:custGeom>
            <a:avLst/>
            <a:gdLst>
              <a:gd name="connsiteX0" fmla="*/ 11439 w 1033365"/>
              <a:gd name="connsiteY0" fmla="*/ 134635 h 1020986"/>
              <a:gd name="connsiteX1" fmla="*/ 39489 w 1033365"/>
              <a:gd name="connsiteY1" fmla="*/ 112196 h 1020986"/>
              <a:gd name="connsiteX2" fmla="*/ 50708 w 1033365"/>
              <a:gd name="connsiteY2" fmla="*/ 78537 h 1020986"/>
              <a:gd name="connsiteX3" fmla="*/ 89977 w 1033365"/>
              <a:gd name="connsiteY3" fmla="*/ 61708 h 1020986"/>
              <a:gd name="connsiteX4" fmla="*/ 129246 w 1033365"/>
              <a:gd name="connsiteY4" fmla="*/ 33659 h 1020986"/>
              <a:gd name="connsiteX5" fmla="*/ 190954 w 1033365"/>
              <a:gd name="connsiteY5" fmla="*/ 22439 h 1020986"/>
              <a:gd name="connsiteX6" fmla="*/ 353638 w 1033365"/>
              <a:gd name="connsiteY6" fmla="*/ 39268 h 1020986"/>
              <a:gd name="connsiteX7" fmla="*/ 415346 w 1033365"/>
              <a:gd name="connsiteY7" fmla="*/ 56098 h 1020986"/>
              <a:gd name="connsiteX8" fmla="*/ 437785 w 1033365"/>
              <a:gd name="connsiteY8" fmla="*/ 61708 h 1020986"/>
              <a:gd name="connsiteX9" fmla="*/ 460225 w 1033365"/>
              <a:gd name="connsiteY9" fmla="*/ 89757 h 1020986"/>
              <a:gd name="connsiteX10" fmla="*/ 471444 w 1033365"/>
              <a:gd name="connsiteY10" fmla="*/ 106586 h 1020986"/>
              <a:gd name="connsiteX11" fmla="*/ 488274 w 1033365"/>
              <a:gd name="connsiteY11" fmla="*/ 134635 h 1020986"/>
              <a:gd name="connsiteX12" fmla="*/ 499493 w 1033365"/>
              <a:gd name="connsiteY12" fmla="*/ 179514 h 1020986"/>
              <a:gd name="connsiteX13" fmla="*/ 510713 w 1033365"/>
              <a:gd name="connsiteY13" fmla="*/ 241222 h 1020986"/>
              <a:gd name="connsiteX14" fmla="*/ 505103 w 1033365"/>
              <a:gd name="connsiteY14" fmla="*/ 387077 h 1020986"/>
              <a:gd name="connsiteX15" fmla="*/ 493884 w 1033365"/>
              <a:gd name="connsiteY15" fmla="*/ 471224 h 1020986"/>
              <a:gd name="connsiteX16" fmla="*/ 488274 w 1033365"/>
              <a:gd name="connsiteY16" fmla="*/ 488054 h 1020986"/>
              <a:gd name="connsiteX17" fmla="*/ 477054 w 1033365"/>
              <a:gd name="connsiteY17" fmla="*/ 527322 h 1020986"/>
              <a:gd name="connsiteX18" fmla="*/ 471444 w 1033365"/>
              <a:gd name="connsiteY18" fmla="*/ 549762 h 1020986"/>
              <a:gd name="connsiteX19" fmla="*/ 460225 w 1033365"/>
              <a:gd name="connsiteY19" fmla="*/ 566591 h 1020986"/>
              <a:gd name="connsiteX20" fmla="*/ 449005 w 1033365"/>
              <a:gd name="connsiteY20" fmla="*/ 639519 h 1020986"/>
              <a:gd name="connsiteX21" fmla="*/ 443395 w 1033365"/>
              <a:gd name="connsiteY21" fmla="*/ 667568 h 1020986"/>
              <a:gd name="connsiteX22" fmla="*/ 432176 w 1033365"/>
              <a:gd name="connsiteY22" fmla="*/ 695617 h 1020986"/>
              <a:gd name="connsiteX23" fmla="*/ 426566 w 1033365"/>
              <a:gd name="connsiteY23" fmla="*/ 718056 h 1020986"/>
              <a:gd name="connsiteX24" fmla="*/ 437785 w 1033365"/>
              <a:gd name="connsiteY24" fmla="*/ 824643 h 1020986"/>
              <a:gd name="connsiteX25" fmla="*/ 449005 w 1033365"/>
              <a:gd name="connsiteY25" fmla="*/ 841472 h 1020986"/>
              <a:gd name="connsiteX26" fmla="*/ 465835 w 1033365"/>
              <a:gd name="connsiteY26" fmla="*/ 847082 h 1020986"/>
              <a:gd name="connsiteX27" fmla="*/ 482664 w 1033365"/>
              <a:gd name="connsiteY27" fmla="*/ 858302 h 1020986"/>
              <a:gd name="connsiteX28" fmla="*/ 499493 w 1033365"/>
              <a:gd name="connsiteY28" fmla="*/ 863911 h 1020986"/>
              <a:gd name="connsiteX29" fmla="*/ 516323 w 1033365"/>
              <a:gd name="connsiteY29" fmla="*/ 886351 h 1020986"/>
              <a:gd name="connsiteX30" fmla="*/ 538762 w 1033365"/>
              <a:gd name="connsiteY30" fmla="*/ 903180 h 1020986"/>
              <a:gd name="connsiteX31" fmla="*/ 549982 w 1033365"/>
              <a:gd name="connsiteY31" fmla="*/ 920010 h 1020986"/>
              <a:gd name="connsiteX32" fmla="*/ 566811 w 1033365"/>
              <a:gd name="connsiteY32" fmla="*/ 925619 h 1020986"/>
              <a:gd name="connsiteX33" fmla="*/ 589251 w 1033365"/>
              <a:gd name="connsiteY33" fmla="*/ 936839 h 1020986"/>
              <a:gd name="connsiteX34" fmla="*/ 606080 w 1033365"/>
              <a:gd name="connsiteY34" fmla="*/ 948059 h 1020986"/>
              <a:gd name="connsiteX35" fmla="*/ 639739 w 1033365"/>
              <a:gd name="connsiteY35" fmla="*/ 976108 h 1020986"/>
              <a:gd name="connsiteX36" fmla="*/ 656568 w 1033365"/>
              <a:gd name="connsiteY36" fmla="*/ 981717 h 1020986"/>
              <a:gd name="connsiteX37" fmla="*/ 684617 w 1033365"/>
              <a:gd name="connsiteY37" fmla="*/ 992937 h 1020986"/>
              <a:gd name="connsiteX38" fmla="*/ 718276 w 1033365"/>
              <a:gd name="connsiteY38" fmla="*/ 1009767 h 1020986"/>
              <a:gd name="connsiteX39" fmla="*/ 768765 w 1033365"/>
              <a:gd name="connsiteY39" fmla="*/ 1020986 h 1020986"/>
              <a:gd name="connsiteX40" fmla="*/ 892181 w 1033365"/>
              <a:gd name="connsiteY40" fmla="*/ 1004157 h 1020986"/>
              <a:gd name="connsiteX41" fmla="*/ 948279 w 1033365"/>
              <a:gd name="connsiteY41" fmla="*/ 959278 h 1020986"/>
              <a:gd name="connsiteX42" fmla="*/ 959498 w 1033365"/>
              <a:gd name="connsiteY42" fmla="*/ 942449 h 1020986"/>
              <a:gd name="connsiteX43" fmla="*/ 993157 w 1033365"/>
              <a:gd name="connsiteY43" fmla="*/ 903180 h 1020986"/>
              <a:gd name="connsiteX44" fmla="*/ 1015597 w 1033365"/>
              <a:gd name="connsiteY44" fmla="*/ 841472 h 1020986"/>
              <a:gd name="connsiteX45" fmla="*/ 1021206 w 1033365"/>
              <a:gd name="connsiteY45" fmla="*/ 802203 h 1020986"/>
              <a:gd name="connsiteX46" fmla="*/ 1032426 w 1033365"/>
              <a:gd name="connsiteY46" fmla="*/ 768544 h 1020986"/>
              <a:gd name="connsiteX47" fmla="*/ 1021206 w 1033365"/>
              <a:gd name="connsiteY47" fmla="*/ 544152 h 1020986"/>
              <a:gd name="connsiteX48" fmla="*/ 1009987 w 1033365"/>
              <a:gd name="connsiteY48" fmla="*/ 510493 h 1020986"/>
              <a:gd name="connsiteX49" fmla="*/ 998767 w 1033365"/>
              <a:gd name="connsiteY49" fmla="*/ 471224 h 1020986"/>
              <a:gd name="connsiteX50" fmla="*/ 965108 w 1033365"/>
              <a:gd name="connsiteY50" fmla="*/ 420736 h 1020986"/>
              <a:gd name="connsiteX51" fmla="*/ 953889 w 1033365"/>
              <a:gd name="connsiteY51" fmla="*/ 381467 h 1020986"/>
              <a:gd name="connsiteX52" fmla="*/ 925839 w 1033365"/>
              <a:gd name="connsiteY52" fmla="*/ 347808 h 1020986"/>
              <a:gd name="connsiteX53" fmla="*/ 909010 w 1033365"/>
              <a:gd name="connsiteY53" fmla="*/ 325369 h 1020986"/>
              <a:gd name="connsiteX54" fmla="*/ 875351 w 1033365"/>
              <a:gd name="connsiteY54" fmla="*/ 274881 h 1020986"/>
              <a:gd name="connsiteX55" fmla="*/ 852912 w 1033365"/>
              <a:gd name="connsiteY55" fmla="*/ 252441 h 1020986"/>
              <a:gd name="connsiteX56" fmla="*/ 847302 w 1033365"/>
              <a:gd name="connsiteY56" fmla="*/ 235612 h 1020986"/>
              <a:gd name="connsiteX57" fmla="*/ 824863 w 1033365"/>
              <a:gd name="connsiteY57" fmla="*/ 218783 h 1020986"/>
              <a:gd name="connsiteX58" fmla="*/ 819253 w 1033365"/>
              <a:gd name="connsiteY58" fmla="*/ 201953 h 1020986"/>
              <a:gd name="connsiteX59" fmla="*/ 779984 w 1033365"/>
              <a:gd name="connsiteY59" fmla="*/ 185124 h 1020986"/>
              <a:gd name="connsiteX60" fmla="*/ 768765 w 1033365"/>
              <a:gd name="connsiteY60" fmla="*/ 168294 h 1020986"/>
              <a:gd name="connsiteX61" fmla="*/ 751935 w 1033365"/>
              <a:gd name="connsiteY61" fmla="*/ 162684 h 1020986"/>
              <a:gd name="connsiteX62" fmla="*/ 735106 w 1033365"/>
              <a:gd name="connsiteY62" fmla="*/ 151465 h 1020986"/>
              <a:gd name="connsiteX63" fmla="*/ 695837 w 1033365"/>
              <a:gd name="connsiteY63" fmla="*/ 134635 h 1020986"/>
              <a:gd name="connsiteX64" fmla="*/ 679008 w 1033365"/>
              <a:gd name="connsiteY64" fmla="*/ 112196 h 1020986"/>
              <a:gd name="connsiteX65" fmla="*/ 656568 w 1033365"/>
              <a:gd name="connsiteY65" fmla="*/ 106586 h 1020986"/>
              <a:gd name="connsiteX66" fmla="*/ 617300 w 1033365"/>
              <a:gd name="connsiteY66" fmla="*/ 89757 h 1020986"/>
              <a:gd name="connsiteX67" fmla="*/ 600470 w 1033365"/>
              <a:gd name="connsiteY67" fmla="*/ 72927 h 1020986"/>
              <a:gd name="connsiteX68" fmla="*/ 572421 w 1033365"/>
              <a:gd name="connsiteY68" fmla="*/ 67317 h 1020986"/>
              <a:gd name="connsiteX69" fmla="*/ 555592 w 1033365"/>
              <a:gd name="connsiteY69" fmla="*/ 61708 h 1020986"/>
              <a:gd name="connsiteX70" fmla="*/ 527543 w 1033365"/>
              <a:gd name="connsiteY70" fmla="*/ 50488 h 1020986"/>
              <a:gd name="connsiteX71" fmla="*/ 505103 w 1033365"/>
              <a:gd name="connsiteY71" fmla="*/ 44878 h 1020986"/>
              <a:gd name="connsiteX72" fmla="*/ 454615 w 1033365"/>
              <a:gd name="connsiteY72" fmla="*/ 28049 h 1020986"/>
              <a:gd name="connsiteX73" fmla="*/ 432176 w 1033365"/>
              <a:gd name="connsiteY73" fmla="*/ 22439 h 1020986"/>
              <a:gd name="connsiteX74" fmla="*/ 415346 w 1033365"/>
              <a:gd name="connsiteY74" fmla="*/ 16829 h 1020986"/>
              <a:gd name="connsiteX75" fmla="*/ 381687 w 1033365"/>
              <a:gd name="connsiteY75" fmla="*/ 11219 h 1020986"/>
              <a:gd name="connsiteX76" fmla="*/ 359248 w 1033365"/>
              <a:gd name="connsiteY76" fmla="*/ 5610 h 1020986"/>
              <a:gd name="connsiteX77" fmla="*/ 331199 w 1033365"/>
              <a:gd name="connsiteY77" fmla="*/ 0 h 1020986"/>
              <a:gd name="connsiteX78" fmla="*/ 174124 w 1033365"/>
              <a:gd name="connsiteY78" fmla="*/ 5610 h 1020986"/>
              <a:gd name="connsiteX79" fmla="*/ 157295 w 1033365"/>
              <a:gd name="connsiteY79" fmla="*/ 11219 h 1020986"/>
              <a:gd name="connsiteX80" fmla="*/ 134855 w 1033365"/>
              <a:gd name="connsiteY80" fmla="*/ 16829 h 1020986"/>
              <a:gd name="connsiteX81" fmla="*/ 101197 w 1033365"/>
              <a:gd name="connsiteY81" fmla="*/ 28049 h 1020986"/>
              <a:gd name="connsiteX82" fmla="*/ 89977 w 1033365"/>
              <a:gd name="connsiteY82" fmla="*/ 44878 h 1020986"/>
              <a:gd name="connsiteX83" fmla="*/ 73147 w 1033365"/>
              <a:gd name="connsiteY83" fmla="*/ 50488 h 1020986"/>
              <a:gd name="connsiteX84" fmla="*/ 56318 w 1033365"/>
              <a:gd name="connsiteY84" fmla="*/ 61708 h 1020986"/>
              <a:gd name="connsiteX85" fmla="*/ 11439 w 1033365"/>
              <a:gd name="connsiteY85" fmla="*/ 95367 h 1020986"/>
              <a:gd name="connsiteX86" fmla="*/ 220 w 1033365"/>
              <a:gd name="connsiteY86" fmla="*/ 112196 h 1020986"/>
              <a:gd name="connsiteX87" fmla="*/ 5830 w 1033365"/>
              <a:gd name="connsiteY87" fmla="*/ 145855 h 1020986"/>
              <a:gd name="connsiteX88" fmla="*/ 11439 w 1033365"/>
              <a:gd name="connsiteY88" fmla="*/ 134635 h 102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033365" h="1020986">
                <a:moveTo>
                  <a:pt x="11439" y="134635"/>
                </a:moveTo>
                <a:cubicBezTo>
                  <a:pt x="17049" y="129025"/>
                  <a:pt x="32623" y="122005"/>
                  <a:pt x="39489" y="112196"/>
                </a:cubicBezTo>
                <a:cubicBezTo>
                  <a:pt x="46271" y="102507"/>
                  <a:pt x="39488" y="82277"/>
                  <a:pt x="50708" y="78537"/>
                </a:cubicBezTo>
                <a:cubicBezTo>
                  <a:pt x="67066" y="73084"/>
                  <a:pt x="74135" y="71610"/>
                  <a:pt x="89977" y="61708"/>
                </a:cubicBezTo>
                <a:cubicBezTo>
                  <a:pt x="94169" y="59088"/>
                  <a:pt x="121684" y="36900"/>
                  <a:pt x="129246" y="33659"/>
                </a:cubicBezTo>
                <a:cubicBezTo>
                  <a:pt x="142473" y="27991"/>
                  <a:pt x="181851" y="23739"/>
                  <a:pt x="190954" y="22439"/>
                </a:cubicBezTo>
                <a:cubicBezTo>
                  <a:pt x="405665" y="31028"/>
                  <a:pt x="277536" y="6654"/>
                  <a:pt x="353638" y="39268"/>
                </a:cubicBezTo>
                <a:cubicBezTo>
                  <a:pt x="368319" y="45560"/>
                  <a:pt x="408480" y="54381"/>
                  <a:pt x="415346" y="56098"/>
                </a:cubicBezTo>
                <a:lnTo>
                  <a:pt x="437785" y="61708"/>
                </a:lnTo>
                <a:cubicBezTo>
                  <a:pt x="466155" y="80619"/>
                  <a:pt x="446677" y="62661"/>
                  <a:pt x="460225" y="89757"/>
                </a:cubicBezTo>
                <a:cubicBezTo>
                  <a:pt x="463240" y="95787"/>
                  <a:pt x="467871" y="100869"/>
                  <a:pt x="471444" y="106586"/>
                </a:cubicBezTo>
                <a:cubicBezTo>
                  <a:pt x="477223" y="115832"/>
                  <a:pt x="483398" y="124883"/>
                  <a:pt x="488274" y="134635"/>
                </a:cubicBezTo>
                <a:cubicBezTo>
                  <a:pt x="493836" y="145758"/>
                  <a:pt x="497664" y="169452"/>
                  <a:pt x="499493" y="179514"/>
                </a:cubicBezTo>
                <a:cubicBezTo>
                  <a:pt x="513834" y="258394"/>
                  <a:pt x="496867" y="171996"/>
                  <a:pt x="510713" y="241222"/>
                </a:cubicBezTo>
                <a:cubicBezTo>
                  <a:pt x="508843" y="289840"/>
                  <a:pt x="507802" y="338498"/>
                  <a:pt x="505103" y="387077"/>
                </a:cubicBezTo>
                <a:cubicBezTo>
                  <a:pt x="503601" y="414106"/>
                  <a:pt x="500612" y="444309"/>
                  <a:pt x="493884" y="471224"/>
                </a:cubicBezTo>
                <a:cubicBezTo>
                  <a:pt x="492450" y="476961"/>
                  <a:pt x="489973" y="482390"/>
                  <a:pt x="488274" y="488054"/>
                </a:cubicBezTo>
                <a:cubicBezTo>
                  <a:pt x="484362" y="501093"/>
                  <a:pt x="480636" y="514189"/>
                  <a:pt x="477054" y="527322"/>
                </a:cubicBezTo>
                <a:cubicBezTo>
                  <a:pt x="475025" y="534761"/>
                  <a:pt x="474481" y="542675"/>
                  <a:pt x="471444" y="549762"/>
                </a:cubicBezTo>
                <a:cubicBezTo>
                  <a:pt x="468788" y="555959"/>
                  <a:pt x="463965" y="560981"/>
                  <a:pt x="460225" y="566591"/>
                </a:cubicBezTo>
                <a:cubicBezTo>
                  <a:pt x="456023" y="596007"/>
                  <a:pt x="454194" y="610979"/>
                  <a:pt x="449005" y="639519"/>
                </a:cubicBezTo>
                <a:cubicBezTo>
                  <a:pt x="447299" y="648900"/>
                  <a:pt x="446135" y="658435"/>
                  <a:pt x="443395" y="667568"/>
                </a:cubicBezTo>
                <a:cubicBezTo>
                  <a:pt x="440502" y="677213"/>
                  <a:pt x="435360" y="686064"/>
                  <a:pt x="432176" y="695617"/>
                </a:cubicBezTo>
                <a:cubicBezTo>
                  <a:pt x="429738" y="702931"/>
                  <a:pt x="428436" y="710576"/>
                  <a:pt x="426566" y="718056"/>
                </a:cubicBezTo>
                <a:cubicBezTo>
                  <a:pt x="430306" y="753585"/>
                  <a:pt x="431394" y="789494"/>
                  <a:pt x="437785" y="824643"/>
                </a:cubicBezTo>
                <a:cubicBezTo>
                  <a:pt x="438991" y="831276"/>
                  <a:pt x="443740" y="837260"/>
                  <a:pt x="449005" y="841472"/>
                </a:cubicBezTo>
                <a:cubicBezTo>
                  <a:pt x="453623" y="845166"/>
                  <a:pt x="460225" y="845212"/>
                  <a:pt x="465835" y="847082"/>
                </a:cubicBezTo>
                <a:cubicBezTo>
                  <a:pt x="471445" y="850822"/>
                  <a:pt x="476634" y="855287"/>
                  <a:pt x="482664" y="858302"/>
                </a:cubicBezTo>
                <a:cubicBezTo>
                  <a:pt x="487953" y="860946"/>
                  <a:pt x="494950" y="860126"/>
                  <a:pt x="499493" y="863911"/>
                </a:cubicBezTo>
                <a:cubicBezTo>
                  <a:pt x="506676" y="869897"/>
                  <a:pt x="509712" y="879740"/>
                  <a:pt x="516323" y="886351"/>
                </a:cubicBezTo>
                <a:cubicBezTo>
                  <a:pt x="522934" y="892962"/>
                  <a:pt x="531282" y="897570"/>
                  <a:pt x="538762" y="903180"/>
                </a:cubicBezTo>
                <a:cubicBezTo>
                  <a:pt x="542502" y="908790"/>
                  <a:pt x="544717" y="915798"/>
                  <a:pt x="549982" y="920010"/>
                </a:cubicBezTo>
                <a:cubicBezTo>
                  <a:pt x="554599" y="923704"/>
                  <a:pt x="561376" y="923290"/>
                  <a:pt x="566811" y="925619"/>
                </a:cubicBezTo>
                <a:cubicBezTo>
                  <a:pt x="574498" y="928913"/>
                  <a:pt x="581990" y="932690"/>
                  <a:pt x="589251" y="936839"/>
                </a:cubicBezTo>
                <a:cubicBezTo>
                  <a:pt x="595105" y="940184"/>
                  <a:pt x="600901" y="943743"/>
                  <a:pt x="606080" y="948059"/>
                </a:cubicBezTo>
                <a:cubicBezTo>
                  <a:pt x="624688" y="963566"/>
                  <a:pt x="618848" y="965663"/>
                  <a:pt x="639739" y="976108"/>
                </a:cubicBezTo>
                <a:cubicBezTo>
                  <a:pt x="645028" y="978752"/>
                  <a:pt x="651031" y="979641"/>
                  <a:pt x="656568" y="981717"/>
                </a:cubicBezTo>
                <a:cubicBezTo>
                  <a:pt x="665997" y="985253"/>
                  <a:pt x="675450" y="988770"/>
                  <a:pt x="684617" y="992937"/>
                </a:cubicBezTo>
                <a:cubicBezTo>
                  <a:pt x="696037" y="998128"/>
                  <a:pt x="706629" y="1005108"/>
                  <a:pt x="718276" y="1009767"/>
                </a:cubicBezTo>
                <a:cubicBezTo>
                  <a:pt x="726191" y="1012933"/>
                  <a:pt x="762558" y="1019744"/>
                  <a:pt x="768765" y="1020986"/>
                </a:cubicBezTo>
                <a:cubicBezTo>
                  <a:pt x="809904" y="1015376"/>
                  <a:pt x="851583" y="1012857"/>
                  <a:pt x="892181" y="1004157"/>
                </a:cubicBezTo>
                <a:cubicBezTo>
                  <a:pt x="922856" y="997584"/>
                  <a:pt x="931072" y="982220"/>
                  <a:pt x="948279" y="959278"/>
                </a:cubicBezTo>
                <a:cubicBezTo>
                  <a:pt x="952324" y="953884"/>
                  <a:pt x="955182" y="947628"/>
                  <a:pt x="959498" y="942449"/>
                </a:cubicBezTo>
                <a:cubicBezTo>
                  <a:pt x="975879" y="922791"/>
                  <a:pt x="979887" y="927507"/>
                  <a:pt x="993157" y="903180"/>
                </a:cubicBezTo>
                <a:cubicBezTo>
                  <a:pt x="1003465" y="884283"/>
                  <a:pt x="1011708" y="862862"/>
                  <a:pt x="1015597" y="841472"/>
                </a:cubicBezTo>
                <a:cubicBezTo>
                  <a:pt x="1017962" y="828463"/>
                  <a:pt x="1018233" y="815087"/>
                  <a:pt x="1021206" y="802203"/>
                </a:cubicBezTo>
                <a:cubicBezTo>
                  <a:pt x="1023865" y="790679"/>
                  <a:pt x="1032426" y="768544"/>
                  <a:pt x="1032426" y="768544"/>
                </a:cubicBezTo>
                <a:cubicBezTo>
                  <a:pt x="1031934" y="751335"/>
                  <a:pt x="1038872" y="608929"/>
                  <a:pt x="1021206" y="544152"/>
                </a:cubicBezTo>
                <a:cubicBezTo>
                  <a:pt x="1018094" y="532742"/>
                  <a:pt x="1013465" y="521797"/>
                  <a:pt x="1009987" y="510493"/>
                </a:cubicBezTo>
                <a:cubicBezTo>
                  <a:pt x="1005984" y="497481"/>
                  <a:pt x="1004003" y="483790"/>
                  <a:pt x="998767" y="471224"/>
                </a:cubicBezTo>
                <a:cubicBezTo>
                  <a:pt x="992003" y="454991"/>
                  <a:pt x="975724" y="434891"/>
                  <a:pt x="965108" y="420736"/>
                </a:cubicBezTo>
                <a:cubicBezTo>
                  <a:pt x="961368" y="407646"/>
                  <a:pt x="960343" y="393453"/>
                  <a:pt x="953889" y="381467"/>
                </a:cubicBezTo>
                <a:cubicBezTo>
                  <a:pt x="946965" y="368608"/>
                  <a:pt x="934963" y="359212"/>
                  <a:pt x="925839" y="347808"/>
                </a:cubicBezTo>
                <a:cubicBezTo>
                  <a:pt x="919998" y="340507"/>
                  <a:pt x="914332" y="333056"/>
                  <a:pt x="909010" y="325369"/>
                </a:cubicBezTo>
                <a:cubicBezTo>
                  <a:pt x="897497" y="308739"/>
                  <a:pt x="875351" y="274881"/>
                  <a:pt x="875351" y="274881"/>
                </a:cubicBezTo>
                <a:cubicBezTo>
                  <a:pt x="860391" y="230002"/>
                  <a:pt x="882830" y="282359"/>
                  <a:pt x="852912" y="252441"/>
                </a:cubicBezTo>
                <a:cubicBezTo>
                  <a:pt x="848731" y="248260"/>
                  <a:pt x="851088" y="240155"/>
                  <a:pt x="847302" y="235612"/>
                </a:cubicBezTo>
                <a:cubicBezTo>
                  <a:pt x="841316" y="228430"/>
                  <a:pt x="832343" y="224393"/>
                  <a:pt x="824863" y="218783"/>
                </a:cubicBezTo>
                <a:cubicBezTo>
                  <a:pt x="822993" y="213173"/>
                  <a:pt x="822947" y="206571"/>
                  <a:pt x="819253" y="201953"/>
                </a:cubicBezTo>
                <a:cubicBezTo>
                  <a:pt x="809567" y="189845"/>
                  <a:pt x="793460" y="188492"/>
                  <a:pt x="779984" y="185124"/>
                </a:cubicBezTo>
                <a:cubicBezTo>
                  <a:pt x="776244" y="179514"/>
                  <a:pt x="774030" y="172506"/>
                  <a:pt x="768765" y="168294"/>
                </a:cubicBezTo>
                <a:cubicBezTo>
                  <a:pt x="764147" y="164600"/>
                  <a:pt x="757224" y="165329"/>
                  <a:pt x="751935" y="162684"/>
                </a:cubicBezTo>
                <a:cubicBezTo>
                  <a:pt x="745905" y="159669"/>
                  <a:pt x="740960" y="154810"/>
                  <a:pt x="735106" y="151465"/>
                </a:cubicBezTo>
                <a:cubicBezTo>
                  <a:pt x="715696" y="140374"/>
                  <a:pt x="714718" y="140929"/>
                  <a:pt x="695837" y="134635"/>
                </a:cubicBezTo>
                <a:cubicBezTo>
                  <a:pt x="690227" y="127155"/>
                  <a:pt x="686616" y="117630"/>
                  <a:pt x="679008" y="112196"/>
                </a:cubicBezTo>
                <a:cubicBezTo>
                  <a:pt x="672734" y="107715"/>
                  <a:pt x="663982" y="108704"/>
                  <a:pt x="656568" y="106586"/>
                </a:cubicBezTo>
                <a:cubicBezTo>
                  <a:pt x="637311" y="101084"/>
                  <a:pt x="637243" y="99728"/>
                  <a:pt x="617300" y="89757"/>
                </a:cubicBezTo>
                <a:cubicBezTo>
                  <a:pt x="611690" y="84147"/>
                  <a:pt x="607566" y="76475"/>
                  <a:pt x="600470" y="72927"/>
                </a:cubicBezTo>
                <a:cubicBezTo>
                  <a:pt x="591942" y="68663"/>
                  <a:pt x="581671" y="69629"/>
                  <a:pt x="572421" y="67317"/>
                </a:cubicBezTo>
                <a:cubicBezTo>
                  <a:pt x="566684" y="65883"/>
                  <a:pt x="561129" y="63784"/>
                  <a:pt x="555592" y="61708"/>
                </a:cubicBezTo>
                <a:cubicBezTo>
                  <a:pt x="546163" y="58172"/>
                  <a:pt x="537096" y="53672"/>
                  <a:pt x="527543" y="50488"/>
                </a:cubicBezTo>
                <a:cubicBezTo>
                  <a:pt x="520228" y="48050"/>
                  <a:pt x="512472" y="47145"/>
                  <a:pt x="505103" y="44878"/>
                </a:cubicBezTo>
                <a:cubicBezTo>
                  <a:pt x="488148" y="39661"/>
                  <a:pt x="471825" y="32352"/>
                  <a:pt x="454615" y="28049"/>
                </a:cubicBezTo>
                <a:cubicBezTo>
                  <a:pt x="447135" y="26179"/>
                  <a:pt x="439589" y="24557"/>
                  <a:pt x="432176" y="22439"/>
                </a:cubicBezTo>
                <a:cubicBezTo>
                  <a:pt x="426490" y="20814"/>
                  <a:pt x="421119" y="18112"/>
                  <a:pt x="415346" y="16829"/>
                </a:cubicBezTo>
                <a:cubicBezTo>
                  <a:pt x="404242" y="14361"/>
                  <a:pt x="392841" y="13450"/>
                  <a:pt x="381687" y="11219"/>
                </a:cubicBezTo>
                <a:cubicBezTo>
                  <a:pt x="374127" y="9707"/>
                  <a:pt x="366774" y="7282"/>
                  <a:pt x="359248" y="5610"/>
                </a:cubicBezTo>
                <a:cubicBezTo>
                  <a:pt x="349940" y="3542"/>
                  <a:pt x="340549" y="1870"/>
                  <a:pt x="331199" y="0"/>
                </a:cubicBezTo>
                <a:cubicBezTo>
                  <a:pt x="278841" y="1870"/>
                  <a:pt x="226407" y="2237"/>
                  <a:pt x="174124" y="5610"/>
                </a:cubicBezTo>
                <a:cubicBezTo>
                  <a:pt x="168223" y="5991"/>
                  <a:pt x="162981" y="9595"/>
                  <a:pt x="157295" y="11219"/>
                </a:cubicBezTo>
                <a:cubicBezTo>
                  <a:pt x="149881" y="13337"/>
                  <a:pt x="142240" y="14613"/>
                  <a:pt x="134855" y="16829"/>
                </a:cubicBezTo>
                <a:cubicBezTo>
                  <a:pt x="123528" y="20227"/>
                  <a:pt x="101197" y="28049"/>
                  <a:pt x="101197" y="28049"/>
                </a:cubicBezTo>
                <a:cubicBezTo>
                  <a:pt x="97457" y="33659"/>
                  <a:pt x="95242" y="40666"/>
                  <a:pt x="89977" y="44878"/>
                </a:cubicBezTo>
                <a:cubicBezTo>
                  <a:pt x="85359" y="48572"/>
                  <a:pt x="78436" y="47843"/>
                  <a:pt x="73147" y="50488"/>
                </a:cubicBezTo>
                <a:cubicBezTo>
                  <a:pt x="67117" y="53503"/>
                  <a:pt x="61771" y="57742"/>
                  <a:pt x="56318" y="61708"/>
                </a:cubicBezTo>
                <a:cubicBezTo>
                  <a:pt x="41195" y="72707"/>
                  <a:pt x="26399" y="84147"/>
                  <a:pt x="11439" y="95367"/>
                </a:cubicBezTo>
                <a:cubicBezTo>
                  <a:pt x="7699" y="100977"/>
                  <a:pt x="964" y="105495"/>
                  <a:pt x="220" y="112196"/>
                </a:cubicBezTo>
                <a:cubicBezTo>
                  <a:pt x="-1036" y="123501"/>
                  <a:pt x="3363" y="134751"/>
                  <a:pt x="5830" y="145855"/>
                </a:cubicBezTo>
                <a:cubicBezTo>
                  <a:pt x="12030" y="173758"/>
                  <a:pt x="5829" y="140245"/>
                  <a:pt x="11439" y="134635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1323475" y="1693212"/>
            <a:ext cx="350083" cy="1194891"/>
          </a:xfrm>
          <a:custGeom>
            <a:avLst/>
            <a:gdLst>
              <a:gd name="connsiteX0" fmla="*/ 299595 w 350083"/>
              <a:gd name="connsiteY0" fmla="*/ 1121964 h 1194891"/>
              <a:gd name="connsiteX1" fmla="*/ 293985 w 350083"/>
              <a:gd name="connsiteY1" fmla="*/ 1093914 h 1194891"/>
              <a:gd name="connsiteX2" fmla="*/ 282765 w 350083"/>
              <a:gd name="connsiteY2" fmla="*/ 1071475 h 1194891"/>
              <a:gd name="connsiteX3" fmla="*/ 277155 w 350083"/>
              <a:gd name="connsiteY3" fmla="*/ 1026597 h 1194891"/>
              <a:gd name="connsiteX4" fmla="*/ 265936 w 350083"/>
              <a:gd name="connsiteY4" fmla="*/ 992938 h 1194891"/>
              <a:gd name="connsiteX5" fmla="*/ 260326 w 350083"/>
              <a:gd name="connsiteY5" fmla="*/ 970498 h 1194891"/>
              <a:gd name="connsiteX6" fmla="*/ 249106 w 350083"/>
              <a:gd name="connsiteY6" fmla="*/ 936840 h 1194891"/>
              <a:gd name="connsiteX7" fmla="*/ 232277 w 350083"/>
              <a:gd name="connsiteY7" fmla="*/ 908790 h 1194891"/>
              <a:gd name="connsiteX8" fmla="*/ 221057 w 350083"/>
              <a:gd name="connsiteY8" fmla="*/ 875132 h 1194891"/>
              <a:gd name="connsiteX9" fmla="*/ 215448 w 350083"/>
              <a:gd name="connsiteY9" fmla="*/ 858302 h 1194891"/>
              <a:gd name="connsiteX10" fmla="*/ 204228 w 350083"/>
              <a:gd name="connsiteY10" fmla="*/ 841473 h 1194891"/>
              <a:gd name="connsiteX11" fmla="*/ 193008 w 350083"/>
              <a:gd name="connsiteY11" fmla="*/ 813424 h 1194891"/>
              <a:gd name="connsiteX12" fmla="*/ 176179 w 350083"/>
              <a:gd name="connsiteY12" fmla="*/ 762935 h 1194891"/>
              <a:gd name="connsiteX13" fmla="*/ 142520 w 350083"/>
              <a:gd name="connsiteY13" fmla="*/ 706837 h 1194891"/>
              <a:gd name="connsiteX14" fmla="*/ 136910 w 350083"/>
              <a:gd name="connsiteY14" fmla="*/ 690008 h 1194891"/>
              <a:gd name="connsiteX15" fmla="*/ 120081 w 350083"/>
              <a:gd name="connsiteY15" fmla="*/ 650739 h 1194891"/>
              <a:gd name="connsiteX16" fmla="*/ 114471 w 350083"/>
              <a:gd name="connsiteY16" fmla="*/ 628300 h 1194891"/>
              <a:gd name="connsiteX17" fmla="*/ 97641 w 350083"/>
              <a:gd name="connsiteY17" fmla="*/ 617080 h 1194891"/>
              <a:gd name="connsiteX18" fmla="*/ 92032 w 350083"/>
              <a:gd name="connsiteY18" fmla="*/ 600251 h 1194891"/>
              <a:gd name="connsiteX19" fmla="*/ 86422 w 350083"/>
              <a:gd name="connsiteY19" fmla="*/ 577811 h 1194891"/>
              <a:gd name="connsiteX20" fmla="*/ 75202 w 350083"/>
              <a:gd name="connsiteY20" fmla="*/ 549762 h 1194891"/>
              <a:gd name="connsiteX21" fmla="*/ 52763 w 350083"/>
              <a:gd name="connsiteY21" fmla="*/ 504884 h 1194891"/>
              <a:gd name="connsiteX22" fmla="*/ 35933 w 350083"/>
              <a:gd name="connsiteY22" fmla="*/ 465615 h 1194891"/>
              <a:gd name="connsiteX23" fmla="*/ 24714 w 350083"/>
              <a:gd name="connsiteY23" fmla="*/ 409517 h 1194891"/>
              <a:gd name="connsiteX24" fmla="*/ 19104 w 350083"/>
              <a:gd name="connsiteY24" fmla="*/ 381468 h 1194891"/>
              <a:gd name="connsiteX25" fmla="*/ 7884 w 350083"/>
              <a:gd name="connsiteY25" fmla="*/ 364638 h 1194891"/>
              <a:gd name="connsiteX26" fmla="*/ 13494 w 350083"/>
              <a:gd name="connsiteY26" fmla="*/ 95367 h 1194891"/>
              <a:gd name="connsiteX27" fmla="*/ 24714 w 350083"/>
              <a:gd name="connsiteY27" fmla="*/ 50489 h 1194891"/>
              <a:gd name="connsiteX28" fmla="*/ 41543 w 350083"/>
              <a:gd name="connsiteY28" fmla="*/ 39269 h 1194891"/>
              <a:gd name="connsiteX29" fmla="*/ 47153 w 350083"/>
              <a:gd name="connsiteY29" fmla="*/ 22440 h 1194891"/>
              <a:gd name="connsiteX30" fmla="*/ 69592 w 350083"/>
              <a:gd name="connsiteY30" fmla="*/ 16830 h 1194891"/>
              <a:gd name="connsiteX31" fmla="*/ 108861 w 350083"/>
              <a:gd name="connsiteY31" fmla="*/ 0 h 1194891"/>
              <a:gd name="connsiteX32" fmla="*/ 204228 w 350083"/>
              <a:gd name="connsiteY32" fmla="*/ 11220 h 1194891"/>
              <a:gd name="connsiteX33" fmla="*/ 221057 w 350083"/>
              <a:gd name="connsiteY33" fmla="*/ 22440 h 1194891"/>
              <a:gd name="connsiteX34" fmla="*/ 265936 w 350083"/>
              <a:gd name="connsiteY34" fmla="*/ 61708 h 1194891"/>
              <a:gd name="connsiteX35" fmla="*/ 265936 w 350083"/>
              <a:gd name="connsiteY35" fmla="*/ 61708 h 1194891"/>
              <a:gd name="connsiteX36" fmla="*/ 305205 w 350083"/>
              <a:gd name="connsiteY36" fmla="*/ 106587 h 1194891"/>
              <a:gd name="connsiteX37" fmla="*/ 316424 w 350083"/>
              <a:gd name="connsiteY37" fmla="*/ 140246 h 1194891"/>
              <a:gd name="connsiteX38" fmla="*/ 327644 w 350083"/>
              <a:gd name="connsiteY38" fmla="*/ 185124 h 1194891"/>
              <a:gd name="connsiteX39" fmla="*/ 338863 w 350083"/>
              <a:gd name="connsiteY39" fmla="*/ 201954 h 1194891"/>
              <a:gd name="connsiteX40" fmla="*/ 333254 w 350083"/>
              <a:gd name="connsiteY40" fmla="*/ 342199 h 1194891"/>
              <a:gd name="connsiteX41" fmla="*/ 322034 w 350083"/>
              <a:gd name="connsiteY41" fmla="*/ 364638 h 1194891"/>
              <a:gd name="connsiteX42" fmla="*/ 316424 w 350083"/>
              <a:gd name="connsiteY42" fmla="*/ 381468 h 1194891"/>
              <a:gd name="connsiteX43" fmla="*/ 305205 w 350083"/>
              <a:gd name="connsiteY43" fmla="*/ 431956 h 1194891"/>
              <a:gd name="connsiteX44" fmla="*/ 282765 w 350083"/>
              <a:gd name="connsiteY44" fmla="*/ 482444 h 1194891"/>
              <a:gd name="connsiteX45" fmla="*/ 271546 w 350083"/>
              <a:gd name="connsiteY45" fmla="*/ 544152 h 1194891"/>
              <a:gd name="connsiteX46" fmla="*/ 260326 w 350083"/>
              <a:gd name="connsiteY46" fmla="*/ 572202 h 1194891"/>
              <a:gd name="connsiteX47" fmla="*/ 265936 w 350083"/>
              <a:gd name="connsiteY47" fmla="*/ 819033 h 1194891"/>
              <a:gd name="connsiteX48" fmla="*/ 293985 w 350083"/>
              <a:gd name="connsiteY48" fmla="*/ 914400 h 1194891"/>
              <a:gd name="connsiteX49" fmla="*/ 305205 w 350083"/>
              <a:gd name="connsiteY49" fmla="*/ 948059 h 1194891"/>
              <a:gd name="connsiteX50" fmla="*/ 316424 w 350083"/>
              <a:gd name="connsiteY50" fmla="*/ 981718 h 1194891"/>
              <a:gd name="connsiteX51" fmla="*/ 327644 w 350083"/>
              <a:gd name="connsiteY51" fmla="*/ 1004157 h 1194891"/>
              <a:gd name="connsiteX52" fmla="*/ 338863 w 350083"/>
              <a:gd name="connsiteY52" fmla="*/ 1020987 h 1194891"/>
              <a:gd name="connsiteX53" fmla="*/ 350083 w 350083"/>
              <a:gd name="connsiteY53" fmla="*/ 1054646 h 1194891"/>
              <a:gd name="connsiteX54" fmla="*/ 344473 w 350083"/>
              <a:gd name="connsiteY54" fmla="*/ 1088305 h 1194891"/>
              <a:gd name="connsiteX55" fmla="*/ 333254 w 350083"/>
              <a:gd name="connsiteY55" fmla="*/ 1116354 h 1194891"/>
              <a:gd name="connsiteX56" fmla="*/ 322034 w 350083"/>
              <a:gd name="connsiteY56" fmla="*/ 1150013 h 1194891"/>
              <a:gd name="connsiteX57" fmla="*/ 316424 w 350083"/>
              <a:gd name="connsiteY57" fmla="*/ 1166842 h 1194891"/>
              <a:gd name="connsiteX58" fmla="*/ 310814 w 350083"/>
              <a:gd name="connsiteY58" fmla="*/ 1194891 h 1194891"/>
              <a:gd name="connsiteX59" fmla="*/ 282765 w 350083"/>
              <a:gd name="connsiteY59" fmla="*/ 1150013 h 1194891"/>
              <a:gd name="connsiteX60" fmla="*/ 271546 w 350083"/>
              <a:gd name="connsiteY60" fmla="*/ 1116354 h 1194891"/>
              <a:gd name="connsiteX61" fmla="*/ 254716 w 350083"/>
              <a:gd name="connsiteY61" fmla="*/ 1105134 h 1194891"/>
              <a:gd name="connsiteX62" fmla="*/ 299595 w 350083"/>
              <a:gd name="connsiteY62" fmla="*/ 1121964 h 119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50083" h="1194891">
                <a:moveTo>
                  <a:pt x="299595" y="1121964"/>
                </a:moveTo>
                <a:cubicBezTo>
                  <a:pt x="306140" y="1120094"/>
                  <a:pt x="297000" y="1102960"/>
                  <a:pt x="293985" y="1093914"/>
                </a:cubicBezTo>
                <a:cubicBezTo>
                  <a:pt x="291340" y="1085981"/>
                  <a:pt x="284793" y="1079588"/>
                  <a:pt x="282765" y="1071475"/>
                </a:cubicBezTo>
                <a:cubicBezTo>
                  <a:pt x="279108" y="1056849"/>
                  <a:pt x="280314" y="1041338"/>
                  <a:pt x="277155" y="1026597"/>
                </a:cubicBezTo>
                <a:cubicBezTo>
                  <a:pt x="274677" y="1015033"/>
                  <a:pt x="268804" y="1004411"/>
                  <a:pt x="265936" y="992938"/>
                </a:cubicBezTo>
                <a:cubicBezTo>
                  <a:pt x="264066" y="985458"/>
                  <a:pt x="262542" y="977883"/>
                  <a:pt x="260326" y="970498"/>
                </a:cubicBezTo>
                <a:cubicBezTo>
                  <a:pt x="256928" y="959171"/>
                  <a:pt x="255190" y="946981"/>
                  <a:pt x="249106" y="936840"/>
                </a:cubicBezTo>
                <a:cubicBezTo>
                  <a:pt x="243496" y="927490"/>
                  <a:pt x="236789" y="918716"/>
                  <a:pt x="232277" y="908790"/>
                </a:cubicBezTo>
                <a:cubicBezTo>
                  <a:pt x="227383" y="898024"/>
                  <a:pt x="224797" y="886351"/>
                  <a:pt x="221057" y="875132"/>
                </a:cubicBezTo>
                <a:cubicBezTo>
                  <a:pt x="219187" y="869522"/>
                  <a:pt x="218728" y="863222"/>
                  <a:pt x="215448" y="858302"/>
                </a:cubicBezTo>
                <a:cubicBezTo>
                  <a:pt x="211708" y="852692"/>
                  <a:pt x="207243" y="847503"/>
                  <a:pt x="204228" y="841473"/>
                </a:cubicBezTo>
                <a:cubicBezTo>
                  <a:pt x="199724" y="832466"/>
                  <a:pt x="196395" y="822907"/>
                  <a:pt x="193008" y="813424"/>
                </a:cubicBezTo>
                <a:cubicBezTo>
                  <a:pt x="187041" y="796718"/>
                  <a:pt x="185306" y="778147"/>
                  <a:pt x="176179" y="762935"/>
                </a:cubicBezTo>
                <a:cubicBezTo>
                  <a:pt x="164959" y="744236"/>
                  <a:pt x="149416" y="727525"/>
                  <a:pt x="142520" y="706837"/>
                </a:cubicBezTo>
                <a:cubicBezTo>
                  <a:pt x="140650" y="701227"/>
                  <a:pt x="139239" y="695443"/>
                  <a:pt x="136910" y="690008"/>
                </a:cubicBezTo>
                <a:cubicBezTo>
                  <a:pt x="124085" y="660084"/>
                  <a:pt x="127599" y="677054"/>
                  <a:pt x="120081" y="650739"/>
                </a:cubicBezTo>
                <a:cubicBezTo>
                  <a:pt x="117963" y="643326"/>
                  <a:pt x="118748" y="634715"/>
                  <a:pt x="114471" y="628300"/>
                </a:cubicBezTo>
                <a:cubicBezTo>
                  <a:pt x="110731" y="622690"/>
                  <a:pt x="103251" y="620820"/>
                  <a:pt x="97641" y="617080"/>
                </a:cubicBezTo>
                <a:cubicBezTo>
                  <a:pt x="95771" y="611470"/>
                  <a:pt x="93656" y="605937"/>
                  <a:pt x="92032" y="600251"/>
                </a:cubicBezTo>
                <a:cubicBezTo>
                  <a:pt x="89914" y="592837"/>
                  <a:pt x="88860" y="585126"/>
                  <a:pt x="86422" y="577811"/>
                </a:cubicBezTo>
                <a:cubicBezTo>
                  <a:pt x="83238" y="568258"/>
                  <a:pt x="79422" y="558905"/>
                  <a:pt x="75202" y="549762"/>
                </a:cubicBezTo>
                <a:cubicBezTo>
                  <a:pt x="68193" y="534576"/>
                  <a:pt x="56819" y="521110"/>
                  <a:pt x="52763" y="504884"/>
                </a:cubicBezTo>
                <a:cubicBezTo>
                  <a:pt x="45518" y="475903"/>
                  <a:pt x="51430" y="488859"/>
                  <a:pt x="35933" y="465615"/>
                </a:cubicBezTo>
                <a:cubicBezTo>
                  <a:pt x="22193" y="369417"/>
                  <a:pt x="37768" y="461731"/>
                  <a:pt x="24714" y="409517"/>
                </a:cubicBezTo>
                <a:cubicBezTo>
                  <a:pt x="22401" y="400267"/>
                  <a:pt x="22452" y="390396"/>
                  <a:pt x="19104" y="381468"/>
                </a:cubicBezTo>
                <a:cubicBezTo>
                  <a:pt x="16737" y="375155"/>
                  <a:pt x="11624" y="370248"/>
                  <a:pt x="7884" y="364638"/>
                </a:cubicBezTo>
                <a:cubicBezTo>
                  <a:pt x="-5216" y="246725"/>
                  <a:pt x="-1061" y="308841"/>
                  <a:pt x="13494" y="95367"/>
                </a:cubicBezTo>
                <a:cubicBezTo>
                  <a:pt x="13572" y="94221"/>
                  <a:pt x="20239" y="56083"/>
                  <a:pt x="24714" y="50489"/>
                </a:cubicBezTo>
                <a:cubicBezTo>
                  <a:pt x="28926" y="45224"/>
                  <a:pt x="35933" y="43009"/>
                  <a:pt x="41543" y="39269"/>
                </a:cubicBezTo>
                <a:cubicBezTo>
                  <a:pt x="43413" y="33659"/>
                  <a:pt x="42536" y="26134"/>
                  <a:pt x="47153" y="22440"/>
                </a:cubicBezTo>
                <a:cubicBezTo>
                  <a:pt x="53173" y="17624"/>
                  <a:pt x="62506" y="19867"/>
                  <a:pt x="69592" y="16830"/>
                </a:cubicBezTo>
                <a:cubicBezTo>
                  <a:pt x="123829" y="-6415"/>
                  <a:pt x="44442" y="16106"/>
                  <a:pt x="108861" y="0"/>
                </a:cubicBezTo>
                <a:cubicBezTo>
                  <a:pt x="121268" y="886"/>
                  <a:pt x="178728" y="-1530"/>
                  <a:pt x="204228" y="11220"/>
                </a:cubicBezTo>
                <a:cubicBezTo>
                  <a:pt x="210258" y="14235"/>
                  <a:pt x="215447" y="18700"/>
                  <a:pt x="221057" y="22440"/>
                </a:cubicBezTo>
                <a:cubicBezTo>
                  <a:pt x="239757" y="50488"/>
                  <a:pt x="226667" y="35529"/>
                  <a:pt x="265936" y="61708"/>
                </a:cubicBezTo>
                <a:lnTo>
                  <a:pt x="265936" y="61708"/>
                </a:lnTo>
                <a:lnTo>
                  <a:pt x="305205" y="106587"/>
                </a:lnTo>
                <a:cubicBezTo>
                  <a:pt x="308945" y="117807"/>
                  <a:pt x="313556" y="128773"/>
                  <a:pt x="316424" y="140246"/>
                </a:cubicBezTo>
                <a:cubicBezTo>
                  <a:pt x="320164" y="155205"/>
                  <a:pt x="322374" y="170633"/>
                  <a:pt x="327644" y="185124"/>
                </a:cubicBezTo>
                <a:cubicBezTo>
                  <a:pt x="329948" y="191460"/>
                  <a:pt x="335123" y="196344"/>
                  <a:pt x="338863" y="201954"/>
                </a:cubicBezTo>
                <a:cubicBezTo>
                  <a:pt x="336993" y="248702"/>
                  <a:pt x="338068" y="295662"/>
                  <a:pt x="333254" y="342199"/>
                </a:cubicBezTo>
                <a:cubicBezTo>
                  <a:pt x="332394" y="350517"/>
                  <a:pt x="325328" y="356952"/>
                  <a:pt x="322034" y="364638"/>
                </a:cubicBezTo>
                <a:cubicBezTo>
                  <a:pt x="319705" y="370073"/>
                  <a:pt x="317858" y="375731"/>
                  <a:pt x="316424" y="381468"/>
                </a:cubicBezTo>
                <a:cubicBezTo>
                  <a:pt x="313761" y="392119"/>
                  <a:pt x="309520" y="420448"/>
                  <a:pt x="305205" y="431956"/>
                </a:cubicBezTo>
                <a:cubicBezTo>
                  <a:pt x="275871" y="510182"/>
                  <a:pt x="313481" y="390299"/>
                  <a:pt x="282765" y="482444"/>
                </a:cubicBezTo>
                <a:cubicBezTo>
                  <a:pt x="271043" y="517608"/>
                  <a:pt x="283226" y="497429"/>
                  <a:pt x="271546" y="544152"/>
                </a:cubicBezTo>
                <a:cubicBezTo>
                  <a:pt x="269104" y="553922"/>
                  <a:pt x="264066" y="562852"/>
                  <a:pt x="260326" y="572202"/>
                </a:cubicBezTo>
                <a:cubicBezTo>
                  <a:pt x="262196" y="654479"/>
                  <a:pt x="261196" y="736871"/>
                  <a:pt x="265936" y="819033"/>
                </a:cubicBezTo>
                <a:cubicBezTo>
                  <a:pt x="267019" y="837810"/>
                  <a:pt x="288889" y="899111"/>
                  <a:pt x="293985" y="914400"/>
                </a:cubicBezTo>
                <a:lnTo>
                  <a:pt x="305205" y="948059"/>
                </a:lnTo>
                <a:cubicBezTo>
                  <a:pt x="305209" y="948070"/>
                  <a:pt x="316419" y="981707"/>
                  <a:pt x="316424" y="981718"/>
                </a:cubicBezTo>
                <a:cubicBezTo>
                  <a:pt x="320164" y="989198"/>
                  <a:pt x="323495" y="996896"/>
                  <a:pt x="327644" y="1004157"/>
                </a:cubicBezTo>
                <a:cubicBezTo>
                  <a:pt x="330989" y="1010011"/>
                  <a:pt x="336125" y="1014826"/>
                  <a:pt x="338863" y="1020987"/>
                </a:cubicBezTo>
                <a:cubicBezTo>
                  <a:pt x="343666" y="1031794"/>
                  <a:pt x="350083" y="1054646"/>
                  <a:pt x="350083" y="1054646"/>
                </a:cubicBezTo>
                <a:cubicBezTo>
                  <a:pt x="348213" y="1065866"/>
                  <a:pt x="347466" y="1077331"/>
                  <a:pt x="344473" y="1088305"/>
                </a:cubicBezTo>
                <a:cubicBezTo>
                  <a:pt x="341824" y="1098020"/>
                  <a:pt x="336695" y="1106890"/>
                  <a:pt x="333254" y="1116354"/>
                </a:cubicBezTo>
                <a:cubicBezTo>
                  <a:pt x="329212" y="1127469"/>
                  <a:pt x="325774" y="1138793"/>
                  <a:pt x="322034" y="1150013"/>
                </a:cubicBezTo>
                <a:cubicBezTo>
                  <a:pt x="320164" y="1155623"/>
                  <a:pt x="317584" y="1161044"/>
                  <a:pt x="316424" y="1166842"/>
                </a:cubicBezTo>
                <a:lnTo>
                  <a:pt x="310814" y="1194891"/>
                </a:lnTo>
                <a:cubicBezTo>
                  <a:pt x="303111" y="1183337"/>
                  <a:pt x="287595" y="1160640"/>
                  <a:pt x="282765" y="1150013"/>
                </a:cubicBezTo>
                <a:cubicBezTo>
                  <a:pt x="277871" y="1139247"/>
                  <a:pt x="281386" y="1122914"/>
                  <a:pt x="271546" y="1116354"/>
                </a:cubicBezTo>
                <a:cubicBezTo>
                  <a:pt x="265936" y="1112614"/>
                  <a:pt x="249949" y="1109902"/>
                  <a:pt x="254716" y="1105134"/>
                </a:cubicBezTo>
                <a:cubicBezTo>
                  <a:pt x="278969" y="1080877"/>
                  <a:pt x="293050" y="1123834"/>
                  <a:pt x="299595" y="112196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フリーフォーム 16"/>
          <p:cNvSpPr/>
          <p:nvPr/>
        </p:nvSpPr>
        <p:spPr>
          <a:xfrm>
            <a:off x="1617429" y="1637114"/>
            <a:ext cx="639550" cy="1077504"/>
          </a:xfrm>
          <a:custGeom>
            <a:avLst/>
            <a:gdLst>
              <a:gd name="connsiteX0" fmla="*/ 5641 w 639550"/>
              <a:gd name="connsiteY0" fmla="*/ 1077085 h 1077504"/>
              <a:gd name="connsiteX1" fmla="*/ 5641 w 639550"/>
              <a:gd name="connsiteY1" fmla="*/ 959279 h 1077504"/>
              <a:gd name="connsiteX2" fmla="*/ 33690 w 639550"/>
              <a:gd name="connsiteY2" fmla="*/ 914400 h 1077504"/>
              <a:gd name="connsiteX3" fmla="*/ 50519 w 639550"/>
              <a:gd name="connsiteY3" fmla="*/ 875131 h 1077504"/>
              <a:gd name="connsiteX4" fmla="*/ 67349 w 639550"/>
              <a:gd name="connsiteY4" fmla="*/ 841473 h 1077504"/>
              <a:gd name="connsiteX5" fmla="*/ 84178 w 639550"/>
              <a:gd name="connsiteY5" fmla="*/ 830253 h 1077504"/>
              <a:gd name="connsiteX6" fmla="*/ 106617 w 639550"/>
              <a:gd name="connsiteY6" fmla="*/ 779765 h 1077504"/>
              <a:gd name="connsiteX7" fmla="*/ 134667 w 639550"/>
              <a:gd name="connsiteY7" fmla="*/ 751715 h 1077504"/>
              <a:gd name="connsiteX8" fmla="*/ 151496 w 639550"/>
              <a:gd name="connsiteY8" fmla="*/ 723666 h 1077504"/>
              <a:gd name="connsiteX9" fmla="*/ 162716 w 639550"/>
              <a:gd name="connsiteY9" fmla="*/ 706837 h 1077504"/>
              <a:gd name="connsiteX10" fmla="*/ 185155 w 639550"/>
              <a:gd name="connsiteY10" fmla="*/ 661958 h 1077504"/>
              <a:gd name="connsiteX11" fmla="*/ 190765 w 639550"/>
              <a:gd name="connsiteY11" fmla="*/ 639519 h 1077504"/>
              <a:gd name="connsiteX12" fmla="*/ 207594 w 639550"/>
              <a:gd name="connsiteY12" fmla="*/ 594641 h 1077504"/>
              <a:gd name="connsiteX13" fmla="*/ 218814 w 639550"/>
              <a:gd name="connsiteY13" fmla="*/ 572201 h 1077504"/>
              <a:gd name="connsiteX14" fmla="*/ 224424 w 639550"/>
              <a:gd name="connsiteY14" fmla="*/ 544152 h 1077504"/>
              <a:gd name="connsiteX15" fmla="*/ 235643 w 639550"/>
              <a:gd name="connsiteY15" fmla="*/ 168295 h 1077504"/>
              <a:gd name="connsiteX16" fmla="*/ 246863 w 639550"/>
              <a:gd name="connsiteY16" fmla="*/ 117806 h 1077504"/>
              <a:gd name="connsiteX17" fmla="*/ 263692 w 639550"/>
              <a:gd name="connsiteY17" fmla="*/ 100977 h 1077504"/>
              <a:gd name="connsiteX18" fmla="*/ 286132 w 639550"/>
              <a:gd name="connsiteY18" fmla="*/ 67318 h 1077504"/>
              <a:gd name="connsiteX19" fmla="*/ 319790 w 639550"/>
              <a:gd name="connsiteY19" fmla="*/ 44879 h 1077504"/>
              <a:gd name="connsiteX20" fmla="*/ 342230 w 639550"/>
              <a:gd name="connsiteY20" fmla="*/ 33659 h 1077504"/>
              <a:gd name="connsiteX21" fmla="*/ 359059 w 639550"/>
              <a:gd name="connsiteY21" fmla="*/ 28049 h 1077504"/>
              <a:gd name="connsiteX22" fmla="*/ 409547 w 639550"/>
              <a:gd name="connsiteY22" fmla="*/ 0 h 1077504"/>
              <a:gd name="connsiteX23" fmla="*/ 527354 w 639550"/>
              <a:gd name="connsiteY23" fmla="*/ 5610 h 1077504"/>
              <a:gd name="connsiteX24" fmla="*/ 561013 w 639550"/>
              <a:gd name="connsiteY24" fmla="*/ 16830 h 1077504"/>
              <a:gd name="connsiteX25" fmla="*/ 566622 w 639550"/>
              <a:gd name="connsiteY25" fmla="*/ 33659 h 1077504"/>
              <a:gd name="connsiteX26" fmla="*/ 611501 w 639550"/>
              <a:gd name="connsiteY26" fmla="*/ 72928 h 1077504"/>
              <a:gd name="connsiteX27" fmla="*/ 633940 w 639550"/>
              <a:gd name="connsiteY27" fmla="*/ 112196 h 1077504"/>
              <a:gd name="connsiteX28" fmla="*/ 639550 w 639550"/>
              <a:gd name="connsiteY28" fmla="*/ 140246 h 1077504"/>
              <a:gd name="connsiteX29" fmla="*/ 628330 w 639550"/>
              <a:gd name="connsiteY29" fmla="*/ 235612 h 1077504"/>
              <a:gd name="connsiteX30" fmla="*/ 577842 w 639550"/>
              <a:gd name="connsiteY30" fmla="*/ 314150 h 1077504"/>
              <a:gd name="connsiteX31" fmla="*/ 566622 w 639550"/>
              <a:gd name="connsiteY31" fmla="*/ 342199 h 1077504"/>
              <a:gd name="connsiteX32" fmla="*/ 538573 w 639550"/>
              <a:gd name="connsiteY32" fmla="*/ 375858 h 1077504"/>
              <a:gd name="connsiteX33" fmla="*/ 504914 w 639550"/>
              <a:gd name="connsiteY33" fmla="*/ 398297 h 1077504"/>
              <a:gd name="connsiteX34" fmla="*/ 488085 w 639550"/>
              <a:gd name="connsiteY34" fmla="*/ 420736 h 1077504"/>
              <a:gd name="connsiteX35" fmla="*/ 471255 w 639550"/>
              <a:gd name="connsiteY35" fmla="*/ 431956 h 1077504"/>
              <a:gd name="connsiteX36" fmla="*/ 443206 w 639550"/>
              <a:gd name="connsiteY36" fmla="*/ 448785 h 1077504"/>
              <a:gd name="connsiteX37" fmla="*/ 431987 w 639550"/>
              <a:gd name="connsiteY37" fmla="*/ 465615 h 1077504"/>
              <a:gd name="connsiteX38" fmla="*/ 392718 w 639550"/>
              <a:gd name="connsiteY38" fmla="*/ 493664 h 1077504"/>
              <a:gd name="connsiteX39" fmla="*/ 370279 w 639550"/>
              <a:gd name="connsiteY39" fmla="*/ 527323 h 1077504"/>
              <a:gd name="connsiteX40" fmla="*/ 336620 w 639550"/>
              <a:gd name="connsiteY40" fmla="*/ 549762 h 1077504"/>
              <a:gd name="connsiteX41" fmla="*/ 331010 w 639550"/>
              <a:gd name="connsiteY41" fmla="*/ 566592 h 1077504"/>
              <a:gd name="connsiteX42" fmla="*/ 297351 w 639550"/>
              <a:gd name="connsiteY42" fmla="*/ 594641 h 1077504"/>
              <a:gd name="connsiteX43" fmla="*/ 286132 w 639550"/>
              <a:gd name="connsiteY43" fmla="*/ 628300 h 1077504"/>
              <a:gd name="connsiteX44" fmla="*/ 274912 w 639550"/>
              <a:gd name="connsiteY44" fmla="*/ 673178 h 1077504"/>
              <a:gd name="connsiteX45" fmla="*/ 258082 w 639550"/>
              <a:gd name="connsiteY45" fmla="*/ 684398 h 1077504"/>
              <a:gd name="connsiteX46" fmla="*/ 235643 w 639550"/>
              <a:gd name="connsiteY46" fmla="*/ 712447 h 1077504"/>
              <a:gd name="connsiteX47" fmla="*/ 213204 w 639550"/>
              <a:gd name="connsiteY47" fmla="*/ 746106 h 1077504"/>
              <a:gd name="connsiteX48" fmla="*/ 179545 w 639550"/>
              <a:gd name="connsiteY48" fmla="*/ 757325 h 1077504"/>
              <a:gd name="connsiteX49" fmla="*/ 162716 w 639550"/>
              <a:gd name="connsiteY49" fmla="*/ 774155 h 1077504"/>
              <a:gd name="connsiteX50" fmla="*/ 134667 w 639550"/>
              <a:gd name="connsiteY50" fmla="*/ 813423 h 1077504"/>
              <a:gd name="connsiteX51" fmla="*/ 123447 w 639550"/>
              <a:gd name="connsiteY51" fmla="*/ 835863 h 1077504"/>
              <a:gd name="connsiteX52" fmla="*/ 117837 w 639550"/>
              <a:gd name="connsiteY52" fmla="*/ 852692 h 1077504"/>
              <a:gd name="connsiteX53" fmla="*/ 101008 w 639550"/>
              <a:gd name="connsiteY53" fmla="*/ 858302 h 1077504"/>
              <a:gd name="connsiteX54" fmla="*/ 95398 w 639550"/>
              <a:gd name="connsiteY54" fmla="*/ 880741 h 1077504"/>
              <a:gd name="connsiteX55" fmla="*/ 72959 w 639550"/>
              <a:gd name="connsiteY55" fmla="*/ 891961 h 1077504"/>
              <a:gd name="connsiteX56" fmla="*/ 61739 w 639550"/>
              <a:gd name="connsiteY56" fmla="*/ 908790 h 1077504"/>
              <a:gd name="connsiteX57" fmla="*/ 44909 w 639550"/>
              <a:gd name="connsiteY57" fmla="*/ 948059 h 1077504"/>
              <a:gd name="connsiteX58" fmla="*/ 28080 w 639550"/>
              <a:gd name="connsiteY58" fmla="*/ 959279 h 1077504"/>
              <a:gd name="connsiteX59" fmla="*/ 5641 w 639550"/>
              <a:gd name="connsiteY59" fmla="*/ 1077085 h 107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39550" h="1077504">
                <a:moveTo>
                  <a:pt x="5641" y="1077085"/>
                </a:moveTo>
                <a:cubicBezTo>
                  <a:pt x="1901" y="1077085"/>
                  <a:pt x="-4924" y="1036754"/>
                  <a:pt x="5641" y="959279"/>
                </a:cubicBezTo>
                <a:cubicBezTo>
                  <a:pt x="10314" y="925009"/>
                  <a:pt x="11967" y="928882"/>
                  <a:pt x="33690" y="914400"/>
                </a:cubicBezTo>
                <a:cubicBezTo>
                  <a:pt x="46846" y="874933"/>
                  <a:pt x="29724" y="923655"/>
                  <a:pt x="50519" y="875131"/>
                </a:cubicBezTo>
                <a:cubicBezTo>
                  <a:pt x="57363" y="859162"/>
                  <a:pt x="53873" y="854949"/>
                  <a:pt x="67349" y="841473"/>
                </a:cubicBezTo>
                <a:cubicBezTo>
                  <a:pt x="72116" y="836706"/>
                  <a:pt x="78568" y="833993"/>
                  <a:pt x="84178" y="830253"/>
                </a:cubicBezTo>
                <a:cubicBezTo>
                  <a:pt x="87365" y="822286"/>
                  <a:pt x="100145" y="788086"/>
                  <a:pt x="106617" y="779765"/>
                </a:cubicBezTo>
                <a:cubicBezTo>
                  <a:pt x="114735" y="769327"/>
                  <a:pt x="126407" y="762040"/>
                  <a:pt x="134667" y="751715"/>
                </a:cubicBezTo>
                <a:cubicBezTo>
                  <a:pt x="141478" y="743201"/>
                  <a:pt x="145717" y="732912"/>
                  <a:pt x="151496" y="723666"/>
                </a:cubicBezTo>
                <a:cubicBezTo>
                  <a:pt x="155069" y="717949"/>
                  <a:pt x="159701" y="712867"/>
                  <a:pt x="162716" y="706837"/>
                </a:cubicBezTo>
                <a:cubicBezTo>
                  <a:pt x="190166" y="651938"/>
                  <a:pt x="159158" y="700953"/>
                  <a:pt x="185155" y="661958"/>
                </a:cubicBezTo>
                <a:cubicBezTo>
                  <a:pt x="187025" y="654478"/>
                  <a:pt x="188647" y="646932"/>
                  <a:pt x="190765" y="639519"/>
                </a:cubicBezTo>
                <a:cubicBezTo>
                  <a:pt x="194468" y="626559"/>
                  <a:pt x="202847" y="605322"/>
                  <a:pt x="207594" y="594641"/>
                </a:cubicBezTo>
                <a:cubicBezTo>
                  <a:pt x="210991" y="586999"/>
                  <a:pt x="215074" y="579681"/>
                  <a:pt x="218814" y="572201"/>
                </a:cubicBezTo>
                <a:cubicBezTo>
                  <a:pt x="220684" y="562851"/>
                  <a:pt x="224148" y="553683"/>
                  <a:pt x="224424" y="544152"/>
                </a:cubicBezTo>
                <a:cubicBezTo>
                  <a:pt x="235466" y="163191"/>
                  <a:pt x="191918" y="299463"/>
                  <a:pt x="235643" y="168295"/>
                </a:cubicBezTo>
                <a:cubicBezTo>
                  <a:pt x="236322" y="164222"/>
                  <a:pt x="240725" y="127013"/>
                  <a:pt x="246863" y="117806"/>
                </a:cubicBezTo>
                <a:cubicBezTo>
                  <a:pt x="251264" y="111205"/>
                  <a:pt x="258821" y="107239"/>
                  <a:pt x="263692" y="100977"/>
                </a:cubicBezTo>
                <a:cubicBezTo>
                  <a:pt x="271971" y="90333"/>
                  <a:pt x="274912" y="74798"/>
                  <a:pt x="286132" y="67318"/>
                </a:cubicBezTo>
                <a:cubicBezTo>
                  <a:pt x="297351" y="59838"/>
                  <a:pt x="307730" y="50909"/>
                  <a:pt x="319790" y="44879"/>
                </a:cubicBezTo>
                <a:cubicBezTo>
                  <a:pt x="327270" y="41139"/>
                  <a:pt x="334543" y="36953"/>
                  <a:pt x="342230" y="33659"/>
                </a:cubicBezTo>
                <a:cubicBezTo>
                  <a:pt x="347665" y="31330"/>
                  <a:pt x="353655" y="30451"/>
                  <a:pt x="359059" y="28049"/>
                </a:cubicBezTo>
                <a:cubicBezTo>
                  <a:pt x="388830" y="14817"/>
                  <a:pt x="387612" y="14624"/>
                  <a:pt x="409547" y="0"/>
                </a:cubicBezTo>
                <a:cubicBezTo>
                  <a:pt x="448816" y="1870"/>
                  <a:pt x="488281" y="1268"/>
                  <a:pt x="527354" y="5610"/>
                </a:cubicBezTo>
                <a:cubicBezTo>
                  <a:pt x="539108" y="6916"/>
                  <a:pt x="561013" y="16830"/>
                  <a:pt x="561013" y="16830"/>
                </a:cubicBezTo>
                <a:cubicBezTo>
                  <a:pt x="562883" y="22440"/>
                  <a:pt x="563978" y="28370"/>
                  <a:pt x="566622" y="33659"/>
                </a:cubicBezTo>
                <a:cubicBezTo>
                  <a:pt x="578308" y="57031"/>
                  <a:pt x="586260" y="56100"/>
                  <a:pt x="611501" y="72928"/>
                </a:cubicBezTo>
                <a:cubicBezTo>
                  <a:pt x="629864" y="146375"/>
                  <a:pt x="600517" y="45349"/>
                  <a:pt x="633940" y="112196"/>
                </a:cubicBezTo>
                <a:cubicBezTo>
                  <a:pt x="638204" y="120725"/>
                  <a:pt x="637680" y="130896"/>
                  <a:pt x="639550" y="140246"/>
                </a:cubicBezTo>
                <a:cubicBezTo>
                  <a:pt x="635810" y="172035"/>
                  <a:pt x="635800" y="204488"/>
                  <a:pt x="628330" y="235612"/>
                </a:cubicBezTo>
                <a:cubicBezTo>
                  <a:pt x="620517" y="268165"/>
                  <a:pt x="598123" y="289812"/>
                  <a:pt x="577842" y="314150"/>
                </a:cubicBezTo>
                <a:cubicBezTo>
                  <a:pt x="574102" y="323500"/>
                  <a:pt x="571125" y="333192"/>
                  <a:pt x="566622" y="342199"/>
                </a:cubicBezTo>
                <a:cubicBezTo>
                  <a:pt x="560728" y="353986"/>
                  <a:pt x="548725" y="367962"/>
                  <a:pt x="538573" y="375858"/>
                </a:cubicBezTo>
                <a:cubicBezTo>
                  <a:pt x="527929" y="384137"/>
                  <a:pt x="504914" y="398297"/>
                  <a:pt x="504914" y="398297"/>
                </a:cubicBezTo>
                <a:cubicBezTo>
                  <a:pt x="499304" y="405777"/>
                  <a:pt x="494696" y="414125"/>
                  <a:pt x="488085" y="420736"/>
                </a:cubicBezTo>
                <a:cubicBezTo>
                  <a:pt x="483317" y="425504"/>
                  <a:pt x="476973" y="428383"/>
                  <a:pt x="471255" y="431956"/>
                </a:cubicBezTo>
                <a:cubicBezTo>
                  <a:pt x="462009" y="437735"/>
                  <a:pt x="452556" y="443175"/>
                  <a:pt x="443206" y="448785"/>
                </a:cubicBezTo>
                <a:cubicBezTo>
                  <a:pt x="439466" y="454395"/>
                  <a:pt x="436754" y="460847"/>
                  <a:pt x="431987" y="465615"/>
                </a:cubicBezTo>
                <a:cubicBezTo>
                  <a:pt x="401962" y="495641"/>
                  <a:pt x="428061" y="453903"/>
                  <a:pt x="392718" y="493664"/>
                </a:cubicBezTo>
                <a:cubicBezTo>
                  <a:pt x="383760" y="503742"/>
                  <a:pt x="381499" y="519843"/>
                  <a:pt x="370279" y="527323"/>
                </a:cubicBezTo>
                <a:lnTo>
                  <a:pt x="336620" y="549762"/>
                </a:lnTo>
                <a:cubicBezTo>
                  <a:pt x="334750" y="555372"/>
                  <a:pt x="335191" y="562411"/>
                  <a:pt x="331010" y="566592"/>
                </a:cubicBezTo>
                <a:cubicBezTo>
                  <a:pt x="302954" y="594648"/>
                  <a:pt x="312876" y="559709"/>
                  <a:pt x="297351" y="594641"/>
                </a:cubicBezTo>
                <a:cubicBezTo>
                  <a:pt x="292548" y="605448"/>
                  <a:pt x="289000" y="616827"/>
                  <a:pt x="286132" y="628300"/>
                </a:cubicBezTo>
                <a:cubicBezTo>
                  <a:pt x="282392" y="643259"/>
                  <a:pt x="287742" y="664625"/>
                  <a:pt x="274912" y="673178"/>
                </a:cubicBezTo>
                <a:lnTo>
                  <a:pt x="258082" y="684398"/>
                </a:lnTo>
                <a:cubicBezTo>
                  <a:pt x="245451" y="722295"/>
                  <a:pt x="262969" y="681217"/>
                  <a:pt x="235643" y="712447"/>
                </a:cubicBezTo>
                <a:cubicBezTo>
                  <a:pt x="226764" y="722595"/>
                  <a:pt x="225996" y="741842"/>
                  <a:pt x="213204" y="746106"/>
                </a:cubicBezTo>
                <a:lnTo>
                  <a:pt x="179545" y="757325"/>
                </a:lnTo>
                <a:cubicBezTo>
                  <a:pt x="173935" y="762935"/>
                  <a:pt x="166569" y="767220"/>
                  <a:pt x="162716" y="774155"/>
                </a:cubicBezTo>
                <a:cubicBezTo>
                  <a:pt x="138918" y="816993"/>
                  <a:pt x="168070" y="802290"/>
                  <a:pt x="134667" y="813423"/>
                </a:cubicBezTo>
                <a:cubicBezTo>
                  <a:pt x="130927" y="820903"/>
                  <a:pt x="126741" y="828176"/>
                  <a:pt x="123447" y="835863"/>
                </a:cubicBezTo>
                <a:cubicBezTo>
                  <a:pt x="121118" y="841298"/>
                  <a:pt x="122018" y="848511"/>
                  <a:pt x="117837" y="852692"/>
                </a:cubicBezTo>
                <a:cubicBezTo>
                  <a:pt x="113656" y="856873"/>
                  <a:pt x="106618" y="856432"/>
                  <a:pt x="101008" y="858302"/>
                </a:cubicBezTo>
                <a:cubicBezTo>
                  <a:pt x="99138" y="865782"/>
                  <a:pt x="100334" y="874818"/>
                  <a:pt x="95398" y="880741"/>
                </a:cubicBezTo>
                <a:cubicBezTo>
                  <a:pt x="90044" y="887165"/>
                  <a:pt x="79383" y="886607"/>
                  <a:pt x="72959" y="891961"/>
                </a:cubicBezTo>
                <a:cubicBezTo>
                  <a:pt x="67780" y="896277"/>
                  <a:pt x="65479" y="903180"/>
                  <a:pt x="61739" y="908790"/>
                </a:cubicBezTo>
                <a:cubicBezTo>
                  <a:pt x="57447" y="925958"/>
                  <a:pt x="57824" y="935144"/>
                  <a:pt x="44909" y="948059"/>
                </a:cubicBezTo>
                <a:cubicBezTo>
                  <a:pt x="40142" y="952826"/>
                  <a:pt x="33690" y="955539"/>
                  <a:pt x="28080" y="959279"/>
                </a:cubicBezTo>
                <a:cubicBezTo>
                  <a:pt x="22355" y="1090946"/>
                  <a:pt x="9381" y="1077085"/>
                  <a:pt x="5641" y="107708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1F5A8F6-DE86-4A27-859A-5FE02E4BC8DC}"/>
              </a:ext>
            </a:extLst>
          </p:cNvPr>
          <p:cNvSpPr txBox="1"/>
          <p:nvPr/>
        </p:nvSpPr>
        <p:spPr>
          <a:xfrm>
            <a:off x="2028829" y="95854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内花被片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B4E346-40D7-42CF-BC33-82950821657D}"/>
              </a:ext>
            </a:extLst>
          </p:cNvPr>
          <p:cNvSpPr txBox="1"/>
          <p:nvPr/>
        </p:nvSpPr>
        <p:spPr>
          <a:xfrm>
            <a:off x="2444327" y="24704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外花被片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835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</a:rPr>
              <a:t>Iris</a:t>
            </a:r>
            <a:r>
              <a:rPr kumimoji="1" lang="ja-JP" altLang="en-US" dirty="0">
                <a:latin typeface="メイリオ" panose="020B0604030504040204" pitchFamily="50" charset="-128"/>
              </a:rPr>
              <a:t>データセット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4071" y="1371773"/>
            <a:ext cx="3768213" cy="335687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◆</a:t>
            </a:r>
            <a:r>
              <a:rPr lang="en-US" altLang="ja-JP" sz="2400" b="1" dirty="0">
                <a:latin typeface="メイリオ" panose="020B0604030504040204" pitchFamily="50" charset="-128"/>
              </a:rPr>
              <a:t>3</a:t>
            </a:r>
            <a:r>
              <a:rPr lang="ja-JP" altLang="en-US" sz="2400" b="1" dirty="0">
                <a:latin typeface="メイリオ" panose="020B0604030504040204" pitchFamily="50" charset="-128"/>
              </a:rPr>
              <a:t>種</a:t>
            </a:r>
            <a:r>
              <a:rPr lang="ja-JP" altLang="en-US" sz="2400" dirty="0">
                <a:latin typeface="メイリオ" panose="020B0604030504040204" pitchFamily="50" charset="-128"/>
              </a:rPr>
              <a:t>のアヤメの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外花被辺</a:t>
            </a:r>
            <a:r>
              <a:rPr lang="ja-JP" altLang="en-US" sz="2400" dirty="0">
                <a:latin typeface="メイリオ" panose="020B0604030504040204" pitchFamily="50" charset="-128"/>
              </a:rPr>
              <a:t>，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内花被片</a:t>
            </a:r>
            <a:r>
              <a:rPr lang="ja-JP" altLang="en-US" sz="2400" dirty="0">
                <a:latin typeface="メイリオ" panose="020B0604030504040204" pitchFamily="50" charset="-128"/>
              </a:rPr>
              <a:t>を計測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 fontAlgn="base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◆ 種類も記録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 fontAlgn="base">
              <a:buNone/>
            </a:pPr>
            <a:r>
              <a:rPr lang="pt-BR" altLang="ja-JP" sz="2400" b="1" dirty="0">
                <a:latin typeface="メイリオ" panose="020B0604030504040204" pitchFamily="50" charset="-128"/>
              </a:rPr>
              <a:t>setosa</a:t>
            </a:r>
          </a:p>
          <a:p>
            <a:pPr marL="0" indent="0" fontAlgn="base">
              <a:buNone/>
            </a:pPr>
            <a:r>
              <a:rPr lang="pt-BR" altLang="ja-JP" sz="2400" b="1" dirty="0">
                <a:latin typeface="メイリオ" panose="020B0604030504040204" pitchFamily="50" charset="-128"/>
              </a:rPr>
              <a:t>versicolor</a:t>
            </a:r>
          </a:p>
          <a:p>
            <a:pPr marL="0" indent="0" fontAlgn="base">
              <a:buNone/>
            </a:pPr>
            <a:r>
              <a:rPr lang="pt-BR" altLang="ja-JP" sz="2400" b="1" dirty="0">
                <a:latin typeface="メイリオ" panose="020B0604030504040204" pitchFamily="50" charset="-128"/>
              </a:rPr>
              <a:t>virginica</a:t>
            </a:r>
          </a:p>
          <a:p>
            <a:pPr marL="0" indent="0" fontAlgn="base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◆ データ数は</a:t>
            </a:r>
            <a:r>
              <a:rPr lang="en-US" altLang="ja-JP" sz="2400" b="1" dirty="0">
                <a:latin typeface="メイリオ" panose="020B0604030504040204" pitchFamily="50" charset="-128"/>
              </a:rPr>
              <a:t>50</a:t>
            </a:r>
            <a:r>
              <a:rPr lang="en-US" altLang="ja-JP" sz="2400" dirty="0">
                <a:latin typeface="メイリオ" panose="020B0604030504040204" pitchFamily="50" charset="-128"/>
              </a:rPr>
              <a:t>×</a:t>
            </a:r>
            <a:r>
              <a:rPr lang="en-US" altLang="ja-JP" sz="2400" b="1" dirty="0">
                <a:latin typeface="メイリオ" panose="020B0604030504040204" pitchFamily="50" charset="-128"/>
              </a:rPr>
              <a:t>3</a:t>
            </a:r>
          </a:p>
          <a:p>
            <a:pPr marL="0" indent="0"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作成者：</a:t>
            </a:r>
            <a:r>
              <a:rPr lang="en-US" altLang="ja-JP" sz="2400" dirty="0">
                <a:latin typeface="メイリオ" panose="020B0604030504040204" pitchFamily="50" charset="-128"/>
              </a:rPr>
              <a:t>Ronald Fisher</a:t>
            </a: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作成年：</a:t>
            </a:r>
            <a:r>
              <a:rPr lang="en-US" altLang="ja-JP" sz="2400" dirty="0">
                <a:latin typeface="メイリオ" panose="020B0604030504040204" pitchFamily="50" charset="-128"/>
              </a:rPr>
              <a:t>1936</a:t>
            </a:r>
            <a:endParaRPr kumimoji="1" lang="ja-JP" altLang="en-US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CA150-FBCC-4EED-BD77-593698E95F3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右中かっこ 4"/>
          <p:cNvSpPr/>
          <p:nvPr/>
        </p:nvSpPr>
        <p:spPr>
          <a:xfrm rot="5400000">
            <a:off x="1044145" y="3882944"/>
            <a:ext cx="226247" cy="1720953"/>
          </a:xfrm>
          <a:prstGeom prst="rightBrace">
            <a:avLst>
              <a:gd name="adj1" fmla="val 26180"/>
              <a:gd name="adj2" fmla="val 50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/>
          <p:cNvSpPr/>
          <p:nvPr/>
        </p:nvSpPr>
        <p:spPr>
          <a:xfrm rot="5400000">
            <a:off x="2998988" y="3935399"/>
            <a:ext cx="226249" cy="1616046"/>
          </a:xfrm>
          <a:prstGeom prst="rightBrace">
            <a:avLst>
              <a:gd name="adj1" fmla="val 26180"/>
              <a:gd name="adj2" fmla="val 50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右中かっこ 7"/>
          <p:cNvSpPr/>
          <p:nvPr/>
        </p:nvSpPr>
        <p:spPr>
          <a:xfrm rot="5400000">
            <a:off x="4284772" y="4380449"/>
            <a:ext cx="249879" cy="725944"/>
          </a:xfrm>
          <a:prstGeom prst="rightBrace">
            <a:avLst>
              <a:gd name="adj1" fmla="val 26180"/>
              <a:gd name="adj2" fmla="val 50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4679" y="4987288"/>
            <a:ext cx="21771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外花被片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Sepal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の長さと幅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9" y="1817818"/>
            <a:ext cx="5139451" cy="2704266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2124289" y="5000777"/>
            <a:ext cx="21918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内花被片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Petal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の長さと幅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144967" y="5036261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種類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-14866" y="902871"/>
            <a:ext cx="59832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Iris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データセット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（データ数は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50 × 3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のうち，先頭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行</a:t>
            </a:r>
          </a:p>
        </p:txBody>
      </p:sp>
      <p:sp>
        <p:nvSpPr>
          <p:cNvPr id="13" name="右中かっこ 12"/>
          <p:cNvSpPr/>
          <p:nvPr/>
        </p:nvSpPr>
        <p:spPr>
          <a:xfrm rot="5400000">
            <a:off x="2043446" y="3902175"/>
            <a:ext cx="253225" cy="3893180"/>
          </a:xfrm>
          <a:prstGeom prst="rightBrace">
            <a:avLst>
              <a:gd name="adj1" fmla="val 26180"/>
              <a:gd name="adj2" fmla="val 50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中かっこ 13"/>
          <p:cNvSpPr/>
          <p:nvPr/>
        </p:nvSpPr>
        <p:spPr>
          <a:xfrm rot="5400000">
            <a:off x="4427509" y="5506115"/>
            <a:ext cx="249879" cy="725944"/>
          </a:xfrm>
          <a:prstGeom prst="rightBrace">
            <a:avLst>
              <a:gd name="adj1" fmla="val 26180"/>
              <a:gd name="adj2" fmla="val 50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45041" y="619676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特徴量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047253" y="618735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ラベル</a:t>
            </a:r>
          </a:p>
        </p:txBody>
      </p:sp>
    </p:spTree>
    <p:extLst>
      <p:ext uri="{BB962C8B-B14F-4D97-AF65-F5344CB8AC3E}">
        <p14:creationId xmlns:p14="http://schemas.microsoft.com/office/powerpoint/2010/main" val="1181236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D7057F-71A1-4A5A-9F21-524858147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Iri</a:t>
            </a:r>
            <a:r>
              <a:rPr lang="en-US" altLang="ja-JP"/>
              <a:t>s</a:t>
            </a:r>
            <a:r>
              <a:rPr lang="ja-JP" altLang="en-US" dirty="0"/>
              <a:t>データセットの散布図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98FDF0-68B1-4D3C-B686-9BE5EF45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98384BC-6D25-4BAF-981D-44F095D87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677" y="761362"/>
            <a:ext cx="5218193" cy="332804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3747912-BFE6-4592-BCE7-26425BB3DCA1}"/>
              </a:ext>
            </a:extLst>
          </p:cNvPr>
          <p:cNvSpPr/>
          <p:nvPr/>
        </p:nvSpPr>
        <p:spPr>
          <a:xfrm>
            <a:off x="4700471" y="4205871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横軸：内花被片の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長さ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A4D401A-3230-4C25-A1D1-92003F7D52BA}"/>
              </a:ext>
            </a:extLst>
          </p:cNvPr>
          <p:cNvSpPr txBox="1"/>
          <p:nvPr/>
        </p:nvSpPr>
        <p:spPr>
          <a:xfrm>
            <a:off x="2913102" y="1058863"/>
            <a:ext cx="553998" cy="28623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縦軸：内花被片の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7BFF21A-5A10-4837-B66D-C175791D297C}"/>
              </a:ext>
            </a:extLst>
          </p:cNvPr>
          <p:cNvSpPr txBox="1"/>
          <p:nvPr/>
        </p:nvSpPr>
        <p:spPr>
          <a:xfrm>
            <a:off x="3927475" y="4874817"/>
            <a:ext cx="449353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次の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  <a:r>
              <a:rPr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種類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の分類済みのデータ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ase"/>
            <a:r>
              <a:rPr lang="pt-BR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setosa</a:t>
            </a:r>
          </a:p>
          <a:p>
            <a:pPr fontAlgn="base"/>
            <a:r>
              <a:rPr lang="pt-BR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versicolor</a:t>
            </a:r>
          </a:p>
          <a:p>
            <a:pPr fontAlgn="base"/>
            <a:r>
              <a:rPr lang="pt-BR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virginica</a:t>
            </a:r>
          </a:p>
          <a:p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457B22D-4AE9-4661-8C6B-9F089C614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38" y="877831"/>
            <a:ext cx="2627732" cy="332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9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972C0A7-A133-4D76-92E5-C9227D2141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12" b="17621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480EAF0-5E7F-4AB3-882B-CF6CA8C6D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3975434"/>
            <a:ext cx="2461461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kumimoji="1" lang="en-US" altLang="ja-JP" sz="3200" b="1" dirty="0" err="1">
                <a:solidFill>
                  <a:srgbClr val="FF0000"/>
                </a:solidFill>
              </a:rPr>
              <a:t>Paiza.IO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7FC1CF-304E-4D1B-BC5B-EA7CCB1A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84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7CC945B-711B-4AF5-B97F-513CA841417F}"/>
              </a:ext>
            </a:extLst>
          </p:cNvPr>
          <p:cNvSpPr txBox="1">
            <a:spLocks/>
          </p:cNvSpPr>
          <p:nvPr/>
        </p:nvSpPr>
        <p:spPr>
          <a:xfrm>
            <a:off x="3597819" y="4238625"/>
            <a:ext cx="480974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さまざまなプログラミング言語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の体験，演習ができる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オンラインサービス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① ウェブブラウザで次の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URL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を開く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https://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paiza.io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4"/>
              </a:rPr>
              <a:t>/ja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② 「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コード作成を試してみる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」をクリック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③ 言語を選ぶ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． この授業では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Python） 3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167CEFD-9624-4D43-8484-E2D6F9CAA0D5}"/>
              </a:ext>
            </a:extLst>
          </p:cNvPr>
          <p:cNvSpPr/>
          <p:nvPr/>
        </p:nvSpPr>
        <p:spPr>
          <a:xfrm>
            <a:off x="0" y="808309"/>
            <a:ext cx="1535788" cy="7274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690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500" dirty="0"/>
              <a:t>乱数を発生させる</a:t>
            </a:r>
            <a:r>
              <a:rPr kumimoji="1" lang="en-US" altLang="ja-JP" sz="3500" dirty="0"/>
              <a:t>Pytho</a:t>
            </a:r>
            <a:r>
              <a:rPr lang="en-US" altLang="ja-JP" sz="3500" dirty="0"/>
              <a:t>n</a:t>
            </a:r>
            <a:r>
              <a:rPr lang="ja-JP" altLang="en-US" sz="3500" dirty="0"/>
              <a:t>プログラム</a:t>
            </a:r>
            <a:endParaRPr kumimoji="1" lang="ja-JP" altLang="en-US" sz="3500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3FD5D7A0-5D8A-44F2-ABBC-E10DB4343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617" y="2301881"/>
            <a:ext cx="4339055" cy="1127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/>
              <a:t>import random</a:t>
            </a:r>
          </a:p>
          <a:p>
            <a:pPr marL="0" indent="0">
              <a:buNone/>
            </a:pPr>
            <a:r>
              <a:rPr lang="en-US" altLang="ja-JP" sz="2400" dirty="0"/>
              <a:t>print(</a:t>
            </a:r>
            <a:r>
              <a:rPr lang="en-US" altLang="ja-JP" sz="2400" dirty="0" err="1"/>
              <a:t>random.random</a:t>
            </a:r>
            <a:r>
              <a:rPr lang="en-US" altLang="ja-JP" sz="2400" dirty="0"/>
              <a:t>() )</a:t>
            </a:r>
            <a:endParaRPr lang="ja-JP" altLang="en-US" sz="2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43113B8-D4E3-4CD3-9392-806E67D95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55" y="2276856"/>
            <a:ext cx="3749235" cy="2833724"/>
          </a:xfrm>
          <a:prstGeom prst="rect">
            <a:avLst/>
          </a:prstGeom>
        </p:spPr>
      </p:pic>
      <p:sp>
        <p:nvSpPr>
          <p:cNvPr id="10" name="コンテンツ プレースホルダー 11">
            <a:extLst>
              <a:ext uri="{FF2B5EF4-FFF2-40B4-BE49-F238E27FC236}">
                <a16:creationId xmlns:a16="http://schemas.microsoft.com/office/drawing/2014/main" id="{DB57FE00-FCE0-4E27-BFBB-3E8AADC39D4A}"/>
              </a:ext>
            </a:extLst>
          </p:cNvPr>
          <p:cNvSpPr txBox="1">
            <a:spLocks/>
          </p:cNvSpPr>
          <p:nvPr/>
        </p:nvSpPr>
        <p:spPr>
          <a:xfrm>
            <a:off x="4649724" y="4382597"/>
            <a:ext cx="4339055" cy="215176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/>
              <a:t>「</a:t>
            </a:r>
            <a:r>
              <a:rPr lang="en-US" altLang="ja-JP" sz="2400" dirty="0"/>
              <a:t>import</a:t>
            </a:r>
            <a:r>
              <a:rPr lang="ja-JP" altLang="en-US" sz="2400" dirty="0"/>
              <a:t>」は拡張機能のインポート．</a:t>
            </a:r>
            <a:endParaRPr lang="en-US" altLang="ja-JP" sz="2400" dirty="0"/>
          </a:p>
          <a:p>
            <a:r>
              <a:rPr lang="ja-JP" altLang="en-US" sz="2400" dirty="0"/>
              <a:t>拡張機能についての情報は，</a:t>
            </a:r>
            <a:r>
              <a:rPr lang="en-US" altLang="ja-JP" sz="2400" dirty="0"/>
              <a:t>https://</a:t>
            </a:r>
            <a:r>
              <a:rPr lang="en-US" altLang="ja-JP" sz="2400" dirty="0" err="1"/>
              <a:t>docs.python.org</a:t>
            </a:r>
            <a:r>
              <a:rPr lang="en-US" altLang="ja-JP" sz="2400" dirty="0"/>
              <a:t>/ja/3</a:t>
            </a:r>
          </a:p>
          <a:p>
            <a:pPr marL="0" indent="0">
              <a:buNone/>
            </a:pPr>
            <a:r>
              <a:rPr lang="en-US" altLang="ja-JP" sz="2400" dirty="0"/>
              <a:t>https://</a:t>
            </a:r>
            <a:r>
              <a:rPr lang="en-US" altLang="ja-JP" sz="2400" dirty="0" err="1"/>
              <a:t>pypi.org</a:t>
            </a:r>
            <a:r>
              <a:rPr lang="en-US" altLang="ja-JP" sz="2400" dirty="0"/>
              <a:t>/</a:t>
            </a:r>
          </a:p>
          <a:p>
            <a:pPr marL="0" indent="0">
              <a:buNone/>
            </a:pPr>
            <a:r>
              <a:rPr lang="ja-JP" altLang="en-US" sz="2400" dirty="0"/>
              <a:t>などで確認できる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48E1556-F939-4276-BF81-D06081F23522}"/>
              </a:ext>
            </a:extLst>
          </p:cNvPr>
          <p:cNvSpPr/>
          <p:nvPr/>
        </p:nvSpPr>
        <p:spPr>
          <a:xfrm>
            <a:off x="4821931" y="3509819"/>
            <a:ext cx="3472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u="sng" dirty="0">
                <a:solidFill>
                  <a:srgbClr val="FF0000"/>
                </a:solidFill>
              </a:rPr>
              <a:t>0</a:t>
            </a:r>
            <a:r>
              <a:rPr lang="ja-JP" altLang="en-US" sz="2400" b="1" u="sng" dirty="0">
                <a:solidFill>
                  <a:srgbClr val="FF0000"/>
                </a:solidFill>
              </a:rPr>
              <a:t>から</a:t>
            </a:r>
            <a:r>
              <a:rPr lang="en-US" altLang="ja-JP" sz="2400" b="1" u="sng" dirty="0">
                <a:solidFill>
                  <a:srgbClr val="FF0000"/>
                </a:solidFill>
              </a:rPr>
              <a:t>1</a:t>
            </a:r>
            <a:r>
              <a:rPr lang="ja-JP" altLang="en-US" sz="2400" b="1" u="sng" dirty="0" err="1">
                <a:solidFill>
                  <a:srgbClr val="FF0000"/>
                </a:solidFill>
              </a:rPr>
              <a:t>までの</a:t>
            </a:r>
            <a:r>
              <a:rPr lang="ja-JP" altLang="en-US" sz="2400" b="1" u="sng" dirty="0">
                <a:solidFill>
                  <a:srgbClr val="FF0000"/>
                </a:solidFill>
              </a:rPr>
              <a:t>数</a:t>
            </a:r>
            <a:r>
              <a:rPr lang="ja-JP" altLang="en-US" sz="2400" dirty="0">
                <a:solidFill>
                  <a:srgbClr val="FF0000"/>
                </a:solidFill>
              </a:rPr>
              <a:t>を発生</a:t>
            </a:r>
          </a:p>
        </p:txBody>
      </p:sp>
    </p:spTree>
    <p:extLst>
      <p:ext uri="{BB962C8B-B14F-4D97-AF65-F5344CB8AC3E}">
        <p14:creationId xmlns:p14="http://schemas.microsoft.com/office/powerpoint/2010/main" val="3178138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500" dirty="0"/>
              <a:t>乱数を発生させる</a:t>
            </a:r>
            <a:r>
              <a:rPr kumimoji="1" lang="en-US" altLang="ja-JP" sz="3500" dirty="0"/>
              <a:t>Pytho</a:t>
            </a:r>
            <a:r>
              <a:rPr lang="en-US" altLang="ja-JP" sz="3500" dirty="0"/>
              <a:t>n</a:t>
            </a:r>
            <a:r>
              <a:rPr lang="ja-JP" altLang="en-US" sz="3500" dirty="0"/>
              <a:t>プログラム</a:t>
            </a:r>
            <a:endParaRPr kumimoji="1" lang="ja-JP" altLang="en-US" sz="3500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3FD5D7A0-5D8A-44F2-ABBC-E10DB4343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617" y="2065408"/>
            <a:ext cx="4553854" cy="40074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/>
              <a:t>import random</a:t>
            </a:r>
          </a:p>
          <a:p>
            <a:pPr marL="0" indent="0">
              <a:buNone/>
            </a:pPr>
            <a:r>
              <a:rPr lang="en-US" altLang="ja-JP" sz="2400" dirty="0"/>
              <a:t>print(</a:t>
            </a:r>
            <a:r>
              <a:rPr lang="en-US" altLang="ja-JP" sz="2400" dirty="0" err="1"/>
              <a:t>random.random</a:t>
            </a:r>
            <a:r>
              <a:rPr lang="en-US" altLang="ja-JP" sz="2400" dirty="0"/>
              <a:t>() )</a:t>
            </a:r>
          </a:p>
          <a:p>
            <a:pPr marL="0" indent="0">
              <a:buNone/>
            </a:pPr>
            <a:br>
              <a:rPr lang="en-US" altLang="ja-JP" sz="2400" dirty="0"/>
            </a:br>
            <a:r>
              <a:rPr lang="en-US" altLang="ja-JP" sz="2400" dirty="0"/>
              <a:t>import random</a:t>
            </a:r>
          </a:p>
          <a:p>
            <a:pPr marL="0" indent="0">
              <a:buNone/>
            </a:pPr>
            <a:r>
              <a:rPr lang="en-US" altLang="ja-JP" sz="2400" dirty="0"/>
              <a:t>print(</a:t>
            </a:r>
            <a:r>
              <a:rPr lang="en-US" altLang="ja-JP" sz="2400" dirty="0" err="1"/>
              <a:t>random.random</a:t>
            </a:r>
            <a:r>
              <a:rPr lang="en-US" altLang="ja-JP" sz="2400" dirty="0"/>
              <a:t>() )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import random</a:t>
            </a:r>
          </a:p>
          <a:p>
            <a:pPr marL="0" indent="0">
              <a:buNone/>
            </a:pPr>
            <a:r>
              <a:rPr lang="en-US" altLang="ja-JP" sz="2400" dirty="0"/>
              <a:t>print(</a:t>
            </a:r>
            <a:r>
              <a:rPr lang="en-US" altLang="ja-JP" sz="2400" dirty="0" err="1"/>
              <a:t>random.random</a:t>
            </a:r>
            <a:r>
              <a:rPr lang="en-US" altLang="ja-JP" sz="2400" dirty="0"/>
              <a:t>() )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乱数は，毎回，</a:t>
            </a:r>
            <a:r>
              <a:rPr lang="ja-JP" altLang="en-US" sz="2400" b="1" dirty="0"/>
              <a:t>値が変わる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6BEF943-CB8C-4D04-BEB2-0447E81E1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24" y="2301880"/>
            <a:ext cx="3610192" cy="414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76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500" dirty="0"/>
              <a:t>乱数を発生させる</a:t>
            </a:r>
            <a:r>
              <a:rPr kumimoji="1" lang="en-US" altLang="ja-JP" sz="3500" dirty="0"/>
              <a:t>Pytho</a:t>
            </a:r>
            <a:r>
              <a:rPr lang="en-US" altLang="ja-JP" sz="3500" dirty="0"/>
              <a:t>n</a:t>
            </a:r>
            <a:r>
              <a:rPr lang="ja-JP" altLang="en-US" sz="3500" dirty="0"/>
              <a:t>プログラム</a:t>
            </a:r>
            <a:endParaRPr kumimoji="1" lang="ja-JP" altLang="en-US" sz="3500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3FD5D7A0-5D8A-44F2-ABBC-E10DB4343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2901" y="2215304"/>
            <a:ext cx="4339055" cy="3603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/>
              <a:t>import random</a:t>
            </a:r>
          </a:p>
          <a:p>
            <a:pPr marL="0" indent="0">
              <a:buNone/>
            </a:pPr>
            <a:r>
              <a:rPr lang="en-US" altLang="ja-JP" sz="2400" dirty="0"/>
              <a:t>a =</a:t>
            </a:r>
            <a:r>
              <a:rPr lang="en-US" altLang="ja-JP" sz="2400" dirty="0" err="1"/>
              <a:t>random.random</a:t>
            </a:r>
            <a:r>
              <a:rPr lang="en-US" altLang="ja-JP" sz="2400" dirty="0"/>
              <a:t>()</a:t>
            </a:r>
          </a:p>
          <a:p>
            <a:pPr marL="0" indent="0">
              <a:buNone/>
            </a:pPr>
            <a:r>
              <a:rPr lang="en-US" altLang="ja-JP" sz="2400" dirty="0"/>
              <a:t>if a &lt;</a:t>
            </a:r>
            <a:r>
              <a:rPr lang="en-US" altLang="ja-JP" sz="2400" b="1" dirty="0"/>
              <a:t>0.2</a:t>
            </a:r>
            <a:r>
              <a:rPr lang="en-US" altLang="ja-JP" sz="2400" dirty="0"/>
              <a:t>:</a:t>
            </a:r>
          </a:p>
          <a:p>
            <a:pPr marL="0" indent="0">
              <a:buNone/>
            </a:pPr>
            <a:r>
              <a:rPr lang="en-US" altLang="ja-JP" sz="2400" dirty="0"/>
              <a:t>    print("Atari");</a:t>
            </a:r>
          </a:p>
          <a:p>
            <a:pPr marL="0" indent="0">
              <a:buNone/>
            </a:pPr>
            <a:r>
              <a:rPr lang="en-US" altLang="ja-JP" sz="2400" dirty="0"/>
              <a:t>else:</a:t>
            </a:r>
          </a:p>
          <a:p>
            <a:pPr marL="0" indent="0">
              <a:buNone/>
            </a:pPr>
            <a:r>
              <a:rPr lang="en-US" altLang="ja-JP" sz="2400" dirty="0"/>
              <a:t>    print("</a:t>
            </a:r>
            <a:r>
              <a:rPr lang="en-US" altLang="ja-JP" sz="2400" dirty="0" err="1"/>
              <a:t>hazure</a:t>
            </a:r>
            <a:r>
              <a:rPr lang="en-US" altLang="ja-JP" sz="2400" dirty="0"/>
              <a:t>");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C535EB4-FCDC-4EAA-B95D-6E12E6597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34" y="2230798"/>
            <a:ext cx="2326416" cy="211531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F006693-20A6-47DF-9F14-F33C96E5B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34" y="4481223"/>
            <a:ext cx="2326416" cy="212470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0FE7B00-4C9F-4ED8-A89B-5294549CDFB2}"/>
              </a:ext>
            </a:extLst>
          </p:cNvPr>
          <p:cNvSpPr txBox="1"/>
          <p:nvPr/>
        </p:nvSpPr>
        <p:spPr>
          <a:xfrm>
            <a:off x="3352729" y="5902770"/>
            <a:ext cx="4779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20 %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の確率で「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Arati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」を表示</a:t>
            </a:r>
            <a:r>
              <a:rPr kumimoji="1" lang="ja-JP" altLang="en-US" sz="2400" dirty="0" err="1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．</a:t>
            </a:r>
            <a:endParaRPr kumimoji="1" lang="en-US" altLang="ja-JP" sz="24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80 %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の確率で「</a:t>
            </a:r>
            <a:r>
              <a:rPr kumimoji="1" lang="en-US" altLang="ja-JP" sz="2400" dirty="0" err="1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hazure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」を表示．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551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条件分岐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071041" cy="9981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dirty="0"/>
              <a:t>条件分岐では，</a:t>
            </a:r>
            <a:r>
              <a:rPr kumimoji="1" lang="ja-JP" altLang="en-US" b="1" dirty="0"/>
              <a:t>「実行される部分」と「実行されない部分」がある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b="1" u="sng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216DF49-33B8-4AC0-902A-9AD3E1F3140A}"/>
              </a:ext>
            </a:extLst>
          </p:cNvPr>
          <p:cNvSpPr txBox="1"/>
          <p:nvPr/>
        </p:nvSpPr>
        <p:spPr>
          <a:xfrm>
            <a:off x="1580081" y="4541283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D132F0-5981-3D31-9B3D-8C9B7BB8E651}"/>
              </a:ext>
            </a:extLst>
          </p:cNvPr>
          <p:cNvSpPr txBox="1"/>
          <p:nvPr/>
        </p:nvSpPr>
        <p:spPr>
          <a:xfrm>
            <a:off x="6228818" y="4098060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</a:p>
        </p:txBody>
      </p:sp>
      <p:sp>
        <p:nvSpPr>
          <p:cNvPr id="3" name="右矢印 12">
            <a:extLst>
              <a:ext uri="{FF2B5EF4-FFF2-40B4-BE49-F238E27FC236}">
                <a16:creationId xmlns:a16="http://schemas.microsoft.com/office/drawing/2014/main" id="{EB876D66-DF58-54C7-281B-DC879C8439F3}"/>
              </a:ext>
            </a:extLst>
          </p:cNvPr>
          <p:cNvSpPr/>
          <p:nvPr/>
        </p:nvSpPr>
        <p:spPr>
          <a:xfrm>
            <a:off x="4782313" y="2989184"/>
            <a:ext cx="333500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9EF6DF3-BA5E-1505-AB4B-A0CE851FD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37" y="2198910"/>
            <a:ext cx="3684328" cy="21410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0894949-0D63-0477-8DCF-31576F7A7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660" y="2474175"/>
            <a:ext cx="2954226" cy="151498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0C78774-D898-BA0F-A2A2-038948005D52}"/>
              </a:ext>
            </a:extLst>
          </p:cNvPr>
          <p:cNvSpPr/>
          <p:nvPr/>
        </p:nvSpPr>
        <p:spPr>
          <a:xfrm>
            <a:off x="1420388" y="3034036"/>
            <a:ext cx="2886142" cy="470182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3C252D6-48CE-8EC0-3012-CF20585EECA9}"/>
              </a:ext>
            </a:extLst>
          </p:cNvPr>
          <p:cNvSpPr/>
          <p:nvPr/>
        </p:nvSpPr>
        <p:spPr>
          <a:xfrm>
            <a:off x="1420388" y="3858710"/>
            <a:ext cx="2886142" cy="470182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7535F931-7A46-5EC1-0180-1DA75BDBAC7F}"/>
              </a:ext>
            </a:extLst>
          </p:cNvPr>
          <p:cNvSpPr txBox="1">
            <a:spLocks/>
          </p:cNvSpPr>
          <p:nvPr/>
        </p:nvSpPr>
        <p:spPr>
          <a:xfrm>
            <a:off x="673037" y="5044395"/>
            <a:ext cx="4193931" cy="1719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b="1" dirty="0"/>
              <a:t>x &gt; 20</a:t>
            </a:r>
            <a:r>
              <a:rPr lang="ja-JP" altLang="en-US" sz="2000" dirty="0"/>
              <a:t>のとき</a:t>
            </a:r>
            <a:r>
              <a:rPr lang="ja-JP" altLang="en-US" sz="2000" b="1" dirty="0"/>
              <a:t>のみ</a:t>
            </a:r>
            <a:endParaRPr lang="en-US" altLang="ja-JP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print("big")</a:t>
            </a:r>
            <a:r>
              <a:rPr lang="ja-JP" altLang="en-US" sz="2000" dirty="0"/>
              <a:t>が実行される</a:t>
            </a:r>
            <a:endParaRPr lang="en-US" altLang="ja-JP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b="1" dirty="0"/>
              <a:t>x</a:t>
            </a:r>
            <a:r>
              <a:rPr lang="ja-JP" altLang="en-US" sz="2000" b="1" dirty="0"/>
              <a:t>≦</a:t>
            </a:r>
            <a:r>
              <a:rPr lang="en-US" altLang="ja-JP" sz="2000" b="1" dirty="0"/>
              <a:t>20</a:t>
            </a:r>
            <a:r>
              <a:rPr lang="ja-JP" altLang="en-US" sz="2000" dirty="0"/>
              <a:t>のとき</a:t>
            </a:r>
            <a:r>
              <a:rPr lang="ja-JP" altLang="en-US" sz="2000" b="1" dirty="0"/>
              <a:t>のみ</a:t>
            </a:r>
            <a:endParaRPr lang="en-US" altLang="ja-JP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print("small")</a:t>
            </a:r>
            <a:r>
              <a:rPr lang="ja-JP" altLang="en-US" sz="2000" dirty="0"/>
              <a:t>が実行される</a:t>
            </a:r>
            <a:endParaRPr lang="en-US" altLang="ja-JP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000" dirty="0"/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65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3500" dirty="0"/>
              <a:t>まとめ</a:t>
            </a:r>
            <a:endParaRPr kumimoji="1" lang="ja-JP" altLang="en-US" sz="3500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3FD5D7A0-5D8A-44F2-ABBC-E10DB4343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48" y="2356539"/>
            <a:ext cx="8461208" cy="4138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コンピュータには，</a:t>
            </a:r>
            <a:r>
              <a:rPr lang="ja-JP" altLang="en-US" b="1" u="sng" dirty="0">
                <a:solidFill>
                  <a:srgbClr val="FF0000"/>
                </a:solidFill>
              </a:rPr>
              <a:t>ランダムな数</a:t>
            </a:r>
            <a:r>
              <a:rPr lang="ja-JP" altLang="en-US" dirty="0"/>
              <a:t>（</a:t>
            </a:r>
            <a:r>
              <a:rPr lang="ja-JP" altLang="en-US" b="1" dirty="0">
                <a:solidFill>
                  <a:srgbClr val="C00000"/>
                </a:solidFill>
              </a:rPr>
              <a:t>乱数</a:t>
            </a:r>
            <a:r>
              <a:rPr lang="ja-JP" altLang="en-US" dirty="0"/>
              <a:t>）を発生する機能がある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620A0F9-8241-44C9-99D6-D25A71705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276" y="3633150"/>
            <a:ext cx="2683924" cy="308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89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7-7</a:t>
            </a:r>
            <a:r>
              <a:rPr lang="ja-JP" altLang="en-US" dirty="0"/>
              <a:t>分布をみる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E05A69A-F348-08D7-9B32-DF36943429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9493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BF5511-63DC-4F42-A973-8D8A6943E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795E90-9A60-4527-A92C-88CEE27CD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コイン投げ</a:t>
            </a:r>
            <a:r>
              <a:rPr kumimoji="1" lang="ja-JP" altLang="en-US" sz="2400" dirty="0"/>
              <a:t>を</a:t>
            </a:r>
            <a:r>
              <a:rPr kumimoji="1" lang="ja-JP" altLang="en-US" sz="2400" b="1" dirty="0"/>
              <a:t>５０回繰り返す</a:t>
            </a:r>
            <a:r>
              <a:rPr kumimoji="1" lang="ja-JP" altLang="en-US" sz="2400" dirty="0"/>
              <a:t>と，表が何回で，裏が何回かのシミュレーション</a:t>
            </a:r>
            <a:endParaRPr kumimoji="1"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だいたい ２５</a:t>
            </a:r>
            <a:endParaRPr kumimoji="1"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シミュレーションの繰り返しで確認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3CCFF1-C801-4C76-92D4-A676FD67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06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の乱数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=RAND()</a:t>
            </a:r>
          </a:p>
          <a:p>
            <a:pPr marL="0" indent="0">
              <a:buNone/>
            </a:pPr>
            <a:r>
              <a:rPr lang="en-US" altLang="ja-JP" b="1" dirty="0"/>
              <a:t>0</a:t>
            </a:r>
            <a:r>
              <a:rPr lang="ja-JP" altLang="en-US" b="1" dirty="0"/>
              <a:t>以上</a:t>
            </a:r>
            <a:r>
              <a:rPr lang="en-US" altLang="ja-JP" b="1" dirty="0"/>
              <a:t>1</a:t>
            </a:r>
            <a:r>
              <a:rPr lang="ja-JP" altLang="en-US" b="1" dirty="0"/>
              <a:t>未満</a:t>
            </a:r>
            <a:r>
              <a:rPr lang="ja-JP" altLang="en-US" dirty="0"/>
              <a:t>の乱数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=IF(RAND() &lt; 0.5, 1, 0)</a:t>
            </a:r>
          </a:p>
          <a:p>
            <a:pPr marL="0" indent="0">
              <a:buNone/>
            </a:pPr>
            <a:r>
              <a:rPr lang="ja-JP" altLang="en-US" dirty="0"/>
              <a:t>乱数が</a:t>
            </a:r>
            <a:r>
              <a:rPr lang="en-US" altLang="ja-JP" b="1" dirty="0"/>
              <a:t>0.5</a:t>
            </a:r>
            <a:r>
              <a:rPr lang="ja-JP" altLang="en-US" b="1" dirty="0"/>
              <a:t>より小さければ</a:t>
            </a:r>
            <a:r>
              <a:rPr lang="en-US" altLang="ja-JP" b="1" dirty="0"/>
              <a:t>1</a:t>
            </a:r>
            <a:r>
              <a:rPr lang="en-US" altLang="ja-JP" dirty="0"/>
              <a:t>,</a:t>
            </a:r>
          </a:p>
          <a:p>
            <a:pPr marL="0" indent="0">
              <a:buNone/>
            </a:pPr>
            <a:r>
              <a:rPr lang="ja-JP" altLang="en-US" dirty="0"/>
              <a:t>さもなければ</a:t>
            </a:r>
            <a:r>
              <a:rPr lang="en-US" altLang="ja-JP" b="1" dirty="0"/>
              <a:t>0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6736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コイン投げのシミュレーション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コインを</a:t>
            </a:r>
            <a:r>
              <a:rPr lang="en-US" altLang="ja-JP" dirty="0"/>
              <a:t>50</a:t>
            </a:r>
            <a:r>
              <a:rPr lang="ja-JP" altLang="en-US" dirty="0"/>
              <a:t>枚投げる</a:t>
            </a:r>
            <a:endParaRPr lang="en-US" altLang="ja-JP" dirty="0"/>
          </a:p>
          <a:p>
            <a:r>
              <a:rPr lang="ja-JP" altLang="en-US" dirty="0"/>
              <a:t>表が出る確率</a:t>
            </a:r>
            <a:r>
              <a:rPr lang="en-US" altLang="ja-JP" dirty="0"/>
              <a:t>0.5,</a:t>
            </a:r>
            <a:r>
              <a:rPr lang="ja-JP" altLang="en-US" dirty="0"/>
              <a:t>裏が出る確率</a:t>
            </a:r>
            <a:r>
              <a:rPr lang="en-US" altLang="ja-JP" dirty="0"/>
              <a:t>0.5</a:t>
            </a:r>
          </a:p>
          <a:p>
            <a:r>
              <a:rPr lang="ja-JP" altLang="en-US" dirty="0"/>
              <a:t>それを繰り返す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17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88996" y="644893"/>
            <a:ext cx="8753475" cy="566857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 新しく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Excel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空白のブック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を作る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セル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A1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0.5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セル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に次の式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=IF(RAND()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&lt;$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A$1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,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,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007FE0EE-B8C8-478E-AE1F-18FE8F10E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 sz="240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D154398-284A-4935-A8CE-717DE11C7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32" y="1600171"/>
            <a:ext cx="3051218" cy="199547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3F28F28-E51B-49D2-9C90-E14529BE2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332" y="4835493"/>
            <a:ext cx="3330618" cy="194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825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78164" y="825637"/>
            <a:ext cx="7453908" cy="632895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④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セル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の式を，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A3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から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A51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コピー＆貼り付け」する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右クリックメニューが便利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⑤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セル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A52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に次の式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=SUM(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A2:A51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※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乱数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なので，実行のたびに違った値になる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18783" y="4327736"/>
            <a:ext cx="5211683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50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枚のうち，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表になるのは何枚になりそうか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59DFED75-5433-43B2-AF18-BCF89AC83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9D4A0F-0A7C-4033-8251-18F846C15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5" y="3429000"/>
            <a:ext cx="3609031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682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24799" y="943332"/>
            <a:ext cx="7533609" cy="45775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u="sng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⑥</a:t>
            </a:r>
            <a:r>
              <a:rPr kumimoji="1" lang="en-US" altLang="ja-JP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A2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から</a:t>
            </a:r>
            <a:r>
              <a:rPr kumimoji="1" lang="en-US" altLang="ja-JP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A52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を範囲選択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して，右クリックメニューで「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コピー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それを，</a:t>
            </a:r>
            <a:r>
              <a:rPr kumimoji="1" lang="en-US" altLang="ja-JP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B2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から</a:t>
            </a:r>
            <a:r>
              <a:rPr kumimoji="1" lang="en-US" altLang="ja-JP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E52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張り付け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526B237-36D0-4FBA-B175-B7208C9CC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3DEBD7D-778F-4335-94AA-3F178BB5D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593" y="1811228"/>
            <a:ext cx="1133758" cy="246845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D5287E4-5536-48B5-83D5-92A3EB274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487" y="2933506"/>
            <a:ext cx="2336920" cy="378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952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88996" y="1124440"/>
            <a:ext cx="8753475" cy="421849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⑧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52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行目を確認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5008" y="4356497"/>
            <a:ext cx="5211683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50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枚のうち，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表になるのは何枚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になりそうか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2A1AAFA9-907F-43DC-9443-69130BA94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48CC6FD-6621-4727-A0F7-69671C109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46" y="1957167"/>
            <a:ext cx="8536126" cy="86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360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72924" y="1052012"/>
            <a:ext cx="8753475" cy="421849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⑨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100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列に増やしてみる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A2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から</a:t>
            </a:r>
            <a:r>
              <a:rPr kumimoji="1" lang="en-US" altLang="ja-JP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A52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を範囲選択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して，右クリックメニューで「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コピー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それを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F2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から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CV</a:t>
            </a:r>
            <a:r>
              <a:rPr lang="en-US" altLang="ja-JP" sz="24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52</a:t>
            </a: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貼り付け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E1AE1749-074D-490C-B8DF-CF975434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9C29E7-F088-42E7-A319-E56457704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689" y="2835096"/>
            <a:ext cx="4164111" cy="381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62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7DF67F20-AFBD-4BBA-6E56-AECCE307D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62" y="2379440"/>
            <a:ext cx="4248060" cy="180409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繰り返し（ループ）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071041" cy="9981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dirty="0"/>
              <a:t>繰り返し（ループ）では，</a:t>
            </a:r>
            <a:r>
              <a:rPr kumimoji="1" lang="ja-JP" altLang="en-US" b="1" dirty="0"/>
              <a:t>同じ部分が繰り返し実行</a:t>
            </a:r>
            <a:r>
              <a:rPr kumimoji="1" lang="ja-JP" altLang="en-US" dirty="0"/>
              <a:t>される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216DF49-33B8-4AC0-902A-9AD3E1F3140A}"/>
              </a:ext>
            </a:extLst>
          </p:cNvPr>
          <p:cNvSpPr txBox="1"/>
          <p:nvPr/>
        </p:nvSpPr>
        <p:spPr>
          <a:xfrm>
            <a:off x="1580081" y="4541283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D132F0-5981-3D31-9B3D-8C9B7BB8E651}"/>
              </a:ext>
            </a:extLst>
          </p:cNvPr>
          <p:cNvSpPr txBox="1"/>
          <p:nvPr/>
        </p:nvSpPr>
        <p:spPr>
          <a:xfrm>
            <a:off x="6228818" y="4098060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</a:p>
        </p:txBody>
      </p:sp>
      <p:sp>
        <p:nvSpPr>
          <p:cNvPr id="3" name="右矢印 12">
            <a:extLst>
              <a:ext uri="{FF2B5EF4-FFF2-40B4-BE49-F238E27FC236}">
                <a16:creationId xmlns:a16="http://schemas.microsoft.com/office/drawing/2014/main" id="{EB876D66-DF58-54C7-281B-DC879C8439F3}"/>
              </a:ext>
            </a:extLst>
          </p:cNvPr>
          <p:cNvSpPr/>
          <p:nvPr/>
        </p:nvSpPr>
        <p:spPr>
          <a:xfrm>
            <a:off x="4989952" y="3013234"/>
            <a:ext cx="333500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3C252D6-48CE-8EC0-3012-CF20585EECA9}"/>
              </a:ext>
            </a:extLst>
          </p:cNvPr>
          <p:cNvSpPr/>
          <p:nvPr/>
        </p:nvSpPr>
        <p:spPr>
          <a:xfrm>
            <a:off x="1097541" y="3269127"/>
            <a:ext cx="2886142" cy="470182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E7252BC-601A-C419-37BA-7403457B6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3140" y="2623566"/>
            <a:ext cx="2807127" cy="1315840"/>
          </a:xfrm>
          <a:prstGeom prst="rect">
            <a:avLst/>
          </a:prstGeom>
        </p:spPr>
      </p:pic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9730E214-472A-8951-B558-5EC513F6308A}"/>
              </a:ext>
            </a:extLst>
          </p:cNvPr>
          <p:cNvSpPr txBox="1">
            <a:spLocks/>
          </p:cNvSpPr>
          <p:nvPr/>
        </p:nvSpPr>
        <p:spPr>
          <a:xfrm>
            <a:off x="673037" y="5044395"/>
            <a:ext cx="3898963" cy="919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足し算の</a:t>
            </a:r>
            <a:r>
              <a:rPr lang="en-US" altLang="ja-JP" sz="2000" dirty="0"/>
              <a:t>5</a:t>
            </a:r>
            <a:r>
              <a:rPr lang="ja-JP" altLang="en-US" sz="2000" dirty="0"/>
              <a:t>回繰り返し</a:t>
            </a:r>
            <a:endParaRPr lang="en-US" altLang="ja-JP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0 + 1, 1 + 2, 3 + 3, 6 + 4, 10 + 5</a:t>
            </a: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264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0132" y="1142547"/>
            <a:ext cx="8753475" cy="421849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⑩</a:t>
            </a:r>
            <a:r>
              <a:rPr kumimoji="1" lang="en-US" altLang="ja-JP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A52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から</a:t>
            </a:r>
            <a:r>
              <a:rPr kumimoji="1" lang="en-US" altLang="ja-JP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CV52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を範囲選択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して，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挿入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を選び，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ヒストグラム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を選ぶ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ヒストグラムは：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頻度分布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044" y="3659621"/>
            <a:ext cx="2508341" cy="1363229"/>
          </a:xfrm>
          <a:prstGeom prst="rect">
            <a:avLst/>
          </a:prstGeom>
        </p:spPr>
      </p:pic>
      <p:sp>
        <p:nvSpPr>
          <p:cNvPr id="9" name="タイトル 8">
            <a:extLst>
              <a:ext uri="{FF2B5EF4-FFF2-40B4-BE49-F238E27FC236}">
                <a16:creationId xmlns:a16="http://schemas.microsoft.com/office/drawing/2014/main" id="{33B374E0-A769-425A-8A25-F0EBCDB9D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3557535-20C4-4A1E-8C16-9F299B4DF5AA}"/>
              </a:ext>
            </a:extLst>
          </p:cNvPr>
          <p:cNvSpPr txBox="1"/>
          <p:nvPr/>
        </p:nvSpPr>
        <p:spPr>
          <a:xfrm>
            <a:off x="368300" y="5987019"/>
            <a:ext cx="2325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オンライン版の</a:t>
            </a:r>
            <a:r>
              <a:rPr kumimoji="1" lang="en-US" altLang="ja-JP" dirty="0"/>
              <a:t>Excel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B142D3D-0728-420A-828E-94204D6E2995}"/>
              </a:ext>
            </a:extLst>
          </p:cNvPr>
          <p:cNvSpPr txBox="1"/>
          <p:nvPr/>
        </p:nvSpPr>
        <p:spPr>
          <a:xfrm>
            <a:off x="3699492" y="5092700"/>
            <a:ext cx="186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アプリ版の</a:t>
            </a:r>
            <a:r>
              <a:rPr kumimoji="1" lang="en-US" altLang="ja-JP" dirty="0"/>
              <a:t>Excel</a:t>
            </a:r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2A3C4BA-E437-4C2B-B29B-F74329A3C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52258"/>
            <a:ext cx="3288978" cy="3208528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2750464-1DFF-4380-A370-55EDF7A9F51E}"/>
              </a:ext>
            </a:extLst>
          </p:cNvPr>
          <p:cNvSpPr/>
          <p:nvPr/>
        </p:nvSpPr>
        <p:spPr>
          <a:xfrm>
            <a:off x="535654" y="2775664"/>
            <a:ext cx="308408" cy="2651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5A6A3AE-49F8-4183-B725-E320F7F298A1}"/>
              </a:ext>
            </a:extLst>
          </p:cNvPr>
          <p:cNvSpPr/>
          <p:nvPr/>
        </p:nvSpPr>
        <p:spPr>
          <a:xfrm>
            <a:off x="1969477" y="2875761"/>
            <a:ext cx="1316652" cy="2651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00DC8FA-5A2C-4A8B-A0B8-9C28527C608B}"/>
              </a:ext>
            </a:extLst>
          </p:cNvPr>
          <p:cNvSpPr/>
          <p:nvPr/>
        </p:nvSpPr>
        <p:spPr>
          <a:xfrm>
            <a:off x="2564649" y="5228480"/>
            <a:ext cx="443673" cy="4202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7DAE3973-6DFB-4ACB-BB0E-933444862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9994" y="3599834"/>
            <a:ext cx="2390898" cy="148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861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ヒストグラム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頻度分布（何が多くて，何が少ないか）を示したグラフ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008" y="3231491"/>
            <a:ext cx="5043920" cy="2977243"/>
          </a:xfrm>
          <a:prstGeom prst="rect">
            <a:avLst/>
          </a:prstGeom>
        </p:spPr>
      </p:pic>
      <p:sp>
        <p:nvSpPr>
          <p:cNvPr id="6" name="上矢印 5"/>
          <p:cNvSpPr/>
          <p:nvPr/>
        </p:nvSpPr>
        <p:spPr>
          <a:xfrm>
            <a:off x="2010469" y="3306765"/>
            <a:ext cx="424543" cy="8055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上矢印 6"/>
          <p:cNvSpPr/>
          <p:nvPr/>
        </p:nvSpPr>
        <p:spPr>
          <a:xfrm flipV="1">
            <a:off x="2010469" y="4982978"/>
            <a:ext cx="424543" cy="6937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99642" y="3490247"/>
            <a:ext cx="1107996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頻度大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78327" y="4982978"/>
            <a:ext cx="1107996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頻度小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896185" y="2024334"/>
            <a:ext cx="7246329" cy="131633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50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枚コインを投げる． 表が出る確率は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0.5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表が出る枚数の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ヒストグラム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は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2106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2915" y="1041733"/>
            <a:ext cx="8753475" cy="421849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⑪ 表が出た枚数の，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平均</a:t>
            </a: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を求めてみ</a:t>
            </a:r>
            <a:r>
              <a:rPr lang="ja-JP" altLang="en-US" sz="30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る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セル</a:t>
            </a:r>
            <a:r>
              <a:rPr kumimoji="1" lang="en-US" altLang="ja-JP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A53</a:t>
            </a: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に次の式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=AVERAGE(</a:t>
            </a:r>
            <a:r>
              <a:rPr kumimoji="1" lang="en-US" altLang="ja-JP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A52:CV52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C90CDA3E-1880-4A63-B625-E59A0766B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37C6BC8-E69B-4C04-9724-0ACA5F804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303" y="3478953"/>
            <a:ext cx="4285124" cy="151383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50F9C6A-FDBB-4D50-BBF8-B0742E357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303" y="5379261"/>
            <a:ext cx="3771112" cy="1421088"/>
          </a:xfrm>
          <a:prstGeom prst="rect">
            <a:avLst/>
          </a:prstGeom>
        </p:spPr>
      </p:pic>
      <p:sp>
        <p:nvSpPr>
          <p:cNvPr id="7" name="矢印: 下 6">
            <a:extLst>
              <a:ext uri="{FF2B5EF4-FFF2-40B4-BE49-F238E27FC236}">
                <a16:creationId xmlns:a16="http://schemas.microsoft.com/office/drawing/2014/main" id="{597CCE6D-3FC2-476D-9F58-8B4CF66EB335}"/>
              </a:ext>
            </a:extLst>
          </p:cNvPr>
          <p:cNvSpPr/>
          <p:nvPr/>
        </p:nvSpPr>
        <p:spPr>
          <a:xfrm>
            <a:off x="3273444" y="5097745"/>
            <a:ext cx="876525" cy="1624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765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220984" y="1036238"/>
            <a:ext cx="9004497" cy="51148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50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枚コインを投げる． 表が出る確率は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0.5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表が出る枚数の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平均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は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■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Excel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（シミュレーション）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では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■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数式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では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平均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25=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50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×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0.5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数式による算出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222110" y="2843057"/>
            <a:ext cx="4451109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=AVERAGE(</a:t>
            </a:r>
            <a:r>
              <a:rPr kumimoji="0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A52:CV52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222110" y="3356067"/>
            <a:ext cx="4720360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noProof="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データによる算出</a:t>
            </a:r>
            <a:endParaRPr kumimoji="0" lang="en-US" altLang="ja-JP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タイトル 9">
            <a:extLst>
              <a:ext uri="{FF2B5EF4-FFF2-40B4-BE49-F238E27FC236}">
                <a16:creationId xmlns:a16="http://schemas.microsoft.com/office/drawing/2014/main" id="{13712F80-6BAD-445C-BBC9-94A07708B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B43AF4B-44A4-4CE5-A18C-CF86CC3D2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767" y="2995901"/>
            <a:ext cx="3043092" cy="74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15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EEC02A-E0CC-4399-BD2B-692166C2F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3600" dirty="0"/>
              <a:t>繰り返し（ループ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E44EBF-2D45-478B-BCC7-41ED2A6D8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0875" y="3357819"/>
            <a:ext cx="5471180" cy="710440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同じ処理や操作を繰り返す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90AF377-D05E-4707-A3C7-DCC7C134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CF3B8D3-B5BC-41E9-89D4-1F351A9BCB28}"/>
              </a:ext>
            </a:extLst>
          </p:cNvPr>
          <p:cNvSpPr/>
          <p:nvPr/>
        </p:nvSpPr>
        <p:spPr>
          <a:xfrm>
            <a:off x="1891768" y="1319224"/>
            <a:ext cx="4572000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while True: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hero.moveRight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()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hero.moveLeft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()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5349A45-1C26-4834-8DBC-0135B39B7A81}"/>
              </a:ext>
            </a:extLst>
          </p:cNvPr>
          <p:cNvSpPr txBox="1"/>
          <p:nvPr/>
        </p:nvSpPr>
        <p:spPr>
          <a:xfrm>
            <a:off x="6578806" y="2019542"/>
            <a:ext cx="2255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Python）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ABAF4CA-FDB2-4337-9FBF-CFE79DC7065D}"/>
              </a:ext>
            </a:extLst>
          </p:cNvPr>
          <p:cNvSpPr txBox="1"/>
          <p:nvPr/>
        </p:nvSpPr>
        <p:spPr>
          <a:xfrm>
            <a:off x="958021" y="4676966"/>
            <a:ext cx="6955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これをマスターしておく．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他の多くのプログラミング言語でも応用がきく．</a:t>
            </a:r>
          </a:p>
        </p:txBody>
      </p:sp>
    </p:spTree>
    <p:extLst>
      <p:ext uri="{BB962C8B-B14F-4D97-AF65-F5344CB8AC3E}">
        <p14:creationId xmlns:p14="http://schemas.microsoft.com/office/powerpoint/2010/main" val="3044332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132ED0-DF85-4BA1-8BDC-2F71B2B9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49" y="198702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dirty="0"/>
              <a:t>オブジェクト，変数，メソッド，代入，変数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8400BA-D1FA-4C88-99DD-99B9EFF61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43" y="845876"/>
            <a:ext cx="7978936" cy="5333166"/>
          </a:xfrm>
        </p:spPr>
        <p:txBody>
          <a:bodyPr>
            <a:noAutofit/>
          </a:bodyPr>
          <a:lstStyle/>
          <a:p>
            <a:r>
              <a:rPr kumimoji="1" lang="ja-JP" altLang="en-US" sz="2400" b="1" i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：コンピュータでの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操作や処理の対象となるもの</a:t>
            </a:r>
            <a:r>
              <a:rPr kumimoji="1" lang="ja-JP" altLang="en-US" sz="2400" dirty="0"/>
              <a:t>のこと</a:t>
            </a:r>
            <a:endParaRPr kumimoji="1"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変数</a:t>
            </a:r>
            <a:r>
              <a:rPr lang="ja-JP" altLang="en-US" sz="2400" dirty="0"/>
              <a:t>：</a:t>
            </a:r>
            <a:r>
              <a:rPr lang="ja-JP" altLang="en-US" sz="2400" b="1" u="sng" dirty="0">
                <a:solidFill>
                  <a:srgbClr val="FF0000"/>
                </a:solidFill>
              </a:rPr>
              <a:t>名前の付いたオブジェクト</a:t>
            </a:r>
            <a:r>
              <a:rPr lang="ja-JP" altLang="en-US" sz="2400" dirty="0"/>
              <a:t>には，</a:t>
            </a:r>
            <a:r>
              <a:rPr lang="ja-JP" altLang="en-US" sz="2400" b="1" dirty="0">
                <a:solidFill>
                  <a:srgbClr val="C00000"/>
                </a:solidFill>
              </a:rPr>
              <a:t>変数</a:t>
            </a:r>
            <a:r>
              <a:rPr lang="ja-JP" altLang="en-US" sz="2400" dirty="0"/>
              <a:t>，</a:t>
            </a:r>
            <a:r>
              <a:rPr lang="ja-JP" altLang="en-US" sz="2400" b="1" dirty="0">
                <a:solidFill>
                  <a:srgbClr val="C00000"/>
                </a:solidFill>
              </a:rPr>
              <a:t>関数</a:t>
            </a:r>
            <a:r>
              <a:rPr lang="ja-JP" altLang="en-US" sz="2400" dirty="0"/>
              <a:t>などがある（「変数」は，数学の変数とは違う意味）</a:t>
            </a:r>
            <a:endParaRPr lang="en-US" altLang="ja-JP" sz="2400" dirty="0"/>
          </a:p>
          <a:p>
            <a:endParaRPr kumimoji="1"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en-US" altLang="ja-JP" sz="2400" b="1" dirty="0">
                <a:solidFill>
                  <a:srgbClr val="C00000"/>
                </a:solidFill>
              </a:rPr>
              <a:t>: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に属する操作や処理</a:t>
            </a:r>
            <a:r>
              <a:rPr lang="ja-JP" altLang="en-US" sz="2400" dirty="0"/>
              <a:t>．</a:t>
            </a:r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呼び出しでは，</a:t>
            </a:r>
            <a:r>
              <a:rPr lang="ja-JP" altLang="en-US" sz="2400" b="1" dirty="0">
                <a:solidFill>
                  <a:srgbClr val="C00000"/>
                </a:solidFill>
              </a:rPr>
              <a:t>引数</a:t>
            </a:r>
            <a:r>
              <a:rPr lang="ja-JP" altLang="en-US" sz="2400" dirty="0"/>
              <a:t>を指定することがある．</a:t>
            </a:r>
            <a:r>
              <a:rPr lang="ja-JP" altLang="en-US" sz="2400" b="1" dirty="0">
                <a:solidFill>
                  <a:srgbClr val="C00000"/>
                </a:solidFill>
              </a:rPr>
              <a:t>引数</a:t>
            </a:r>
            <a:r>
              <a:rPr lang="ja-JP" altLang="en-US" sz="2400" dirty="0"/>
              <a:t>（ひきすう）は，</a:t>
            </a:r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に渡す値のこと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 err="1"/>
              <a:t>Hero.attack</a:t>
            </a:r>
            <a:r>
              <a:rPr lang="en-US" altLang="ja-JP" sz="2400" b="1" dirty="0"/>
              <a:t>("fence", 36, 26)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>
                <a:solidFill>
                  <a:srgbClr val="C00000"/>
                </a:solidFill>
              </a:rPr>
              <a:t>代入</a:t>
            </a:r>
            <a:r>
              <a:rPr lang="ja-JP" altLang="en-US" sz="2400" dirty="0"/>
              <a:t>：「</a:t>
            </a:r>
            <a:r>
              <a:rPr lang="en-US" altLang="ja-JP" sz="2400" dirty="0"/>
              <a:t>=</a:t>
            </a:r>
            <a:r>
              <a:rPr lang="ja-JP" altLang="en-US" sz="2400" dirty="0"/>
              <a:t>」を使用． オブジェクトの</a:t>
            </a:r>
            <a:r>
              <a:rPr lang="ja-JP" altLang="en-US" sz="2400" b="1" u="sng" dirty="0">
                <a:solidFill>
                  <a:srgbClr val="FF0000"/>
                </a:solidFill>
              </a:rPr>
              <a:t>値が変化</a:t>
            </a:r>
            <a:r>
              <a:rPr lang="ja-JP" altLang="en-US" sz="2400" dirty="0"/>
              <a:t>する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b = a + 100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D4A4FB-CA78-4DC9-B60F-2F7EB373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994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132ED0-DF85-4BA1-8BDC-2F71B2B9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49" y="177764"/>
            <a:ext cx="8461208" cy="353178"/>
          </a:xfrm>
        </p:spPr>
        <p:txBody>
          <a:bodyPr>
            <a:noAutofit/>
          </a:bodyPr>
          <a:lstStyle/>
          <a:p>
            <a:r>
              <a:rPr kumimoji="1" lang="ja-JP" altLang="en-US" dirty="0"/>
              <a:t>条件分岐，繰り返し（ループ）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8400BA-D1FA-4C88-99DD-99B9EFF61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09" y="596510"/>
            <a:ext cx="7978936" cy="6031251"/>
          </a:xfrm>
        </p:spPr>
        <p:txBody>
          <a:bodyPr>
            <a:noAutofit/>
          </a:bodyPr>
          <a:lstStyle/>
          <a:p>
            <a:r>
              <a:rPr lang="ja-JP" altLang="en-US" dirty="0"/>
              <a:t>条件分岐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繰り返し（ループ）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D4A4FB-CA78-4DC9-B60F-2F7EB373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3D22FDB5-D1F7-960A-D1D3-3476183E36E7}"/>
              </a:ext>
            </a:extLst>
          </p:cNvPr>
          <p:cNvGrpSpPr/>
          <p:nvPr/>
        </p:nvGrpSpPr>
        <p:grpSpPr>
          <a:xfrm>
            <a:off x="742155" y="1152843"/>
            <a:ext cx="2768599" cy="1519565"/>
            <a:chOff x="673037" y="2198910"/>
            <a:chExt cx="3684328" cy="2141013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21EEDCA0-7DED-3FE9-A55C-EBAD38B2C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037" y="2198910"/>
              <a:ext cx="3684328" cy="214101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3F697995-B7B6-8D19-8AC2-BDF89D49828D}"/>
                </a:ext>
              </a:extLst>
            </p:cNvPr>
            <p:cNvSpPr/>
            <p:nvPr/>
          </p:nvSpPr>
          <p:spPr>
            <a:xfrm>
              <a:off x="1420388" y="3034036"/>
              <a:ext cx="2886142" cy="470182"/>
            </a:xfrm>
            <a:prstGeom prst="rect">
              <a:avLst/>
            </a:prstGeom>
            <a:noFill/>
            <a:ln w="76200">
              <a:solidFill>
                <a:srgbClr val="FF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3273CF11-FD6E-AAD1-66D7-FB06B424816A}"/>
                </a:ext>
              </a:extLst>
            </p:cNvPr>
            <p:cNvSpPr/>
            <p:nvPr/>
          </p:nvSpPr>
          <p:spPr>
            <a:xfrm>
              <a:off x="1420388" y="3858710"/>
              <a:ext cx="2886142" cy="470182"/>
            </a:xfrm>
            <a:prstGeom prst="rect">
              <a:avLst/>
            </a:prstGeom>
            <a:noFill/>
            <a:ln w="76200">
              <a:solidFill>
                <a:srgbClr val="FF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BCA676AB-F15C-B137-B373-7D85451400C2}"/>
              </a:ext>
            </a:extLst>
          </p:cNvPr>
          <p:cNvSpPr txBox="1">
            <a:spLocks/>
          </p:cNvSpPr>
          <p:nvPr/>
        </p:nvSpPr>
        <p:spPr>
          <a:xfrm>
            <a:off x="3853240" y="1005289"/>
            <a:ext cx="4881917" cy="1719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b="1" dirty="0"/>
              <a:t>x &gt; 20</a:t>
            </a:r>
            <a:r>
              <a:rPr lang="ja-JP" altLang="en-US" sz="2400" dirty="0"/>
              <a:t>のとき</a:t>
            </a:r>
            <a:r>
              <a:rPr lang="ja-JP" altLang="en-US" sz="2400" b="1" dirty="0"/>
              <a:t>のみ</a:t>
            </a:r>
            <a:endParaRPr lang="en-US" altLang="ja-JP" sz="24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/>
              <a:t>print("big")</a:t>
            </a:r>
            <a:r>
              <a:rPr lang="ja-JP" altLang="en-US" sz="2400" dirty="0"/>
              <a:t>が実行される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b="1" dirty="0"/>
              <a:t>x</a:t>
            </a:r>
            <a:r>
              <a:rPr lang="ja-JP" altLang="en-US" sz="2400" b="1" dirty="0"/>
              <a:t>≦</a:t>
            </a:r>
            <a:r>
              <a:rPr lang="en-US" altLang="ja-JP" sz="2400" b="1" dirty="0"/>
              <a:t>20</a:t>
            </a:r>
            <a:r>
              <a:rPr lang="ja-JP" altLang="en-US" sz="2400" dirty="0"/>
              <a:t>のとき</a:t>
            </a:r>
            <a:r>
              <a:rPr lang="ja-JP" altLang="en-US" sz="2400" b="1" dirty="0"/>
              <a:t>のみ</a:t>
            </a:r>
            <a:endParaRPr lang="en-US" altLang="ja-JP" sz="24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/>
              <a:t>print("small")</a:t>
            </a:r>
            <a:r>
              <a:rPr lang="ja-JP" altLang="en-US" sz="2400" dirty="0"/>
              <a:t>が実行される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/>
          </a:p>
          <a:p>
            <a:endParaRPr lang="en-US" altLang="ja-JP" sz="3200" b="1" u="sng" dirty="0">
              <a:solidFill>
                <a:srgbClr val="FF0000"/>
              </a:solidFill>
            </a:endParaRPr>
          </a:p>
          <a:p>
            <a:endParaRPr lang="en-US" altLang="ja-JP" sz="3200" b="1" u="sng" dirty="0">
              <a:solidFill>
                <a:srgbClr val="FF0000"/>
              </a:solidFill>
            </a:endParaRPr>
          </a:p>
          <a:p>
            <a:endParaRPr lang="en-US" altLang="ja-JP" sz="3200" b="1" u="sng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200" b="1" u="sng" dirty="0">
              <a:solidFill>
                <a:srgbClr val="FF0000"/>
              </a:solidFill>
            </a:endParaRP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85C32082-4F31-F2F0-CCC9-EE20DCB82C0F}"/>
              </a:ext>
            </a:extLst>
          </p:cNvPr>
          <p:cNvSpPr txBox="1">
            <a:spLocks/>
          </p:cNvSpPr>
          <p:nvPr/>
        </p:nvSpPr>
        <p:spPr>
          <a:xfrm>
            <a:off x="111882" y="5938147"/>
            <a:ext cx="8600989" cy="919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足し算の</a:t>
            </a:r>
            <a:r>
              <a:rPr lang="en-US" altLang="ja-JP" sz="2400" dirty="0"/>
              <a:t>5</a:t>
            </a:r>
            <a:r>
              <a:rPr lang="ja-JP" altLang="en-US" sz="2400" dirty="0"/>
              <a:t>回繰り返し（</a:t>
            </a:r>
            <a:r>
              <a:rPr lang="en-US" altLang="ja-JP" sz="2400" dirty="0"/>
              <a:t>0 + 1, 1 + 2, 3 + 3, 6 + 4, 10 + 5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同じ結果</a:t>
            </a:r>
            <a:r>
              <a:rPr lang="en-US" altLang="ja-JP" sz="2400" dirty="0"/>
              <a:t>15</a:t>
            </a:r>
            <a:r>
              <a:rPr lang="ja-JP" altLang="en-US" sz="2400" dirty="0"/>
              <a:t>が得られる</a:t>
            </a:r>
            <a:endParaRPr lang="en-US" altLang="ja-JP" sz="2400" dirty="0"/>
          </a:p>
          <a:p>
            <a:endParaRPr lang="en-US" altLang="ja-JP" sz="3200" b="1" u="sng" dirty="0">
              <a:solidFill>
                <a:srgbClr val="FF0000"/>
              </a:solidFill>
            </a:endParaRPr>
          </a:p>
          <a:p>
            <a:endParaRPr lang="en-US" altLang="ja-JP" sz="3200" b="1" u="sng" dirty="0">
              <a:solidFill>
                <a:srgbClr val="FF0000"/>
              </a:solidFill>
            </a:endParaRPr>
          </a:p>
          <a:p>
            <a:endParaRPr lang="en-US" altLang="ja-JP" sz="3200" b="1" u="sng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200" b="1" u="sng" dirty="0">
              <a:solidFill>
                <a:srgbClr val="FF000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AD9C802-DCD2-BFBB-E2D2-5E8CB63E0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075617"/>
            <a:ext cx="3431818" cy="14248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矢印: 左右 5">
            <a:extLst>
              <a:ext uri="{FF2B5EF4-FFF2-40B4-BE49-F238E27FC236}">
                <a16:creationId xmlns:a16="http://schemas.microsoft.com/office/drawing/2014/main" id="{F39B505D-AB5D-44EA-77F5-FCF3E924D64C}"/>
              </a:ext>
            </a:extLst>
          </p:cNvPr>
          <p:cNvSpPr/>
          <p:nvPr/>
        </p:nvSpPr>
        <p:spPr>
          <a:xfrm>
            <a:off x="3638190" y="4648451"/>
            <a:ext cx="634193" cy="333954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527F88F-F4B3-5350-5BA4-2E6928543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41" y="3921827"/>
            <a:ext cx="2402379" cy="19308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5754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10-2</a:t>
            </a:r>
            <a:r>
              <a:rPr lang="ja-JP" altLang="en-US" dirty="0"/>
              <a:t>． データの種類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9831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3C0052-AEEA-4AF7-ABF4-28D076C1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Python）</a:t>
            </a:r>
            <a:r>
              <a:rPr kumimoji="1" lang="ja-JP" altLang="en-US" dirty="0"/>
              <a:t>の主なデータの種類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206C79-242F-453B-8F11-AE1F2884D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60633D6A-F6FD-4154-9FB7-448455E0DC97}"/>
              </a:ext>
            </a:extLst>
          </p:cNvPr>
          <p:cNvGraphicFramePr>
            <a:graphicFrameLocks noGrp="1"/>
          </p:cNvGraphicFramePr>
          <p:nvPr/>
        </p:nvGraphicFramePr>
        <p:xfrm>
          <a:off x="201529" y="792480"/>
          <a:ext cx="8740942" cy="566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3671">
                  <a:extLst>
                    <a:ext uri="{9D8B030D-6E8A-4147-A177-3AD203B41FA5}">
                      <a16:colId xmlns:a16="http://schemas.microsoft.com/office/drawing/2014/main" val="3666770419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54342290"/>
                    </a:ext>
                  </a:extLst>
                </a:gridCol>
                <a:gridCol w="4218071">
                  <a:extLst>
                    <a:ext uri="{9D8B030D-6E8A-4147-A177-3AD203B41FA5}">
                      <a16:colId xmlns:a16="http://schemas.microsoft.com/office/drawing/2014/main" val="1322073426"/>
                    </a:ext>
                  </a:extLst>
                </a:gridCol>
              </a:tblGrid>
              <a:tr h="358549"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データの種類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rgbClr val="C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データ型名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Python</a:t>
                      </a:r>
                      <a:r>
                        <a:rPr kumimoji="1" lang="ja-JP" altLang="en-US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プログラムでの書き方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210796"/>
                  </a:ext>
                </a:extLst>
              </a:tr>
              <a:tr h="358549">
                <a:tc rowSpan="2"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整数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int</a:t>
                      </a:r>
                      <a:endParaRPr kumimoji="1" lang="ja-JP" altLang="en-US" sz="18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73149"/>
                  </a:ext>
                </a:extLst>
              </a:tr>
              <a:tr h="358549">
                <a:tc vMerge="1">
                  <a:txBody>
                    <a:bodyPr/>
                    <a:lstStyle/>
                    <a:p>
                      <a:endParaRPr kumimoji="1"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Decimal</a:t>
                      </a:r>
                      <a:endParaRPr kumimoji="1" lang="ja-JP" altLang="en-US" sz="18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import decimal</a:t>
                      </a:r>
                    </a:p>
                    <a:p>
                      <a:r>
                        <a:rPr kumimoji="1" lang="en-US" altLang="ja-JP" sz="18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decimal.Decimal</a:t>
                      </a:r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(10)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795852"/>
                  </a:ext>
                </a:extLst>
              </a:tr>
              <a:tr h="358549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浮動小数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float</a:t>
                      </a:r>
                      <a:endParaRPr kumimoji="1" lang="ja-JP" altLang="en-US" sz="18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1.23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526560"/>
                  </a:ext>
                </a:extLst>
              </a:tr>
              <a:tr h="358549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文字列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str</a:t>
                      </a:r>
                      <a:endParaRPr kumimoji="1" lang="ja-JP" altLang="en-US" sz="18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"Hello, World\n"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77003"/>
                  </a:ext>
                </a:extLst>
              </a:tr>
              <a:tr h="358549">
                <a:tc>
                  <a:txBody>
                    <a:bodyPr/>
                    <a:lstStyle/>
                    <a:p>
                      <a:r>
                        <a:rPr kumimoji="1" lang="en-US" altLang="ja-JP" sz="24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true/false</a:t>
                      </a:r>
                      <a:endParaRPr kumimoji="1" lang="ja-JP" altLang="en-US" sz="24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bool</a:t>
                      </a:r>
                      <a:endParaRPr kumimoji="1" lang="ja-JP" altLang="en-US" sz="18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True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673855"/>
                  </a:ext>
                </a:extLst>
              </a:tr>
              <a:tr h="346588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datetime.datetime</a:t>
                      </a:r>
                      <a:endParaRPr kumimoji="1" lang="ja-JP" altLang="en-US" sz="18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import datetime as dt</a:t>
                      </a:r>
                    </a:p>
                    <a:p>
                      <a:r>
                        <a:rPr kumimoji="1" lang="en-US" altLang="ja-JP" sz="18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dt.datetime</a:t>
                      </a:r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(2022, 12, 1, 1, 23, 45)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233992"/>
                  </a:ext>
                </a:extLst>
              </a:tr>
              <a:tr h="358549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リスト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List</a:t>
                      </a:r>
                      <a:endParaRPr kumimoji="1" lang="ja-JP" altLang="en-US" sz="18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[1, 2, 3]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473764"/>
                  </a:ext>
                </a:extLst>
              </a:tr>
              <a:tr h="358549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レンジ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range</a:t>
                      </a:r>
                      <a:endParaRPr kumimoji="1" lang="ja-JP" altLang="en-US" sz="18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range(1, 4)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746101"/>
                  </a:ext>
                </a:extLst>
              </a:tr>
              <a:tr h="358549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辞書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dict</a:t>
                      </a:r>
                      <a:endParaRPr kumimoji="1" lang="ja-JP" altLang="en-US" sz="18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fr-FR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{1: "orange", 2: "apple", 3: "apple"}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094425"/>
                  </a:ext>
                </a:extLst>
              </a:tr>
              <a:tr h="358549">
                <a:tc>
                  <a:txBody>
                    <a:bodyPr/>
                    <a:lstStyle/>
                    <a:p>
                      <a:r>
                        <a:rPr kumimoji="1" lang="en-US" altLang="ja-JP" sz="2400" b="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numpy</a:t>
                      </a:r>
                      <a:r>
                        <a:rPr kumimoji="1" lang="en-US" altLang="ja-JP" sz="24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ja-JP" altLang="en-US" sz="24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配列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numpy.ndarray</a:t>
                      </a:r>
                      <a:endParaRPr kumimoji="1" lang="ja-JP" altLang="en-US" sz="18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import </a:t>
                      </a:r>
                      <a:r>
                        <a:rPr kumimoji="1" lang="en-US" altLang="ja-JP" sz="18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numpy</a:t>
                      </a:r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as np</a:t>
                      </a:r>
                    </a:p>
                    <a:p>
                      <a:r>
                        <a:rPr kumimoji="1" lang="en-US" altLang="ja-JP" sz="18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np.array</a:t>
                      </a:r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([1, 2, 3])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385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45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2843</Words>
  <Application>Microsoft Office PowerPoint</Application>
  <PresentationFormat>画面に合わせる (4:3)</PresentationFormat>
  <Paragraphs>411</Paragraphs>
  <Slides>43</Slides>
  <Notes>43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48" baseType="lpstr">
      <vt:lpstr>メイリオ</vt:lpstr>
      <vt:lpstr>游ゴシック</vt:lpstr>
      <vt:lpstr>Arial</vt:lpstr>
      <vt:lpstr>Calibri</vt:lpstr>
      <vt:lpstr>Office テーマ</vt:lpstr>
      <vt:lpstr>10-3.制御</vt:lpstr>
      <vt:lpstr>制御</vt:lpstr>
      <vt:lpstr>条件分岐</vt:lpstr>
      <vt:lpstr>繰り返し（ループ）</vt:lpstr>
      <vt:lpstr>繰り返し（ループ）</vt:lpstr>
      <vt:lpstr>オブジェクト，変数，メソッド，代入，変数</vt:lpstr>
      <vt:lpstr>条件分岐，繰り返し（ループ）</vt:lpstr>
      <vt:lpstr>10-2． データの種類</vt:lpstr>
      <vt:lpstr>Python）の主なデータの種類</vt:lpstr>
      <vt:lpstr>演習</vt:lpstr>
      <vt:lpstr>変数</vt:lpstr>
      <vt:lpstr>PowerPoint プレゼンテーション</vt:lpstr>
      <vt:lpstr>変数</vt:lpstr>
      <vt:lpstr>PowerPoint プレゼンテーション</vt:lpstr>
      <vt:lpstr>対話を行う人工知能</vt:lpstr>
      <vt:lpstr>対話を行う人工知能</vt:lpstr>
      <vt:lpstr>対話を行う人工知能</vt:lpstr>
      <vt:lpstr>対話を行う人工知能</vt:lpstr>
      <vt:lpstr>対話を行う人工知能</vt:lpstr>
      <vt:lpstr>6-8人工知能でのデータの活用 </vt:lpstr>
      <vt:lpstr>PowerPoint プレゼンテーション</vt:lpstr>
      <vt:lpstr>PowerPoint プレゼンテーション</vt:lpstr>
      <vt:lpstr>アヤメ属(Iris)</vt:lpstr>
      <vt:lpstr>Irisデータセット</vt:lpstr>
      <vt:lpstr>Irisデータセットの散布図</vt:lpstr>
      <vt:lpstr>PowerPoint プレゼンテーション</vt:lpstr>
      <vt:lpstr>乱数を発生させるPythonプログラム</vt:lpstr>
      <vt:lpstr>乱数を発生させるPythonプログラム</vt:lpstr>
      <vt:lpstr>乱数を発生させるPythonプログラム</vt:lpstr>
      <vt:lpstr>まとめ</vt:lpstr>
      <vt:lpstr>7-7分布をみる </vt:lpstr>
      <vt:lpstr>PowerPoint プレゼンテーション</vt:lpstr>
      <vt:lpstr>Excelの乱数</vt:lpstr>
      <vt:lpstr>コイン投げのシミュレーション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ヒストグラム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コンピューターサイエンス</dc:title>
  <dc:creator>kunihiko</dc:creator>
  <cp:lastModifiedBy>金子　邦彦</cp:lastModifiedBy>
  <cp:revision>59</cp:revision>
  <dcterms:created xsi:type="dcterms:W3CDTF">2020-06-03T12:20:31Z</dcterms:created>
  <dcterms:modified xsi:type="dcterms:W3CDTF">2025-05-23T06:50:33Z</dcterms:modified>
</cp:coreProperties>
</file>