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544" r:id="rId2"/>
    <p:sldId id="1779" r:id="rId3"/>
    <p:sldId id="696" r:id="rId4"/>
    <p:sldId id="553" r:id="rId5"/>
    <p:sldId id="900" r:id="rId6"/>
    <p:sldId id="994" r:id="rId7"/>
    <p:sldId id="884" r:id="rId8"/>
    <p:sldId id="1781" r:id="rId9"/>
    <p:sldId id="722" r:id="rId10"/>
    <p:sldId id="1782" r:id="rId11"/>
    <p:sldId id="988" r:id="rId12"/>
    <p:sldId id="1783" r:id="rId13"/>
    <p:sldId id="939" r:id="rId14"/>
    <p:sldId id="936" r:id="rId15"/>
    <p:sldId id="727" r:id="rId16"/>
    <p:sldId id="893" r:id="rId17"/>
    <p:sldId id="816" r:id="rId18"/>
    <p:sldId id="737" r:id="rId19"/>
    <p:sldId id="896" r:id="rId20"/>
    <p:sldId id="1784" r:id="rId21"/>
    <p:sldId id="821" r:id="rId22"/>
    <p:sldId id="735" r:id="rId23"/>
    <p:sldId id="1785" r:id="rId24"/>
    <p:sldId id="819" r:id="rId25"/>
    <p:sldId id="967" r:id="rId26"/>
    <p:sldId id="910" r:id="rId27"/>
    <p:sldId id="969" r:id="rId28"/>
    <p:sldId id="970" r:id="rId29"/>
    <p:sldId id="734" r:id="rId30"/>
    <p:sldId id="905" r:id="rId31"/>
    <p:sldId id="1884" r:id="rId32"/>
    <p:sldId id="1885" r:id="rId33"/>
    <p:sldId id="1823" r:id="rId34"/>
    <p:sldId id="1828" r:id="rId35"/>
    <p:sldId id="1992" r:id="rId36"/>
    <p:sldId id="1993" r:id="rId37"/>
    <p:sldId id="2014" r:id="rId38"/>
    <p:sldId id="2020" r:id="rId39"/>
    <p:sldId id="928" r:id="rId40"/>
    <p:sldId id="1007" r:id="rId41"/>
    <p:sldId id="931" r:id="rId42"/>
    <p:sldId id="956" r:id="rId43"/>
    <p:sldId id="1008" r:id="rId44"/>
    <p:sldId id="1009" r:id="rId45"/>
    <p:sldId id="1010" r:id="rId46"/>
    <p:sldId id="1011" r:id="rId47"/>
    <p:sldId id="1012" r:id="rId48"/>
    <p:sldId id="257" r:id="rId49"/>
    <p:sldId id="977" r:id="rId50"/>
    <p:sldId id="1013" r:id="rId51"/>
    <p:sldId id="697" r:id="rId52"/>
    <p:sldId id="620" r:id="rId53"/>
    <p:sldId id="621" r:id="rId54"/>
    <p:sldId id="1014" r:id="rId55"/>
    <p:sldId id="623" r:id="rId56"/>
    <p:sldId id="624" r:id="rId57"/>
    <p:sldId id="625" r:id="rId58"/>
    <p:sldId id="626" r:id="rId59"/>
    <p:sldId id="561" r:id="rId60"/>
    <p:sldId id="739" r:id="rId61"/>
    <p:sldId id="957" r:id="rId62"/>
    <p:sldId id="2021" r:id="rId63"/>
    <p:sldId id="1018" r:id="rId64"/>
    <p:sldId id="1019" r:id="rId65"/>
    <p:sldId id="694" r:id="rId66"/>
    <p:sldId id="997" r:id="rId67"/>
    <p:sldId id="695" r:id="rId68"/>
    <p:sldId id="998" r:id="rId69"/>
    <p:sldId id="1020" r:id="rId70"/>
    <p:sldId id="962" r:id="rId71"/>
    <p:sldId id="1021" r:id="rId72"/>
    <p:sldId id="1003" r:id="rId73"/>
    <p:sldId id="1748" r:id="rId74"/>
    <p:sldId id="964" r:id="rId7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63" d="100"/>
          <a:sy n="63" d="100"/>
        </p:scale>
        <p:origin x="500" y="3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2025/4/17</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0081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6845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F4425-FE46-0BE1-5CFE-1A1FFE19A6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C575ED-6A5B-B0B9-FB33-BA0712948F1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16EAE7A-7912-F1D0-5D56-40BC9085AC4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0CBD32-0DA9-7FBC-CB14-38287AF189F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9463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53047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16237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2025/4/17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6B7DA-2198-4A46-A785-3484557F6F0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551D9F8-7AAC-4AD6-B93C-7BCD8DB52D45}"/>
              </a:ext>
            </a:extLst>
          </p:cNvPr>
          <p:cNvSpPr>
            <a:spLocks noGrp="1"/>
          </p:cNvSpPr>
          <p:nvPr>
            <p:ph type="dt" sz="half" idx="10"/>
          </p:nvPr>
        </p:nvSpPr>
        <p:spPr/>
        <p:txBody>
          <a:bodyPr/>
          <a:lstStyle/>
          <a:p>
            <a:fld id="{D73FEE74-4876-4315-AC8A-988DF2EDD9AC}" type="datetimeFigureOut">
              <a:rPr kumimoji="1" lang="ja-JP" altLang="en-US" smtClean="0"/>
              <a:t>2025/4/17</a:t>
            </a:fld>
            <a:endParaRPr kumimoji="1" lang="ja-JP" altLang="en-US"/>
          </a:p>
        </p:txBody>
      </p:sp>
      <p:sp>
        <p:nvSpPr>
          <p:cNvPr id="4" name="フッター プレースホルダー 3">
            <a:extLst>
              <a:ext uri="{FF2B5EF4-FFF2-40B4-BE49-F238E27FC236}">
                <a16:creationId xmlns:a16="http://schemas.microsoft.com/office/drawing/2014/main" id="{B0251361-C968-4370-935E-D4D79986FB2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D8F23A0-EFAF-46D4-A972-73F84A9BB15C}"/>
              </a:ext>
            </a:extLst>
          </p:cNvPr>
          <p:cNvSpPr>
            <a:spLocks noGrp="1"/>
          </p:cNvSpPr>
          <p:nvPr>
            <p:ph type="sldNum" sz="quarter" idx="12"/>
          </p:nvPr>
        </p:nvSpPr>
        <p:spPr/>
        <p:txBody>
          <a:bodyPr/>
          <a:lstStyle/>
          <a:p>
            <a:fld id="{46EAFEF1-F4AE-47C3-A86D-0F7C4F16AD96}" type="slidenum">
              <a:rPr kumimoji="1" lang="ja-JP" altLang="en-US" smtClean="0"/>
              <a:t>‹#›</a:t>
            </a:fld>
            <a:endParaRPr kumimoji="1" lang="ja-JP" altLang="en-US"/>
          </a:p>
        </p:txBody>
      </p:sp>
    </p:spTree>
    <p:extLst>
      <p:ext uri="{BB962C8B-B14F-4D97-AF65-F5344CB8AC3E}">
        <p14:creationId xmlns:p14="http://schemas.microsoft.com/office/powerpoint/2010/main" val="33443452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2025/4/17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 id="2147483673"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kaneko.jp/cc/cs/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studiok-i.net/ps/"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hyperlink" Target="https://shogiwars.heroz.jp/" TargetMode="External"/><Relationship Id="rId2" Type="http://schemas.openxmlformats.org/officeDocument/2006/relationships/hyperlink" Target="https://www.studiok-i.net/ps/" TargetMode="External"/><Relationship Id="rId1" Type="http://schemas.openxmlformats.org/officeDocument/2006/relationships/slideLayout" Target="../slideLayouts/slideLayout2.xml"/><Relationship Id="rId6" Type="http://schemas.openxmlformats.org/officeDocument/2006/relationships/hyperlink" Target="https://online-go.com/" TargetMode="External"/><Relationship Id="rId5" Type="http://schemas.openxmlformats.org/officeDocument/2006/relationships/hyperlink" Target="https://lichess.org/" TargetMode="External"/><Relationship Id="rId4" Type="http://schemas.openxmlformats.org/officeDocument/2006/relationships/hyperlink" Target="https://reversi.simaenaga.ne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craiyon.co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youtube.com/watch?v=S1OwOd-war8" TargetMode="External"/><Relationship Id="rId1" Type="http://schemas.openxmlformats.org/officeDocument/2006/relationships/slideLayout" Target="../slideLayouts/slideLayout2.xml"/><Relationship Id="rId6" Type="http://schemas.openxmlformats.org/officeDocument/2006/relationships/hyperlink" Target="https://docs.google.com/presentation/d/1OpcYLBVpUF1L-wwPHu_CyKjXqXD0oRwBoGP2peSCrSA/edit#slide=id.g4551faa5ed_0_208"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aifulabs.com/"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hyperlink" Target="https://arxiv.org/search/cs?searchtype=author&amp;query=Rafferty,+S" TargetMode="External"/><Relationship Id="rId3" Type="http://schemas.openxmlformats.org/officeDocument/2006/relationships/hyperlink" Target="https://arxiv.org/search/cs?searchtype=author&amp;query=Chai,+Y" TargetMode="External"/><Relationship Id="rId7" Type="http://schemas.openxmlformats.org/officeDocument/2006/relationships/hyperlink" Target="https://arxiv.org/search/cs?searchtype=author&amp;query=Erhan,+D" TargetMode="External"/><Relationship Id="rId2" Type="http://schemas.openxmlformats.org/officeDocument/2006/relationships/hyperlink" Target="https://arxiv.org/search/cs?searchtype=author&amp;query=Yang,+Z" TargetMode="External"/><Relationship Id="rId1" Type="http://schemas.openxmlformats.org/officeDocument/2006/relationships/slideLayout" Target="../slideLayouts/slideLayout2.xml"/><Relationship Id="rId6" Type="http://schemas.openxmlformats.org/officeDocument/2006/relationships/hyperlink" Target="https://arxiv.org/search/cs?searchtype=author&amp;query=Sun,+P" TargetMode="External"/><Relationship Id="rId11" Type="http://schemas.openxmlformats.org/officeDocument/2006/relationships/image" Target="../media/image58.png"/><Relationship Id="rId5" Type="http://schemas.openxmlformats.org/officeDocument/2006/relationships/hyperlink" Target="https://arxiv.org/search/cs?searchtype=author&amp;query=Zhou,+Y" TargetMode="External"/><Relationship Id="rId10" Type="http://schemas.openxmlformats.org/officeDocument/2006/relationships/image" Target="../media/image57.png"/><Relationship Id="rId4" Type="http://schemas.openxmlformats.org/officeDocument/2006/relationships/hyperlink" Target="https://arxiv.org/search/cs?searchtype=author&amp;query=Anguelov,+D" TargetMode="External"/><Relationship Id="rId9" Type="http://schemas.openxmlformats.org/officeDocument/2006/relationships/hyperlink" Target="https://arxiv.org/search/cs?searchtype=author&amp;query=Kretzschmar,+H"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docs.google.com/presentation/d/1OpcYLBVpUF1L-wwPHu_CyKjXqXD0oRwBoGP2peSCrSA/edit#slide=id.g4551faa5ed_0_208"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techxplore.com/news/2020-06-artificial-intelligence-blurry-sharper.html"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rxiv.org/search/cs?searchtype=author&amp;query=Brock,+A" TargetMode="External"/><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hyperlink" Target="https://arxiv.org/search/cs?searchtype=author&amp;query=Simonyan,+K" TargetMode="External"/><Relationship Id="rId4" Type="http://schemas.openxmlformats.org/officeDocument/2006/relationships/hyperlink" Target="https://arxiv.org/search/cs?searchtype=author&amp;query=Donahue,+J"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magenta.tensorflow.org/sketch-rnn-demo" TargetMode="External"/><Relationship Id="rId3" Type="http://schemas.openxmlformats.org/officeDocument/2006/relationships/hyperlink" Target="https://www.whichfaceisreal.com/" TargetMode="External"/><Relationship Id="rId7" Type="http://schemas.openxmlformats.org/officeDocument/2006/relationships/hyperlink" Target="https://www.autodraw.com/" TargetMode="External"/><Relationship Id="rId2" Type="http://schemas.openxmlformats.org/officeDocument/2006/relationships/hyperlink" Target="https://cloud.google.com/vision" TargetMode="External"/><Relationship Id="rId1" Type="http://schemas.openxmlformats.org/officeDocument/2006/relationships/slideLayout" Target="../slideLayouts/slideLayout2.xml"/><Relationship Id="rId6" Type="http://schemas.openxmlformats.org/officeDocument/2006/relationships/hyperlink" Target="https://waifulabs.com/" TargetMode="External"/><Relationship Id="rId11" Type="http://schemas.openxmlformats.org/officeDocument/2006/relationships/hyperlink" Target="https://playground.tensorflow.org/" TargetMode="External"/><Relationship Id="rId5" Type="http://schemas.openxmlformats.org/officeDocument/2006/relationships/hyperlink" Target="https://cloud.google.com/vision/docs/drag-and-drop" TargetMode="External"/><Relationship Id="rId10" Type="http://schemas.openxmlformats.org/officeDocument/2006/relationships/hyperlink" Target="https://www.deepl.com/translator" TargetMode="External"/><Relationship Id="rId4" Type="http://schemas.openxmlformats.org/officeDocument/2006/relationships/hyperlink" Target="https://openai.com/blog/dall-e/" TargetMode="External"/><Relationship Id="rId9" Type="http://schemas.openxmlformats.org/officeDocument/2006/relationships/hyperlink" Target="https://affinelayer.com/pixsrv/index.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sz="3600" dirty="0"/>
              <a:t>cs-5. </a:t>
            </a:r>
            <a:r>
              <a:rPr lang="ja-JP" altLang="en-US" sz="3600" dirty="0"/>
              <a:t>人工知能の概要 </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（コンピューターサイエンス）</a:t>
            </a:r>
            <a:endParaRPr lang="en-US" altLang="ja-JP" dirty="0"/>
          </a:p>
          <a:p>
            <a:r>
              <a:rPr lang="en-US" altLang="ja-JP" dirty="0"/>
              <a:t>URL: </a:t>
            </a:r>
            <a:r>
              <a:rPr lang="en-US" altLang="ja-JP" dirty="0">
                <a:hlinkClick r:id="rId3"/>
              </a:rPr>
              <a:t>https://www.kkaneko.jp/cc/cs/index.html</a:t>
            </a:r>
            <a:endParaRPr lang="en-US" altLang="ja-JP" dirty="0"/>
          </a:p>
          <a:p>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4047DBB5-87E7-41C0-8239-B092FFAB73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58132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0519A2-FA28-4BAB-8F79-90763BB55D7F}"/>
              </a:ext>
            </a:extLst>
          </p:cNvPr>
          <p:cNvSpPr>
            <a:spLocks noGrp="1"/>
          </p:cNvSpPr>
          <p:nvPr>
            <p:ph type="title"/>
          </p:nvPr>
        </p:nvSpPr>
        <p:spPr/>
        <p:txBody>
          <a:bodyPr>
            <a:normAutofit fontScale="90000"/>
          </a:bodyPr>
          <a:lstStyle/>
          <a:p>
            <a:r>
              <a:rPr lang="ja-JP" altLang="en-US" dirty="0"/>
              <a:t>人工知能（</a:t>
            </a:r>
            <a:r>
              <a:rPr lang="en-US" altLang="ja-JP" dirty="0"/>
              <a:t>AI</a:t>
            </a:r>
            <a:r>
              <a:rPr lang="ja-JP" altLang="en-US" dirty="0"/>
              <a:t>）の応用分野</a:t>
            </a:r>
            <a:endParaRPr kumimoji="1" lang="ja-JP" altLang="en-US" dirty="0"/>
          </a:p>
        </p:txBody>
      </p:sp>
      <p:sp>
        <p:nvSpPr>
          <p:cNvPr id="3" name="コンテンツ プレースホルダー 2">
            <a:extLst>
              <a:ext uri="{FF2B5EF4-FFF2-40B4-BE49-F238E27FC236}">
                <a16:creationId xmlns:a16="http://schemas.microsoft.com/office/drawing/2014/main" id="{D6E81005-0F20-4CC2-B3E3-5DB1F8CC8D6E}"/>
              </a:ext>
            </a:extLst>
          </p:cNvPr>
          <p:cNvSpPr>
            <a:spLocks noGrp="1"/>
          </p:cNvSpPr>
          <p:nvPr>
            <p:ph idx="1"/>
          </p:nvPr>
        </p:nvSpPr>
        <p:spPr>
          <a:xfrm>
            <a:off x="321845" y="846252"/>
            <a:ext cx="8461208" cy="6011748"/>
          </a:xfrm>
        </p:spPr>
        <p:txBody>
          <a:bodyPr>
            <a:normAutofit/>
          </a:bodyPr>
          <a:lstStyle/>
          <a:p>
            <a:pPr marL="0" indent="0" algn="l">
              <a:buNone/>
            </a:pPr>
            <a:r>
              <a:rPr lang="en-US" altLang="ja-JP" sz="2400" b="0" i="0" dirty="0">
                <a:solidFill>
                  <a:srgbClr val="374151"/>
                </a:solidFill>
                <a:effectLst/>
                <a:latin typeface="Söhne"/>
              </a:rPr>
              <a:t>AI</a:t>
            </a:r>
            <a:r>
              <a:rPr lang="ja-JP" altLang="en-US" sz="2400" b="0" i="0" dirty="0">
                <a:solidFill>
                  <a:srgbClr val="374151"/>
                </a:solidFill>
                <a:effectLst/>
                <a:latin typeface="Söhne"/>
              </a:rPr>
              <a:t>は私たちの生活や仕事を大きく変革する</a:t>
            </a:r>
            <a:endParaRPr lang="en-US" altLang="ja-JP" sz="2400" b="0" i="0" dirty="0">
              <a:solidFill>
                <a:srgbClr val="374151"/>
              </a:solidFill>
              <a:effectLst/>
              <a:latin typeface="Söhne"/>
            </a:endParaRPr>
          </a:p>
          <a:p>
            <a:pPr marL="0" indent="0" algn="l">
              <a:buNone/>
            </a:pPr>
            <a:endParaRPr lang="en-US" altLang="ja-JP" sz="2400" b="0" i="0" dirty="0">
              <a:solidFill>
                <a:srgbClr val="374151"/>
              </a:solidFill>
              <a:effectLst/>
              <a:latin typeface="Söhne"/>
            </a:endParaRPr>
          </a:p>
          <a:p>
            <a:r>
              <a:rPr lang="ja-JP" altLang="en-US" sz="2400" b="1" dirty="0"/>
              <a:t>人間の言葉、人間の声の処理</a:t>
            </a:r>
            <a:endParaRPr lang="en-US" altLang="ja-JP" sz="2400" b="1" dirty="0"/>
          </a:p>
          <a:p>
            <a:pPr marL="0" indent="0">
              <a:buNone/>
            </a:pPr>
            <a:r>
              <a:rPr lang="ja-JP" altLang="en-US" sz="2400" dirty="0"/>
              <a:t>例：</a:t>
            </a:r>
            <a:r>
              <a:rPr lang="ja-JP" altLang="en-US" sz="2400" b="1" dirty="0"/>
              <a:t>対話型</a:t>
            </a:r>
            <a:r>
              <a:rPr lang="en-US" altLang="ja-JP" sz="2400" b="1" dirty="0"/>
              <a:t>AI</a:t>
            </a:r>
            <a:r>
              <a:rPr lang="ja-JP" altLang="en-US" sz="2400" b="1" dirty="0"/>
              <a:t>（チャットボット）、自動翻訳サービス</a:t>
            </a:r>
            <a:endParaRPr lang="en-US" altLang="ja-JP" sz="2400" b="1" dirty="0"/>
          </a:p>
          <a:p>
            <a:r>
              <a:rPr lang="ja-JP" altLang="en-US" sz="2400" b="1" dirty="0"/>
              <a:t>視覚情報処理</a:t>
            </a:r>
            <a:endParaRPr lang="en-US" altLang="ja-JP" sz="2400" b="1" dirty="0"/>
          </a:p>
          <a:p>
            <a:pPr marL="0" indent="0">
              <a:buNone/>
            </a:pPr>
            <a:r>
              <a:rPr lang="ja-JP" altLang="en-US" sz="2400" dirty="0"/>
              <a:t>例：</a:t>
            </a:r>
            <a:r>
              <a:rPr lang="ja-JP" altLang="en-US" sz="2400" b="1" dirty="0"/>
              <a:t>自動運転車の障害物検知、セキュリティシステム</a:t>
            </a:r>
            <a:endParaRPr lang="en-US" altLang="ja-JP" sz="2400" b="1" dirty="0"/>
          </a:p>
          <a:p>
            <a:r>
              <a:rPr lang="ja-JP" altLang="en-US" sz="2400" b="1" dirty="0"/>
              <a:t>データ分析と予測</a:t>
            </a:r>
            <a:endParaRPr lang="en-US" altLang="ja-JP" sz="2400" b="1" dirty="0"/>
          </a:p>
          <a:p>
            <a:pPr marL="0" indent="0">
              <a:buNone/>
            </a:pPr>
            <a:r>
              <a:rPr lang="ja-JP" altLang="en-US" sz="2400" dirty="0"/>
              <a:t>過去のデータを基に将来予測。例：顧客行動予測</a:t>
            </a:r>
            <a:endParaRPr lang="en-US" altLang="ja-JP" sz="2400" dirty="0"/>
          </a:p>
          <a:p>
            <a:r>
              <a:rPr lang="ja-JP" altLang="en-US" sz="2400" b="1" dirty="0"/>
              <a:t>自動化、最適化</a:t>
            </a:r>
            <a:endParaRPr lang="en-US" altLang="ja-JP" sz="2400" b="1" dirty="0"/>
          </a:p>
          <a:p>
            <a:pPr marL="0" indent="0">
              <a:buNone/>
            </a:pPr>
            <a:r>
              <a:rPr kumimoji="1" lang="ja-JP" altLang="en-US" sz="2400" dirty="0"/>
              <a:t>例：工場の最適化、スマートホーム</a:t>
            </a:r>
            <a:endParaRPr kumimoji="1" lang="en-US" altLang="ja-JP" sz="2400" dirty="0"/>
          </a:p>
          <a:p>
            <a:r>
              <a:rPr lang="ja-JP" altLang="en-US" sz="2400" b="1" dirty="0"/>
              <a:t>合成</a:t>
            </a:r>
            <a:endParaRPr lang="en-US" altLang="ja-JP" sz="2400" b="1" dirty="0"/>
          </a:p>
          <a:p>
            <a:pPr marL="0" indent="0">
              <a:buNone/>
            </a:pPr>
            <a:r>
              <a:rPr kumimoji="1" lang="ja-JP" altLang="en-US" sz="2400" dirty="0"/>
              <a:t>例：画像生成、画質改善、顔の３次元化</a:t>
            </a:r>
          </a:p>
        </p:txBody>
      </p:sp>
      <p:sp>
        <p:nvSpPr>
          <p:cNvPr id="4" name="スライド番号プレースホルダー 3">
            <a:extLst>
              <a:ext uri="{FF2B5EF4-FFF2-40B4-BE49-F238E27FC236}">
                <a16:creationId xmlns:a16="http://schemas.microsoft.com/office/drawing/2014/main" id="{60E4A9F7-4FBB-499A-92C1-3BF28FB983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467484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F81E9A-FB39-47A5-84C3-5218E4800134}"/>
              </a:ext>
            </a:extLst>
          </p:cNvPr>
          <p:cNvSpPr>
            <a:spLocks noGrp="1"/>
          </p:cNvSpPr>
          <p:nvPr>
            <p:ph type="title"/>
          </p:nvPr>
        </p:nvSpPr>
        <p:spPr/>
        <p:txBody>
          <a:bodyPr>
            <a:normAutofit fontScale="90000"/>
          </a:bodyPr>
          <a:lstStyle/>
          <a:p>
            <a:r>
              <a:rPr kumimoji="1" lang="ja-JP" altLang="en-US" dirty="0"/>
              <a:t>人工知能に期待される役割</a:t>
            </a:r>
          </a:p>
        </p:txBody>
      </p:sp>
      <p:sp>
        <p:nvSpPr>
          <p:cNvPr id="3" name="コンテンツ プレースホルダー 2">
            <a:extLst>
              <a:ext uri="{FF2B5EF4-FFF2-40B4-BE49-F238E27FC236}">
                <a16:creationId xmlns:a16="http://schemas.microsoft.com/office/drawing/2014/main" id="{591C8299-D6BB-4B4F-9A28-46B11960A46B}"/>
              </a:ext>
            </a:extLst>
          </p:cNvPr>
          <p:cNvSpPr>
            <a:spLocks noGrp="1"/>
          </p:cNvSpPr>
          <p:nvPr>
            <p:ph idx="1"/>
          </p:nvPr>
        </p:nvSpPr>
        <p:spPr/>
        <p:txBody>
          <a:bodyPr>
            <a:normAutofit/>
          </a:bodyPr>
          <a:lstStyle/>
          <a:p>
            <a:pPr algn="l">
              <a:buFont typeface="Arial" panose="020B0604020202020204" pitchFamily="34" charset="0"/>
              <a:buChar char="•"/>
            </a:pPr>
            <a:r>
              <a:rPr lang="ja-JP" altLang="en-US" sz="2400" b="1" i="0" dirty="0">
                <a:solidFill>
                  <a:srgbClr val="374151"/>
                </a:solidFill>
                <a:effectLst/>
                <a:latin typeface="Abadi" panose="020B0604020104020204" pitchFamily="34" charset="0"/>
              </a:rPr>
              <a:t>人間の仕事の補助や代行。人間との協働。</a:t>
            </a:r>
            <a:endParaRPr lang="en-US" altLang="ja-JP" sz="2400" b="1" i="0" dirty="0">
              <a:solidFill>
                <a:srgbClr val="374151"/>
              </a:solidFill>
              <a:effectLst/>
              <a:latin typeface="Abadi" panose="020B0604020104020204" pitchFamily="34" charset="0"/>
            </a:endParaRPr>
          </a:p>
          <a:p>
            <a:pPr marL="0" indent="0" algn="l">
              <a:buNone/>
            </a:pPr>
            <a:r>
              <a:rPr lang="ja-JP" altLang="en-US" sz="2400" b="0" i="0" dirty="0">
                <a:solidFill>
                  <a:srgbClr val="374151"/>
                </a:solidFill>
                <a:effectLst/>
                <a:latin typeface="Abadi" panose="020B0604020104020204" pitchFamily="34" charset="0"/>
              </a:rPr>
              <a:t>人工知能は、単純なタスクや反復的な作業など、人間にとって退屈な仕事を代行することができる。</a:t>
            </a:r>
            <a:endParaRPr lang="en-US" altLang="ja-JP" sz="2400" b="0" i="0" dirty="0">
              <a:solidFill>
                <a:srgbClr val="374151"/>
              </a:solidFill>
              <a:effectLst/>
              <a:latin typeface="Abadi" panose="020B0604020104020204" pitchFamily="34" charset="0"/>
            </a:endParaRPr>
          </a:p>
          <a:p>
            <a:r>
              <a:rPr lang="ja-JP" altLang="en-US" sz="2400" b="1" i="0" dirty="0">
                <a:solidFill>
                  <a:srgbClr val="374151"/>
                </a:solidFill>
                <a:effectLst/>
                <a:latin typeface="Abadi" panose="020B0604020104020204" pitchFamily="34" charset="0"/>
              </a:rPr>
              <a:t>迅速な判断</a:t>
            </a:r>
            <a:endParaRPr lang="en-US" altLang="ja-JP" sz="2400" b="1" i="0" dirty="0">
              <a:solidFill>
                <a:srgbClr val="374151"/>
              </a:solidFill>
              <a:effectLst/>
              <a:latin typeface="Abadi" panose="020B0604020104020204" pitchFamily="34" charset="0"/>
            </a:endParaRPr>
          </a:p>
          <a:p>
            <a:pPr marL="0" indent="0">
              <a:buNone/>
            </a:pPr>
            <a:r>
              <a:rPr lang="ja-JP" altLang="en-US" sz="2400" b="0" i="0" dirty="0">
                <a:solidFill>
                  <a:srgbClr val="374151"/>
                </a:solidFill>
                <a:effectLst/>
                <a:latin typeface="Abadi" panose="020B0604020104020204" pitchFamily="34" charset="0"/>
              </a:rPr>
              <a:t>膨大な量のデータの処理、高速な計算が得意である。人間のミスを減らすことに。</a:t>
            </a:r>
          </a:p>
          <a:p>
            <a:pPr algn="l">
              <a:buFont typeface="Arial" panose="020B0604020202020204" pitchFamily="34" charset="0"/>
              <a:buChar char="•"/>
            </a:pPr>
            <a:r>
              <a:rPr lang="ja-JP" altLang="en-US" sz="2400" b="1" i="0" dirty="0">
                <a:solidFill>
                  <a:srgbClr val="374151"/>
                </a:solidFill>
                <a:effectLst/>
                <a:latin typeface="Abadi" panose="020B0604020104020204" pitchFamily="34" charset="0"/>
              </a:rPr>
              <a:t>新たな創造性や価値の創出の可能性</a:t>
            </a:r>
            <a:endParaRPr lang="en-US" altLang="ja-JP" sz="2400" b="1" i="0" dirty="0">
              <a:solidFill>
                <a:srgbClr val="374151"/>
              </a:solidFill>
              <a:effectLst/>
              <a:latin typeface="Abadi" panose="020B0604020104020204" pitchFamily="34" charset="0"/>
            </a:endParaRPr>
          </a:p>
          <a:p>
            <a:pPr marL="0" indent="0" algn="l">
              <a:buNone/>
            </a:pPr>
            <a:r>
              <a:rPr lang="ja-JP" altLang="en-US" sz="2400" b="0" i="0" dirty="0">
                <a:solidFill>
                  <a:srgbClr val="374151"/>
                </a:solidFill>
                <a:effectLst/>
                <a:latin typeface="Abadi" panose="020B0604020104020204" pitchFamily="34" charset="0"/>
              </a:rPr>
              <a:t>人間の知覚を超えたセンサー、情報ネットワークの能力を組み合わせて、新たな分野の開拓や価値の創出が可能に。</a:t>
            </a:r>
          </a:p>
          <a:p>
            <a:pPr algn="l"/>
            <a:r>
              <a:rPr lang="ja-JP" altLang="en-US" sz="2400" b="0" i="0" dirty="0">
                <a:solidFill>
                  <a:srgbClr val="374151"/>
                </a:solidFill>
                <a:effectLst/>
                <a:latin typeface="Abadi" panose="020B0604020104020204" pitchFamily="34" charset="0"/>
              </a:rPr>
              <a:t>人工知能の原理を探求することで、</a:t>
            </a:r>
            <a:r>
              <a:rPr lang="ja-JP" altLang="en-US" sz="2400" b="1" i="0" dirty="0">
                <a:solidFill>
                  <a:srgbClr val="374151"/>
                </a:solidFill>
                <a:effectLst/>
                <a:latin typeface="Abadi" panose="020B0604020104020204" pitchFamily="34" charset="0"/>
              </a:rPr>
              <a:t>人間の知性についての理解が深まる</a:t>
            </a:r>
            <a:r>
              <a:rPr lang="ja-JP" altLang="en-US" sz="2400" b="0" i="0" dirty="0">
                <a:solidFill>
                  <a:srgbClr val="374151"/>
                </a:solidFill>
                <a:effectLst/>
                <a:latin typeface="Abadi" panose="020B0604020104020204" pitchFamily="34" charset="0"/>
              </a:rPr>
              <a:t>ことが期待される。</a:t>
            </a:r>
          </a:p>
          <a:p>
            <a:endParaRPr kumimoji="1" lang="ja-JP" altLang="en-US" sz="2400" dirty="0"/>
          </a:p>
        </p:txBody>
      </p:sp>
      <p:sp>
        <p:nvSpPr>
          <p:cNvPr id="4" name="スライド番号プレースホルダー 3">
            <a:extLst>
              <a:ext uri="{FF2B5EF4-FFF2-40B4-BE49-F238E27FC236}">
                <a16:creationId xmlns:a16="http://schemas.microsoft.com/office/drawing/2014/main" id="{2C6B120D-7561-45CE-88B6-E29ACD3DB370}"/>
              </a:ext>
            </a:extLst>
          </p:cNvPr>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spTree>
    <p:extLst>
      <p:ext uri="{BB962C8B-B14F-4D97-AF65-F5344CB8AC3E}">
        <p14:creationId xmlns:p14="http://schemas.microsoft.com/office/powerpoint/2010/main" val="3250206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対話型</a:t>
            </a:r>
            <a:r>
              <a:rPr kumimoji="1" lang="en-US" altLang="ja-JP" dirty="0"/>
              <a:t>AI</a:t>
            </a:r>
            <a:r>
              <a:rPr kumimoji="1" lang="ja-JP" altLang="en-US" dirty="0"/>
              <a:t>（チャットボット）</a:t>
            </a:r>
          </a:p>
        </p:txBody>
      </p:sp>
      <p:pic>
        <p:nvPicPr>
          <p:cNvPr id="4" name="図 3"/>
          <p:cNvPicPr>
            <a:picLocks noChangeAspect="1"/>
          </p:cNvPicPr>
          <p:nvPr/>
        </p:nvPicPr>
        <p:blipFill>
          <a:blip r:embed="rId2"/>
          <a:stretch>
            <a:fillRect/>
          </a:stretch>
        </p:blipFill>
        <p:spPr>
          <a:xfrm>
            <a:off x="72794" y="1690689"/>
            <a:ext cx="4499206" cy="3518081"/>
          </a:xfrm>
          <a:prstGeom prst="rect">
            <a:avLst/>
          </a:prstGeom>
        </p:spPr>
      </p:pic>
      <p:pic>
        <p:nvPicPr>
          <p:cNvPr id="5" name="図 4"/>
          <p:cNvPicPr>
            <a:picLocks noChangeAspect="1"/>
          </p:cNvPicPr>
          <p:nvPr/>
        </p:nvPicPr>
        <p:blipFill>
          <a:blip r:embed="rId3"/>
          <a:stretch>
            <a:fillRect/>
          </a:stretch>
        </p:blipFill>
        <p:spPr>
          <a:xfrm>
            <a:off x="4725891" y="1896960"/>
            <a:ext cx="3743517" cy="3978479"/>
          </a:xfrm>
          <a:prstGeom prst="rect">
            <a:avLst/>
          </a:prstGeom>
        </p:spPr>
      </p:pic>
      <p:sp>
        <p:nvSpPr>
          <p:cNvPr id="3" name="タイトル 1">
            <a:extLst>
              <a:ext uri="{FF2B5EF4-FFF2-40B4-BE49-F238E27FC236}">
                <a16:creationId xmlns:a16="http://schemas.microsoft.com/office/drawing/2014/main" id="{05070875-ADB4-E569-40BA-36B14594BA66}"/>
              </a:ext>
            </a:extLst>
          </p:cNvPr>
          <p:cNvSpPr txBox="1">
            <a:spLocks/>
          </p:cNvSpPr>
          <p:nvPr/>
        </p:nvSpPr>
        <p:spPr>
          <a:xfrm>
            <a:off x="682792" y="982561"/>
            <a:ext cx="8461208" cy="46986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文章の翻訳、要約のほか、相談や自由なアイデア出しに</a:t>
            </a:r>
          </a:p>
        </p:txBody>
      </p:sp>
    </p:spTree>
    <p:extLst>
      <p:ext uri="{BB962C8B-B14F-4D97-AF65-F5344CB8AC3E}">
        <p14:creationId xmlns:p14="http://schemas.microsoft.com/office/powerpoint/2010/main" val="1774513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3BC2C-76B3-4EDB-9CE2-EEFC272494DC}"/>
              </a:ext>
            </a:extLst>
          </p:cNvPr>
          <p:cNvSpPr>
            <a:spLocks noGrp="1"/>
          </p:cNvSpPr>
          <p:nvPr>
            <p:ph type="title"/>
          </p:nvPr>
        </p:nvSpPr>
        <p:spPr/>
        <p:txBody>
          <a:bodyPr>
            <a:normAutofit fontScale="90000"/>
          </a:bodyPr>
          <a:lstStyle/>
          <a:p>
            <a:r>
              <a:rPr kumimoji="1" lang="ja-JP" altLang="en-US" dirty="0"/>
              <a:t>自動翻訳サービス</a:t>
            </a:r>
          </a:p>
        </p:txBody>
      </p:sp>
      <p:sp>
        <p:nvSpPr>
          <p:cNvPr id="4" name="スライド番号プレースホルダー 3">
            <a:extLst>
              <a:ext uri="{FF2B5EF4-FFF2-40B4-BE49-F238E27FC236}">
                <a16:creationId xmlns:a16="http://schemas.microsoft.com/office/drawing/2014/main" id="{A0C18B43-4E6A-480E-A236-08E8CCF3E1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A8B69712-EAE3-4183-B2A8-826BF0DB2BBE}"/>
              </a:ext>
            </a:extLst>
          </p:cNvPr>
          <p:cNvPicPr>
            <a:picLocks noChangeAspect="1"/>
          </p:cNvPicPr>
          <p:nvPr/>
        </p:nvPicPr>
        <p:blipFill>
          <a:blip r:embed="rId2"/>
          <a:stretch>
            <a:fillRect/>
          </a:stretch>
        </p:blipFill>
        <p:spPr>
          <a:xfrm>
            <a:off x="321845" y="2210593"/>
            <a:ext cx="7762875" cy="2436813"/>
          </a:xfrm>
          <a:prstGeom prst="rect">
            <a:avLst/>
          </a:prstGeom>
        </p:spPr>
      </p:pic>
      <p:sp>
        <p:nvSpPr>
          <p:cNvPr id="6" name="テキスト ボックス 2">
            <a:extLst>
              <a:ext uri="{FF2B5EF4-FFF2-40B4-BE49-F238E27FC236}">
                <a16:creationId xmlns:a16="http://schemas.microsoft.com/office/drawing/2014/main" id="{A9C2E803-5EFA-440F-8470-22070A2C08A6}"/>
              </a:ext>
            </a:extLst>
          </p:cNvPr>
          <p:cNvSpPr txBox="1"/>
          <p:nvPr/>
        </p:nvSpPr>
        <p:spPr>
          <a:xfrm>
            <a:off x="1206655" y="5122423"/>
            <a:ext cx="6945043"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DeepL</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URL: https://</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www.deepl.com</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/ja/translator</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コンテンツ プレースホルダー 2">
            <a:extLst>
              <a:ext uri="{FF2B5EF4-FFF2-40B4-BE49-F238E27FC236}">
                <a16:creationId xmlns:a16="http://schemas.microsoft.com/office/drawing/2014/main" id="{801F3FED-6EDC-4ADC-B1D0-3156E63A042B}"/>
              </a:ext>
            </a:extLst>
          </p:cNvPr>
          <p:cNvSpPr txBox="1">
            <a:spLocks noGrp="1"/>
          </p:cNvSpPr>
          <p:nvPr>
            <p:ph idx="1"/>
          </p:nvPr>
        </p:nvSpPr>
        <p:spPr>
          <a:xfrm>
            <a:off x="322263" y="846138"/>
            <a:ext cx="8184063" cy="8984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dirty="0"/>
          </a:p>
        </p:txBody>
      </p:sp>
    </p:spTree>
    <p:extLst>
      <p:ext uri="{BB962C8B-B14F-4D97-AF65-F5344CB8AC3E}">
        <p14:creationId xmlns:p14="http://schemas.microsoft.com/office/powerpoint/2010/main" val="3573508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1289B-16AF-47F9-8F63-E9FB227232E6}"/>
              </a:ext>
            </a:extLst>
          </p:cNvPr>
          <p:cNvSpPr>
            <a:spLocks noGrp="1"/>
          </p:cNvSpPr>
          <p:nvPr>
            <p:ph type="title"/>
          </p:nvPr>
        </p:nvSpPr>
        <p:spPr/>
        <p:txBody>
          <a:bodyPr>
            <a:normAutofit fontScale="90000"/>
          </a:bodyPr>
          <a:lstStyle/>
          <a:p>
            <a:r>
              <a:rPr kumimoji="1" lang="ja-JP" altLang="en-US" dirty="0"/>
              <a:t>画像分類を行うオンラインサービス</a:t>
            </a:r>
          </a:p>
        </p:txBody>
      </p:sp>
      <p:sp>
        <p:nvSpPr>
          <p:cNvPr id="3" name="コンテンツ プレースホルダー 2">
            <a:extLst>
              <a:ext uri="{FF2B5EF4-FFF2-40B4-BE49-F238E27FC236}">
                <a16:creationId xmlns:a16="http://schemas.microsoft.com/office/drawing/2014/main" id="{0236BCE3-F02C-4F27-8F27-7E224FF5A129}"/>
              </a:ext>
            </a:extLst>
          </p:cNvPr>
          <p:cNvSpPr>
            <a:spLocks noGrp="1"/>
          </p:cNvSpPr>
          <p:nvPr>
            <p:ph idx="1"/>
          </p:nvPr>
        </p:nvSpPr>
        <p:spPr>
          <a:xfrm>
            <a:off x="514350" y="4542354"/>
            <a:ext cx="2507982" cy="684164"/>
          </a:xfrm>
        </p:spPr>
        <p:txBody>
          <a:bodyPr/>
          <a:lstStyle/>
          <a:p>
            <a:pPr marL="0" indent="0">
              <a:buNone/>
            </a:pPr>
            <a:r>
              <a:rPr kumimoji="1" lang="ja-JP" altLang="en-US" dirty="0"/>
              <a:t>元画像</a:t>
            </a:r>
          </a:p>
        </p:txBody>
      </p:sp>
      <p:sp>
        <p:nvSpPr>
          <p:cNvPr id="4" name="スライド番号プレースホルダー 3">
            <a:extLst>
              <a:ext uri="{FF2B5EF4-FFF2-40B4-BE49-F238E27FC236}">
                <a16:creationId xmlns:a16="http://schemas.microsoft.com/office/drawing/2014/main" id="{D8F3DF40-3A52-44D7-83DC-E488BA229CCB}"/>
              </a:ext>
            </a:extLst>
          </p:cNvPr>
          <p:cNvSpPr>
            <a:spLocks noGrp="1"/>
          </p:cNvSpPr>
          <p:nvPr>
            <p:ph type="sldNum" sz="quarter" idx="12"/>
          </p:nvPr>
        </p:nvSpPr>
        <p:spPr/>
        <p:txBody>
          <a:bodyPr/>
          <a:lstStyle/>
          <a:p>
            <a:fld id="{E205D82C-95A1-431E-8E38-AA614A14CDCF}" type="slidenum">
              <a:rPr kumimoji="1" lang="ja-JP" altLang="en-US" smtClean="0"/>
              <a:t>14</a:t>
            </a:fld>
            <a:endParaRPr kumimoji="1" lang="ja-JP" altLang="en-US"/>
          </a:p>
        </p:txBody>
      </p:sp>
      <p:pic>
        <p:nvPicPr>
          <p:cNvPr id="6" name="図 5">
            <a:extLst>
              <a:ext uri="{FF2B5EF4-FFF2-40B4-BE49-F238E27FC236}">
                <a16:creationId xmlns:a16="http://schemas.microsoft.com/office/drawing/2014/main" id="{E23FED45-F1E5-4CE8-8DA9-251C46B8E882}"/>
              </a:ext>
            </a:extLst>
          </p:cNvPr>
          <p:cNvPicPr>
            <a:picLocks noChangeAspect="1"/>
          </p:cNvPicPr>
          <p:nvPr/>
        </p:nvPicPr>
        <p:blipFill>
          <a:blip r:embed="rId2"/>
          <a:stretch>
            <a:fillRect/>
          </a:stretch>
        </p:blipFill>
        <p:spPr>
          <a:xfrm>
            <a:off x="-1" y="2413365"/>
            <a:ext cx="2645839" cy="1946879"/>
          </a:xfrm>
          <a:prstGeom prst="rect">
            <a:avLst/>
          </a:prstGeom>
        </p:spPr>
      </p:pic>
      <p:sp>
        <p:nvSpPr>
          <p:cNvPr id="7" name="コンテンツ プレースホルダー 2">
            <a:extLst>
              <a:ext uri="{FF2B5EF4-FFF2-40B4-BE49-F238E27FC236}">
                <a16:creationId xmlns:a16="http://schemas.microsoft.com/office/drawing/2014/main" id="{6A7D6FE4-320C-45B2-80C5-B98420D06DC2}"/>
              </a:ext>
            </a:extLst>
          </p:cNvPr>
          <p:cNvSpPr txBox="1">
            <a:spLocks/>
          </p:cNvSpPr>
          <p:nvPr/>
        </p:nvSpPr>
        <p:spPr>
          <a:xfrm>
            <a:off x="4840572" y="5245259"/>
            <a:ext cx="2507982" cy="6841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画像分類の結果</a:t>
            </a:r>
          </a:p>
        </p:txBody>
      </p:sp>
      <p:pic>
        <p:nvPicPr>
          <p:cNvPr id="8" name="図 7">
            <a:extLst>
              <a:ext uri="{FF2B5EF4-FFF2-40B4-BE49-F238E27FC236}">
                <a16:creationId xmlns:a16="http://schemas.microsoft.com/office/drawing/2014/main" id="{099BAEC3-BBA9-4170-A080-235270910378}"/>
              </a:ext>
            </a:extLst>
          </p:cNvPr>
          <p:cNvPicPr>
            <a:picLocks noChangeAspect="1"/>
          </p:cNvPicPr>
          <p:nvPr/>
        </p:nvPicPr>
        <p:blipFill>
          <a:blip r:embed="rId3"/>
          <a:stretch>
            <a:fillRect/>
          </a:stretch>
        </p:blipFill>
        <p:spPr>
          <a:xfrm>
            <a:off x="2903019" y="1498390"/>
            <a:ext cx="6039452" cy="3533405"/>
          </a:xfrm>
          <a:prstGeom prst="rect">
            <a:avLst/>
          </a:prstGeom>
        </p:spPr>
      </p:pic>
      <p:sp>
        <p:nvSpPr>
          <p:cNvPr id="9" name="テキスト ボックス 8">
            <a:extLst>
              <a:ext uri="{FF2B5EF4-FFF2-40B4-BE49-F238E27FC236}">
                <a16:creationId xmlns:a16="http://schemas.microsoft.com/office/drawing/2014/main" id="{1428192E-78E3-4B1A-A535-4CCAB4DFA554}"/>
              </a:ext>
            </a:extLst>
          </p:cNvPr>
          <p:cNvSpPr txBox="1"/>
          <p:nvPr/>
        </p:nvSpPr>
        <p:spPr>
          <a:xfrm>
            <a:off x="349935" y="5948850"/>
            <a:ext cx="8981274" cy="461665"/>
          </a:xfrm>
          <a:prstGeom prst="rect">
            <a:avLst/>
          </a:prstGeom>
          <a:noFill/>
        </p:spPr>
        <p:txBody>
          <a:bodyPr wrap="square" rtlCol="0">
            <a:spAutoFit/>
          </a:bodyPr>
          <a:lstStyle/>
          <a:p>
            <a:r>
              <a:rPr kumimoji="1" lang="en-US" altLang="ja-JP" sz="2400" b="1" dirty="0"/>
              <a:t>URL</a:t>
            </a:r>
            <a:r>
              <a:rPr kumimoji="1" lang="ja-JP" altLang="en-US" sz="2400" b="1" dirty="0"/>
              <a:t>：</a:t>
            </a:r>
            <a:r>
              <a:rPr kumimoji="1" lang="en-US" altLang="ja-JP" sz="2400" b="1" dirty="0"/>
              <a:t>https://cloud.google.com/vision/docs/drag-and-drop</a:t>
            </a:r>
            <a:endParaRPr kumimoji="1" lang="ja-JP" altLang="en-US" sz="2400" b="1" dirty="0"/>
          </a:p>
        </p:txBody>
      </p:sp>
      <p:sp>
        <p:nvSpPr>
          <p:cNvPr id="10" name="コンテンツ プレースホルダー 2">
            <a:extLst>
              <a:ext uri="{FF2B5EF4-FFF2-40B4-BE49-F238E27FC236}">
                <a16:creationId xmlns:a16="http://schemas.microsoft.com/office/drawing/2014/main" id="{6A68F917-68F9-4B0D-AA7D-BDB3C2557F3F}"/>
              </a:ext>
            </a:extLst>
          </p:cNvPr>
          <p:cNvSpPr txBox="1">
            <a:spLocks/>
          </p:cNvSpPr>
          <p:nvPr/>
        </p:nvSpPr>
        <p:spPr>
          <a:xfrm>
            <a:off x="956376" y="812146"/>
            <a:ext cx="3946491" cy="6841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Web </a:t>
            </a:r>
            <a:r>
              <a:rPr lang="ja-JP" altLang="en-US" dirty="0"/>
              <a:t>ブラウザで動く</a:t>
            </a:r>
          </a:p>
        </p:txBody>
      </p:sp>
    </p:spTree>
    <p:extLst>
      <p:ext uri="{BB962C8B-B14F-4D97-AF65-F5344CB8AC3E}">
        <p14:creationId xmlns:p14="http://schemas.microsoft.com/office/powerpoint/2010/main" val="2382200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車両の発見・検知</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2AF3BA67-FF4A-4519-9BA9-25AF9C64644F}"/>
              </a:ext>
            </a:extLst>
          </p:cNvPr>
          <p:cNvSpPr/>
          <p:nvPr/>
        </p:nvSpPr>
        <p:spPr>
          <a:xfrm>
            <a:off x="269595" y="5336481"/>
            <a:ext cx="881170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人工知能は，車両の場所と</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向き</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（前なのか後ろなのか）を素早く発見できるようになってきた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メイリオ" panose="020B0604030504040204" pitchFamily="50" charset="-128"/>
                <a:ea typeface="メイリオ" panose="020B0604030504040204" pitchFamily="50" charset="-128"/>
              </a:rPr>
              <a:t>（</a:t>
            </a:r>
            <a:r>
              <a:rPr lang="en-US" altLang="ja-JP" sz="2400" dirty="0" err="1">
                <a:solidFill>
                  <a:prstClr val="black"/>
                </a:solidFill>
                <a:latin typeface="メイリオ" panose="020B0604030504040204" pitchFamily="50" charset="-128"/>
                <a:ea typeface="メイリオ" panose="020B0604030504040204" pitchFamily="50" charset="-128"/>
              </a:rPr>
              <a:t>Dlib</a:t>
            </a:r>
            <a:r>
              <a:rPr lang="en-US" altLang="ja-JP" sz="2400" dirty="0">
                <a:solidFill>
                  <a:prstClr val="black"/>
                </a:solidFill>
                <a:latin typeface="メイリオ" panose="020B0604030504040204" pitchFamily="50" charset="-128"/>
                <a:ea typeface="メイリオ" panose="020B0604030504040204" pitchFamily="50" charset="-128"/>
              </a:rPr>
              <a:t> </a:t>
            </a:r>
            <a:r>
              <a:rPr lang="ja-JP" altLang="en-US" sz="2400" dirty="0">
                <a:solidFill>
                  <a:prstClr val="black"/>
                </a:solidFill>
                <a:latin typeface="メイリオ" panose="020B0604030504040204" pitchFamily="50" charset="-128"/>
                <a:ea typeface="メイリオ" panose="020B0604030504040204" pitchFamily="50" charset="-128"/>
              </a:rPr>
              <a:t>を使用）</a:t>
            </a:r>
            <a:endPar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5" name="図 4">
            <a:extLst>
              <a:ext uri="{FF2B5EF4-FFF2-40B4-BE49-F238E27FC236}">
                <a16:creationId xmlns:a16="http://schemas.microsoft.com/office/drawing/2014/main" id="{91F5AF4F-B664-4B78-A1DA-56FD7A82D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3979"/>
            <a:ext cx="9144000" cy="3610042"/>
          </a:xfrm>
          <a:prstGeom prst="rect">
            <a:avLst/>
          </a:prstGeom>
        </p:spPr>
      </p:pic>
    </p:spTree>
    <p:extLst>
      <p:ext uri="{BB962C8B-B14F-4D97-AF65-F5344CB8AC3E}">
        <p14:creationId xmlns:p14="http://schemas.microsoft.com/office/powerpoint/2010/main" val="172878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801" y="175028"/>
            <a:ext cx="8741252" cy="469865"/>
          </a:xfrm>
        </p:spPr>
        <p:txBody>
          <a:bodyPr>
            <a:noAutofit/>
          </a:bodyPr>
          <a:lstStyle/>
          <a:p>
            <a:r>
              <a:rPr kumimoji="1" lang="ja-JP" altLang="en-US" dirty="0"/>
              <a:t>人や自転車などの，オブジェクトの発見・検知</a:t>
            </a:r>
          </a:p>
        </p:txBody>
      </p:sp>
      <p:sp>
        <p:nvSpPr>
          <p:cNvPr id="3" name="コンテンツ プレースホルダー 2"/>
          <p:cNvSpPr>
            <a:spLocks noGrp="1"/>
          </p:cNvSpPr>
          <p:nvPr>
            <p:ph idx="1"/>
          </p:nvPr>
        </p:nvSpPr>
        <p:spPr>
          <a:xfrm>
            <a:off x="151529" y="4828047"/>
            <a:ext cx="9326879" cy="1854925"/>
          </a:xfrm>
        </p:spPr>
        <p:txBody>
          <a:bodyPr>
            <a:normAutofit/>
          </a:bodyPr>
          <a:lstStyle/>
          <a:p>
            <a:r>
              <a:rPr kumimoji="1" lang="ja-JP" altLang="en-US" sz="2400" dirty="0"/>
              <a:t>人間の「目」</a:t>
            </a:r>
            <a:r>
              <a:rPr lang="ja-JP" altLang="en-US" sz="2400" dirty="0"/>
              <a:t>の一部機能</a:t>
            </a:r>
            <a:r>
              <a:rPr kumimoji="1" lang="ja-JP" altLang="en-US" sz="2400" dirty="0"/>
              <a:t>をコンピュータで再現．</a:t>
            </a:r>
            <a:endParaRPr kumimoji="1" lang="en-US" altLang="ja-JP" sz="2400" dirty="0"/>
          </a:p>
          <a:p>
            <a:pPr marL="0" indent="0">
              <a:buNone/>
            </a:pPr>
            <a:r>
              <a:rPr kumimoji="1" lang="ja-JP" altLang="en-US" sz="2400" dirty="0"/>
              <a:t>　画像の中の</a:t>
            </a:r>
            <a:r>
              <a:rPr lang="ja-JP" altLang="en-US" sz="2400" dirty="0"/>
              <a:t>オブジェクト</a:t>
            </a:r>
            <a:r>
              <a:rPr kumimoji="1" lang="ja-JP" altLang="en-US" sz="2400" dirty="0"/>
              <a:t>を，</a:t>
            </a:r>
            <a:r>
              <a:rPr kumimoji="1" lang="ja-JP" altLang="en-US" sz="2400" b="1" dirty="0">
                <a:solidFill>
                  <a:srgbClr val="C00000"/>
                </a:solidFill>
              </a:rPr>
              <a:t>人工知能</a:t>
            </a:r>
            <a:r>
              <a:rPr kumimoji="1" lang="ja-JP" altLang="en-US" sz="2400" dirty="0"/>
              <a:t>が発見・検知</a:t>
            </a:r>
            <a:endParaRPr lang="en-US" altLang="ja-JP" sz="2400" dirty="0"/>
          </a:p>
          <a:p>
            <a:endParaRPr lang="en-US" altLang="ja-JP" sz="2400" dirty="0"/>
          </a:p>
          <a:p>
            <a:pPr marL="0" indent="0">
              <a:buNone/>
            </a:pPr>
            <a:endParaRPr kumimoji="1" lang="en-US" altLang="ja-JP" sz="2400" dirty="0"/>
          </a:p>
          <a:p>
            <a:pPr marL="0" indent="0">
              <a:buNone/>
            </a:pPr>
            <a:endParaRPr lang="en-US" altLang="ja-JP" sz="2400" dirty="0"/>
          </a:p>
          <a:p>
            <a:endParaRPr lang="en-US" altLang="ja-JP" dirty="0"/>
          </a:p>
          <a:p>
            <a:endParaRPr kumimoji="1"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1727912" y="377143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正方形/長方形 8"/>
          <p:cNvSpPr/>
          <p:nvPr/>
        </p:nvSpPr>
        <p:spPr>
          <a:xfrm>
            <a:off x="4756710" y="3841639"/>
            <a:ext cx="4185761"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メイリオ" panose="020B0604030504040204" pitchFamily="50" charset="-128"/>
              </a:rPr>
              <a:t>(</a:t>
            </a:r>
            <a:r>
              <a:rPr lang="en-US" altLang="ja-JP" sz="2400" dirty="0" err="1">
                <a:solidFill>
                  <a:prstClr val="black"/>
                </a:solidFill>
                <a:latin typeface="Calibri" panose="020F0502020204030204"/>
                <a:ea typeface="メイリオ" panose="020B0604030504040204" pitchFamily="50" charset="-128"/>
              </a:rPr>
              <a:t>DeepLabv3</a:t>
            </a:r>
            <a:r>
              <a:rPr lang="en-US" altLang="ja-JP" sz="2400" dirty="0">
                <a:solidFill>
                  <a:prstClr val="black"/>
                </a:solidFill>
                <a:latin typeface="Calibri" panose="020F0502020204030204"/>
                <a:ea typeface="メイリオ" panose="020B0604030504040204" pitchFamily="50" charset="-128"/>
              </a:rPr>
              <a:t>+ </a:t>
            </a:r>
            <a:r>
              <a:rPr lang="ja-JP" altLang="en-US" sz="2400" dirty="0">
                <a:solidFill>
                  <a:prstClr val="black"/>
                </a:solidFill>
                <a:latin typeface="Calibri" panose="020F0502020204030204"/>
                <a:ea typeface="メイリオ" panose="020B0604030504040204" pitchFamily="50" charset="-128"/>
              </a:rPr>
              <a:t>を使用</a:t>
            </a:r>
            <a:r>
              <a:rPr lang="en-US" altLang="ja-JP" sz="2400" dirty="0">
                <a:solidFill>
                  <a:prstClr val="black"/>
                </a:solidFill>
                <a:latin typeface="Calibri" panose="020F0502020204030204"/>
                <a:ea typeface="メイリオ" panose="020B0604030504040204" pitchFamily="50" charset="-128"/>
              </a:rPr>
              <a:t>)</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1026" name="Picture 2" descr="2.png">
            <a:extLst>
              <a:ext uri="{FF2B5EF4-FFF2-40B4-BE49-F238E27FC236}">
                <a16:creationId xmlns:a16="http://schemas.microsoft.com/office/drawing/2014/main" id="{E92603C5-7D78-49B6-8DD0-888999C70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 y="1240446"/>
            <a:ext cx="4547160" cy="2268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94.png">
            <a:extLst>
              <a:ext uri="{FF2B5EF4-FFF2-40B4-BE49-F238E27FC236}">
                <a16:creationId xmlns:a16="http://schemas.microsoft.com/office/drawing/2014/main" id="{FD6C3C52-D0C7-42A4-9473-C436C2253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2582" y="1191599"/>
            <a:ext cx="4731418" cy="235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35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089EEE-7E7A-49C2-AE7E-BDB5B1EE2072}"/>
              </a:ext>
            </a:extLst>
          </p:cNvPr>
          <p:cNvSpPr>
            <a:spLocks noGrp="1"/>
          </p:cNvSpPr>
          <p:nvPr>
            <p:ph type="title"/>
          </p:nvPr>
        </p:nvSpPr>
        <p:spPr/>
        <p:txBody>
          <a:bodyPr>
            <a:normAutofit fontScale="90000"/>
          </a:bodyPr>
          <a:lstStyle/>
          <a:p>
            <a:r>
              <a:rPr kumimoji="1" lang="ja-JP" altLang="en-US" dirty="0"/>
              <a:t>顔検知</a:t>
            </a:r>
          </a:p>
        </p:txBody>
      </p:sp>
      <p:sp>
        <p:nvSpPr>
          <p:cNvPr id="4" name="スライド番号プレースホルダー 3">
            <a:extLst>
              <a:ext uri="{FF2B5EF4-FFF2-40B4-BE49-F238E27FC236}">
                <a16:creationId xmlns:a16="http://schemas.microsoft.com/office/drawing/2014/main" id="{EC51C32A-4331-4045-8745-AD72170916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5A2278E-F9FF-46E8-BC61-580EBDC2A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177" y="1057354"/>
            <a:ext cx="4150876" cy="3826589"/>
          </a:xfrm>
          <a:prstGeom prst="rect">
            <a:avLst/>
          </a:prstGeom>
        </p:spPr>
      </p:pic>
      <p:pic>
        <p:nvPicPr>
          <p:cNvPr id="6" name="図 5">
            <a:extLst>
              <a:ext uri="{FF2B5EF4-FFF2-40B4-BE49-F238E27FC236}">
                <a16:creationId xmlns:a16="http://schemas.microsoft.com/office/drawing/2014/main" id="{0A416944-ADDF-46A8-BE3C-0F9B4AA3E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29" y="1057354"/>
            <a:ext cx="4231562" cy="3826589"/>
          </a:xfrm>
          <a:prstGeom prst="rect">
            <a:avLst/>
          </a:prstGeom>
        </p:spPr>
      </p:pic>
      <p:sp>
        <p:nvSpPr>
          <p:cNvPr id="7" name="コンテンツ プレースホルダー 2">
            <a:extLst>
              <a:ext uri="{FF2B5EF4-FFF2-40B4-BE49-F238E27FC236}">
                <a16:creationId xmlns:a16="http://schemas.microsoft.com/office/drawing/2014/main" id="{AEAB035F-9506-4BA9-9A81-08C62BC2121D}"/>
              </a:ext>
            </a:extLst>
          </p:cNvPr>
          <p:cNvSpPr>
            <a:spLocks noGrp="1"/>
          </p:cNvSpPr>
          <p:nvPr>
            <p:ph idx="1"/>
          </p:nvPr>
        </p:nvSpPr>
        <p:spPr>
          <a:xfrm>
            <a:off x="321845" y="5296403"/>
            <a:ext cx="9144000" cy="883015"/>
          </a:xfrm>
        </p:spPr>
        <p:txBody>
          <a:bodyPr>
            <a:normAutofit fontScale="92500" lnSpcReduction="20000"/>
          </a:bodyPr>
          <a:lstStyle/>
          <a:p>
            <a:pPr marL="0" indent="0">
              <a:buNone/>
            </a:pPr>
            <a:r>
              <a:rPr kumimoji="1" lang="ja-JP" altLang="en-US" dirty="0"/>
              <a:t>画像から，顔を囲む四角形をコンピュータが求める</a:t>
            </a:r>
            <a:endParaRPr kumimoji="1" lang="en-US" altLang="ja-JP" dirty="0"/>
          </a:p>
          <a:p>
            <a:pPr marL="0" indent="0">
              <a:buNone/>
            </a:pPr>
            <a:r>
              <a:rPr lang="ja-JP" altLang="en-US" dirty="0"/>
              <a:t>（位置，大きさの情報）</a:t>
            </a:r>
            <a:endParaRPr kumimoji="1" lang="ja-JP" altLang="en-US" dirty="0"/>
          </a:p>
        </p:txBody>
      </p:sp>
    </p:spTree>
    <p:extLst>
      <p:ext uri="{BB962C8B-B14F-4D97-AF65-F5344CB8AC3E}">
        <p14:creationId xmlns:p14="http://schemas.microsoft.com/office/powerpoint/2010/main" val="2998356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6274E9-482F-4EFF-AB68-79DEEC914642}"/>
              </a:ext>
            </a:extLst>
          </p:cNvPr>
          <p:cNvSpPr>
            <a:spLocks noGrp="1"/>
          </p:cNvSpPr>
          <p:nvPr>
            <p:ph type="title"/>
          </p:nvPr>
        </p:nvSpPr>
        <p:spPr/>
        <p:txBody>
          <a:bodyPr>
            <a:normAutofit fontScale="90000"/>
          </a:bodyPr>
          <a:lstStyle/>
          <a:p>
            <a:r>
              <a:rPr lang="ja-JP" altLang="en-US" dirty="0"/>
              <a:t>自動でのぼかし</a:t>
            </a:r>
            <a:endParaRPr kumimoji="1" lang="ja-JP" altLang="en-US" dirty="0"/>
          </a:p>
        </p:txBody>
      </p:sp>
      <p:sp>
        <p:nvSpPr>
          <p:cNvPr id="4" name="スライド番号プレースホルダー 3">
            <a:extLst>
              <a:ext uri="{FF2B5EF4-FFF2-40B4-BE49-F238E27FC236}">
                <a16:creationId xmlns:a16="http://schemas.microsoft.com/office/drawing/2014/main" id="{49881BF4-91F3-446C-9EC1-32C88CD6ED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EDFF6672-BE73-4909-B645-DA4ECBCA6DC6}"/>
              </a:ext>
            </a:extLst>
          </p:cNvPr>
          <p:cNvPicPr>
            <a:picLocks noChangeAspect="1"/>
          </p:cNvPicPr>
          <p:nvPr/>
        </p:nvPicPr>
        <p:blipFill>
          <a:blip r:embed="rId2"/>
          <a:stretch>
            <a:fillRect/>
          </a:stretch>
        </p:blipFill>
        <p:spPr>
          <a:xfrm>
            <a:off x="652739" y="644893"/>
            <a:ext cx="7799420" cy="4953553"/>
          </a:xfrm>
          <a:prstGeom prst="rect">
            <a:avLst/>
          </a:prstGeom>
        </p:spPr>
      </p:pic>
      <p:sp>
        <p:nvSpPr>
          <p:cNvPr id="9" name="正方形/長方形 8">
            <a:extLst>
              <a:ext uri="{FF2B5EF4-FFF2-40B4-BE49-F238E27FC236}">
                <a16:creationId xmlns:a16="http://schemas.microsoft.com/office/drawing/2014/main" id="{BCC7FE22-BE34-4958-9D49-6AEB5E89204D}"/>
              </a:ext>
            </a:extLst>
          </p:cNvPr>
          <p:cNvSpPr/>
          <p:nvPr/>
        </p:nvSpPr>
        <p:spPr>
          <a:xfrm>
            <a:off x="201529" y="5700496"/>
            <a:ext cx="8320679"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人工知能は，手や顔を自動でぼかし，プライバシ保持などに役立てることができるようになってきた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HypoX64/</a:t>
            </a:r>
            <a:r>
              <a:rPr kumimoji="0" lang="en-US" altLang="ja-JP" sz="2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DeepMosaics</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を使用）</a:t>
            </a:r>
          </a:p>
        </p:txBody>
      </p:sp>
    </p:spTree>
    <p:extLst>
      <p:ext uri="{BB962C8B-B14F-4D97-AF65-F5344CB8AC3E}">
        <p14:creationId xmlns:p14="http://schemas.microsoft.com/office/powerpoint/2010/main" val="419340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B0A6FA-4296-4E78-B4AF-02A10A12DF8A}"/>
              </a:ext>
            </a:extLst>
          </p:cNvPr>
          <p:cNvSpPr>
            <a:spLocks noGrp="1"/>
          </p:cNvSpPr>
          <p:nvPr>
            <p:ph type="title"/>
          </p:nvPr>
        </p:nvSpPr>
        <p:spPr/>
        <p:txBody>
          <a:bodyPr>
            <a:normAutofit fontScale="90000"/>
          </a:bodyPr>
          <a:lstStyle/>
          <a:p>
            <a:r>
              <a:rPr kumimoji="1" lang="ja-JP" altLang="en-US" dirty="0"/>
              <a:t>群衆の数のカウントと人数の把握</a:t>
            </a:r>
          </a:p>
        </p:txBody>
      </p:sp>
      <p:sp>
        <p:nvSpPr>
          <p:cNvPr id="3" name="コンテンツ プレースホルダー 2">
            <a:extLst>
              <a:ext uri="{FF2B5EF4-FFF2-40B4-BE49-F238E27FC236}">
                <a16:creationId xmlns:a16="http://schemas.microsoft.com/office/drawing/2014/main" id="{EB2F583E-BCE3-46FC-8B62-129FE133C43E}"/>
              </a:ext>
            </a:extLst>
          </p:cNvPr>
          <p:cNvSpPr>
            <a:spLocks noGrp="1"/>
          </p:cNvSpPr>
          <p:nvPr>
            <p:ph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79D6A96-C3F1-42E2-96F1-682D3B405B0F}"/>
              </a:ext>
            </a:extLst>
          </p:cNvPr>
          <p:cNvSpPr>
            <a:spLocks noGrp="1"/>
          </p:cNvSpPr>
          <p:nvPr>
            <p:ph type="sldNum" sz="quarter" idx="12"/>
          </p:nvPr>
        </p:nvSpPr>
        <p:spPr/>
        <p:txBody>
          <a:bodyPr/>
          <a:lstStyle/>
          <a:p>
            <a:fld id="{E205D82C-95A1-431E-8E38-AA614A14CDCF}" type="slidenum">
              <a:rPr kumimoji="1" lang="ja-JP" altLang="en-US" smtClean="0"/>
              <a:t>19</a:t>
            </a:fld>
            <a:endParaRPr kumimoji="1" lang="ja-JP" altLang="en-US"/>
          </a:p>
        </p:txBody>
      </p:sp>
      <p:pic>
        <p:nvPicPr>
          <p:cNvPr id="5" name="図 4">
            <a:extLst>
              <a:ext uri="{FF2B5EF4-FFF2-40B4-BE49-F238E27FC236}">
                <a16:creationId xmlns:a16="http://schemas.microsoft.com/office/drawing/2014/main" id="{7C02D852-0213-4A1E-9580-4476E9BF14A2}"/>
              </a:ext>
            </a:extLst>
          </p:cNvPr>
          <p:cNvPicPr>
            <a:picLocks noChangeAspect="1"/>
          </p:cNvPicPr>
          <p:nvPr/>
        </p:nvPicPr>
        <p:blipFill>
          <a:blip r:embed="rId2"/>
          <a:stretch>
            <a:fillRect/>
          </a:stretch>
        </p:blipFill>
        <p:spPr>
          <a:xfrm>
            <a:off x="91927" y="2187511"/>
            <a:ext cx="4421707" cy="3070849"/>
          </a:xfrm>
          <a:prstGeom prst="rect">
            <a:avLst/>
          </a:prstGeom>
        </p:spPr>
      </p:pic>
      <p:pic>
        <p:nvPicPr>
          <p:cNvPr id="6" name="図 5">
            <a:extLst>
              <a:ext uri="{FF2B5EF4-FFF2-40B4-BE49-F238E27FC236}">
                <a16:creationId xmlns:a16="http://schemas.microsoft.com/office/drawing/2014/main" id="{27B2534E-8802-42F8-B9A3-580C255EF540}"/>
              </a:ext>
            </a:extLst>
          </p:cNvPr>
          <p:cNvPicPr>
            <a:picLocks noChangeAspect="1"/>
          </p:cNvPicPr>
          <p:nvPr/>
        </p:nvPicPr>
        <p:blipFill>
          <a:blip r:embed="rId3"/>
          <a:stretch>
            <a:fillRect/>
          </a:stretch>
        </p:blipFill>
        <p:spPr>
          <a:xfrm>
            <a:off x="4572000" y="2203444"/>
            <a:ext cx="4372999" cy="3070849"/>
          </a:xfrm>
          <a:prstGeom prst="rect">
            <a:avLst/>
          </a:prstGeom>
        </p:spPr>
      </p:pic>
      <p:sp>
        <p:nvSpPr>
          <p:cNvPr id="8" name="正方形/長方形 7">
            <a:extLst>
              <a:ext uri="{FF2B5EF4-FFF2-40B4-BE49-F238E27FC236}">
                <a16:creationId xmlns:a16="http://schemas.microsoft.com/office/drawing/2014/main" id="{8547F466-00F2-45AA-8844-6F2B7ABDB25B}"/>
              </a:ext>
            </a:extLst>
          </p:cNvPr>
          <p:cNvSpPr/>
          <p:nvPr/>
        </p:nvSpPr>
        <p:spPr>
          <a:xfrm>
            <a:off x="5407743" y="5473952"/>
            <a:ext cx="2954655"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人工知能による結果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メイリオ" panose="020B0604030504040204" pitchFamily="50" charset="-128"/>
              </a:rPr>
              <a:t>(</a:t>
            </a:r>
            <a:r>
              <a:rPr lang="en-US" altLang="ja-JP" sz="2400" dirty="0" err="1">
                <a:solidFill>
                  <a:prstClr val="black"/>
                </a:solidFill>
                <a:latin typeface="Calibri" panose="020F0502020204030204"/>
                <a:ea typeface="メイリオ" panose="020B0604030504040204" pitchFamily="50" charset="-128"/>
              </a:rPr>
              <a:t>FIDTM</a:t>
            </a:r>
            <a:r>
              <a:rPr lang="en-US" altLang="ja-JP" sz="2400" dirty="0">
                <a:solidFill>
                  <a:prstClr val="black"/>
                </a:solidFill>
                <a:latin typeface="Calibri" panose="020F0502020204030204"/>
                <a:ea typeface="メイリオ" panose="020B0604030504040204" pitchFamily="50" charset="-128"/>
              </a:rPr>
              <a:t> </a:t>
            </a:r>
            <a:r>
              <a:rPr lang="ja-JP" altLang="en-US" sz="2400" dirty="0">
                <a:solidFill>
                  <a:prstClr val="black"/>
                </a:solidFill>
                <a:latin typeface="Calibri" panose="020F0502020204030204"/>
                <a:ea typeface="メイリオ" panose="020B0604030504040204" pitchFamily="50" charset="-128"/>
              </a:rPr>
              <a:t>を使用</a:t>
            </a:r>
            <a:r>
              <a:rPr lang="en-US" altLang="ja-JP" sz="2400" dirty="0">
                <a:solidFill>
                  <a:prstClr val="black"/>
                </a:solidFill>
                <a:latin typeface="Calibri" panose="020F0502020204030204"/>
                <a:ea typeface="メイリオ" panose="020B0604030504040204" pitchFamily="50" charset="-128"/>
              </a:rPr>
              <a:t>)</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E1197EAA-0978-48FC-A59B-AB2A8EF699AC}"/>
              </a:ext>
            </a:extLst>
          </p:cNvPr>
          <p:cNvSpPr/>
          <p:nvPr/>
        </p:nvSpPr>
        <p:spPr>
          <a:xfrm>
            <a:off x="1637121" y="527429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833513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277836" y="879968"/>
            <a:ext cx="6664635" cy="4584701"/>
          </a:xfrm>
        </p:spPr>
        <p:txBody>
          <a:bodyPr>
            <a:noAutofit/>
          </a:bodyPr>
          <a:lstStyle/>
          <a:p>
            <a:pPr marL="0" indent="0">
              <a:buNone/>
            </a:pPr>
            <a:r>
              <a:rPr lang="ja-JP" altLang="en-US" sz="2400" dirty="0">
                <a:solidFill>
                  <a:srgbClr val="374151"/>
                </a:solidFill>
                <a:latin typeface="Abadi" panose="020B0604020104020204" pitchFamily="34" charset="0"/>
              </a:rPr>
              <a:t>①人工知能の定義、要素、応用分野、種類、合成技術、歴史、社会への影響など、</a:t>
            </a:r>
            <a:r>
              <a:rPr lang="ja-JP" altLang="en-US" sz="2400" b="1" dirty="0">
                <a:solidFill>
                  <a:srgbClr val="374151"/>
                </a:solidFill>
                <a:latin typeface="Abadi" panose="020B0604020104020204" pitchFamily="34" charset="0"/>
              </a:rPr>
              <a:t>人工知能の基本的事項</a:t>
            </a:r>
            <a:r>
              <a:rPr lang="ja-JP" altLang="en-US" sz="2400" dirty="0">
                <a:solidFill>
                  <a:srgbClr val="374151"/>
                </a:solidFill>
                <a:latin typeface="Abadi" panose="020B0604020104020204" pitchFamily="34" charset="0"/>
              </a:rPr>
              <a:t>を幅広く学ぶ</a:t>
            </a:r>
            <a:endParaRPr lang="en-US" altLang="ja-JP" sz="2400" dirty="0">
              <a:solidFill>
                <a:srgbClr val="374151"/>
              </a:solidFill>
              <a:latin typeface="Abadi" panose="020B0604020104020204" pitchFamily="34" charset="0"/>
            </a:endParaRPr>
          </a:p>
          <a:p>
            <a:pPr marL="0" indent="0">
              <a:buNone/>
            </a:pPr>
            <a:r>
              <a:rPr lang="ja-JP" altLang="en-US" sz="2400" dirty="0">
                <a:solidFill>
                  <a:srgbClr val="374151"/>
                </a:solidFill>
                <a:latin typeface="Abadi" panose="020B0604020104020204" pitchFamily="34" charset="0"/>
              </a:rPr>
              <a:t>② </a:t>
            </a:r>
            <a:r>
              <a:rPr lang="en-US" altLang="ja-JP" sz="2400" dirty="0">
                <a:solidFill>
                  <a:srgbClr val="374151"/>
                </a:solidFill>
                <a:latin typeface="Abadi" panose="020B0604020104020204" pitchFamily="34" charset="0"/>
              </a:rPr>
              <a:t>GAN</a:t>
            </a:r>
            <a:r>
              <a:rPr lang="ja-JP" altLang="en-US" sz="2400" dirty="0">
                <a:solidFill>
                  <a:srgbClr val="374151"/>
                </a:solidFill>
                <a:latin typeface="Abadi" panose="020B0604020104020204" pitchFamily="34" charset="0"/>
              </a:rPr>
              <a:t>など、</a:t>
            </a:r>
            <a:r>
              <a:rPr lang="ja-JP" altLang="en-US" sz="2400" b="1" dirty="0">
                <a:solidFill>
                  <a:srgbClr val="374151"/>
                </a:solidFill>
                <a:latin typeface="Abadi" panose="020B0604020104020204" pitchFamily="34" charset="0"/>
              </a:rPr>
              <a:t>人工知能による合成の事例</a:t>
            </a:r>
            <a:endParaRPr lang="en-US" altLang="ja-JP" sz="2400" b="1" dirty="0">
              <a:solidFill>
                <a:srgbClr val="374151"/>
              </a:solidFill>
              <a:latin typeface="Abadi" panose="020B0604020104020204" pitchFamily="34" charset="0"/>
            </a:endParaRPr>
          </a:p>
          <a:p>
            <a:pPr marL="0" indent="0">
              <a:buNone/>
            </a:pPr>
            <a:r>
              <a:rPr lang="ja-JP" altLang="en-US" sz="2400" dirty="0">
                <a:solidFill>
                  <a:srgbClr val="374151"/>
                </a:solidFill>
                <a:latin typeface="Abadi" panose="020B0604020104020204" pitchFamily="34" charset="0"/>
              </a:rPr>
              <a:t>③ 人工知能による仕事の在り方の変化、人類の課題解決、創造的活動への貢献など、</a:t>
            </a:r>
            <a:r>
              <a:rPr lang="ja-JP" altLang="en-US" sz="2400" b="1" dirty="0">
                <a:solidFill>
                  <a:srgbClr val="374151"/>
                </a:solidFill>
                <a:latin typeface="Abadi" panose="020B0604020104020204" pitchFamily="34" charset="0"/>
              </a:rPr>
              <a:t>社会的影響を多角的に考察</a:t>
            </a:r>
            <a:endParaRPr lang="en-US" altLang="ja-JP" sz="2400" b="1" dirty="0">
              <a:solidFill>
                <a:srgbClr val="374151"/>
              </a:solidFill>
              <a:latin typeface="Abadi" panose="020B0604020104020204" pitchFamily="34" charset="0"/>
            </a:endParaRPr>
          </a:p>
          <a:p>
            <a:pPr marL="0" indent="0">
              <a:buNone/>
            </a:pPr>
            <a:endParaRPr lang="en-US" altLang="ja-JP" sz="2400" dirty="0">
              <a:solidFill>
                <a:srgbClr val="374151"/>
              </a:solidFill>
              <a:latin typeface="Abadi" panose="020B0604020104020204" pitchFamily="34" charset="0"/>
            </a:endParaRPr>
          </a:p>
          <a:p>
            <a:pPr marL="0" indent="0">
              <a:buNone/>
            </a:pPr>
            <a:r>
              <a:rPr lang="ja-JP" altLang="en-US" sz="2400" b="1" dirty="0">
                <a:solidFill>
                  <a:srgbClr val="374151"/>
                </a:solidFill>
                <a:latin typeface="Abadi" panose="020B0604020104020204" pitchFamily="34" charset="0"/>
              </a:rPr>
              <a:t>数多くのデモサイトで体験</a:t>
            </a:r>
            <a:r>
              <a:rPr lang="ja-JP" altLang="en-US" sz="2400" dirty="0">
                <a:solidFill>
                  <a:srgbClr val="374151"/>
                </a:solidFill>
                <a:latin typeface="Abadi" panose="020B0604020104020204" pitchFamily="34" charset="0"/>
              </a:rPr>
              <a:t>し、人工知能の可能性と課題について考察</a:t>
            </a:r>
            <a:r>
              <a:rPr lang="ja-JP" altLang="en-US" sz="2400">
                <a:solidFill>
                  <a:srgbClr val="374151"/>
                </a:solidFill>
                <a:latin typeface="Abadi" panose="020B0604020104020204" pitchFamily="34" charset="0"/>
              </a:rPr>
              <a:t>を深める。</a:t>
            </a:r>
            <a:endParaRPr lang="en-US" altLang="ja-JP" sz="2400" dirty="0">
              <a:solidFill>
                <a:srgbClr val="374151"/>
              </a:solidFill>
              <a:latin typeface="Abadi" panose="020B0604020104020204" pitchFamily="34" charset="0"/>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236372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視覚情報処理の例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正方形/長方形 5"/>
          <p:cNvSpPr/>
          <p:nvPr/>
        </p:nvSpPr>
        <p:spPr>
          <a:xfrm>
            <a:off x="5125615" y="5348347"/>
            <a:ext cx="3518912"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顔のキーポイント（目、鼻、</a:t>
            </a:r>
            <a:endPar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口など）の読み取り</a:t>
            </a:r>
            <a:endPar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050" name="Picture 2">
            <a:extLst>
              <a:ext uri="{FF2B5EF4-FFF2-40B4-BE49-F238E27FC236}">
                <a16:creationId xmlns:a16="http://schemas.microsoft.com/office/drawing/2014/main" id="{94A8FC4A-47A7-4C13-A37A-5D5F180C37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26508"/>
            <a:ext cx="3546975" cy="2283365"/>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54BE975B-6031-49B1-949E-B016D31E2FC4}"/>
              </a:ext>
            </a:extLst>
          </p:cNvPr>
          <p:cNvSpPr/>
          <p:nvPr/>
        </p:nvSpPr>
        <p:spPr>
          <a:xfrm>
            <a:off x="1092372" y="4482865"/>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9" name="図 8">
            <a:extLst>
              <a:ext uri="{FF2B5EF4-FFF2-40B4-BE49-F238E27FC236}">
                <a16:creationId xmlns:a16="http://schemas.microsoft.com/office/drawing/2014/main" id="{6FA1A1FE-29E1-5F13-285E-6DD6DA34F7CD}"/>
              </a:ext>
            </a:extLst>
          </p:cNvPr>
          <p:cNvPicPr>
            <a:picLocks noChangeAspect="1"/>
          </p:cNvPicPr>
          <p:nvPr/>
        </p:nvPicPr>
        <p:blipFill>
          <a:blip r:embed="rId3"/>
          <a:stretch>
            <a:fillRect/>
          </a:stretch>
        </p:blipFill>
        <p:spPr>
          <a:xfrm>
            <a:off x="3922723" y="1659506"/>
            <a:ext cx="5221278" cy="3640147"/>
          </a:xfrm>
          <a:prstGeom prst="rect">
            <a:avLst/>
          </a:prstGeom>
        </p:spPr>
      </p:pic>
    </p:spTree>
    <p:extLst>
      <p:ext uri="{BB962C8B-B14F-4D97-AF65-F5344CB8AC3E}">
        <p14:creationId xmlns:p14="http://schemas.microsoft.com/office/powerpoint/2010/main" val="3702148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DC8213-C0D1-4331-B777-1937A5F4FF68}"/>
              </a:ext>
            </a:extLst>
          </p:cNvPr>
          <p:cNvSpPr>
            <a:spLocks noGrp="1"/>
          </p:cNvSpPr>
          <p:nvPr>
            <p:ph type="title"/>
          </p:nvPr>
        </p:nvSpPr>
        <p:spPr/>
        <p:txBody>
          <a:bodyPr>
            <a:normAutofit fontScale="90000"/>
          </a:bodyPr>
          <a:lstStyle/>
          <a:p>
            <a:r>
              <a:rPr kumimoji="1" lang="ja-JP" altLang="en-US" dirty="0"/>
              <a:t>キーポイント（ランドマーク）</a:t>
            </a:r>
          </a:p>
        </p:txBody>
      </p:sp>
      <p:sp>
        <p:nvSpPr>
          <p:cNvPr id="3" name="コンテンツ プレースホルダー 2">
            <a:extLst>
              <a:ext uri="{FF2B5EF4-FFF2-40B4-BE49-F238E27FC236}">
                <a16:creationId xmlns:a16="http://schemas.microsoft.com/office/drawing/2014/main" id="{2D6106E6-1129-482C-B38B-55FD912D4169}"/>
              </a:ext>
            </a:extLst>
          </p:cNvPr>
          <p:cNvSpPr>
            <a:spLocks noGrp="1"/>
          </p:cNvSpPr>
          <p:nvPr>
            <p:ph idx="1"/>
          </p:nvPr>
        </p:nvSpPr>
        <p:spPr/>
        <p:txBody>
          <a:bodyPr/>
          <a:lstStyle/>
          <a:p>
            <a:r>
              <a:rPr kumimoji="1" lang="ja-JP" altLang="en-US" dirty="0"/>
              <a:t>目印となる点</a:t>
            </a:r>
            <a:endParaRPr kumimoji="1" lang="en-US" altLang="ja-JP" dirty="0"/>
          </a:p>
          <a:p>
            <a:r>
              <a:rPr lang="ja-JP" altLang="en-US" dirty="0"/>
              <a:t>相手が動いても，追跡可能</a:t>
            </a:r>
            <a:endParaRPr kumimoji="1" lang="ja-JP" altLang="en-US" dirty="0"/>
          </a:p>
        </p:txBody>
      </p:sp>
      <p:sp>
        <p:nvSpPr>
          <p:cNvPr id="4" name="スライド番号プレースホルダー 3">
            <a:extLst>
              <a:ext uri="{FF2B5EF4-FFF2-40B4-BE49-F238E27FC236}">
                <a16:creationId xmlns:a16="http://schemas.microsoft.com/office/drawing/2014/main" id="{E1B3E637-264F-45A9-964B-047D4655BFE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EA28462B-0159-4E2B-88ED-0E0A3180321C}"/>
              </a:ext>
            </a:extLst>
          </p:cNvPr>
          <p:cNvPicPr>
            <a:picLocks noChangeAspect="1"/>
          </p:cNvPicPr>
          <p:nvPr/>
        </p:nvPicPr>
        <p:blipFill>
          <a:blip r:embed="rId2"/>
          <a:stretch>
            <a:fillRect/>
          </a:stretch>
        </p:blipFill>
        <p:spPr>
          <a:xfrm>
            <a:off x="222423" y="2609956"/>
            <a:ext cx="4276337" cy="2957467"/>
          </a:xfrm>
          <a:prstGeom prst="rect">
            <a:avLst/>
          </a:prstGeom>
        </p:spPr>
      </p:pic>
      <p:pic>
        <p:nvPicPr>
          <p:cNvPr id="6" name="図 5">
            <a:extLst>
              <a:ext uri="{FF2B5EF4-FFF2-40B4-BE49-F238E27FC236}">
                <a16:creationId xmlns:a16="http://schemas.microsoft.com/office/drawing/2014/main" id="{2AF592B4-A31A-45A9-927B-7D9ED4CBCF35}"/>
              </a:ext>
            </a:extLst>
          </p:cNvPr>
          <p:cNvPicPr>
            <a:picLocks noChangeAspect="1"/>
          </p:cNvPicPr>
          <p:nvPr/>
        </p:nvPicPr>
        <p:blipFill>
          <a:blip r:embed="rId3"/>
          <a:stretch>
            <a:fillRect/>
          </a:stretch>
        </p:blipFill>
        <p:spPr>
          <a:xfrm>
            <a:off x="4598182" y="2609956"/>
            <a:ext cx="4452431" cy="3003765"/>
          </a:xfrm>
          <a:prstGeom prst="rect">
            <a:avLst/>
          </a:prstGeom>
        </p:spPr>
      </p:pic>
      <p:sp>
        <p:nvSpPr>
          <p:cNvPr id="7" name="テキスト ボックス 6">
            <a:extLst>
              <a:ext uri="{FF2B5EF4-FFF2-40B4-BE49-F238E27FC236}">
                <a16:creationId xmlns:a16="http://schemas.microsoft.com/office/drawing/2014/main" id="{76803937-EB75-455E-8B47-B8B876899341}"/>
              </a:ext>
            </a:extLst>
          </p:cNvPr>
          <p:cNvSpPr txBox="1"/>
          <p:nvPr/>
        </p:nvSpPr>
        <p:spPr>
          <a:xfrm>
            <a:off x="978061" y="5654420"/>
            <a:ext cx="285315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キーポイント５個を線で結ぶ</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11D8C4C-4B8B-402E-8CD1-AAB3877C96F5}"/>
              </a:ext>
            </a:extLst>
          </p:cNvPr>
          <p:cNvSpPr txBox="1"/>
          <p:nvPr/>
        </p:nvSpPr>
        <p:spPr>
          <a:xfrm>
            <a:off x="5397817" y="5654420"/>
            <a:ext cx="285315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キーポイントを手掛かりに，眼鏡と髭とつける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74929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目の動きの読み取り</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C38B3ADB-3510-4CA9-A23F-81197AEC76D3}"/>
              </a:ext>
            </a:extLst>
          </p:cNvPr>
          <p:cNvSpPr/>
          <p:nvPr/>
        </p:nvSpPr>
        <p:spPr>
          <a:xfrm>
            <a:off x="2258869" y="5940852"/>
            <a:ext cx="462626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Pupil Tracker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6" name="図 5">
            <a:extLst>
              <a:ext uri="{FF2B5EF4-FFF2-40B4-BE49-F238E27FC236}">
                <a16:creationId xmlns:a16="http://schemas.microsoft.com/office/drawing/2014/main" id="{241CC85F-297B-4777-B55A-11DDFC1B4621}"/>
              </a:ext>
            </a:extLst>
          </p:cNvPr>
          <p:cNvPicPr>
            <a:picLocks noChangeAspect="1"/>
          </p:cNvPicPr>
          <p:nvPr/>
        </p:nvPicPr>
        <p:blipFill>
          <a:blip r:embed="rId2"/>
          <a:stretch>
            <a:fillRect/>
          </a:stretch>
        </p:blipFill>
        <p:spPr>
          <a:xfrm>
            <a:off x="850963" y="737237"/>
            <a:ext cx="7237558" cy="5126603"/>
          </a:xfrm>
          <a:prstGeom prst="rect">
            <a:avLst/>
          </a:prstGeom>
        </p:spPr>
      </p:pic>
    </p:spTree>
    <p:extLst>
      <p:ext uri="{BB962C8B-B14F-4D97-AF65-F5344CB8AC3E}">
        <p14:creationId xmlns:p14="http://schemas.microsoft.com/office/powerpoint/2010/main" val="2008095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961810-8224-4B68-A745-881A30FD45B9}"/>
              </a:ext>
            </a:extLst>
          </p:cNvPr>
          <p:cNvSpPr>
            <a:spLocks noGrp="1"/>
          </p:cNvSpPr>
          <p:nvPr>
            <p:ph type="title"/>
          </p:nvPr>
        </p:nvSpPr>
        <p:spPr/>
        <p:txBody>
          <a:bodyPr>
            <a:normAutofit fontScale="90000"/>
          </a:bodyPr>
          <a:lstStyle/>
          <a:p>
            <a:r>
              <a:rPr kumimoji="1" lang="ja-JP" altLang="en-US" dirty="0"/>
              <a:t>視覚情報処理の例</a:t>
            </a:r>
          </a:p>
        </p:txBody>
      </p:sp>
      <p:pic>
        <p:nvPicPr>
          <p:cNvPr id="5" name="コンテンツ プレースホルダー 4">
            <a:extLst>
              <a:ext uri="{FF2B5EF4-FFF2-40B4-BE49-F238E27FC236}">
                <a16:creationId xmlns:a16="http://schemas.microsoft.com/office/drawing/2014/main" id="{F8CC426C-A4CD-4C56-9BA2-C15AC4EB7046}"/>
              </a:ext>
            </a:extLst>
          </p:cNvPr>
          <p:cNvPicPr>
            <a:picLocks noGrp="1" noChangeAspect="1"/>
          </p:cNvPicPr>
          <p:nvPr>
            <p:ph idx="1"/>
          </p:nvPr>
        </p:nvPicPr>
        <p:blipFill>
          <a:blip r:embed="rId2"/>
          <a:stretch>
            <a:fillRect/>
          </a:stretch>
        </p:blipFill>
        <p:spPr>
          <a:xfrm>
            <a:off x="391518" y="1644825"/>
            <a:ext cx="3794117" cy="3621656"/>
          </a:xfrm>
          <a:prstGeom prst="rect">
            <a:avLst/>
          </a:prstGeom>
        </p:spPr>
      </p:pic>
      <p:sp>
        <p:nvSpPr>
          <p:cNvPr id="4" name="スライド番号プレースホルダー 3">
            <a:extLst>
              <a:ext uri="{FF2B5EF4-FFF2-40B4-BE49-F238E27FC236}">
                <a16:creationId xmlns:a16="http://schemas.microsoft.com/office/drawing/2014/main" id="{D462F018-B991-4A7F-9D03-652AEFB8E4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DC97A3DE-3BCA-4D63-A37D-E7219AF7D3F8}"/>
              </a:ext>
            </a:extLst>
          </p:cNvPr>
          <p:cNvPicPr>
            <a:picLocks noChangeAspect="1"/>
          </p:cNvPicPr>
          <p:nvPr/>
        </p:nvPicPr>
        <p:blipFill>
          <a:blip r:embed="rId3"/>
          <a:stretch>
            <a:fillRect/>
          </a:stretch>
        </p:blipFill>
        <p:spPr>
          <a:xfrm>
            <a:off x="4323838" y="2293851"/>
            <a:ext cx="4820162" cy="2178544"/>
          </a:xfrm>
          <a:prstGeom prst="rect">
            <a:avLst/>
          </a:prstGeom>
        </p:spPr>
      </p:pic>
      <p:sp>
        <p:nvSpPr>
          <p:cNvPr id="7" name="テキスト ボックス 6">
            <a:extLst>
              <a:ext uri="{FF2B5EF4-FFF2-40B4-BE49-F238E27FC236}">
                <a16:creationId xmlns:a16="http://schemas.microsoft.com/office/drawing/2014/main" id="{94053598-FB89-4EA3-AA8D-A40C6798BBFA}"/>
              </a:ext>
            </a:extLst>
          </p:cNvPr>
          <p:cNvSpPr txBox="1"/>
          <p:nvPr/>
        </p:nvSpPr>
        <p:spPr>
          <a:xfrm>
            <a:off x="4676521" y="4804816"/>
            <a:ext cx="387230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表情の自動判定</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「驚き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(Surprised)</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」と判定されている</a:t>
            </a:r>
          </a:p>
        </p:txBody>
      </p:sp>
    </p:spTree>
    <p:extLst>
      <p:ext uri="{BB962C8B-B14F-4D97-AF65-F5344CB8AC3E}">
        <p14:creationId xmlns:p14="http://schemas.microsoft.com/office/powerpoint/2010/main" val="2485105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CF9B16-B6A7-470C-828A-FAA57EFB0825}"/>
              </a:ext>
            </a:extLst>
          </p:cNvPr>
          <p:cNvSpPr>
            <a:spLocks noGrp="1"/>
          </p:cNvSpPr>
          <p:nvPr>
            <p:ph type="title"/>
          </p:nvPr>
        </p:nvSpPr>
        <p:spPr/>
        <p:txBody>
          <a:bodyPr>
            <a:normAutofit fontScale="90000"/>
          </a:bodyPr>
          <a:lstStyle/>
          <a:p>
            <a:r>
              <a:rPr kumimoji="1" lang="ja-JP" altLang="en-US" dirty="0"/>
              <a:t>顔識別（顔からの人物特定）の例</a:t>
            </a:r>
          </a:p>
        </p:txBody>
      </p:sp>
      <p:pic>
        <p:nvPicPr>
          <p:cNvPr id="5" name="コンテンツ プレースホルダー 4">
            <a:extLst>
              <a:ext uri="{FF2B5EF4-FFF2-40B4-BE49-F238E27FC236}">
                <a16:creationId xmlns:a16="http://schemas.microsoft.com/office/drawing/2014/main" id="{8D4103F7-2EB0-428A-B517-0FFEF612FE2B}"/>
              </a:ext>
            </a:extLst>
          </p:cNvPr>
          <p:cNvPicPr>
            <a:picLocks noGrp="1" noChangeAspect="1"/>
          </p:cNvPicPr>
          <p:nvPr>
            <p:ph idx="1"/>
          </p:nvPr>
        </p:nvPicPr>
        <p:blipFill>
          <a:blip r:embed="rId2"/>
          <a:stretch>
            <a:fillRect/>
          </a:stretch>
        </p:blipFill>
        <p:spPr>
          <a:xfrm>
            <a:off x="854008" y="1808995"/>
            <a:ext cx="2438989" cy="2486121"/>
          </a:xfrm>
          <a:prstGeom prst="rect">
            <a:avLst/>
          </a:prstGeom>
        </p:spPr>
      </p:pic>
      <p:sp>
        <p:nvSpPr>
          <p:cNvPr id="4" name="スライド番号プレースホルダー 3">
            <a:extLst>
              <a:ext uri="{FF2B5EF4-FFF2-40B4-BE49-F238E27FC236}">
                <a16:creationId xmlns:a16="http://schemas.microsoft.com/office/drawing/2014/main" id="{DB42AD42-CBBE-4107-B5BF-46ABC6D9BC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矢印: 右 5">
            <a:extLst>
              <a:ext uri="{FF2B5EF4-FFF2-40B4-BE49-F238E27FC236}">
                <a16:creationId xmlns:a16="http://schemas.microsoft.com/office/drawing/2014/main" id="{178BCBCC-7891-463C-82DA-FA206A8BECA7}"/>
              </a:ext>
            </a:extLst>
          </p:cNvPr>
          <p:cNvSpPr/>
          <p:nvPr/>
        </p:nvSpPr>
        <p:spPr>
          <a:xfrm>
            <a:off x="3457215" y="2792392"/>
            <a:ext cx="451413" cy="636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AF677051-190F-4EFE-8ED4-DD056E30CC07}"/>
              </a:ext>
            </a:extLst>
          </p:cNvPr>
          <p:cNvPicPr>
            <a:picLocks noChangeAspect="1"/>
          </p:cNvPicPr>
          <p:nvPr/>
        </p:nvPicPr>
        <p:blipFill>
          <a:blip r:embed="rId3"/>
          <a:stretch>
            <a:fillRect/>
          </a:stretch>
        </p:blipFill>
        <p:spPr>
          <a:xfrm>
            <a:off x="4072846" y="1808995"/>
            <a:ext cx="4956735" cy="2745643"/>
          </a:xfrm>
          <a:prstGeom prst="rect">
            <a:avLst/>
          </a:prstGeom>
        </p:spPr>
      </p:pic>
      <p:sp>
        <p:nvSpPr>
          <p:cNvPr id="8" name="テキスト ボックス 7">
            <a:extLst>
              <a:ext uri="{FF2B5EF4-FFF2-40B4-BE49-F238E27FC236}">
                <a16:creationId xmlns:a16="http://schemas.microsoft.com/office/drawing/2014/main" id="{56BF83F6-E66E-4799-94AB-93642984DF84}"/>
              </a:ext>
            </a:extLst>
          </p:cNvPr>
          <p:cNvSpPr txBox="1"/>
          <p:nvPr/>
        </p:nvSpPr>
        <p:spPr>
          <a:xfrm>
            <a:off x="6015943" y="4734046"/>
            <a:ext cx="20573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younes</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0177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人体の向き，ポーズの読み取り</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1D497930-181F-40E0-B590-EB562C6E6FA3}"/>
              </a:ext>
            </a:extLst>
          </p:cNvPr>
          <p:cNvPicPr>
            <a:picLocks noChangeAspect="1"/>
          </p:cNvPicPr>
          <p:nvPr/>
        </p:nvPicPr>
        <p:blipFill>
          <a:blip r:embed="rId2"/>
          <a:stretch>
            <a:fillRect/>
          </a:stretch>
        </p:blipFill>
        <p:spPr>
          <a:xfrm>
            <a:off x="1056335" y="846253"/>
            <a:ext cx="7031327" cy="4962778"/>
          </a:xfrm>
          <a:prstGeom prst="rect">
            <a:avLst/>
          </a:prstGeom>
        </p:spPr>
      </p:pic>
      <p:sp>
        <p:nvSpPr>
          <p:cNvPr id="9" name="正方形/長方形 8">
            <a:extLst>
              <a:ext uri="{FF2B5EF4-FFF2-40B4-BE49-F238E27FC236}">
                <a16:creationId xmlns:a16="http://schemas.microsoft.com/office/drawing/2014/main" id="{C38B3ADB-3510-4CA9-A23F-81197AEC76D3}"/>
              </a:ext>
            </a:extLst>
          </p:cNvPr>
          <p:cNvSpPr/>
          <p:nvPr/>
        </p:nvSpPr>
        <p:spPr>
          <a:xfrm>
            <a:off x="2258869" y="5940852"/>
            <a:ext cx="462626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OpenPose</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spTree>
    <p:extLst>
      <p:ext uri="{BB962C8B-B14F-4D97-AF65-F5344CB8AC3E}">
        <p14:creationId xmlns:p14="http://schemas.microsoft.com/office/powerpoint/2010/main" val="3948572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8AF42A-8EF9-4FA5-BC8D-4ABD1BBB24B4}"/>
              </a:ext>
            </a:extLst>
          </p:cNvPr>
          <p:cNvSpPr>
            <a:spLocks noGrp="1"/>
          </p:cNvSpPr>
          <p:nvPr>
            <p:ph type="title"/>
          </p:nvPr>
        </p:nvSpPr>
        <p:spPr/>
        <p:txBody>
          <a:bodyPr>
            <a:normAutofit fontScale="90000"/>
          </a:bodyPr>
          <a:lstStyle/>
          <a:p>
            <a:r>
              <a:rPr lang="ja-JP" altLang="en-US" dirty="0"/>
              <a:t>人体の向き，ポーズの読み取り</a:t>
            </a:r>
            <a:endParaRPr kumimoji="1" lang="ja-JP" altLang="en-US" dirty="0"/>
          </a:p>
        </p:txBody>
      </p:sp>
      <p:sp>
        <p:nvSpPr>
          <p:cNvPr id="3" name="コンテンツ プレースホルダー 2">
            <a:extLst>
              <a:ext uri="{FF2B5EF4-FFF2-40B4-BE49-F238E27FC236}">
                <a16:creationId xmlns:a16="http://schemas.microsoft.com/office/drawing/2014/main" id="{49BD1F1C-5D40-4601-98E8-6D164984F5B6}"/>
              </a:ext>
            </a:extLst>
          </p:cNvPr>
          <p:cNvSpPr>
            <a:spLocks noGrp="1"/>
          </p:cNvSpPr>
          <p:nvPr>
            <p:ph idx="1"/>
          </p:nvPr>
        </p:nvSpPr>
        <p:spPr>
          <a:xfrm>
            <a:off x="321845" y="5655013"/>
            <a:ext cx="8461208" cy="524406"/>
          </a:xfrm>
        </p:spPr>
        <p:txBody>
          <a:bodyPr/>
          <a:lstStyle/>
          <a:p>
            <a:r>
              <a:rPr kumimoji="1" lang="ja-JP" altLang="en-US" dirty="0"/>
              <a:t>写真やビデオから，人体の姿勢を読み取り</a:t>
            </a:r>
          </a:p>
        </p:txBody>
      </p:sp>
      <p:sp>
        <p:nvSpPr>
          <p:cNvPr id="4" name="スライド番号プレースホルダー 3">
            <a:extLst>
              <a:ext uri="{FF2B5EF4-FFF2-40B4-BE49-F238E27FC236}">
                <a16:creationId xmlns:a16="http://schemas.microsoft.com/office/drawing/2014/main" id="{29B5DF9C-2C4D-4889-9A07-5A3124BB4B9F}"/>
              </a:ext>
            </a:extLst>
          </p:cNvPr>
          <p:cNvSpPr>
            <a:spLocks noGrp="1"/>
          </p:cNvSpPr>
          <p:nvPr>
            <p:ph type="sldNum" sz="quarter" idx="12"/>
          </p:nvPr>
        </p:nvSpPr>
        <p:spPr/>
        <p:txBody>
          <a:bodyPr/>
          <a:lstStyle/>
          <a:p>
            <a:fld id="{E205D82C-95A1-431E-8E38-AA614A14CDCF}" type="slidenum">
              <a:rPr kumimoji="1" lang="ja-JP" altLang="en-US" smtClean="0"/>
              <a:t>26</a:t>
            </a:fld>
            <a:endParaRPr kumimoji="1" lang="ja-JP" altLang="en-US"/>
          </a:p>
        </p:txBody>
      </p:sp>
      <p:pic>
        <p:nvPicPr>
          <p:cNvPr id="5" name="図 4">
            <a:extLst>
              <a:ext uri="{FF2B5EF4-FFF2-40B4-BE49-F238E27FC236}">
                <a16:creationId xmlns:a16="http://schemas.microsoft.com/office/drawing/2014/main" id="{38AEFA14-D7A2-4B56-A9CC-136DB5A75A53}"/>
              </a:ext>
            </a:extLst>
          </p:cNvPr>
          <p:cNvPicPr>
            <a:picLocks noChangeAspect="1"/>
          </p:cNvPicPr>
          <p:nvPr/>
        </p:nvPicPr>
        <p:blipFill>
          <a:blip r:embed="rId2"/>
          <a:stretch>
            <a:fillRect/>
          </a:stretch>
        </p:blipFill>
        <p:spPr>
          <a:xfrm>
            <a:off x="229912" y="678581"/>
            <a:ext cx="3207195" cy="4674894"/>
          </a:xfrm>
          <a:prstGeom prst="rect">
            <a:avLst/>
          </a:prstGeom>
        </p:spPr>
      </p:pic>
      <p:pic>
        <p:nvPicPr>
          <p:cNvPr id="6" name="図 5">
            <a:extLst>
              <a:ext uri="{FF2B5EF4-FFF2-40B4-BE49-F238E27FC236}">
                <a16:creationId xmlns:a16="http://schemas.microsoft.com/office/drawing/2014/main" id="{52228A2C-B81F-4045-97E9-1361307C17D7}"/>
              </a:ext>
            </a:extLst>
          </p:cNvPr>
          <p:cNvPicPr>
            <a:picLocks noChangeAspect="1"/>
          </p:cNvPicPr>
          <p:nvPr/>
        </p:nvPicPr>
        <p:blipFill>
          <a:blip r:embed="rId3"/>
          <a:stretch>
            <a:fillRect/>
          </a:stretch>
        </p:blipFill>
        <p:spPr>
          <a:xfrm>
            <a:off x="3437107" y="1224961"/>
            <a:ext cx="5650117" cy="3582134"/>
          </a:xfrm>
          <a:prstGeom prst="rect">
            <a:avLst/>
          </a:prstGeom>
        </p:spPr>
      </p:pic>
    </p:spTree>
    <p:extLst>
      <p:ext uri="{BB962C8B-B14F-4D97-AF65-F5344CB8AC3E}">
        <p14:creationId xmlns:p14="http://schemas.microsoft.com/office/powerpoint/2010/main" val="571866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B097DC-C768-406D-912C-31D6A92125C8}"/>
              </a:ext>
            </a:extLst>
          </p:cNvPr>
          <p:cNvSpPr>
            <a:spLocks noGrp="1"/>
          </p:cNvSpPr>
          <p:nvPr>
            <p:ph type="title"/>
          </p:nvPr>
        </p:nvSpPr>
        <p:spPr/>
        <p:txBody>
          <a:bodyPr>
            <a:normAutofit fontScale="90000"/>
          </a:bodyPr>
          <a:lstStyle/>
          <a:p>
            <a:r>
              <a:rPr kumimoji="1" lang="ja-JP" altLang="en-US" dirty="0"/>
              <a:t>ビデオの例</a:t>
            </a:r>
          </a:p>
        </p:txBody>
      </p:sp>
      <p:sp>
        <p:nvSpPr>
          <p:cNvPr id="3" name="コンテンツ プレースホルダー 2">
            <a:extLst>
              <a:ext uri="{FF2B5EF4-FFF2-40B4-BE49-F238E27FC236}">
                <a16:creationId xmlns:a16="http://schemas.microsoft.com/office/drawing/2014/main" id="{EB0DD749-05E5-4E45-A01C-A1A7872BA723}"/>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38923E0-A995-4349-AB72-CB8C1FE531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無名のプロジェクト">
            <a:hlinkClick r:id="" action="ppaction://media"/>
            <a:extLst>
              <a:ext uri="{FF2B5EF4-FFF2-40B4-BE49-F238E27FC236}">
                <a16:creationId xmlns:a16="http://schemas.microsoft.com/office/drawing/2014/main" id="{E75B09BC-88A8-4BDC-A7A8-D4C115C110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45" y="943356"/>
            <a:ext cx="8673260" cy="4878709"/>
          </a:xfrm>
          <a:prstGeom prst="rect">
            <a:avLst/>
          </a:prstGeom>
        </p:spPr>
      </p:pic>
    </p:spTree>
    <p:extLst>
      <p:ext uri="{BB962C8B-B14F-4D97-AF65-F5344CB8AC3E}">
        <p14:creationId xmlns:p14="http://schemas.microsoft.com/office/powerpoint/2010/main" val="56612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CC6AAD-8DAE-4D89-BE84-C519DACBBC20}"/>
              </a:ext>
            </a:extLst>
          </p:cNvPr>
          <p:cNvSpPr>
            <a:spLocks noGrp="1"/>
          </p:cNvSpPr>
          <p:nvPr>
            <p:ph type="title"/>
          </p:nvPr>
        </p:nvSpPr>
        <p:spPr/>
        <p:txBody>
          <a:bodyPr>
            <a:normAutofit fontScale="90000"/>
          </a:bodyPr>
          <a:lstStyle/>
          <a:p>
            <a:r>
              <a:rPr kumimoji="1" lang="ja-JP" altLang="en-US" dirty="0"/>
              <a:t>ビデオから，人体の向き，ポーズの読み取り</a:t>
            </a:r>
          </a:p>
        </p:txBody>
      </p:sp>
      <p:sp>
        <p:nvSpPr>
          <p:cNvPr id="4" name="スライド番号プレースホルダー 3">
            <a:extLst>
              <a:ext uri="{FF2B5EF4-FFF2-40B4-BE49-F238E27FC236}">
                <a16:creationId xmlns:a16="http://schemas.microsoft.com/office/drawing/2014/main" id="{B645B9F8-27E1-469D-A58A-E9DE2D7A83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無名のプロジェクト">
            <a:hlinkClick r:id="" action="ppaction://media"/>
            <a:extLst>
              <a:ext uri="{FF2B5EF4-FFF2-40B4-BE49-F238E27FC236}">
                <a16:creationId xmlns:a16="http://schemas.microsoft.com/office/drawing/2014/main" id="{D7CA3B49-2722-40EF-8C74-D1790F8410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594" y="904460"/>
            <a:ext cx="8958841" cy="5039140"/>
          </a:xfrm>
        </p:spPr>
      </p:pic>
    </p:spTree>
    <p:extLst>
      <p:ext uri="{BB962C8B-B14F-4D97-AF65-F5344CB8AC3E}">
        <p14:creationId xmlns:p14="http://schemas.microsoft.com/office/powerpoint/2010/main" val="32798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写真からの顔の３次元</a:t>
            </a:r>
            <a:r>
              <a:rPr lang="ja-JP" altLang="en-US" dirty="0"/>
              <a:t>化</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C38B3ADB-3510-4CA9-A23F-81197AEC76D3}"/>
              </a:ext>
            </a:extLst>
          </p:cNvPr>
          <p:cNvSpPr/>
          <p:nvPr/>
        </p:nvSpPr>
        <p:spPr>
          <a:xfrm>
            <a:off x="2258869" y="5940852"/>
            <a:ext cx="462626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3DFFA</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5" name="図 4">
            <a:extLst>
              <a:ext uri="{FF2B5EF4-FFF2-40B4-BE49-F238E27FC236}">
                <a16:creationId xmlns:a16="http://schemas.microsoft.com/office/drawing/2014/main" id="{3A6750CD-F17A-4EDF-80B4-811D27308464}"/>
              </a:ext>
            </a:extLst>
          </p:cNvPr>
          <p:cNvPicPr>
            <a:picLocks noChangeAspect="1"/>
          </p:cNvPicPr>
          <p:nvPr/>
        </p:nvPicPr>
        <p:blipFill>
          <a:blip r:embed="rId2"/>
          <a:stretch>
            <a:fillRect/>
          </a:stretch>
        </p:blipFill>
        <p:spPr>
          <a:xfrm>
            <a:off x="835064" y="1048859"/>
            <a:ext cx="3373770" cy="4743126"/>
          </a:xfrm>
          <a:prstGeom prst="rect">
            <a:avLst/>
          </a:prstGeom>
        </p:spPr>
      </p:pic>
      <p:pic>
        <p:nvPicPr>
          <p:cNvPr id="6" name="図 5">
            <a:extLst>
              <a:ext uri="{FF2B5EF4-FFF2-40B4-BE49-F238E27FC236}">
                <a16:creationId xmlns:a16="http://schemas.microsoft.com/office/drawing/2014/main" id="{8D6FDD9E-9EE9-4748-A516-7376B514B39D}"/>
              </a:ext>
            </a:extLst>
          </p:cNvPr>
          <p:cNvPicPr>
            <a:picLocks noChangeAspect="1"/>
          </p:cNvPicPr>
          <p:nvPr/>
        </p:nvPicPr>
        <p:blipFill>
          <a:blip r:embed="rId3"/>
          <a:stretch>
            <a:fillRect/>
          </a:stretch>
        </p:blipFill>
        <p:spPr>
          <a:xfrm>
            <a:off x="4413166" y="1048859"/>
            <a:ext cx="3135498" cy="4777532"/>
          </a:xfrm>
          <a:prstGeom prst="rect">
            <a:avLst/>
          </a:prstGeom>
        </p:spPr>
      </p:pic>
    </p:spTree>
    <p:extLst>
      <p:ext uri="{BB962C8B-B14F-4D97-AF65-F5344CB8AC3E}">
        <p14:creationId xmlns:p14="http://schemas.microsoft.com/office/powerpoint/2010/main" val="1504574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457200" indent="-457200">
              <a:buFont typeface="+mj-lt"/>
              <a:buAutoNum type="arabicPeriod"/>
            </a:pPr>
            <a:r>
              <a:rPr lang="ja-JP" altLang="en-US" sz="2400" dirty="0"/>
              <a:t>人工知能とは</a:t>
            </a:r>
            <a:endParaRPr lang="en-US" altLang="ja-JP" sz="2400" dirty="0"/>
          </a:p>
          <a:p>
            <a:pPr marL="457200" indent="-457200">
              <a:buFont typeface="+mj-lt"/>
              <a:buAutoNum type="arabicPeriod"/>
            </a:pPr>
            <a:r>
              <a:rPr lang="ja-JP" altLang="en-US" sz="2400" dirty="0"/>
              <a:t>人工知能でできること</a:t>
            </a:r>
            <a:endParaRPr lang="en-US" altLang="ja-JP" sz="2400" dirty="0"/>
          </a:p>
          <a:p>
            <a:pPr marL="457200" indent="-457200">
              <a:buFont typeface="+mj-lt"/>
              <a:buAutoNum type="arabicPeriod"/>
            </a:pPr>
            <a:r>
              <a:rPr lang="ja-JP" altLang="en-US" sz="2400" dirty="0"/>
              <a:t>人工知能による合成</a:t>
            </a:r>
            <a:endParaRPr lang="en-US" altLang="ja-JP" sz="2400" dirty="0"/>
          </a:p>
          <a:p>
            <a:pPr marL="457200" indent="-457200">
              <a:buFont typeface="+mj-lt"/>
              <a:buAutoNum type="arabicPeriod"/>
            </a:pPr>
            <a:r>
              <a:rPr lang="ja-JP" altLang="en-US" sz="2400" dirty="0"/>
              <a:t>人工知能の現状</a:t>
            </a:r>
            <a:endParaRPr lang="en-US" altLang="ja-JP" sz="2400" dirty="0"/>
          </a:p>
          <a:p>
            <a:pPr marL="457200" indent="-457200">
              <a:buFont typeface="+mj-lt"/>
              <a:buAutoNum type="arabicPeriod"/>
            </a:pPr>
            <a:r>
              <a:rPr lang="ja-JP" altLang="en-US" sz="2400" dirty="0"/>
              <a:t>人工知能の歴史</a:t>
            </a:r>
            <a:endParaRPr lang="en-US" altLang="ja-JP" sz="2400" dirty="0"/>
          </a:p>
          <a:p>
            <a:pPr marL="457200" indent="-457200">
              <a:buFont typeface="+mj-lt"/>
              <a:buAutoNum type="arabicPeriod"/>
            </a:pPr>
            <a:r>
              <a:rPr lang="ja-JP" altLang="en-US" sz="2400" dirty="0"/>
              <a:t>人工知能による社会の変化</a:t>
            </a:r>
            <a:endParaRPr lang="en-US" altLang="ja-JP" sz="2400" dirty="0"/>
          </a:p>
          <a:p>
            <a:pPr marL="514350" indent="-514350">
              <a:buFont typeface="+mj-lt"/>
              <a:buAutoNum type="arabicPeriod"/>
            </a:pPr>
            <a:endParaRPr kumimoji="1" lang="ja-JP" altLang="en-US" sz="2400" dirty="0"/>
          </a:p>
          <a:p>
            <a:pPr marL="457200" indent="-457200">
              <a:buFont typeface="+mj-lt"/>
              <a:buAutoNum type="arabicPeriod"/>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3</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6701AC-1453-401D-958B-CD207969D543}"/>
              </a:ext>
            </a:extLst>
          </p:cNvPr>
          <p:cNvSpPr>
            <a:spLocks noGrp="1"/>
          </p:cNvSpPr>
          <p:nvPr>
            <p:ph type="title"/>
          </p:nvPr>
        </p:nvSpPr>
        <p:spPr/>
        <p:txBody>
          <a:bodyPr>
            <a:normAutofit fontScale="90000"/>
          </a:bodyPr>
          <a:lstStyle/>
          <a:p>
            <a:r>
              <a:rPr kumimoji="1" lang="ja-JP" altLang="en-US" dirty="0"/>
              <a:t>複数写真からの</a:t>
            </a:r>
            <a:r>
              <a:rPr kumimoji="1" lang="zh-TW" altLang="en-US" dirty="0"/>
              <a:t>３次元再構成</a:t>
            </a:r>
            <a:endParaRPr kumimoji="1" lang="ja-JP" altLang="en-US" dirty="0"/>
          </a:p>
        </p:txBody>
      </p:sp>
      <p:sp>
        <p:nvSpPr>
          <p:cNvPr id="4" name="スライド番号プレースホルダー 3">
            <a:extLst>
              <a:ext uri="{FF2B5EF4-FFF2-40B4-BE49-F238E27FC236}">
                <a16:creationId xmlns:a16="http://schemas.microsoft.com/office/drawing/2014/main" id="{FCC61610-1C97-4CF6-B242-6EDB29F72ADB}"/>
              </a:ext>
            </a:extLst>
          </p:cNvPr>
          <p:cNvSpPr>
            <a:spLocks noGrp="1"/>
          </p:cNvSpPr>
          <p:nvPr>
            <p:ph type="sldNum" sz="quarter" idx="12"/>
          </p:nvPr>
        </p:nvSpPr>
        <p:spPr/>
        <p:txBody>
          <a:bodyPr/>
          <a:lstStyle/>
          <a:p>
            <a:fld id="{E205D82C-95A1-431E-8E38-AA614A14CDCF}" type="slidenum">
              <a:rPr kumimoji="1" lang="ja-JP" altLang="en-US" smtClean="0"/>
              <a:t>30</a:t>
            </a:fld>
            <a:endParaRPr kumimoji="1" lang="ja-JP" altLang="en-US"/>
          </a:p>
        </p:txBody>
      </p:sp>
      <p:sp>
        <p:nvSpPr>
          <p:cNvPr id="7" name="矢印: 右 6">
            <a:extLst>
              <a:ext uri="{FF2B5EF4-FFF2-40B4-BE49-F238E27FC236}">
                <a16:creationId xmlns:a16="http://schemas.microsoft.com/office/drawing/2014/main" id="{70EF811B-74AB-4860-827E-F75B81699F91}"/>
              </a:ext>
            </a:extLst>
          </p:cNvPr>
          <p:cNvSpPr/>
          <p:nvPr/>
        </p:nvSpPr>
        <p:spPr>
          <a:xfrm>
            <a:off x="4433637" y="2689058"/>
            <a:ext cx="360947" cy="1810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DB08E2CD-DF8D-44FE-B765-BC5184FD769B}"/>
              </a:ext>
            </a:extLst>
          </p:cNvPr>
          <p:cNvPicPr>
            <a:picLocks noChangeAspect="1"/>
          </p:cNvPicPr>
          <p:nvPr/>
        </p:nvPicPr>
        <p:blipFill>
          <a:blip r:embed="rId2"/>
          <a:stretch>
            <a:fillRect/>
          </a:stretch>
        </p:blipFill>
        <p:spPr>
          <a:xfrm>
            <a:off x="187572" y="2014519"/>
            <a:ext cx="4010413" cy="2828962"/>
          </a:xfrm>
          <a:prstGeom prst="rect">
            <a:avLst/>
          </a:prstGeom>
        </p:spPr>
      </p:pic>
      <p:sp>
        <p:nvSpPr>
          <p:cNvPr id="11" name="テキスト ボックス 10">
            <a:extLst>
              <a:ext uri="{FF2B5EF4-FFF2-40B4-BE49-F238E27FC236}">
                <a16:creationId xmlns:a16="http://schemas.microsoft.com/office/drawing/2014/main" id="{0BC7E8B5-635A-4A92-BE84-A6D88AC073B8}"/>
              </a:ext>
            </a:extLst>
          </p:cNvPr>
          <p:cNvSpPr txBox="1"/>
          <p:nvPr/>
        </p:nvSpPr>
        <p:spPr>
          <a:xfrm>
            <a:off x="321845" y="5208489"/>
            <a:ext cx="3886200" cy="830997"/>
          </a:xfrm>
          <a:prstGeom prst="rect">
            <a:avLst/>
          </a:prstGeom>
          <a:noFill/>
        </p:spPr>
        <p:txBody>
          <a:bodyPr wrap="square">
            <a:spAutoFit/>
          </a:bodyPr>
          <a:lstStyle/>
          <a:p>
            <a:r>
              <a:rPr lang="ja-JP" altLang="en-US" sz="2400" dirty="0">
                <a:latin typeface="メイリオ" panose="020B0604030504040204" pitchFamily="50" charset="-128"/>
                <a:ea typeface="メイリオ" panose="020B0604030504040204" pitchFamily="50" charset="-128"/>
              </a:rPr>
              <a:t>オブジェクトを様々な方向から撮影</a:t>
            </a:r>
          </a:p>
        </p:txBody>
      </p:sp>
      <p:pic>
        <p:nvPicPr>
          <p:cNvPr id="13" name="図 12">
            <a:extLst>
              <a:ext uri="{FF2B5EF4-FFF2-40B4-BE49-F238E27FC236}">
                <a16:creationId xmlns:a16="http://schemas.microsoft.com/office/drawing/2014/main" id="{AF662C69-FD3F-45C3-8995-A1043BA9EF64}"/>
              </a:ext>
            </a:extLst>
          </p:cNvPr>
          <p:cNvPicPr>
            <a:picLocks noChangeAspect="1"/>
          </p:cNvPicPr>
          <p:nvPr/>
        </p:nvPicPr>
        <p:blipFill>
          <a:blip r:embed="rId3"/>
          <a:stretch>
            <a:fillRect/>
          </a:stretch>
        </p:blipFill>
        <p:spPr>
          <a:xfrm>
            <a:off x="5232397" y="1563867"/>
            <a:ext cx="3305345" cy="2025754"/>
          </a:xfrm>
          <a:prstGeom prst="rect">
            <a:avLst/>
          </a:prstGeom>
        </p:spPr>
      </p:pic>
      <p:pic>
        <p:nvPicPr>
          <p:cNvPr id="15" name="図 14">
            <a:extLst>
              <a:ext uri="{FF2B5EF4-FFF2-40B4-BE49-F238E27FC236}">
                <a16:creationId xmlns:a16="http://schemas.microsoft.com/office/drawing/2014/main" id="{1D9DBE62-A6C5-42E7-8248-C70814BB056C}"/>
              </a:ext>
            </a:extLst>
          </p:cNvPr>
          <p:cNvPicPr>
            <a:picLocks noChangeAspect="1"/>
          </p:cNvPicPr>
          <p:nvPr/>
        </p:nvPicPr>
        <p:blipFill>
          <a:blip r:embed="rId4"/>
          <a:stretch>
            <a:fillRect/>
          </a:stretch>
        </p:blipFill>
        <p:spPr>
          <a:xfrm>
            <a:off x="5232398" y="3655834"/>
            <a:ext cx="3305345" cy="2289397"/>
          </a:xfrm>
          <a:prstGeom prst="rect">
            <a:avLst/>
          </a:prstGeom>
        </p:spPr>
      </p:pic>
      <p:sp>
        <p:nvSpPr>
          <p:cNvPr id="16" name="テキスト ボックス 15">
            <a:extLst>
              <a:ext uri="{FF2B5EF4-FFF2-40B4-BE49-F238E27FC236}">
                <a16:creationId xmlns:a16="http://schemas.microsoft.com/office/drawing/2014/main" id="{B0BBEA3D-0CAE-4B60-89CC-896F26CED5FE}"/>
              </a:ext>
            </a:extLst>
          </p:cNvPr>
          <p:cNvSpPr txBox="1"/>
          <p:nvPr/>
        </p:nvSpPr>
        <p:spPr>
          <a:xfrm>
            <a:off x="4998118" y="5956692"/>
            <a:ext cx="3886200" cy="830997"/>
          </a:xfrm>
          <a:prstGeom prst="rect">
            <a:avLst/>
          </a:prstGeom>
          <a:noFill/>
        </p:spPr>
        <p:txBody>
          <a:bodyPr wrap="square">
            <a:spAutoFit/>
          </a:bodyPr>
          <a:lstStyle/>
          <a:p>
            <a:r>
              <a:rPr lang="ja-JP" altLang="en-US" sz="2400" dirty="0">
                <a:latin typeface="メイリオ" panose="020B0604030504040204" pitchFamily="50" charset="-128"/>
                <a:ea typeface="メイリオ" panose="020B0604030504040204" pitchFamily="50" charset="-128"/>
              </a:rPr>
              <a:t>コンピュータでの処理により、３次元データを得る</a:t>
            </a:r>
          </a:p>
        </p:txBody>
      </p:sp>
      <p:sp>
        <p:nvSpPr>
          <p:cNvPr id="10" name="コンテンツ プレースホルダー 2">
            <a:extLst>
              <a:ext uri="{FF2B5EF4-FFF2-40B4-BE49-F238E27FC236}">
                <a16:creationId xmlns:a16="http://schemas.microsoft.com/office/drawing/2014/main" id="{A126DAAF-31D4-430C-8C94-920B1B8837F0}"/>
              </a:ext>
            </a:extLst>
          </p:cNvPr>
          <p:cNvSpPr>
            <a:spLocks noGrp="1"/>
          </p:cNvSpPr>
          <p:nvPr>
            <p:ph idx="1"/>
          </p:nvPr>
        </p:nvSpPr>
        <p:spPr>
          <a:xfrm>
            <a:off x="341396" y="645181"/>
            <a:ext cx="8461208" cy="1383704"/>
          </a:xfrm>
        </p:spPr>
        <p:txBody>
          <a:bodyPr>
            <a:normAutofit/>
          </a:bodyPr>
          <a:lstStyle/>
          <a:p>
            <a:r>
              <a:rPr kumimoji="1" lang="ja-JP" altLang="en-US" dirty="0"/>
              <a:t>ある</a:t>
            </a:r>
            <a:r>
              <a:rPr kumimoji="1" lang="ja-JP" altLang="en-US" b="1" dirty="0"/>
              <a:t>オブジェクト</a:t>
            </a:r>
            <a:r>
              <a:rPr kumimoji="1" lang="ja-JP" altLang="en-US" dirty="0"/>
              <a:t>を</a:t>
            </a:r>
            <a:r>
              <a:rPr kumimoji="1" lang="ja-JP" altLang="en-US" b="1" dirty="0"/>
              <a:t>さまざまな方向から撮影した写真</a:t>
            </a:r>
            <a:r>
              <a:rPr kumimoji="1" lang="ja-JP" altLang="en-US" dirty="0"/>
              <a:t>（数十枚以上）を</a:t>
            </a:r>
            <a:r>
              <a:rPr kumimoji="1" lang="ja-JP" altLang="en-US" b="1" dirty="0"/>
              <a:t>コンピュータ処理</a:t>
            </a:r>
            <a:r>
              <a:rPr kumimoji="1" lang="ja-JP" altLang="en-US" dirty="0"/>
              <a:t>して、</a:t>
            </a:r>
            <a:r>
              <a:rPr kumimoji="1" lang="ja-JP" altLang="en-US" b="1" dirty="0"/>
              <a:t>立体データ</a:t>
            </a:r>
            <a:r>
              <a:rPr kumimoji="1" lang="ja-JP" altLang="en-US" dirty="0"/>
              <a:t>を作る</a:t>
            </a:r>
            <a:endParaRPr kumimoji="1" lang="en-US" altLang="ja-JP" dirty="0"/>
          </a:p>
          <a:p>
            <a:endParaRPr lang="en-US" altLang="ja-JP" dirty="0"/>
          </a:p>
          <a:p>
            <a:pPr marL="0" indent="0">
              <a:buNone/>
            </a:pPr>
            <a:endParaRPr kumimoji="1" lang="en-US" altLang="ja-JP" dirty="0"/>
          </a:p>
        </p:txBody>
      </p:sp>
    </p:spTree>
    <p:extLst>
      <p:ext uri="{BB962C8B-B14F-4D97-AF65-F5344CB8AC3E}">
        <p14:creationId xmlns:p14="http://schemas.microsoft.com/office/powerpoint/2010/main" val="3363740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782FBE-4B53-899F-486B-BD71E9F66AAC}"/>
              </a:ext>
            </a:extLst>
          </p:cNvPr>
          <p:cNvSpPr>
            <a:spLocks noGrp="1"/>
          </p:cNvSpPr>
          <p:nvPr>
            <p:ph type="title"/>
          </p:nvPr>
        </p:nvSpPr>
        <p:spPr/>
        <p:txBody>
          <a:bodyPr>
            <a:normAutofit fontScale="90000"/>
          </a:bodyPr>
          <a:lstStyle/>
          <a:p>
            <a:r>
              <a:rPr kumimoji="1" lang="en-US" altLang="ja-JP" dirty="0"/>
              <a:t>AI</a:t>
            </a:r>
            <a:r>
              <a:rPr kumimoji="1" lang="ja-JP" altLang="en-US" dirty="0"/>
              <a:t>の可能性</a:t>
            </a:r>
          </a:p>
        </p:txBody>
      </p:sp>
      <p:sp>
        <p:nvSpPr>
          <p:cNvPr id="3" name="コンテンツ プレースホルダー 2">
            <a:extLst>
              <a:ext uri="{FF2B5EF4-FFF2-40B4-BE49-F238E27FC236}">
                <a16:creationId xmlns:a16="http://schemas.microsoft.com/office/drawing/2014/main" id="{383E96AB-3D8F-CB09-8949-DF86AA060718}"/>
              </a:ext>
            </a:extLst>
          </p:cNvPr>
          <p:cNvSpPr>
            <a:spLocks noGrp="1"/>
          </p:cNvSpPr>
          <p:nvPr>
            <p:ph idx="1"/>
          </p:nvPr>
        </p:nvSpPr>
        <p:spPr/>
        <p:txBody>
          <a:bodyPr>
            <a:normAutofit/>
          </a:bodyPr>
          <a:lstStyle/>
          <a:p>
            <a:r>
              <a:rPr kumimoji="1" lang="ja-JP" altLang="en-US" sz="2400" b="1" dirty="0"/>
              <a:t>生産性の向上</a:t>
            </a:r>
            <a:r>
              <a:rPr kumimoji="1" lang="ja-JP" altLang="en-US" sz="2400" dirty="0"/>
              <a:t>：人間がより創造的な仕事に集中できるように</a:t>
            </a:r>
            <a:endParaRPr kumimoji="1" lang="en-US" altLang="ja-JP" sz="2400" dirty="0"/>
          </a:p>
          <a:p>
            <a:r>
              <a:rPr lang="ja-JP" altLang="en-US" sz="2400" b="1" dirty="0"/>
              <a:t>科学技術の発展</a:t>
            </a:r>
            <a:r>
              <a:rPr kumimoji="1" lang="ja-JP" altLang="en-US" sz="2400" dirty="0"/>
              <a:t>：膨大なデータから人間には見つけにくいパターンを発見、新薬の開発や疾病の早期発見、農業の発展など</a:t>
            </a:r>
            <a:endParaRPr kumimoji="1" lang="en-US" altLang="ja-JP" sz="2400" dirty="0"/>
          </a:p>
          <a:p>
            <a:r>
              <a:rPr lang="ja-JP" altLang="en-US" sz="2400" b="1" dirty="0"/>
              <a:t>コミュニケーションの壁の除去</a:t>
            </a:r>
            <a:r>
              <a:rPr kumimoji="1" lang="ja-JP" altLang="en-US" sz="2400" dirty="0"/>
              <a:t>：言語の壁などを超えたコミュニケーション</a:t>
            </a:r>
            <a:r>
              <a:rPr lang="ja-JP" altLang="en-US" sz="2400" dirty="0"/>
              <a:t>の</a:t>
            </a:r>
            <a:r>
              <a:rPr kumimoji="1" lang="ja-JP" altLang="en-US" sz="2400" dirty="0"/>
              <a:t>支援</a:t>
            </a:r>
            <a:endParaRPr kumimoji="1" lang="en-US" altLang="ja-JP" sz="2400" dirty="0"/>
          </a:p>
        </p:txBody>
      </p:sp>
      <p:sp>
        <p:nvSpPr>
          <p:cNvPr id="4" name="スライド番号プレースホルダー 3">
            <a:extLst>
              <a:ext uri="{FF2B5EF4-FFF2-40B4-BE49-F238E27FC236}">
                <a16:creationId xmlns:a16="http://schemas.microsoft.com/office/drawing/2014/main" id="{DF258802-AB9D-79E8-DAE5-4511F78636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13800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CD7EE6-2D3F-CE28-0CCA-5B204E8DC8A3}"/>
              </a:ext>
            </a:extLst>
          </p:cNvPr>
          <p:cNvSpPr>
            <a:spLocks noGrp="1"/>
          </p:cNvSpPr>
          <p:nvPr>
            <p:ph type="title"/>
          </p:nvPr>
        </p:nvSpPr>
        <p:spPr/>
        <p:txBody>
          <a:bodyPr>
            <a:normAutofit fontScale="90000"/>
          </a:bodyPr>
          <a:lstStyle/>
          <a:p>
            <a:r>
              <a:rPr kumimoji="1" lang="ja-JP" altLang="en-US" dirty="0"/>
              <a:t>ここまでのまとめ</a:t>
            </a:r>
          </a:p>
        </p:txBody>
      </p:sp>
      <p:sp>
        <p:nvSpPr>
          <p:cNvPr id="3" name="コンテンツ プレースホルダー 2">
            <a:extLst>
              <a:ext uri="{FF2B5EF4-FFF2-40B4-BE49-F238E27FC236}">
                <a16:creationId xmlns:a16="http://schemas.microsoft.com/office/drawing/2014/main" id="{0103894B-9CB3-28AF-3718-FF4FB2692FAB}"/>
              </a:ext>
            </a:extLst>
          </p:cNvPr>
          <p:cNvSpPr>
            <a:spLocks noGrp="1"/>
          </p:cNvSpPr>
          <p:nvPr>
            <p:ph idx="1"/>
          </p:nvPr>
        </p:nvSpPr>
        <p:spPr/>
        <p:txBody>
          <a:bodyPr>
            <a:normAutofit/>
          </a:bodyPr>
          <a:lstStyle/>
          <a:p>
            <a:r>
              <a:rPr kumimoji="1" lang="en-US" altLang="ja-JP" sz="2400" b="1" dirty="0"/>
              <a:t>AI</a:t>
            </a:r>
            <a:r>
              <a:rPr kumimoji="1" lang="ja-JP" altLang="en-US" sz="2400" b="1" dirty="0"/>
              <a:t>の主要応用分野</a:t>
            </a:r>
            <a:endParaRPr kumimoji="1" lang="en-US" altLang="ja-JP" sz="2400" b="1" dirty="0"/>
          </a:p>
          <a:p>
            <a:pPr marL="0" indent="0">
              <a:buNone/>
            </a:pPr>
            <a:r>
              <a:rPr kumimoji="1" lang="ja-JP" altLang="en-US" sz="2400" dirty="0"/>
              <a:t>言語・音声処理（翻訳、チャットボット）</a:t>
            </a:r>
            <a:r>
              <a:rPr lang="ja-JP" altLang="en-US" sz="2400" dirty="0"/>
              <a:t>、</a:t>
            </a:r>
            <a:r>
              <a:rPr kumimoji="1" lang="ja-JP" altLang="en-US" sz="2400" dirty="0"/>
              <a:t>視覚情報処理（物体識別、顔認識）など</a:t>
            </a:r>
            <a:endParaRPr kumimoji="1" lang="en-US" altLang="ja-JP" sz="2400" dirty="0"/>
          </a:p>
          <a:p>
            <a:r>
              <a:rPr kumimoji="1" lang="en-US" altLang="ja-JP" sz="2400" b="1" dirty="0"/>
              <a:t>AI</a:t>
            </a:r>
            <a:r>
              <a:rPr kumimoji="1" lang="ja-JP" altLang="en-US" sz="2400" b="1" dirty="0"/>
              <a:t>がもたらす可能性</a:t>
            </a:r>
            <a:endParaRPr lang="en-US" altLang="ja-JP" sz="2400" b="1" dirty="0"/>
          </a:p>
          <a:p>
            <a:pPr marL="0" indent="0">
              <a:buNone/>
            </a:pPr>
            <a:r>
              <a:rPr kumimoji="1" lang="ja-JP" altLang="en-US" sz="2400" dirty="0"/>
              <a:t>生産性向上</a:t>
            </a:r>
            <a:r>
              <a:rPr lang="ja-JP" altLang="en-US" sz="2400" dirty="0"/>
              <a:t>、</a:t>
            </a:r>
            <a:r>
              <a:rPr kumimoji="1" lang="ja-JP" altLang="en-US" sz="2400" dirty="0"/>
              <a:t>科学技術の飛躍的発展</a:t>
            </a:r>
            <a:r>
              <a:rPr lang="ja-JP" altLang="en-US" sz="2400" dirty="0"/>
              <a:t>、</a:t>
            </a:r>
            <a:r>
              <a:rPr kumimoji="1" lang="ja-JP" altLang="en-US" sz="2400" dirty="0"/>
              <a:t>コミュニケーションバリアの低減</a:t>
            </a:r>
          </a:p>
        </p:txBody>
      </p:sp>
      <p:sp>
        <p:nvSpPr>
          <p:cNvPr id="4" name="スライド番号プレースホルダー 3">
            <a:extLst>
              <a:ext uri="{FF2B5EF4-FFF2-40B4-BE49-F238E27FC236}">
                <a16:creationId xmlns:a16="http://schemas.microsoft.com/office/drawing/2014/main" id="{CD8B7E73-3250-225C-EAF8-9F89BDCC27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735145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演習１．</a:t>
            </a:r>
            <a:br>
              <a:rPr lang="en-US" altLang="ja-JP" dirty="0"/>
            </a:br>
            <a:r>
              <a:rPr lang="ja-JP" altLang="en-US" dirty="0"/>
              <a:t>さまざまな</a:t>
            </a:r>
            <a:r>
              <a:rPr lang="en-US" altLang="ja-JP" dirty="0"/>
              <a:t>AI</a:t>
            </a:r>
            <a:endParaRPr lang="ja-JP" altLang="en-US" b="1" dirty="0"/>
          </a:p>
        </p:txBody>
      </p:sp>
      <p:sp>
        <p:nvSpPr>
          <p:cNvPr id="3" name="コンテンツ プレースホルダー 2"/>
          <p:cNvSpPr>
            <a:spLocks noGrp="1"/>
          </p:cNvSpPr>
          <p:nvPr>
            <p:ph idx="1"/>
          </p:nvPr>
        </p:nvSpPr>
        <p:spPr>
          <a:xfrm>
            <a:off x="3724073" y="2027321"/>
            <a:ext cx="5177644" cy="4626141"/>
          </a:xfrm>
        </p:spPr>
        <p:txBody>
          <a:bodyPr>
            <a:normAutofit/>
          </a:bodyPr>
          <a:lstStyle/>
          <a:p>
            <a:pPr marL="0" indent="0">
              <a:spcAft>
                <a:spcPts val="600"/>
              </a:spcAft>
              <a:buNone/>
            </a:pPr>
            <a:r>
              <a:rPr lang="ja-JP" altLang="en-US" sz="2400" b="1" dirty="0"/>
              <a:t>ページ３４～３８</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ja-JP" altLang="en-US" b="1" dirty="0"/>
              <a:t>翻訳サイト </a:t>
            </a:r>
            <a:r>
              <a:rPr lang="en-US" altLang="ja-JP" b="1" dirty="0" err="1"/>
              <a:t>DeepL</a:t>
            </a:r>
            <a:r>
              <a:rPr lang="en-US" altLang="ja-JP" b="1" dirty="0"/>
              <a:t> </a:t>
            </a:r>
            <a:r>
              <a:rPr lang="ja-JP" altLang="en-US" b="1" dirty="0"/>
              <a:t>による翻訳</a:t>
            </a:r>
            <a:endParaRPr lang="en-US" altLang="ja-JP" b="1" dirty="0"/>
          </a:p>
          <a:p>
            <a:pPr lvl="1">
              <a:spcAft>
                <a:spcPts val="600"/>
              </a:spcAft>
            </a:pPr>
            <a:r>
              <a:rPr lang="en-US" altLang="ja-JP" b="1" dirty="0"/>
              <a:t>AI</a:t>
            </a:r>
            <a:r>
              <a:rPr lang="ja-JP" altLang="en-US" b="1" dirty="0"/>
              <a:t>と将棋対戦</a:t>
            </a:r>
            <a:endParaRPr lang="en-US" altLang="ja-JP" b="1" dirty="0"/>
          </a:p>
          <a:p>
            <a:pPr lvl="1">
              <a:spcAft>
                <a:spcPts val="600"/>
              </a:spcAft>
            </a:pPr>
            <a:r>
              <a:rPr lang="en-US" altLang="ja-JP" b="1" dirty="0"/>
              <a:t>AI</a:t>
            </a:r>
            <a:r>
              <a:rPr lang="ja-JP" altLang="en-US" b="1" dirty="0"/>
              <a:t>を用いて言葉を絵に</a:t>
            </a:r>
            <a:endParaRPr lang="en-US" altLang="ja-JP" b="1" dirty="0"/>
          </a:p>
          <a:p>
            <a:pPr lvl="1">
              <a:spcAft>
                <a:spcPts val="600"/>
              </a:spcAft>
            </a:pP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33</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80002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2ED771-E41C-D18A-B17C-A02B8899704B}"/>
              </a:ext>
            </a:extLst>
          </p:cNvPr>
          <p:cNvSpPr>
            <a:spLocks noGrp="1"/>
          </p:cNvSpPr>
          <p:nvPr>
            <p:ph type="title"/>
          </p:nvPr>
        </p:nvSpPr>
        <p:spPr/>
        <p:txBody>
          <a:bodyPr>
            <a:normAutofit fontScale="90000"/>
          </a:bodyPr>
          <a:lstStyle/>
          <a:p>
            <a:r>
              <a:rPr kumimoji="1" lang="ja-JP" altLang="en-US" dirty="0"/>
              <a:t>１．翻訳サイト </a:t>
            </a:r>
            <a:r>
              <a:rPr kumimoji="1" lang="en-US" altLang="ja-JP" dirty="0" err="1"/>
              <a:t>DeepL</a:t>
            </a:r>
            <a:r>
              <a:rPr kumimoji="1" lang="en-US" altLang="ja-JP" dirty="0"/>
              <a:t> </a:t>
            </a:r>
            <a:r>
              <a:rPr kumimoji="1" lang="ja-JP" altLang="en-US" dirty="0"/>
              <a:t>による翻訳</a:t>
            </a:r>
          </a:p>
        </p:txBody>
      </p:sp>
      <p:sp>
        <p:nvSpPr>
          <p:cNvPr id="4" name="スライド番号プレースホルダー 3">
            <a:extLst>
              <a:ext uri="{FF2B5EF4-FFF2-40B4-BE49-F238E27FC236}">
                <a16:creationId xmlns:a16="http://schemas.microsoft.com/office/drawing/2014/main" id="{85D23ED7-1C73-083D-39A1-4680B1155D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AC47DAC2-3BA6-95F0-5884-17D87A8276E3}"/>
              </a:ext>
            </a:extLst>
          </p:cNvPr>
          <p:cNvSpPr>
            <a:spLocks noGrp="1"/>
          </p:cNvSpPr>
          <p:nvPr>
            <p:ph idx="1"/>
          </p:nvPr>
        </p:nvSpPr>
        <p:spPr>
          <a:xfrm>
            <a:off x="5253996" y="925830"/>
            <a:ext cx="3890003" cy="5795645"/>
          </a:xfrm>
        </p:spPr>
        <p:txBody>
          <a:bodyPr>
            <a:normAutofit/>
          </a:bodyPr>
          <a:lstStyle/>
          <a:p>
            <a:pPr marL="0" indent="0">
              <a:buNone/>
            </a:pPr>
            <a:r>
              <a:rPr kumimoji="1" lang="ja-JP" altLang="en-US" sz="2400" dirty="0"/>
              <a:t>① 翻訳サイト </a:t>
            </a:r>
            <a:r>
              <a:rPr kumimoji="1" lang="en-US" altLang="ja-JP" sz="2400" dirty="0" err="1"/>
              <a:t>DeepL</a:t>
            </a:r>
            <a:r>
              <a:rPr kumimoji="1" lang="en-US" altLang="ja-JP" sz="2400" dirty="0"/>
              <a:t> </a:t>
            </a:r>
            <a:endParaRPr lang="en-US" altLang="ja-JP" sz="2400" dirty="0"/>
          </a:p>
          <a:p>
            <a:pPr marL="0" indent="0">
              <a:buNone/>
            </a:pPr>
            <a:r>
              <a:rPr kumimoji="1" lang="en-US" altLang="ja-JP" sz="2400" dirty="0"/>
              <a:t>https://www.deepl.com/</a:t>
            </a:r>
          </a:p>
          <a:p>
            <a:pPr marL="0" indent="0">
              <a:buNone/>
            </a:pPr>
            <a:endParaRPr kumimoji="1" lang="en-US" altLang="ja-JP" sz="2400" dirty="0"/>
          </a:p>
          <a:p>
            <a:pPr marL="0" indent="0">
              <a:buNone/>
            </a:pPr>
            <a:r>
              <a:rPr lang="ja-JP" altLang="en-US" sz="2400" dirty="0"/>
              <a:t>② 右側に日本語の文章を入れると</a:t>
            </a:r>
            <a:endParaRPr lang="en-US" altLang="ja-JP" sz="2400" dirty="0"/>
          </a:p>
          <a:p>
            <a:pPr marL="0" indent="0">
              <a:buNone/>
            </a:pPr>
            <a:r>
              <a:rPr kumimoji="1" lang="ja-JP" altLang="en-US" sz="2400" dirty="0"/>
              <a:t>左側に翻訳結果が出る</a:t>
            </a:r>
            <a:endParaRPr kumimoji="1" lang="en-US" altLang="ja-JP" sz="2400" dirty="0"/>
          </a:p>
        </p:txBody>
      </p:sp>
      <p:pic>
        <p:nvPicPr>
          <p:cNvPr id="9" name="図 8">
            <a:extLst>
              <a:ext uri="{FF2B5EF4-FFF2-40B4-BE49-F238E27FC236}">
                <a16:creationId xmlns:a16="http://schemas.microsoft.com/office/drawing/2014/main" id="{97734BE3-C792-C8B1-9E2E-0AC0119AD493}"/>
              </a:ext>
            </a:extLst>
          </p:cNvPr>
          <p:cNvPicPr>
            <a:picLocks noChangeAspect="1"/>
          </p:cNvPicPr>
          <p:nvPr/>
        </p:nvPicPr>
        <p:blipFill>
          <a:blip r:embed="rId2"/>
          <a:stretch>
            <a:fillRect/>
          </a:stretch>
        </p:blipFill>
        <p:spPr>
          <a:xfrm>
            <a:off x="0" y="925829"/>
            <a:ext cx="5253997" cy="3965485"/>
          </a:xfrm>
          <a:prstGeom prst="rect">
            <a:avLst/>
          </a:prstGeom>
        </p:spPr>
      </p:pic>
    </p:spTree>
    <p:extLst>
      <p:ext uri="{BB962C8B-B14F-4D97-AF65-F5344CB8AC3E}">
        <p14:creationId xmlns:p14="http://schemas.microsoft.com/office/powerpoint/2010/main" val="656891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1DCD2A-2289-DC0D-0229-A8952E8F2456}"/>
              </a:ext>
            </a:extLst>
          </p:cNvPr>
          <p:cNvSpPr>
            <a:spLocks noGrp="1"/>
          </p:cNvSpPr>
          <p:nvPr>
            <p:ph type="title"/>
          </p:nvPr>
        </p:nvSpPr>
        <p:spPr/>
        <p:txBody>
          <a:bodyPr>
            <a:normAutofit fontScale="90000"/>
          </a:bodyPr>
          <a:lstStyle/>
          <a:p>
            <a:r>
              <a:rPr lang="ja-JP" altLang="en-US" dirty="0"/>
              <a:t>２．</a:t>
            </a:r>
            <a:r>
              <a:rPr lang="en-US" altLang="ja-JP" dirty="0"/>
              <a:t> AI</a:t>
            </a:r>
            <a:r>
              <a:rPr lang="ja-JP" altLang="en-US" dirty="0"/>
              <a:t>と将棋対戦</a:t>
            </a:r>
            <a:endParaRPr kumimoji="1" lang="ja-JP" altLang="en-US" dirty="0"/>
          </a:p>
        </p:txBody>
      </p:sp>
      <p:sp>
        <p:nvSpPr>
          <p:cNvPr id="3" name="コンテンツ プレースホルダー 2">
            <a:extLst>
              <a:ext uri="{FF2B5EF4-FFF2-40B4-BE49-F238E27FC236}">
                <a16:creationId xmlns:a16="http://schemas.microsoft.com/office/drawing/2014/main" id="{B3FE1ACC-D40C-4640-1C4E-38B48257D7AD}"/>
              </a:ext>
            </a:extLst>
          </p:cNvPr>
          <p:cNvSpPr>
            <a:spLocks noGrp="1"/>
          </p:cNvSpPr>
          <p:nvPr>
            <p:ph idx="1"/>
          </p:nvPr>
        </p:nvSpPr>
        <p:spPr/>
        <p:txBody>
          <a:bodyPr>
            <a:normAutofit/>
          </a:bodyPr>
          <a:lstStyle/>
          <a:p>
            <a:pPr marL="0" indent="0">
              <a:buNone/>
            </a:pPr>
            <a:r>
              <a:rPr kumimoji="1" lang="ja-JP" altLang="en-US" sz="2400" dirty="0"/>
              <a:t>①「ぴよ将棋」の</a:t>
            </a:r>
            <a:r>
              <a:rPr kumimoji="1" lang="en-US" altLang="ja-JP" sz="2400" dirty="0"/>
              <a:t>URL</a:t>
            </a:r>
            <a:r>
              <a:rPr kumimoji="1" lang="ja-JP" altLang="en-US" sz="2400" dirty="0"/>
              <a:t>を </a:t>
            </a:r>
            <a:r>
              <a:rPr kumimoji="1" lang="en-US" altLang="ja-JP" sz="2400" dirty="0"/>
              <a:t>WEB </a:t>
            </a:r>
            <a:r>
              <a:rPr kumimoji="1" lang="ja-JP" altLang="en-US" sz="2400" dirty="0"/>
              <a:t>ブラウザで開く</a:t>
            </a:r>
            <a:endParaRPr kumimoji="1" lang="en-US" altLang="ja-JP" sz="2400" dirty="0"/>
          </a:p>
          <a:p>
            <a:pPr marL="0" indent="0">
              <a:buNone/>
            </a:pPr>
            <a:r>
              <a:rPr kumimoji="1" lang="en-US" altLang="ja-JP" sz="2400" dirty="0">
                <a:hlinkClick r:id="rId2"/>
              </a:rPr>
              <a:t>https://www.studiok-i.net/ps/</a:t>
            </a:r>
            <a:endParaRPr kumimoji="1" lang="en-US" altLang="ja-JP" sz="2400" dirty="0"/>
          </a:p>
          <a:p>
            <a:pPr marL="0" indent="0">
              <a:buNone/>
            </a:pPr>
            <a:r>
              <a:rPr lang="ja-JP" altLang="en-US" sz="2400" dirty="0"/>
              <a:t>② 対局設定し、対戦開始</a:t>
            </a:r>
            <a:endParaRPr lang="en-US" altLang="ja-JP" sz="2400" dirty="0"/>
          </a:p>
          <a:p>
            <a:pPr marL="0" indent="0">
              <a:buNone/>
            </a:pPr>
            <a:r>
              <a:rPr kumimoji="1" lang="en-US" altLang="ja-JP" sz="2400" dirty="0"/>
              <a:t>※ </a:t>
            </a:r>
            <a:r>
              <a:rPr kumimoji="1" lang="ja-JP" altLang="en-US" sz="2400" dirty="0"/>
              <a:t>本格的に楽しみたい場合には「ぴよ将棋」のスマホアプリをお薦めします</a:t>
            </a:r>
          </a:p>
        </p:txBody>
      </p:sp>
      <p:sp>
        <p:nvSpPr>
          <p:cNvPr id="4" name="スライド番号プレースホルダー 3">
            <a:extLst>
              <a:ext uri="{FF2B5EF4-FFF2-40B4-BE49-F238E27FC236}">
                <a16:creationId xmlns:a16="http://schemas.microsoft.com/office/drawing/2014/main" id="{1D70DB07-7B71-A5B1-7C45-3F697778B8C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7C78D188-BB4E-B11C-D089-24DDB74099C3}"/>
              </a:ext>
            </a:extLst>
          </p:cNvPr>
          <p:cNvPicPr>
            <a:picLocks noChangeAspect="1"/>
          </p:cNvPicPr>
          <p:nvPr/>
        </p:nvPicPr>
        <p:blipFill>
          <a:blip r:embed="rId3"/>
          <a:stretch>
            <a:fillRect/>
          </a:stretch>
        </p:blipFill>
        <p:spPr>
          <a:xfrm>
            <a:off x="4841251" y="3018550"/>
            <a:ext cx="2738703" cy="3749414"/>
          </a:xfrm>
          <a:prstGeom prst="rect">
            <a:avLst/>
          </a:prstGeom>
        </p:spPr>
      </p:pic>
      <p:pic>
        <p:nvPicPr>
          <p:cNvPr id="10" name="図 9">
            <a:extLst>
              <a:ext uri="{FF2B5EF4-FFF2-40B4-BE49-F238E27FC236}">
                <a16:creationId xmlns:a16="http://schemas.microsoft.com/office/drawing/2014/main" id="{C5DD52F4-86D9-509F-2462-6A39DB322C22}"/>
              </a:ext>
            </a:extLst>
          </p:cNvPr>
          <p:cNvPicPr>
            <a:picLocks noChangeAspect="1"/>
          </p:cNvPicPr>
          <p:nvPr/>
        </p:nvPicPr>
        <p:blipFill>
          <a:blip r:embed="rId4"/>
          <a:stretch>
            <a:fillRect/>
          </a:stretch>
        </p:blipFill>
        <p:spPr>
          <a:xfrm>
            <a:off x="1083020" y="3148434"/>
            <a:ext cx="2997056" cy="3489646"/>
          </a:xfrm>
          <a:prstGeom prst="rect">
            <a:avLst/>
          </a:prstGeom>
        </p:spPr>
      </p:pic>
    </p:spTree>
    <p:extLst>
      <p:ext uri="{BB962C8B-B14F-4D97-AF65-F5344CB8AC3E}">
        <p14:creationId xmlns:p14="http://schemas.microsoft.com/office/powerpoint/2010/main" val="671291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B2E11D-D32E-E0E7-D4D5-59EA96696CC8}"/>
              </a:ext>
            </a:extLst>
          </p:cNvPr>
          <p:cNvSpPr>
            <a:spLocks noGrp="1"/>
          </p:cNvSpPr>
          <p:nvPr>
            <p:ph type="title"/>
          </p:nvPr>
        </p:nvSpPr>
        <p:spPr/>
        <p:txBody>
          <a:bodyPr>
            <a:normAutofit fontScale="90000"/>
          </a:bodyPr>
          <a:lstStyle/>
          <a:p>
            <a:r>
              <a:rPr lang="ja-JP" altLang="en-US" dirty="0"/>
              <a:t>さまざまな</a:t>
            </a:r>
            <a:r>
              <a:rPr lang="en-US" altLang="ja-JP" dirty="0"/>
              <a:t>AI</a:t>
            </a:r>
            <a:r>
              <a:rPr lang="ja-JP" altLang="en-US" dirty="0"/>
              <a:t>との対戦ゲーム</a:t>
            </a:r>
            <a:endParaRPr kumimoji="1" lang="ja-JP" altLang="en-US" dirty="0"/>
          </a:p>
        </p:txBody>
      </p:sp>
      <p:sp>
        <p:nvSpPr>
          <p:cNvPr id="3" name="コンテンツ プレースホルダー 2">
            <a:extLst>
              <a:ext uri="{FF2B5EF4-FFF2-40B4-BE49-F238E27FC236}">
                <a16:creationId xmlns:a16="http://schemas.microsoft.com/office/drawing/2014/main" id="{6471B602-AD2A-632F-CA3F-CCF32601F5E2}"/>
              </a:ext>
            </a:extLst>
          </p:cNvPr>
          <p:cNvSpPr>
            <a:spLocks noGrp="1"/>
          </p:cNvSpPr>
          <p:nvPr>
            <p:ph idx="1"/>
          </p:nvPr>
        </p:nvSpPr>
        <p:spPr>
          <a:xfrm>
            <a:off x="321244" y="762000"/>
            <a:ext cx="8461208" cy="5920972"/>
          </a:xfrm>
        </p:spPr>
        <p:txBody>
          <a:bodyPr>
            <a:normAutofit fontScale="77500" lnSpcReduction="20000"/>
          </a:bodyPr>
          <a:lstStyle/>
          <a:p>
            <a:r>
              <a:rPr kumimoji="1" lang="ja-JP" altLang="en-US" b="1" dirty="0"/>
              <a:t>ぴよ将棋 </a:t>
            </a:r>
            <a:r>
              <a:rPr kumimoji="1" lang="en-US" altLang="ja-JP" dirty="0">
                <a:hlinkClick r:id="rId2"/>
              </a:rPr>
              <a:t>https://www.studiok-i.net/ps/</a:t>
            </a:r>
            <a:endParaRPr kumimoji="1" lang="en-US" altLang="ja-JP" dirty="0"/>
          </a:p>
          <a:p>
            <a:pPr marL="0" indent="0">
              <a:buNone/>
            </a:pPr>
            <a:r>
              <a:rPr kumimoji="1" lang="ja-JP" altLang="en-US" dirty="0"/>
              <a:t>ブラウザ上で動作する無料の将棋ゲーム。スマホアプリ版もある。様々な難易度の</a:t>
            </a:r>
            <a:r>
              <a:rPr kumimoji="1" lang="en-US" altLang="ja-JP" dirty="0"/>
              <a:t>AI</a:t>
            </a:r>
            <a:r>
              <a:rPr kumimoji="1" lang="ja-JP" altLang="en-US" dirty="0"/>
              <a:t>と対戦可能で、初心者から上級者まで楽しめる</a:t>
            </a:r>
          </a:p>
          <a:p>
            <a:r>
              <a:rPr kumimoji="1" lang="ja-JP" altLang="en-US" b="1" dirty="0"/>
              <a:t>将棋ウォーズ </a:t>
            </a:r>
            <a:r>
              <a:rPr kumimoji="1" lang="en-US" altLang="ja-JP" dirty="0">
                <a:hlinkClick r:id="rId3"/>
              </a:rPr>
              <a:t>https://shogiwars.heroz.jp/</a:t>
            </a:r>
            <a:endParaRPr kumimoji="1" lang="en-US" altLang="ja-JP" dirty="0"/>
          </a:p>
          <a:p>
            <a:pPr marL="0" indent="0">
              <a:buNone/>
            </a:pPr>
            <a:r>
              <a:rPr kumimoji="1" lang="ja-JP" altLang="en-US" dirty="0"/>
              <a:t>ブラウザ版とスマホアプリ版があり、</a:t>
            </a:r>
            <a:r>
              <a:rPr kumimoji="1" lang="en-US" altLang="ja-JP" dirty="0"/>
              <a:t>AI</a:t>
            </a:r>
            <a:r>
              <a:rPr kumimoji="1" lang="ja-JP" altLang="en-US" dirty="0"/>
              <a:t>との対戦や他のプレイヤーとの対戦が可能。登録必要。初心者から上級者まで楽しめる。</a:t>
            </a:r>
          </a:p>
          <a:p>
            <a:r>
              <a:rPr kumimoji="1" lang="en-US" altLang="ja-JP" b="1" dirty="0" err="1"/>
              <a:t>Egaroucid</a:t>
            </a:r>
            <a:r>
              <a:rPr kumimoji="1" lang="en-US" altLang="ja-JP" b="1" dirty="0"/>
              <a:t> for WEB</a:t>
            </a:r>
            <a:r>
              <a:rPr kumimoji="1" lang="ja-JP" altLang="en-US" b="1" dirty="0"/>
              <a:t>（オセロ</a:t>
            </a:r>
            <a:r>
              <a:rPr kumimoji="1" lang="ja-JP" altLang="en-US" dirty="0"/>
              <a:t>）</a:t>
            </a:r>
            <a:r>
              <a:rPr kumimoji="1" lang="en-US" altLang="ja-JP" dirty="0"/>
              <a:t> </a:t>
            </a:r>
            <a:r>
              <a:rPr kumimoji="1" lang="en-US" altLang="ja-JP" dirty="0">
                <a:hlinkClick r:id="rId4"/>
              </a:rPr>
              <a:t>https://reversi.simaenaga.net/</a:t>
            </a:r>
            <a:endParaRPr kumimoji="1" lang="en-US" altLang="ja-JP" dirty="0"/>
          </a:p>
          <a:p>
            <a:pPr marL="0" indent="0">
              <a:buNone/>
            </a:pPr>
            <a:r>
              <a:rPr kumimoji="1" lang="ja-JP" altLang="en-US" dirty="0"/>
              <a:t>ブラウザで動作するオセロ。</a:t>
            </a:r>
            <a:r>
              <a:rPr kumimoji="1" lang="en-US" altLang="ja-JP" dirty="0"/>
              <a:t>Windows </a:t>
            </a:r>
            <a:r>
              <a:rPr kumimoji="1" lang="ja-JP" altLang="en-US" dirty="0"/>
              <a:t>版もある。シンプルなインターフェース。登録不要でプレイ可能。</a:t>
            </a:r>
          </a:p>
          <a:p>
            <a:r>
              <a:rPr kumimoji="1" lang="en-US" altLang="ja-JP" b="1" dirty="0"/>
              <a:t>lichess.org</a:t>
            </a:r>
            <a:r>
              <a:rPr kumimoji="1" lang="ja-JP" altLang="en-US" b="1" dirty="0"/>
              <a:t>（チェス</a:t>
            </a:r>
            <a:r>
              <a:rPr kumimoji="1" lang="ja-JP" altLang="en-US" dirty="0"/>
              <a:t>）</a:t>
            </a:r>
            <a:r>
              <a:rPr kumimoji="1" lang="en-US" altLang="ja-JP" dirty="0">
                <a:hlinkClick r:id="rId5"/>
              </a:rPr>
              <a:t>https://lichess.org/</a:t>
            </a:r>
            <a:endParaRPr kumimoji="1" lang="en-US" altLang="ja-JP" dirty="0"/>
          </a:p>
          <a:p>
            <a:pPr marL="0" indent="0">
              <a:buNone/>
            </a:pPr>
            <a:r>
              <a:rPr kumimoji="1" lang="ja-JP" altLang="en-US" dirty="0"/>
              <a:t>無料でオープンソースのチェスプラットフォームです。</a:t>
            </a:r>
            <a:r>
              <a:rPr kumimoji="1" lang="en-US" altLang="ja-JP" dirty="0"/>
              <a:t>AI</a:t>
            </a:r>
            <a:r>
              <a:rPr kumimoji="1" lang="ja-JP" altLang="en-US" dirty="0"/>
              <a:t>との対戦、オンライン対戦、パズルなど様々な機能。</a:t>
            </a:r>
          </a:p>
          <a:p>
            <a:r>
              <a:rPr kumimoji="1" lang="ja-JP" altLang="en-US" b="1" dirty="0"/>
              <a:t>囲碁 </a:t>
            </a:r>
            <a:r>
              <a:rPr kumimoji="1" lang="en-US" altLang="ja-JP" b="1" dirty="0"/>
              <a:t>- Online-Go.com</a:t>
            </a:r>
            <a:r>
              <a:rPr lang="ja-JP" altLang="en-US" b="1" dirty="0"/>
              <a:t> </a:t>
            </a:r>
            <a:r>
              <a:rPr kumimoji="1" lang="en-US" altLang="ja-JP" dirty="0">
                <a:hlinkClick r:id="rId6"/>
              </a:rPr>
              <a:t>https://online-go.com/</a:t>
            </a:r>
            <a:endParaRPr kumimoji="1" lang="en-US" altLang="ja-JP" dirty="0"/>
          </a:p>
          <a:p>
            <a:pPr marL="0" indent="0">
              <a:buNone/>
            </a:pPr>
            <a:r>
              <a:rPr kumimoji="1" lang="ja-JP" altLang="en-US" dirty="0"/>
              <a:t>ブラウザベースの囲碁プラットフォームで、</a:t>
            </a:r>
            <a:r>
              <a:rPr kumimoji="1" lang="en-US" altLang="ja-JP" dirty="0"/>
              <a:t>AI</a:t>
            </a:r>
            <a:r>
              <a:rPr kumimoji="1" lang="ja-JP" altLang="en-US" dirty="0"/>
              <a:t>との対戦やオンライン対戦が可能。登録必要。初心者向けのチュートリアルもある。</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8DCAD613-3E09-CB7C-3770-E806B990F7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496578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0EF2A5-1F4E-9F69-44FE-4CD10A4BD00B}"/>
              </a:ext>
            </a:extLst>
          </p:cNvPr>
          <p:cNvSpPr>
            <a:spLocks noGrp="1"/>
          </p:cNvSpPr>
          <p:nvPr>
            <p:ph type="title"/>
          </p:nvPr>
        </p:nvSpPr>
        <p:spPr>
          <a:xfrm>
            <a:off x="321845" y="175028"/>
            <a:ext cx="8461208" cy="671225"/>
          </a:xfrm>
        </p:spPr>
        <p:txBody>
          <a:bodyPr>
            <a:normAutofit fontScale="90000"/>
          </a:bodyPr>
          <a:lstStyle/>
          <a:p>
            <a:r>
              <a:rPr lang="ja-JP" altLang="en-US" dirty="0"/>
              <a:t>３．</a:t>
            </a:r>
            <a:r>
              <a:rPr lang="en-US" altLang="ja-JP" dirty="0"/>
              <a:t>AI </a:t>
            </a:r>
            <a:r>
              <a:rPr lang="ja-JP" altLang="en-US" dirty="0"/>
              <a:t>を用いて言葉を絵に（</a:t>
            </a:r>
            <a:r>
              <a:rPr lang="en-US" altLang="ja-JP" dirty="0" err="1"/>
              <a:t>Craiyon</a:t>
            </a:r>
            <a:r>
              <a:rPr lang="en-US" altLang="ja-JP" dirty="0"/>
              <a:t> </a:t>
            </a:r>
            <a:r>
              <a:rPr lang="ja-JP" altLang="en-US" dirty="0"/>
              <a:t>を使用）</a:t>
            </a:r>
            <a:endParaRPr kumimoji="1" lang="ja-JP" altLang="en-US" dirty="0"/>
          </a:p>
        </p:txBody>
      </p:sp>
      <p:sp>
        <p:nvSpPr>
          <p:cNvPr id="3" name="コンテンツ プレースホルダー 2">
            <a:extLst>
              <a:ext uri="{FF2B5EF4-FFF2-40B4-BE49-F238E27FC236}">
                <a16:creationId xmlns:a16="http://schemas.microsoft.com/office/drawing/2014/main" id="{C7DDE006-974E-76F1-E882-CFCCCD778E97}"/>
              </a:ext>
            </a:extLst>
          </p:cNvPr>
          <p:cNvSpPr>
            <a:spLocks noGrp="1"/>
          </p:cNvSpPr>
          <p:nvPr>
            <p:ph idx="1"/>
          </p:nvPr>
        </p:nvSpPr>
        <p:spPr>
          <a:xfrm>
            <a:off x="321845" y="846253"/>
            <a:ext cx="8461208" cy="4341764"/>
          </a:xfrm>
        </p:spPr>
        <p:txBody>
          <a:bodyPr>
            <a:normAutofit/>
          </a:bodyPr>
          <a:lstStyle/>
          <a:p>
            <a:pPr marL="0" indent="0">
              <a:buNone/>
            </a:pPr>
            <a:r>
              <a:rPr lang="ja-JP" altLang="en-US" sz="2400" dirty="0"/>
              <a:t>①</a:t>
            </a:r>
            <a:r>
              <a:rPr lang="en-US" altLang="ja-JP" sz="2400" b="1" dirty="0" err="1"/>
              <a:t>Craiyon</a:t>
            </a:r>
            <a:r>
              <a:rPr lang="ja-JP" altLang="en-US" sz="2400" b="1" dirty="0"/>
              <a:t>のウェブサイトにアクセス</a:t>
            </a:r>
            <a:endParaRPr lang="en-US" altLang="ja-JP" sz="2400" b="1" dirty="0"/>
          </a:p>
          <a:p>
            <a:pPr marL="0" indent="0">
              <a:buNone/>
            </a:pPr>
            <a:r>
              <a:rPr kumimoji="1" lang="en-US" altLang="ja-JP" sz="2400" dirty="0">
                <a:hlinkClick r:id="rId2"/>
              </a:rPr>
              <a:t>https://www.craiyon.com/</a:t>
            </a:r>
            <a:endParaRPr kumimoji="1" lang="en-US" altLang="ja-JP" sz="2400" dirty="0"/>
          </a:p>
          <a:p>
            <a:pPr marL="0" indent="0">
              <a:buNone/>
            </a:pPr>
            <a:r>
              <a:rPr lang="ja-JP" altLang="en-US" sz="2400" dirty="0"/>
              <a:t>②</a:t>
            </a:r>
            <a:r>
              <a:rPr lang="ja-JP" altLang="en-US" sz="2400" b="1" dirty="0"/>
              <a:t>ページの中央にあるテキストボックス（プロンプト入力欄）を見つける</a:t>
            </a:r>
            <a:endParaRPr lang="en-US" altLang="ja-JP" sz="2400" b="1" dirty="0"/>
          </a:p>
          <a:p>
            <a:pPr marL="0" indent="0">
              <a:buNone/>
            </a:pPr>
            <a:r>
              <a:rPr kumimoji="1" lang="ja-JP" altLang="en-US" sz="2400" dirty="0"/>
              <a:t>③ </a:t>
            </a:r>
            <a:r>
              <a:rPr kumimoji="1" lang="ja-JP" altLang="en-US" sz="2400" b="1" dirty="0"/>
              <a:t>英語でプロンプトを入れる</a:t>
            </a:r>
            <a:endParaRPr kumimoji="1" lang="en-US" altLang="ja-JP" sz="2400" b="1" dirty="0"/>
          </a:p>
          <a:p>
            <a:pPr marL="0" indent="0">
              <a:buNone/>
            </a:pPr>
            <a:r>
              <a:rPr lang="ja-JP" altLang="en-US" sz="2400" dirty="0"/>
              <a:t>内容を英語の単語や文章で。例</a:t>
            </a:r>
            <a:r>
              <a:rPr lang="en-US" altLang="ja-JP" sz="2400" dirty="0"/>
              <a:t>: A cat riding a bicycle in </a:t>
            </a:r>
            <a:r>
              <a:rPr lang="en-US" altLang="ja-JP" sz="2400" dirty="0" err="1"/>
              <a:t>spac</a:t>
            </a:r>
            <a:endParaRPr lang="en-US" altLang="ja-JP" sz="2400" dirty="0"/>
          </a:p>
          <a:p>
            <a:pPr marL="0" indent="0">
              <a:buNone/>
            </a:pPr>
            <a:r>
              <a:rPr lang="ja-JP" altLang="en-US" sz="2400" dirty="0"/>
              <a:t>④ </a:t>
            </a:r>
            <a:r>
              <a:rPr lang="en-US" altLang="ja-JP" sz="2400" b="1" dirty="0"/>
              <a:t>Draw </a:t>
            </a:r>
            <a:r>
              <a:rPr lang="ja-JP" altLang="en-US" sz="2400" b="1" dirty="0"/>
              <a:t>をクリック</a:t>
            </a:r>
            <a:endParaRPr lang="en-US" altLang="ja-JP" sz="2400" b="1" dirty="0"/>
          </a:p>
          <a:p>
            <a:pPr marL="0" indent="0">
              <a:buNone/>
            </a:pPr>
            <a:r>
              <a:rPr lang="ja-JP" altLang="en-US" sz="2400" dirty="0"/>
              <a:t>しばらく待つ（１から３分以上）</a:t>
            </a:r>
            <a:endParaRPr lang="en-US" altLang="ja-JP" sz="2400" dirty="0"/>
          </a:p>
          <a:p>
            <a:pPr marL="0" indent="0">
              <a:buNone/>
            </a:pPr>
            <a:r>
              <a:rPr kumimoji="1" lang="ja-JP" altLang="en-US" sz="2400" dirty="0"/>
              <a:t>⑤　③、④を繰り返す</a:t>
            </a:r>
          </a:p>
        </p:txBody>
      </p:sp>
      <p:sp>
        <p:nvSpPr>
          <p:cNvPr id="4" name="スライド番号プレースホルダー 3">
            <a:extLst>
              <a:ext uri="{FF2B5EF4-FFF2-40B4-BE49-F238E27FC236}">
                <a16:creationId xmlns:a16="http://schemas.microsoft.com/office/drawing/2014/main" id="{6AC18BE9-B673-A1F7-205E-C329CBA27BB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A583226B-A876-8B51-2062-1D0B91054AE9}"/>
              </a:ext>
            </a:extLst>
          </p:cNvPr>
          <p:cNvPicPr>
            <a:picLocks noChangeAspect="1"/>
          </p:cNvPicPr>
          <p:nvPr/>
        </p:nvPicPr>
        <p:blipFill>
          <a:blip r:embed="rId3"/>
          <a:stretch>
            <a:fillRect/>
          </a:stretch>
        </p:blipFill>
        <p:spPr>
          <a:xfrm>
            <a:off x="5786099" y="4171472"/>
            <a:ext cx="2681726" cy="2686528"/>
          </a:xfrm>
          <a:prstGeom prst="rect">
            <a:avLst/>
          </a:prstGeom>
        </p:spPr>
      </p:pic>
      <p:sp>
        <p:nvSpPr>
          <p:cNvPr id="9" name="テキスト ボックス 8">
            <a:extLst>
              <a:ext uri="{FF2B5EF4-FFF2-40B4-BE49-F238E27FC236}">
                <a16:creationId xmlns:a16="http://schemas.microsoft.com/office/drawing/2014/main" id="{1627BE0B-99BD-418B-2D7F-ECA3B9B93522}"/>
              </a:ext>
            </a:extLst>
          </p:cNvPr>
          <p:cNvSpPr txBox="1"/>
          <p:nvPr/>
        </p:nvSpPr>
        <p:spPr>
          <a:xfrm>
            <a:off x="436860" y="5433799"/>
            <a:ext cx="4572000"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プロンプトの作成、</a:t>
            </a:r>
            <a:endParaRPr kumimoji="0"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翻訳を </a:t>
            </a:r>
            <a:r>
              <a:rPr kumimoji="0"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ChatGPT </a:t>
            </a:r>
            <a:r>
              <a:rPr kumimoji="0"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に頼むことも可能</a:t>
            </a:r>
          </a:p>
        </p:txBody>
      </p:sp>
    </p:spTree>
    <p:extLst>
      <p:ext uri="{BB962C8B-B14F-4D97-AF65-F5344CB8AC3E}">
        <p14:creationId xmlns:p14="http://schemas.microsoft.com/office/powerpoint/2010/main" val="1243613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F81E9A-FB39-47A5-84C3-5218E4800134}"/>
              </a:ext>
            </a:extLst>
          </p:cNvPr>
          <p:cNvSpPr>
            <a:spLocks noGrp="1"/>
          </p:cNvSpPr>
          <p:nvPr>
            <p:ph type="title"/>
          </p:nvPr>
        </p:nvSpPr>
        <p:spPr/>
        <p:txBody>
          <a:bodyPr>
            <a:normAutofit fontScale="90000"/>
          </a:bodyPr>
          <a:lstStyle/>
          <a:p>
            <a:r>
              <a:rPr kumimoji="1" lang="ja-JP" altLang="en-US" dirty="0"/>
              <a:t>人工知能に期待される役割</a:t>
            </a:r>
          </a:p>
        </p:txBody>
      </p:sp>
      <p:sp>
        <p:nvSpPr>
          <p:cNvPr id="3" name="コンテンツ プレースホルダー 2">
            <a:extLst>
              <a:ext uri="{FF2B5EF4-FFF2-40B4-BE49-F238E27FC236}">
                <a16:creationId xmlns:a16="http://schemas.microsoft.com/office/drawing/2014/main" id="{591C8299-D6BB-4B4F-9A28-46B11960A46B}"/>
              </a:ext>
            </a:extLst>
          </p:cNvPr>
          <p:cNvSpPr>
            <a:spLocks noGrp="1"/>
          </p:cNvSpPr>
          <p:nvPr>
            <p:ph idx="1"/>
          </p:nvPr>
        </p:nvSpPr>
        <p:spPr/>
        <p:txBody>
          <a:bodyPr>
            <a:normAutofit/>
          </a:bodyPr>
          <a:lstStyle/>
          <a:p>
            <a:pPr algn="l">
              <a:buFont typeface="Arial" panose="020B0604020202020204" pitchFamily="34" charset="0"/>
              <a:buChar char="•"/>
            </a:pPr>
            <a:r>
              <a:rPr lang="ja-JP" altLang="en-US" sz="2400" b="1" i="0" dirty="0">
                <a:solidFill>
                  <a:srgbClr val="374151"/>
                </a:solidFill>
                <a:effectLst/>
                <a:latin typeface="Söhne"/>
              </a:rPr>
              <a:t>人間の仕事の補助や代行。人間との協働。</a:t>
            </a:r>
            <a:endParaRPr lang="en-US" altLang="ja-JP" sz="2400" b="1" i="0" dirty="0">
              <a:solidFill>
                <a:srgbClr val="374151"/>
              </a:solidFill>
              <a:effectLst/>
              <a:latin typeface="Söhne"/>
            </a:endParaRPr>
          </a:p>
          <a:p>
            <a:pPr marL="0" indent="0" algn="l">
              <a:buNone/>
            </a:pPr>
            <a:r>
              <a:rPr lang="ja-JP" altLang="en-US" sz="2400" b="0" i="0" dirty="0">
                <a:solidFill>
                  <a:srgbClr val="374151"/>
                </a:solidFill>
                <a:effectLst/>
                <a:latin typeface="Söhne"/>
              </a:rPr>
              <a:t>人工知能は、単純なタスクや反復的な作業など、人間にとって退屈な仕事を代行できる。</a:t>
            </a:r>
            <a:endParaRPr lang="en-US" altLang="ja-JP" sz="2400" b="0" i="0" dirty="0">
              <a:solidFill>
                <a:srgbClr val="374151"/>
              </a:solidFill>
              <a:effectLst/>
              <a:latin typeface="Söhne"/>
            </a:endParaRPr>
          </a:p>
          <a:p>
            <a:r>
              <a:rPr lang="ja-JP" altLang="en-US" sz="2400" b="1" i="0" dirty="0">
                <a:solidFill>
                  <a:srgbClr val="374151"/>
                </a:solidFill>
                <a:effectLst/>
                <a:latin typeface="Söhne"/>
              </a:rPr>
              <a:t>迅速な判断</a:t>
            </a:r>
            <a:endParaRPr lang="en-US" altLang="ja-JP" sz="2400" b="1" i="0" dirty="0">
              <a:solidFill>
                <a:srgbClr val="374151"/>
              </a:solidFill>
              <a:effectLst/>
              <a:latin typeface="Söhne"/>
            </a:endParaRPr>
          </a:p>
          <a:p>
            <a:pPr marL="0" indent="0">
              <a:buNone/>
            </a:pPr>
            <a:r>
              <a:rPr lang="ja-JP" altLang="en-US" sz="2400" b="0" i="0" dirty="0">
                <a:solidFill>
                  <a:srgbClr val="374151"/>
                </a:solidFill>
                <a:effectLst/>
                <a:latin typeface="Söhne"/>
              </a:rPr>
              <a:t>膨大な量のデータの処理、高速な計算が得意。人間のミスを減らすことにつながる。</a:t>
            </a:r>
          </a:p>
          <a:p>
            <a:pPr algn="l">
              <a:buFont typeface="Arial" panose="020B0604020202020204" pitchFamily="34" charset="0"/>
              <a:buChar char="•"/>
            </a:pPr>
            <a:r>
              <a:rPr lang="ja-JP" altLang="en-US" sz="2400" b="1" i="0" dirty="0">
                <a:solidFill>
                  <a:srgbClr val="374151"/>
                </a:solidFill>
                <a:effectLst/>
                <a:latin typeface="Söhne"/>
              </a:rPr>
              <a:t>新たな創造性や価値の創出の可能性</a:t>
            </a:r>
            <a:endParaRPr lang="en-US" altLang="ja-JP" sz="2400" b="1" i="0" dirty="0">
              <a:solidFill>
                <a:srgbClr val="374151"/>
              </a:solidFill>
              <a:effectLst/>
              <a:latin typeface="Söhne"/>
            </a:endParaRPr>
          </a:p>
          <a:p>
            <a:pPr marL="0" indent="0" algn="l">
              <a:buNone/>
            </a:pPr>
            <a:r>
              <a:rPr lang="ja-JP" altLang="en-US" sz="2400" b="0" i="0" dirty="0">
                <a:solidFill>
                  <a:srgbClr val="374151"/>
                </a:solidFill>
                <a:effectLst/>
                <a:latin typeface="Söhne"/>
              </a:rPr>
              <a:t>人間の知覚を超えたセンサー、情報ネットワークの能力を組み合わせて、新たな分野の開拓や価値の創出が可能に。</a:t>
            </a:r>
          </a:p>
          <a:p>
            <a:endParaRPr kumimoji="1" lang="ja-JP" altLang="en-US" sz="2400" dirty="0"/>
          </a:p>
        </p:txBody>
      </p:sp>
      <p:sp>
        <p:nvSpPr>
          <p:cNvPr id="4" name="スライド番号プレースホルダー 3">
            <a:extLst>
              <a:ext uri="{FF2B5EF4-FFF2-40B4-BE49-F238E27FC236}">
                <a16:creationId xmlns:a16="http://schemas.microsoft.com/office/drawing/2014/main" id="{2C6B120D-7561-45CE-88B6-E29ACD3DB3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613529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5-3 </a:t>
            </a:r>
            <a:r>
              <a:rPr lang="ja-JP" altLang="en-US" dirty="0"/>
              <a:t>人工知能による合成</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42031133-ADE5-64B2-0DD3-4BB563B11B4B}"/>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26451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5-1 </a:t>
            </a:r>
            <a:r>
              <a:rPr lang="ja-JP" altLang="en-US" dirty="0"/>
              <a:t>人工知能とは</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A7C65581-392F-6F40-0797-122E75F3320C}"/>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31284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3D6C0-7F69-4E4F-A283-728048ADA70D}"/>
              </a:ext>
            </a:extLst>
          </p:cNvPr>
          <p:cNvSpPr>
            <a:spLocks noGrp="1"/>
          </p:cNvSpPr>
          <p:nvPr>
            <p:ph type="title"/>
          </p:nvPr>
        </p:nvSpPr>
        <p:spPr/>
        <p:txBody>
          <a:bodyPr>
            <a:normAutofit fontScale="90000"/>
          </a:bodyPr>
          <a:lstStyle/>
          <a:p>
            <a:r>
              <a:rPr kumimoji="1" lang="en-US" altLang="ja-JP" dirty="0"/>
              <a:t>GAN </a:t>
            </a:r>
            <a:r>
              <a:rPr kumimoji="1" lang="ja-JP" altLang="en-US" dirty="0"/>
              <a:t>（敵対性生成ネットワーク）</a:t>
            </a:r>
            <a:r>
              <a:rPr lang="ja-JP" altLang="en-US" dirty="0"/>
              <a:t>のニュース</a:t>
            </a:r>
            <a:endParaRPr kumimoji="1" lang="ja-JP" altLang="en-US" dirty="0"/>
          </a:p>
        </p:txBody>
      </p:sp>
      <p:sp>
        <p:nvSpPr>
          <p:cNvPr id="3" name="コンテンツ プレースホルダー 2">
            <a:extLst>
              <a:ext uri="{FF2B5EF4-FFF2-40B4-BE49-F238E27FC236}">
                <a16:creationId xmlns:a16="http://schemas.microsoft.com/office/drawing/2014/main" id="{9B2005C4-45EB-42BF-B7E6-C10C4D0C396C}"/>
              </a:ext>
            </a:extLst>
          </p:cNvPr>
          <p:cNvSpPr>
            <a:spLocks noGrp="1"/>
          </p:cNvSpPr>
          <p:nvPr>
            <p:ph idx="1"/>
          </p:nvPr>
        </p:nvSpPr>
        <p:spPr>
          <a:xfrm>
            <a:off x="321845" y="846253"/>
            <a:ext cx="8461208" cy="5333166"/>
          </a:xfrm>
        </p:spPr>
        <p:txBody>
          <a:bodyPr/>
          <a:lstStyle/>
          <a:p>
            <a:r>
              <a:rPr kumimoji="1" lang="ja-JP" altLang="en-US" b="1" dirty="0"/>
              <a:t>実在しない</a:t>
            </a:r>
            <a:r>
              <a:rPr kumimoji="1" lang="ja-JP" altLang="en-US" dirty="0"/>
              <a:t>人間の顔画像を</a:t>
            </a:r>
            <a:r>
              <a:rPr kumimoji="1" lang="ja-JP" altLang="en-US" b="1" dirty="0"/>
              <a:t>生成</a:t>
            </a:r>
            <a:endParaRPr lang="en-US" altLang="ja-JP" b="1" dirty="0"/>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p>
          <a:p>
            <a:r>
              <a:rPr lang="ja-JP" altLang="en-US" dirty="0"/>
              <a:t>色分け図や線画をリアルに</a:t>
            </a:r>
            <a:r>
              <a:rPr lang="ja-JP" altLang="en-US" b="1" dirty="0"/>
              <a:t>変換　</a:t>
            </a:r>
            <a:endParaRPr kumimoji="1" lang="ja-JP" altLang="en-US" b="1" dirty="0"/>
          </a:p>
        </p:txBody>
      </p:sp>
      <p:sp>
        <p:nvSpPr>
          <p:cNvPr id="4" name="スライド番号プレースホルダー 3">
            <a:extLst>
              <a:ext uri="{FF2B5EF4-FFF2-40B4-BE49-F238E27FC236}">
                <a16:creationId xmlns:a16="http://schemas.microsoft.com/office/drawing/2014/main" id="{5ADFD88A-2B9B-450B-BAE2-044585A8A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490BCCA0-0AA4-4B73-8633-125E0C45E89E}"/>
              </a:ext>
            </a:extLst>
          </p:cNvPr>
          <p:cNvSpPr/>
          <p:nvPr/>
        </p:nvSpPr>
        <p:spPr>
          <a:xfrm>
            <a:off x="1196532" y="4002995"/>
            <a:ext cx="816043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Video-to-Video Synthesis,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hlinkClick r:id="rId2"/>
              </a:rPr>
              <a:t>https://www.youtube.com/watch?v=S1OwOd-war8</a:t>
            </a:r>
            <a:r>
              <a:rPr kumimoji="0"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より</a:t>
            </a:r>
          </a:p>
        </p:txBody>
      </p:sp>
      <p:pic>
        <p:nvPicPr>
          <p:cNvPr id="9" name="図 8">
            <a:extLst>
              <a:ext uri="{FF2B5EF4-FFF2-40B4-BE49-F238E27FC236}">
                <a16:creationId xmlns:a16="http://schemas.microsoft.com/office/drawing/2014/main" id="{351E3A29-507A-4D07-B524-A9024192CB63}"/>
              </a:ext>
            </a:extLst>
          </p:cNvPr>
          <p:cNvPicPr>
            <a:picLocks noChangeAspect="1"/>
          </p:cNvPicPr>
          <p:nvPr/>
        </p:nvPicPr>
        <p:blipFill>
          <a:blip r:embed="rId3"/>
          <a:stretch>
            <a:fillRect/>
          </a:stretch>
        </p:blipFill>
        <p:spPr>
          <a:xfrm>
            <a:off x="4896269" y="4439518"/>
            <a:ext cx="3460750" cy="2083819"/>
          </a:xfrm>
          <a:prstGeom prst="rect">
            <a:avLst/>
          </a:prstGeom>
        </p:spPr>
      </p:pic>
      <p:pic>
        <p:nvPicPr>
          <p:cNvPr id="10" name="図 9">
            <a:extLst>
              <a:ext uri="{FF2B5EF4-FFF2-40B4-BE49-F238E27FC236}">
                <a16:creationId xmlns:a16="http://schemas.microsoft.com/office/drawing/2014/main" id="{2E2414A7-7F9D-4B7B-8723-A1F7FBD38BB9}"/>
              </a:ext>
            </a:extLst>
          </p:cNvPr>
          <p:cNvPicPr>
            <a:picLocks noChangeAspect="1"/>
          </p:cNvPicPr>
          <p:nvPr/>
        </p:nvPicPr>
        <p:blipFill>
          <a:blip r:embed="rId4"/>
          <a:stretch>
            <a:fillRect/>
          </a:stretch>
        </p:blipFill>
        <p:spPr>
          <a:xfrm>
            <a:off x="810628" y="4504713"/>
            <a:ext cx="3931989" cy="2018624"/>
          </a:xfrm>
          <a:prstGeom prst="rect">
            <a:avLst/>
          </a:prstGeom>
        </p:spPr>
      </p:pic>
      <p:pic>
        <p:nvPicPr>
          <p:cNvPr id="11" name="図 10">
            <a:extLst>
              <a:ext uri="{FF2B5EF4-FFF2-40B4-BE49-F238E27FC236}">
                <a16:creationId xmlns:a16="http://schemas.microsoft.com/office/drawing/2014/main" id="{A7FF35EB-A718-4090-B52F-EF56D1FA299E}"/>
              </a:ext>
            </a:extLst>
          </p:cNvPr>
          <p:cNvPicPr>
            <a:picLocks noChangeAspect="1"/>
          </p:cNvPicPr>
          <p:nvPr/>
        </p:nvPicPr>
        <p:blipFill>
          <a:blip r:embed="rId5"/>
          <a:stretch>
            <a:fillRect/>
          </a:stretch>
        </p:blipFill>
        <p:spPr>
          <a:xfrm>
            <a:off x="2576452" y="1957090"/>
            <a:ext cx="4116448" cy="1511030"/>
          </a:xfrm>
          <a:prstGeom prst="rect">
            <a:avLst/>
          </a:prstGeom>
        </p:spPr>
      </p:pic>
      <p:sp>
        <p:nvSpPr>
          <p:cNvPr id="12" name="正方形/長方形 11">
            <a:extLst>
              <a:ext uri="{FF2B5EF4-FFF2-40B4-BE49-F238E27FC236}">
                <a16:creationId xmlns:a16="http://schemas.microsoft.com/office/drawing/2014/main" id="{E5BD0A6E-CE4B-4AC8-9B9D-1692E5124252}"/>
              </a:ext>
            </a:extLst>
          </p:cNvPr>
          <p:cNvSpPr/>
          <p:nvPr/>
        </p:nvSpPr>
        <p:spPr>
          <a:xfrm>
            <a:off x="1270000" y="1310759"/>
            <a:ext cx="83820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t</a:t>
            </a:r>
            <a:r>
              <a:rPr kumimoji="1" lang="en-US" altLang="ja-JP" sz="18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l</a:t>
            </a:r>
            <a:r>
              <a:rPr kumimoji="1" lang="en-US" altLang="ja-JP"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-GAN,</a:t>
            </a:r>
            <a:r>
              <a:rPr kumimoji="0" lang="ja-JP"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hlinkClick r:id="rId6"/>
              </a:rPr>
              <a:t>https://docs.google.com/presentation/d/1OpcYLBVpUF1L-wwPHu_CyKjXqXD0oRwBoGP2peSCrSA/edit#slide=id.g4551faa5ed_0_208</a:t>
            </a:r>
            <a:r>
              <a:rPr kumimoji="0"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rPr>
              <a:t>　より</a:t>
            </a:r>
            <a:endPar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endParaRPr>
          </a:p>
        </p:txBody>
      </p:sp>
    </p:spTree>
    <p:extLst>
      <p:ext uri="{BB962C8B-B14F-4D97-AF65-F5344CB8AC3E}">
        <p14:creationId xmlns:p14="http://schemas.microsoft.com/office/powerpoint/2010/main" val="3185208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480C8-822C-42DF-A4DD-DE282A1C3D12}"/>
              </a:ext>
            </a:extLst>
          </p:cNvPr>
          <p:cNvSpPr>
            <a:spLocks noGrp="1"/>
          </p:cNvSpPr>
          <p:nvPr>
            <p:ph type="title"/>
          </p:nvPr>
        </p:nvSpPr>
        <p:spPr/>
        <p:txBody>
          <a:bodyPr>
            <a:normAutofit fontScale="90000"/>
          </a:bodyPr>
          <a:lstStyle/>
          <a:p>
            <a:r>
              <a:rPr kumimoji="1" lang="en-US" altLang="ja-JP"/>
              <a:t>GAN </a:t>
            </a:r>
            <a:r>
              <a:rPr lang="ja-JP" altLang="en-US" dirty="0"/>
              <a:t>を利用したオンラインの</a:t>
            </a:r>
            <a:r>
              <a:rPr kumimoji="1" lang="ja-JP" altLang="en-US" dirty="0"/>
              <a:t>デモサイト</a:t>
            </a:r>
          </a:p>
        </p:txBody>
      </p:sp>
      <p:sp>
        <p:nvSpPr>
          <p:cNvPr id="3" name="コンテンツ プレースホルダー 2">
            <a:extLst>
              <a:ext uri="{FF2B5EF4-FFF2-40B4-BE49-F238E27FC236}">
                <a16:creationId xmlns:a16="http://schemas.microsoft.com/office/drawing/2014/main" id="{603DD006-C89D-40B0-B616-FDFF6C5CB6F7}"/>
              </a:ext>
            </a:extLst>
          </p:cNvPr>
          <p:cNvSpPr>
            <a:spLocks noGrp="1"/>
          </p:cNvSpPr>
          <p:nvPr>
            <p:ph idx="1"/>
          </p:nvPr>
        </p:nvSpPr>
        <p:spPr/>
        <p:txBody>
          <a:bodyPr/>
          <a:lstStyle/>
          <a:p>
            <a:r>
              <a:rPr lang="ja-JP" altLang="en-US" dirty="0"/>
              <a:t>どちらが実在で，どちらがフェイクかのクイズを</a:t>
            </a:r>
            <a:endParaRPr lang="en-US" altLang="ja-JP" dirty="0"/>
          </a:p>
          <a:p>
            <a:pPr marL="0" indent="0">
              <a:buNone/>
            </a:pPr>
            <a:r>
              <a:rPr lang="ja-JP" altLang="en-US" dirty="0"/>
              <a:t>行うオンラインのサイト</a:t>
            </a:r>
            <a:endParaRPr lang="en-US" altLang="ja-JP" dirty="0"/>
          </a:p>
          <a:p>
            <a:pPr marL="0" indent="0">
              <a:buNone/>
            </a:pPr>
            <a:r>
              <a:rPr lang="en-US" altLang="ja-JP" dirty="0"/>
              <a:t>https://</a:t>
            </a:r>
            <a:r>
              <a:rPr lang="en-US" altLang="ja-JP" dirty="0" err="1"/>
              <a:t>www.whichfaceisreal.com</a:t>
            </a:r>
            <a:r>
              <a:rPr lang="en-US" altLang="ja-JP" dirty="0"/>
              <a:t>/</a:t>
            </a:r>
            <a:r>
              <a:rPr lang="ja-JP" altLang="en-US" dirty="0"/>
              <a:t>　（</a:t>
            </a:r>
            <a:r>
              <a:rPr lang="ja-JP" altLang="en-US" b="1" dirty="0"/>
              <a:t>デモサイト</a:t>
            </a:r>
            <a:r>
              <a:rPr lang="ja-JP" altLang="en-US" dirty="0"/>
              <a:t>）</a:t>
            </a: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823CD80C-5832-409B-93E7-B7B1456C17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90482760-614F-473D-ADF7-A1B7418AB79A}"/>
              </a:ext>
            </a:extLst>
          </p:cNvPr>
          <p:cNvPicPr>
            <a:picLocks noChangeAspect="1"/>
          </p:cNvPicPr>
          <p:nvPr/>
        </p:nvPicPr>
        <p:blipFill>
          <a:blip r:embed="rId2"/>
          <a:stretch>
            <a:fillRect/>
          </a:stretch>
        </p:blipFill>
        <p:spPr>
          <a:xfrm>
            <a:off x="543827" y="2414385"/>
            <a:ext cx="7628021" cy="3852536"/>
          </a:xfrm>
          <a:prstGeom prst="rect">
            <a:avLst/>
          </a:prstGeom>
        </p:spPr>
      </p:pic>
      <p:sp>
        <p:nvSpPr>
          <p:cNvPr id="6" name="テキスト ボックス 5">
            <a:extLst>
              <a:ext uri="{FF2B5EF4-FFF2-40B4-BE49-F238E27FC236}">
                <a16:creationId xmlns:a16="http://schemas.microsoft.com/office/drawing/2014/main" id="{436B16B3-8E03-495B-935C-8A5D7662D901}"/>
              </a:ext>
            </a:extLst>
          </p:cNvPr>
          <p:cNvSpPr txBox="1"/>
          <p:nvPr/>
        </p:nvSpPr>
        <p:spPr>
          <a:xfrm>
            <a:off x="1963554" y="6352144"/>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実在</a:t>
            </a:r>
          </a:p>
        </p:txBody>
      </p:sp>
      <p:sp>
        <p:nvSpPr>
          <p:cNvPr id="7" name="テキスト ボックス 6">
            <a:extLst>
              <a:ext uri="{FF2B5EF4-FFF2-40B4-BE49-F238E27FC236}">
                <a16:creationId xmlns:a16="http://schemas.microsoft.com/office/drawing/2014/main" id="{9526B9E5-B281-4CD4-824C-196F73F8B9AF}"/>
              </a:ext>
            </a:extLst>
          </p:cNvPr>
          <p:cNvSpPr txBox="1"/>
          <p:nvPr/>
        </p:nvSpPr>
        <p:spPr>
          <a:xfrm>
            <a:off x="6023811" y="6313640"/>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spTree>
    <p:extLst>
      <p:ext uri="{BB962C8B-B14F-4D97-AF65-F5344CB8AC3E}">
        <p14:creationId xmlns:p14="http://schemas.microsoft.com/office/powerpoint/2010/main" val="2077200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27FC3C-043F-4533-827D-6F4555201F0D}"/>
              </a:ext>
            </a:extLst>
          </p:cNvPr>
          <p:cNvSpPr>
            <a:spLocks noGrp="1"/>
          </p:cNvSpPr>
          <p:nvPr>
            <p:ph type="title"/>
          </p:nvPr>
        </p:nvSpPr>
        <p:spPr/>
        <p:txBody>
          <a:bodyPr>
            <a:normAutofit fontScale="90000"/>
          </a:bodyPr>
          <a:lstStyle/>
          <a:p>
            <a:r>
              <a:rPr kumimoji="1" lang="en-US" altLang="ja-JP" dirty="0"/>
              <a:t>GAN </a:t>
            </a:r>
            <a:r>
              <a:rPr kumimoji="1" lang="ja-JP" altLang="en-US" dirty="0"/>
              <a:t>を利用したオンラインのデモサイト </a:t>
            </a:r>
            <a:r>
              <a:rPr kumimoji="1" lang="en-US" altLang="ja-JP" dirty="0" err="1"/>
              <a:t>Waifu</a:t>
            </a:r>
            <a:r>
              <a:rPr kumimoji="1" lang="en-US" altLang="ja-JP" dirty="0"/>
              <a:t> Labs </a:t>
            </a:r>
            <a:endParaRPr kumimoji="1" lang="ja-JP" altLang="en-US" dirty="0"/>
          </a:p>
        </p:txBody>
      </p:sp>
      <p:sp>
        <p:nvSpPr>
          <p:cNvPr id="3" name="コンテンツ プレースホルダー 2">
            <a:extLst>
              <a:ext uri="{FF2B5EF4-FFF2-40B4-BE49-F238E27FC236}">
                <a16:creationId xmlns:a16="http://schemas.microsoft.com/office/drawing/2014/main" id="{0229C221-4F1F-4820-914C-028B5495C692}"/>
              </a:ext>
            </a:extLst>
          </p:cNvPr>
          <p:cNvSpPr>
            <a:spLocks noGrp="1"/>
          </p:cNvSpPr>
          <p:nvPr>
            <p:ph idx="1"/>
          </p:nvPr>
        </p:nvSpPr>
        <p:spPr>
          <a:xfrm>
            <a:off x="120316" y="846253"/>
            <a:ext cx="9023683" cy="5333166"/>
          </a:xfrm>
        </p:spPr>
        <p:txBody>
          <a:bodyPr/>
          <a:lstStyle/>
          <a:p>
            <a:r>
              <a:rPr lang="en-US" altLang="ja-JP" sz="2400" b="1" dirty="0" err="1"/>
              <a:t>Waifu</a:t>
            </a:r>
            <a:r>
              <a:rPr lang="en-US" altLang="ja-JP" sz="2400" b="1" dirty="0"/>
              <a:t> Labs </a:t>
            </a:r>
            <a:r>
              <a:rPr lang="ja-JP" altLang="en-US" sz="2400" b="1" dirty="0"/>
              <a:t>の </a:t>
            </a:r>
            <a:r>
              <a:rPr lang="en-US" altLang="ja-JP" sz="2400" b="1" dirty="0"/>
              <a:t>URL:</a:t>
            </a:r>
            <a:r>
              <a:rPr lang="ja-JP" altLang="en-US" sz="2400" b="1" dirty="0"/>
              <a:t> </a:t>
            </a:r>
            <a:r>
              <a:rPr lang="en-US" altLang="ja-JP" sz="2400" b="1" dirty="0">
                <a:hlinkClick r:id="rId2"/>
              </a:rPr>
              <a:t>https://</a:t>
            </a:r>
            <a:r>
              <a:rPr lang="en-US" altLang="ja-JP" sz="2400" b="1" dirty="0" err="1">
                <a:hlinkClick r:id="rId2"/>
              </a:rPr>
              <a:t>waifulabs.com</a:t>
            </a:r>
            <a:r>
              <a:rPr lang="en-US" altLang="ja-JP" sz="2400" b="1" dirty="0">
                <a:hlinkClick r:id="rId2"/>
              </a:rPr>
              <a:t>/</a:t>
            </a:r>
            <a:r>
              <a:rPr lang="ja-JP" altLang="en-US" sz="2400" b="1" dirty="0"/>
              <a:t>　（デモサイト）</a:t>
            </a:r>
            <a:endParaRPr lang="en-US" altLang="ja-JP" sz="2400" b="1" dirty="0"/>
          </a:p>
          <a:p>
            <a:r>
              <a:rPr kumimoji="1" lang="ja-JP" altLang="en-US" b="1" dirty="0"/>
              <a:t>人工知能</a:t>
            </a:r>
            <a:r>
              <a:rPr kumimoji="1" lang="ja-JP" altLang="en-US" dirty="0"/>
              <a:t>が二次元イラストを</a:t>
            </a:r>
            <a:r>
              <a:rPr kumimoji="1" lang="ja-JP" altLang="en-US" b="1" dirty="0"/>
              <a:t>生成</a:t>
            </a:r>
          </a:p>
        </p:txBody>
      </p:sp>
      <p:sp>
        <p:nvSpPr>
          <p:cNvPr id="4" name="スライド番号プレースホルダー 3">
            <a:extLst>
              <a:ext uri="{FF2B5EF4-FFF2-40B4-BE49-F238E27FC236}">
                <a16:creationId xmlns:a16="http://schemas.microsoft.com/office/drawing/2014/main" id="{A3433F03-2CEA-4656-ACBB-E9446FCA0C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EC258CE-6ED1-4F70-8FC2-2CFE634E5556}"/>
              </a:ext>
            </a:extLst>
          </p:cNvPr>
          <p:cNvPicPr>
            <a:picLocks noChangeAspect="1"/>
          </p:cNvPicPr>
          <p:nvPr/>
        </p:nvPicPr>
        <p:blipFill>
          <a:blip r:embed="rId3"/>
          <a:stretch>
            <a:fillRect/>
          </a:stretch>
        </p:blipFill>
        <p:spPr>
          <a:xfrm>
            <a:off x="44317" y="2000913"/>
            <a:ext cx="2153653" cy="2138427"/>
          </a:xfrm>
          <a:prstGeom prst="rect">
            <a:avLst/>
          </a:prstGeom>
        </p:spPr>
      </p:pic>
      <p:pic>
        <p:nvPicPr>
          <p:cNvPr id="7" name="図 6">
            <a:extLst>
              <a:ext uri="{FF2B5EF4-FFF2-40B4-BE49-F238E27FC236}">
                <a16:creationId xmlns:a16="http://schemas.microsoft.com/office/drawing/2014/main" id="{0593FCF4-D931-4B25-AA2B-14DE336D3381}"/>
              </a:ext>
            </a:extLst>
          </p:cNvPr>
          <p:cNvPicPr>
            <a:picLocks noChangeAspect="1"/>
          </p:cNvPicPr>
          <p:nvPr/>
        </p:nvPicPr>
        <p:blipFill>
          <a:blip r:embed="rId4"/>
          <a:stretch>
            <a:fillRect/>
          </a:stretch>
        </p:blipFill>
        <p:spPr>
          <a:xfrm>
            <a:off x="2558917" y="1901558"/>
            <a:ext cx="3048265" cy="1643770"/>
          </a:xfrm>
          <a:prstGeom prst="rect">
            <a:avLst/>
          </a:prstGeom>
        </p:spPr>
      </p:pic>
      <p:pic>
        <p:nvPicPr>
          <p:cNvPr id="8" name="図 7">
            <a:extLst>
              <a:ext uri="{FF2B5EF4-FFF2-40B4-BE49-F238E27FC236}">
                <a16:creationId xmlns:a16="http://schemas.microsoft.com/office/drawing/2014/main" id="{9AAE1FEC-3847-4879-AFA9-45191B53CC8F}"/>
              </a:ext>
            </a:extLst>
          </p:cNvPr>
          <p:cNvPicPr>
            <a:picLocks noChangeAspect="1"/>
          </p:cNvPicPr>
          <p:nvPr/>
        </p:nvPicPr>
        <p:blipFill>
          <a:blip r:embed="rId5"/>
          <a:stretch>
            <a:fillRect/>
          </a:stretch>
        </p:blipFill>
        <p:spPr>
          <a:xfrm>
            <a:off x="5905500" y="1777894"/>
            <a:ext cx="3238500" cy="1767434"/>
          </a:xfrm>
          <a:prstGeom prst="rect">
            <a:avLst/>
          </a:prstGeom>
        </p:spPr>
      </p:pic>
      <p:pic>
        <p:nvPicPr>
          <p:cNvPr id="10" name="図 9">
            <a:extLst>
              <a:ext uri="{FF2B5EF4-FFF2-40B4-BE49-F238E27FC236}">
                <a16:creationId xmlns:a16="http://schemas.microsoft.com/office/drawing/2014/main" id="{94371B48-1C3A-4442-9AE3-FD645EE2B479}"/>
              </a:ext>
            </a:extLst>
          </p:cNvPr>
          <p:cNvPicPr>
            <a:picLocks noChangeAspect="1"/>
          </p:cNvPicPr>
          <p:nvPr/>
        </p:nvPicPr>
        <p:blipFill>
          <a:blip r:embed="rId6"/>
          <a:stretch>
            <a:fillRect/>
          </a:stretch>
        </p:blipFill>
        <p:spPr>
          <a:xfrm>
            <a:off x="4083049" y="4229517"/>
            <a:ext cx="2724584" cy="2453455"/>
          </a:xfrm>
          <a:prstGeom prst="rect">
            <a:avLst/>
          </a:prstGeom>
        </p:spPr>
      </p:pic>
      <p:sp>
        <p:nvSpPr>
          <p:cNvPr id="11" name="矢印: 右 10">
            <a:extLst>
              <a:ext uri="{FF2B5EF4-FFF2-40B4-BE49-F238E27FC236}">
                <a16:creationId xmlns:a16="http://schemas.microsoft.com/office/drawing/2014/main" id="{884D57AA-992C-41B9-BBD6-A5A821606215}"/>
              </a:ext>
            </a:extLst>
          </p:cNvPr>
          <p:cNvSpPr/>
          <p:nvPr/>
        </p:nvSpPr>
        <p:spPr>
          <a:xfrm>
            <a:off x="2247900" y="2603500"/>
            <a:ext cx="387350" cy="469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4917447F-0DAA-48DC-A5BD-78CF31BF38DE}"/>
              </a:ext>
            </a:extLst>
          </p:cNvPr>
          <p:cNvSpPr/>
          <p:nvPr/>
        </p:nvSpPr>
        <p:spPr>
          <a:xfrm>
            <a:off x="5626232" y="2600226"/>
            <a:ext cx="387350" cy="469900"/>
          </a:xfrm>
          <a:prstGeom prst="rightArrow">
            <a:avLst>
              <a:gd name="adj1" fmla="val 472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E29075F0-D0AE-4400-A4FD-4E1B75F5B048}"/>
              </a:ext>
            </a:extLst>
          </p:cNvPr>
          <p:cNvSpPr/>
          <p:nvPr/>
        </p:nvSpPr>
        <p:spPr>
          <a:xfrm>
            <a:off x="3889374" y="5421220"/>
            <a:ext cx="387350" cy="469900"/>
          </a:xfrm>
          <a:prstGeom prst="rightArrow">
            <a:avLst>
              <a:gd name="adj1" fmla="val 472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C80BFF68-C500-4128-B7F1-6B8102AD9DED}"/>
              </a:ext>
            </a:extLst>
          </p:cNvPr>
          <p:cNvSpPr txBox="1"/>
          <p:nvPr/>
        </p:nvSpPr>
        <p:spPr>
          <a:xfrm>
            <a:off x="321845" y="4229517"/>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5" name="テキスト ボックス 14">
            <a:extLst>
              <a:ext uri="{FF2B5EF4-FFF2-40B4-BE49-F238E27FC236}">
                <a16:creationId xmlns:a16="http://schemas.microsoft.com/office/drawing/2014/main" id="{ECB6917D-6EFE-444F-B4FC-8E3FA089767E}"/>
              </a:ext>
            </a:extLst>
          </p:cNvPr>
          <p:cNvSpPr txBox="1"/>
          <p:nvPr/>
        </p:nvSpPr>
        <p:spPr>
          <a:xfrm>
            <a:off x="3568838" y="3667172"/>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6" name="テキスト ボックス 15">
            <a:extLst>
              <a:ext uri="{FF2B5EF4-FFF2-40B4-BE49-F238E27FC236}">
                <a16:creationId xmlns:a16="http://schemas.microsoft.com/office/drawing/2014/main" id="{2C3169A9-1E04-41D8-8DF8-71445E6FFB44}"/>
              </a:ext>
            </a:extLst>
          </p:cNvPr>
          <p:cNvSpPr txBox="1"/>
          <p:nvPr/>
        </p:nvSpPr>
        <p:spPr>
          <a:xfrm>
            <a:off x="7205885" y="3566272"/>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7" name="テキスト ボックス 16">
            <a:extLst>
              <a:ext uri="{FF2B5EF4-FFF2-40B4-BE49-F238E27FC236}">
                <a16:creationId xmlns:a16="http://schemas.microsoft.com/office/drawing/2014/main" id="{3CB4528B-C4CB-408F-96FD-3E31B34663EF}"/>
              </a:ext>
            </a:extLst>
          </p:cNvPr>
          <p:cNvSpPr txBox="1"/>
          <p:nvPr/>
        </p:nvSpPr>
        <p:spPr>
          <a:xfrm>
            <a:off x="7001308" y="5338622"/>
            <a:ext cx="172354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生成された</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Tree>
    <p:extLst>
      <p:ext uri="{BB962C8B-B14F-4D97-AF65-F5344CB8AC3E}">
        <p14:creationId xmlns:p14="http://schemas.microsoft.com/office/powerpoint/2010/main" val="1124365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3D6C0-7F69-4E4F-A283-728048ADA70D}"/>
              </a:ext>
            </a:extLst>
          </p:cNvPr>
          <p:cNvSpPr>
            <a:spLocks noGrp="1"/>
          </p:cNvSpPr>
          <p:nvPr>
            <p:ph type="title"/>
          </p:nvPr>
        </p:nvSpPr>
        <p:spPr/>
        <p:txBody>
          <a:bodyPr>
            <a:normAutofit fontScale="90000"/>
          </a:bodyPr>
          <a:lstStyle/>
          <a:p>
            <a:r>
              <a:rPr kumimoji="1" lang="en-US" altLang="ja-JP" dirty="0"/>
              <a:t>GAN </a:t>
            </a:r>
            <a:r>
              <a:rPr kumimoji="1" lang="ja-JP" altLang="en-US" dirty="0"/>
              <a:t>の自律動作マシンへの応用（ニュース）</a:t>
            </a:r>
          </a:p>
        </p:txBody>
      </p:sp>
      <p:sp>
        <p:nvSpPr>
          <p:cNvPr id="3" name="コンテンツ プレースホルダー 2">
            <a:extLst>
              <a:ext uri="{FF2B5EF4-FFF2-40B4-BE49-F238E27FC236}">
                <a16:creationId xmlns:a16="http://schemas.microsoft.com/office/drawing/2014/main" id="{9B2005C4-45EB-42BF-B7E6-C10C4D0C396C}"/>
              </a:ext>
            </a:extLst>
          </p:cNvPr>
          <p:cNvSpPr>
            <a:spLocks noGrp="1"/>
          </p:cNvSpPr>
          <p:nvPr>
            <p:ph idx="1"/>
          </p:nvPr>
        </p:nvSpPr>
        <p:spPr/>
        <p:txBody>
          <a:bodyPr/>
          <a:lstStyle/>
          <a:p>
            <a:r>
              <a:rPr lang="ja-JP" altLang="en-US" sz="2400" b="1" dirty="0"/>
              <a:t>自律動作マシンの動作検証や，内蔵の人工知能の学習</a:t>
            </a:r>
            <a:endParaRPr lang="en-US" altLang="ja-JP" sz="2400" b="1" dirty="0"/>
          </a:p>
          <a:p>
            <a:r>
              <a:rPr lang="ja-JP" altLang="en-US" sz="2400" dirty="0"/>
              <a:t>現実世界で行うには手間がかる</a:t>
            </a:r>
            <a:endParaRPr lang="en-US" altLang="ja-JP" sz="2400" dirty="0"/>
          </a:p>
          <a:p>
            <a:r>
              <a:rPr lang="ja-JP" altLang="en-US" sz="2400" b="1" dirty="0"/>
              <a:t>人工知能を用いて，仮想世界を生成し，使用</a:t>
            </a:r>
            <a:r>
              <a:rPr lang="ja-JP" altLang="en-US" sz="2400" dirty="0"/>
              <a:t>．</a:t>
            </a:r>
            <a:endParaRPr lang="en-US" altLang="ja-JP" sz="2400"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5ADFD88A-2B9B-450B-BAE2-044585A8A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1BC18136-F9BD-4190-B045-545B4DDAB316}"/>
              </a:ext>
            </a:extLst>
          </p:cNvPr>
          <p:cNvSpPr/>
          <p:nvPr/>
        </p:nvSpPr>
        <p:spPr>
          <a:xfrm>
            <a:off x="86026" y="5452186"/>
            <a:ext cx="9966960" cy="1200329"/>
          </a:xfrm>
          <a:prstGeom prst="rect">
            <a:avLst/>
          </a:prstGeom>
        </p:spPr>
        <p:txBody>
          <a:bodyPr wrap="square">
            <a:spAutoFit/>
          </a:bodyPr>
          <a:lstStyle/>
          <a:p>
            <a:r>
              <a:rPr lang="ja-JP" altLang="en-US" b="1" dirty="0"/>
              <a:t>人工知能で生成された画像を，自動運転車の学習に利用</a:t>
            </a:r>
            <a:endParaRPr lang="en-US" altLang="ja-JP" b="1" dirty="0"/>
          </a:p>
          <a:p>
            <a:r>
              <a:rPr lang="en-US" altLang="ja-JP" b="1" dirty="0" err="1"/>
              <a:t>SurfelGAN</a:t>
            </a:r>
            <a:r>
              <a:rPr lang="en-US" altLang="ja-JP" b="1" dirty="0"/>
              <a:t>: Synthesizing Realistic Sensor Data for Autonomous Driving</a:t>
            </a:r>
          </a:p>
          <a:p>
            <a:r>
              <a:rPr lang="en-US" altLang="ja-JP" dirty="0" err="1">
                <a:hlinkClick r:id="rId2"/>
              </a:rPr>
              <a:t>Zhenpei</a:t>
            </a:r>
            <a:r>
              <a:rPr lang="en-US" altLang="ja-JP" dirty="0">
                <a:hlinkClick r:id="rId2"/>
              </a:rPr>
              <a:t> Yang</a:t>
            </a:r>
            <a:r>
              <a:rPr lang="en-US" altLang="ja-JP" dirty="0"/>
              <a:t>, </a:t>
            </a:r>
            <a:r>
              <a:rPr lang="en-US" altLang="ja-JP" dirty="0" err="1">
                <a:hlinkClick r:id="rId3"/>
              </a:rPr>
              <a:t>Yuning</a:t>
            </a:r>
            <a:r>
              <a:rPr lang="en-US" altLang="ja-JP" dirty="0">
                <a:hlinkClick r:id="rId3"/>
              </a:rPr>
              <a:t> Chai</a:t>
            </a:r>
            <a:r>
              <a:rPr lang="en-US" altLang="ja-JP" dirty="0"/>
              <a:t>, </a:t>
            </a:r>
            <a:r>
              <a:rPr lang="en-US" altLang="ja-JP" dirty="0">
                <a:hlinkClick r:id="rId4"/>
              </a:rPr>
              <a:t>Dragomir </a:t>
            </a:r>
            <a:r>
              <a:rPr lang="en-US" altLang="ja-JP" dirty="0" err="1">
                <a:hlinkClick r:id="rId4"/>
              </a:rPr>
              <a:t>Anguelov</a:t>
            </a:r>
            <a:r>
              <a:rPr lang="en-US" altLang="ja-JP" dirty="0"/>
              <a:t>, </a:t>
            </a:r>
            <a:r>
              <a:rPr lang="en-US" altLang="ja-JP" dirty="0">
                <a:hlinkClick r:id="rId5"/>
              </a:rPr>
              <a:t>Yin Zhou</a:t>
            </a:r>
            <a:r>
              <a:rPr lang="en-US" altLang="ja-JP" dirty="0"/>
              <a:t>, </a:t>
            </a:r>
            <a:r>
              <a:rPr lang="en-US" altLang="ja-JP" dirty="0">
                <a:hlinkClick r:id="rId6"/>
              </a:rPr>
              <a:t>Pei Sun</a:t>
            </a:r>
            <a:r>
              <a:rPr lang="en-US" altLang="ja-JP" dirty="0"/>
              <a:t>, </a:t>
            </a:r>
            <a:r>
              <a:rPr lang="en-US" altLang="ja-JP" dirty="0">
                <a:hlinkClick r:id="rId7"/>
              </a:rPr>
              <a:t>Dumitru Erhan</a:t>
            </a:r>
            <a:r>
              <a:rPr lang="en-US" altLang="ja-JP" dirty="0"/>
              <a:t>, </a:t>
            </a:r>
            <a:r>
              <a:rPr lang="en-US" altLang="ja-JP" dirty="0">
                <a:hlinkClick r:id="rId8"/>
              </a:rPr>
              <a:t>Sean Rafferty</a:t>
            </a:r>
            <a:r>
              <a:rPr lang="en-US" altLang="ja-JP" dirty="0"/>
              <a:t>,</a:t>
            </a:r>
          </a:p>
          <a:p>
            <a:r>
              <a:rPr lang="en-US" altLang="ja-JP" dirty="0"/>
              <a:t> </a:t>
            </a:r>
            <a:r>
              <a:rPr lang="en-US" altLang="ja-JP" dirty="0">
                <a:hlinkClick r:id="rId9"/>
              </a:rPr>
              <a:t>Henrik Kretzschmar</a:t>
            </a:r>
            <a:endParaRPr lang="en-US" altLang="ja-JP" dirty="0"/>
          </a:p>
        </p:txBody>
      </p:sp>
      <p:pic>
        <p:nvPicPr>
          <p:cNvPr id="6" name="図 5">
            <a:extLst>
              <a:ext uri="{FF2B5EF4-FFF2-40B4-BE49-F238E27FC236}">
                <a16:creationId xmlns:a16="http://schemas.microsoft.com/office/drawing/2014/main" id="{DFE3AD2E-EDFF-4F98-9313-40472090E899}"/>
              </a:ext>
            </a:extLst>
          </p:cNvPr>
          <p:cNvPicPr>
            <a:picLocks noChangeAspect="1"/>
          </p:cNvPicPr>
          <p:nvPr/>
        </p:nvPicPr>
        <p:blipFill>
          <a:blip r:embed="rId10"/>
          <a:stretch>
            <a:fillRect/>
          </a:stretch>
        </p:blipFill>
        <p:spPr>
          <a:xfrm>
            <a:off x="321845" y="2421150"/>
            <a:ext cx="4173153" cy="2799710"/>
          </a:xfrm>
          <a:prstGeom prst="rect">
            <a:avLst/>
          </a:prstGeom>
        </p:spPr>
      </p:pic>
      <p:pic>
        <p:nvPicPr>
          <p:cNvPr id="7" name="図 6">
            <a:extLst>
              <a:ext uri="{FF2B5EF4-FFF2-40B4-BE49-F238E27FC236}">
                <a16:creationId xmlns:a16="http://schemas.microsoft.com/office/drawing/2014/main" id="{77BBBFD6-737C-4471-8B6E-A30133C2F328}"/>
              </a:ext>
            </a:extLst>
          </p:cNvPr>
          <p:cNvPicPr>
            <a:picLocks noChangeAspect="1"/>
          </p:cNvPicPr>
          <p:nvPr/>
        </p:nvPicPr>
        <p:blipFill>
          <a:blip r:embed="rId11"/>
          <a:stretch>
            <a:fillRect/>
          </a:stretch>
        </p:blipFill>
        <p:spPr>
          <a:xfrm>
            <a:off x="4649003" y="2433517"/>
            <a:ext cx="4033655" cy="2799710"/>
          </a:xfrm>
          <a:prstGeom prst="rect">
            <a:avLst/>
          </a:prstGeom>
        </p:spPr>
      </p:pic>
    </p:spTree>
    <p:extLst>
      <p:ext uri="{BB962C8B-B14F-4D97-AF65-F5344CB8AC3E}">
        <p14:creationId xmlns:p14="http://schemas.microsoft.com/office/powerpoint/2010/main" val="1706900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02A552-2162-41FD-B386-E28DE4E50DF8}"/>
              </a:ext>
            </a:extLst>
          </p:cNvPr>
          <p:cNvSpPr>
            <a:spLocks noGrp="1"/>
          </p:cNvSpPr>
          <p:nvPr>
            <p:ph type="title"/>
          </p:nvPr>
        </p:nvSpPr>
        <p:spPr/>
        <p:txBody>
          <a:bodyPr>
            <a:noAutofit/>
          </a:bodyPr>
          <a:lstStyle/>
          <a:p>
            <a:r>
              <a:rPr kumimoji="1" lang="ja-JP" altLang="en-US" dirty="0"/>
              <a:t>写真の合成，イラストの合成</a:t>
            </a:r>
          </a:p>
        </p:txBody>
      </p:sp>
      <p:sp>
        <p:nvSpPr>
          <p:cNvPr id="3" name="コンテンツ プレースホルダー 2">
            <a:extLst>
              <a:ext uri="{FF2B5EF4-FFF2-40B4-BE49-F238E27FC236}">
                <a16:creationId xmlns:a16="http://schemas.microsoft.com/office/drawing/2014/main" id="{0D5FD852-8BF3-4323-8766-AF126E241968}"/>
              </a:ext>
            </a:extLst>
          </p:cNvPr>
          <p:cNvSpPr>
            <a:spLocks noGrp="1"/>
          </p:cNvSpPr>
          <p:nvPr>
            <p:ph idx="1"/>
          </p:nvPr>
        </p:nvSpPr>
        <p:spPr>
          <a:xfrm>
            <a:off x="321845" y="6200730"/>
            <a:ext cx="8461208" cy="469866"/>
          </a:xfrm>
        </p:spPr>
        <p:txBody>
          <a:bodyPr>
            <a:normAutofit fontScale="92500" lnSpcReduction="10000"/>
          </a:bodyPr>
          <a:lstStyle/>
          <a:p>
            <a:pPr marL="0" indent="0">
              <a:buNone/>
            </a:pPr>
            <a:r>
              <a:rPr lang="en-US" altLang="ja-JP" dirty="0"/>
              <a:t>https://openai.com/blog/dall-e/</a:t>
            </a:r>
            <a:endParaRPr kumimoji="1" lang="ja-JP" altLang="en-US" dirty="0"/>
          </a:p>
        </p:txBody>
      </p:sp>
      <p:sp>
        <p:nvSpPr>
          <p:cNvPr id="4" name="スライド番号プレースホルダー 3">
            <a:extLst>
              <a:ext uri="{FF2B5EF4-FFF2-40B4-BE49-F238E27FC236}">
                <a16:creationId xmlns:a16="http://schemas.microsoft.com/office/drawing/2014/main" id="{4610A522-A4EA-4EBB-A093-FCE6A0E457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180DA62C-EFBD-4CE9-B0DA-18956ADEEE2E}"/>
              </a:ext>
            </a:extLst>
          </p:cNvPr>
          <p:cNvPicPr>
            <a:picLocks noChangeAspect="1"/>
          </p:cNvPicPr>
          <p:nvPr/>
        </p:nvPicPr>
        <p:blipFill>
          <a:blip r:embed="rId2"/>
          <a:stretch>
            <a:fillRect/>
          </a:stretch>
        </p:blipFill>
        <p:spPr>
          <a:xfrm>
            <a:off x="67223" y="846253"/>
            <a:ext cx="4403790" cy="3365212"/>
          </a:xfrm>
          <a:prstGeom prst="rect">
            <a:avLst/>
          </a:prstGeom>
        </p:spPr>
      </p:pic>
      <p:pic>
        <p:nvPicPr>
          <p:cNvPr id="6" name="図 5">
            <a:extLst>
              <a:ext uri="{FF2B5EF4-FFF2-40B4-BE49-F238E27FC236}">
                <a16:creationId xmlns:a16="http://schemas.microsoft.com/office/drawing/2014/main" id="{E561336C-6219-44A1-9A6F-7D671F33A2B5}"/>
              </a:ext>
            </a:extLst>
          </p:cNvPr>
          <p:cNvPicPr>
            <a:picLocks noChangeAspect="1"/>
          </p:cNvPicPr>
          <p:nvPr/>
        </p:nvPicPr>
        <p:blipFill>
          <a:blip r:embed="rId3"/>
          <a:stretch>
            <a:fillRect/>
          </a:stretch>
        </p:blipFill>
        <p:spPr>
          <a:xfrm>
            <a:off x="4620831" y="846253"/>
            <a:ext cx="4364944" cy="3365213"/>
          </a:xfrm>
          <a:prstGeom prst="rect">
            <a:avLst/>
          </a:prstGeom>
        </p:spPr>
      </p:pic>
      <p:sp>
        <p:nvSpPr>
          <p:cNvPr id="7" name="テキスト ボックス 6">
            <a:extLst>
              <a:ext uri="{FF2B5EF4-FFF2-40B4-BE49-F238E27FC236}">
                <a16:creationId xmlns:a16="http://schemas.microsoft.com/office/drawing/2014/main" id="{87CCCC8F-BC8C-4C39-B3D5-6A73750E38AC}"/>
              </a:ext>
            </a:extLst>
          </p:cNvPr>
          <p:cNvSpPr txBox="1"/>
          <p:nvPr/>
        </p:nvSpPr>
        <p:spPr>
          <a:xfrm>
            <a:off x="151529" y="4496135"/>
            <a:ext cx="46033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人工知能による合成</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4A522A87-BC0B-4176-B473-398028AA7554}"/>
              </a:ext>
            </a:extLst>
          </p:cNvPr>
          <p:cNvSpPr txBox="1"/>
          <p:nvPr/>
        </p:nvSpPr>
        <p:spPr>
          <a:xfrm>
            <a:off x="4677373" y="4494892"/>
            <a:ext cx="46033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人工知能による合成</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24073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B7862C3-1772-4C10-BB8B-D9C78799BEB7}"/>
              </a:ext>
            </a:extLst>
          </p:cNvPr>
          <p:cNvSpPr>
            <a:spLocks noGrp="1"/>
          </p:cNvSpPr>
          <p:nvPr>
            <p:ph type="sldNum" sz="quarter" idx="12"/>
          </p:nvPr>
        </p:nvSpPr>
        <p:spPr/>
        <p:txBody>
          <a:bodyPr/>
          <a:lstStyle/>
          <a:p>
            <a:fld id="{E205D82C-95A1-431E-8E38-AA614A14CDCF}" type="slidenum">
              <a:rPr kumimoji="1" lang="ja-JP" altLang="en-US" smtClean="0"/>
              <a:t>45</a:t>
            </a:fld>
            <a:endParaRPr kumimoji="1" lang="ja-JP" altLang="en-US"/>
          </a:p>
        </p:txBody>
      </p:sp>
      <p:sp>
        <p:nvSpPr>
          <p:cNvPr id="4" name="正方形/長方形 3">
            <a:extLst>
              <a:ext uri="{FF2B5EF4-FFF2-40B4-BE49-F238E27FC236}">
                <a16:creationId xmlns:a16="http://schemas.microsoft.com/office/drawing/2014/main" id="{7274E904-B7A1-4D11-8098-6DC3709E27B2}"/>
              </a:ext>
            </a:extLst>
          </p:cNvPr>
          <p:cNvSpPr/>
          <p:nvPr/>
        </p:nvSpPr>
        <p:spPr>
          <a:xfrm>
            <a:off x="762000" y="6117323"/>
            <a:ext cx="8382000" cy="646331"/>
          </a:xfrm>
          <a:prstGeom prst="rect">
            <a:avLst/>
          </a:prstGeom>
        </p:spPr>
        <p:txBody>
          <a:bodyPr wrap="square">
            <a:spAutoFit/>
          </a:bodyPr>
          <a:lstStyle/>
          <a:p>
            <a:r>
              <a:rPr lang="en-US" altLang="ja-JP" b="1" dirty="0" err="1">
                <a:latin typeface="Times New Roman" panose="02020603050405020304" pitchFamily="18" charset="0"/>
                <a:cs typeface="Times New Roman" panose="02020603050405020304" pitchFamily="18" charset="0"/>
              </a:rPr>
              <a:t>t</a:t>
            </a:r>
            <a:r>
              <a:rPr kumimoji="1" lang="en-US" altLang="ja-JP" b="1" dirty="0" err="1">
                <a:latin typeface="Times New Roman" panose="02020603050405020304" pitchFamily="18" charset="0"/>
                <a:cs typeface="Times New Roman" panose="02020603050405020304" pitchFamily="18" charset="0"/>
              </a:rPr>
              <a:t>l</a:t>
            </a:r>
            <a:r>
              <a:rPr kumimoji="1" lang="en-US" altLang="ja-JP" b="1" dirty="0">
                <a:latin typeface="Times New Roman" panose="02020603050405020304" pitchFamily="18" charset="0"/>
                <a:cs typeface="Times New Roman" panose="02020603050405020304" pitchFamily="18" charset="0"/>
              </a:rPr>
              <a:t>-GAN,</a:t>
            </a:r>
            <a:r>
              <a:rPr lang="ja-JP" altLang="en-US" b="1"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https://docs.google.com/presentation/d/1OpcYLBVpUF1L-wwPHu_CyKjXqXD0oRwBoGP2peSCrSA/edit#slide=id.g4551faa5ed_0_208</a:t>
            </a:r>
            <a:r>
              <a:rPr lang="ja-JP" altLang="en-US" dirty="0">
                <a:latin typeface="Times New Roman" panose="02020603050405020304" pitchFamily="18" charset="0"/>
                <a:ea typeface="ＭＳ Ｐ明朝" panose="02020600040205080304" pitchFamily="18" charset="-128"/>
                <a:cs typeface="Times New Roman" panose="02020603050405020304" pitchFamily="18" charset="0"/>
              </a:rPr>
              <a:t>　より</a:t>
            </a:r>
            <a:endParaRPr lang="en-US" altLang="ja-JP" dirty="0">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5" name="図 4">
            <a:extLst>
              <a:ext uri="{FF2B5EF4-FFF2-40B4-BE49-F238E27FC236}">
                <a16:creationId xmlns:a16="http://schemas.microsoft.com/office/drawing/2014/main" id="{53056407-F74E-4CF7-9838-E6CFCF018158}"/>
              </a:ext>
            </a:extLst>
          </p:cNvPr>
          <p:cNvPicPr>
            <a:picLocks noChangeAspect="1"/>
          </p:cNvPicPr>
          <p:nvPr/>
        </p:nvPicPr>
        <p:blipFill>
          <a:blip r:embed="rId3"/>
          <a:stretch>
            <a:fillRect/>
          </a:stretch>
        </p:blipFill>
        <p:spPr>
          <a:xfrm>
            <a:off x="338929" y="300153"/>
            <a:ext cx="8447889" cy="4753109"/>
          </a:xfrm>
          <a:prstGeom prst="rect">
            <a:avLst/>
          </a:prstGeom>
        </p:spPr>
      </p:pic>
      <p:sp>
        <p:nvSpPr>
          <p:cNvPr id="6" name="コンテンツ プレースホルダー 2">
            <a:extLst>
              <a:ext uri="{FF2B5EF4-FFF2-40B4-BE49-F238E27FC236}">
                <a16:creationId xmlns:a16="http://schemas.microsoft.com/office/drawing/2014/main" id="{7D8C7FD9-710B-4355-A164-45534E1582C7}"/>
              </a:ext>
            </a:extLst>
          </p:cNvPr>
          <p:cNvSpPr txBox="1">
            <a:spLocks/>
          </p:cNvSpPr>
          <p:nvPr/>
        </p:nvSpPr>
        <p:spPr>
          <a:xfrm>
            <a:off x="325610" y="5190289"/>
            <a:ext cx="8461208" cy="1531187"/>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人工知能で，年齢，髪量，口の開き具合，髪の波うち，眼鏡などさまざまな</a:t>
            </a:r>
            <a:r>
              <a:rPr lang="ja-JP" altLang="en-US" b="1" dirty="0"/>
              <a:t>特徴に応じた顔</a:t>
            </a:r>
            <a:r>
              <a:rPr lang="ja-JP" altLang="en-US" dirty="0"/>
              <a:t>を</a:t>
            </a:r>
            <a:r>
              <a:rPr lang="ja-JP" altLang="en-US" b="1" dirty="0"/>
              <a:t>生成</a:t>
            </a:r>
            <a:r>
              <a:rPr lang="ja-JP" altLang="en-US" dirty="0"/>
              <a:t>可能</a:t>
            </a:r>
            <a:endPar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indent="0">
              <a:buFont typeface="Arial" panose="020B0604020202020204" pitchFamily="34" charset="0"/>
              <a:buNone/>
            </a:pPr>
            <a:endParaRPr lang="ja-JP" altLang="en-US" sz="1800" dirty="0"/>
          </a:p>
        </p:txBody>
      </p:sp>
    </p:spTree>
    <p:extLst>
      <p:ext uri="{BB962C8B-B14F-4D97-AF65-F5344CB8AC3E}">
        <p14:creationId xmlns:p14="http://schemas.microsoft.com/office/powerpoint/2010/main" val="62252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73CBA9-AABA-43AC-B004-FD54D60A5FF2}"/>
              </a:ext>
            </a:extLst>
          </p:cNvPr>
          <p:cNvSpPr>
            <a:spLocks noGrp="1"/>
          </p:cNvSpPr>
          <p:nvPr>
            <p:ph type="title"/>
          </p:nvPr>
        </p:nvSpPr>
        <p:spPr/>
        <p:txBody>
          <a:bodyPr>
            <a:normAutofit fontScale="90000"/>
          </a:bodyPr>
          <a:lstStyle/>
          <a:p>
            <a:r>
              <a:rPr kumimoji="1" lang="en-US" altLang="ja-JP" dirty="0"/>
              <a:t>GAN </a:t>
            </a:r>
            <a:r>
              <a:rPr kumimoji="1" lang="ja-JP" altLang="en-US" dirty="0"/>
              <a:t>を用いた高解像度化（ニュース）</a:t>
            </a:r>
          </a:p>
        </p:txBody>
      </p:sp>
      <p:sp>
        <p:nvSpPr>
          <p:cNvPr id="3" name="コンテンツ プレースホルダー 2">
            <a:extLst>
              <a:ext uri="{FF2B5EF4-FFF2-40B4-BE49-F238E27FC236}">
                <a16:creationId xmlns:a16="http://schemas.microsoft.com/office/drawing/2014/main" id="{6A58EACA-36D1-4B96-AD08-002A3E20CB45}"/>
              </a:ext>
            </a:extLst>
          </p:cNvPr>
          <p:cNvSpPr>
            <a:spLocks noGrp="1"/>
          </p:cNvSpPr>
          <p:nvPr>
            <p:ph idx="1"/>
          </p:nvPr>
        </p:nvSpPr>
        <p:spPr>
          <a:xfrm>
            <a:off x="321845" y="5326813"/>
            <a:ext cx="8461208" cy="1531187"/>
          </a:xfrm>
        </p:spPr>
        <p:txBody>
          <a:bodyPr/>
          <a:lstStyle/>
          <a:p>
            <a:pPr marL="0" indent="0">
              <a:buNone/>
            </a:pPr>
            <a:r>
              <a:rPr lang="ja-JP" altLang="en-US" dirty="0"/>
              <a:t>低解像度の画像をもとに，高解像度の画像を人工知能で生成</a:t>
            </a:r>
            <a:endParaRPr lang="en-US" altLang="ja-JP" dirty="0"/>
          </a:p>
          <a:p>
            <a:pPr marL="0" indent="0">
              <a:buNone/>
            </a:pP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https://techxplore.com/news/2020-06-artificial-intelligence-blurry-sharper.html</a:t>
            </a: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rPr>
              <a:t> </a:t>
            </a:r>
            <a:r>
              <a:rPr lang="ja-JP" altLang="en-US" sz="1800" dirty="0">
                <a:latin typeface="Times New Roman" panose="02020603050405020304" pitchFamily="18" charset="0"/>
                <a:ea typeface="ＭＳ Ｐ明朝" panose="02020600040205080304" pitchFamily="18" charset="-128"/>
                <a:cs typeface="Times New Roman" panose="02020603050405020304" pitchFamily="18" charset="0"/>
              </a:rPr>
              <a:t>より</a:t>
            </a:r>
            <a:endPar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indent="0">
              <a:buNone/>
            </a:pPr>
            <a:endParaRPr kumimoji="1" lang="ja-JP" altLang="en-US" sz="1800" dirty="0"/>
          </a:p>
        </p:txBody>
      </p:sp>
      <p:sp>
        <p:nvSpPr>
          <p:cNvPr id="4" name="スライド番号プレースホルダー 3">
            <a:extLst>
              <a:ext uri="{FF2B5EF4-FFF2-40B4-BE49-F238E27FC236}">
                <a16:creationId xmlns:a16="http://schemas.microsoft.com/office/drawing/2014/main" id="{533ADAF8-6DEA-4299-8F06-EF89CCAD7259}"/>
              </a:ext>
            </a:extLst>
          </p:cNvPr>
          <p:cNvSpPr>
            <a:spLocks noGrp="1"/>
          </p:cNvSpPr>
          <p:nvPr>
            <p:ph type="sldNum" sz="quarter" idx="12"/>
          </p:nvPr>
        </p:nvSpPr>
        <p:spPr/>
        <p:txBody>
          <a:bodyPr/>
          <a:lstStyle/>
          <a:p>
            <a:fld id="{E205D82C-95A1-431E-8E38-AA614A14CDCF}" type="slidenum">
              <a:rPr kumimoji="1" lang="ja-JP" altLang="en-US" smtClean="0"/>
              <a:t>46</a:t>
            </a:fld>
            <a:endParaRPr kumimoji="1" lang="ja-JP" altLang="en-US" dirty="0"/>
          </a:p>
        </p:txBody>
      </p:sp>
      <p:pic>
        <p:nvPicPr>
          <p:cNvPr id="5" name="図 4">
            <a:extLst>
              <a:ext uri="{FF2B5EF4-FFF2-40B4-BE49-F238E27FC236}">
                <a16:creationId xmlns:a16="http://schemas.microsoft.com/office/drawing/2014/main" id="{8CEB547B-ED8B-4DD7-B874-C9E987EB9A2F}"/>
              </a:ext>
            </a:extLst>
          </p:cNvPr>
          <p:cNvPicPr>
            <a:picLocks noChangeAspect="1"/>
          </p:cNvPicPr>
          <p:nvPr/>
        </p:nvPicPr>
        <p:blipFill>
          <a:blip r:embed="rId3"/>
          <a:stretch>
            <a:fillRect/>
          </a:stretch>
        </p:blipFill>
        <p:spPr>
          <a:xfrm>
            <a:off x="178067" y="566378"/>
            <a:ext cx="4214632" cy="4246253"/>
          </a:xfrm>
          <a:prstGeom prst="rect">
            <a:avLst/>
          </a:prstGeom>
        </p:spPr>
      </p:pic>
      <p:pic>
        <p:nvPicPr>
          <p:cNvPr id="6" name="図 5">
            <a:extLst>
              <a:ext uri="{FF2B5EF4-FFF2-40B4-BE49-F238E27FC236}">
                <a16:creationId xmlns:a16="http://schemas.microsoft.com/office/drawing/2014/main" id="{BC0081E0-9FD7-4BDF-8F19-CB9F8F7AE606}"/>
              </a:ext>
            </a:extLst>
          </p:cNvPr>
          <p:cNvPicPr>
            <a:picLocks noChangeAspect="1"/>
          </p:cNvPicPr>
          <p:nvPr/>
        </p:nvPicPr>
        <p:blipFill>
          <a:blip r:embed="rId4"/>
          <a:stretch>
            <a:fillRect/>
          </a:stretch>
        </p:blipFill>
        <p:spPr>
          <a:xfrm>
            <a:off x="4536477" y="556883"/>
            <a:ext cx="4207246" cy="4246253"/>
          </a:xfrm>
          <a:prstGeom prst="rect">
            <a:avLst/>
          </a:prstGeom>
        </p:spPr>
      </p:pic>
    </p:spTree>
    <p:extLst>
      <p:ext uri="{BB962C8B-B14F-4D97-AF65-F5344CB8AC3E}">
        <p14:creationId xmlns:p14="http://schemas.microsoft.com/office/powerpoint/2010/main" val="1951600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8B92B8-0170-4262-9D3D-A6B1FD1B7C9F}"/>
              </a:ext>
            </a:extLst>
          </p:cNvPr>
          <p:cNvSpPr>
            <a:spLocks noGrp="1"/>
          </p:cNvSpPr>
          <p:nvPr>
            <p:ph idx="1"/>
          </p:nvPr>
        </p:nvSpPr>
        <p:spPr>
          <a:xfrm>
            <a:off x="255070" y="4775334"/>
            <a:ext cx="7262862" cy="469865"/>
          </a:xfrm>
        </p:spPr>
        <p:txBody>
          <a:bodyPr>
            <a:normAutofit/>
          </a:bodyPr>
          <a:lstStyle/>
          <a:p>
            <a:pPr marL="0" indent="0">
              <a:buNone/>
            </a:pPr>
            <a:r>
              <a:rPr kumimoji="1" lang="ja-JP" altLang="en-US" sz="2400" dirty="0">
                <a:latin typeface="メイリオ" panose="020B0604030504040204" pitchFamily="50" charset="-128"/>
                <a:cs typeface="Times New Roman" panose="02020603050405020304" pitchFamily="18" charset="0"/>
              </a:rPr>
              <a:t>暗い画像を，明るくすることが人工知能で可能に</a:t>
            </a:r>
            <a:endParaRPr kumimoji="1" lang="en-US" altLang="ja-JP" sz="2400" dirty="0">
              <a:latin typeface="メイリオ" panose="020B0604030504040204" pitchFamily="50"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4BC4F104-0FC5-4A4A-A423-A1EA2E81442C}"/>
              </a:ext>
            </a:extLst>
          </p:cNvPr>
          <p:cNvSpPr>
            <a:spLocks noGrp="1"/>
          </p:cNvSpPr>
          <p:nvPr>
            <p:ph type="sldNum" sz="quarter" idx="12"/>
          </p:nvPr>
        </p:nvSpPr>
        <p:spPr/>
        <p:txBody>
          <a:bodyPr/>
          <a:lstStyle/>
          <a:p>
            <a:fld id="{E205D82C-95A1-431E-8E38-AA614A14CDCF}" type="slidenum">
              <a:rPr kumimoji="1" lang="ja-JP" altLang="en-US" smtClean="0"/>
              <a:t>47</a:t>
            </a:fld>
            <a:endParaRPr kumimoji="1" lang="ja-JP" altLang="en-US"/>
          </a:p>
        </p:txBody>
      </p:sp>
      <p:sp>
        <p:nvSpPr>
          <p:cNvPr id="6" name="正方形/長方形 5">
            <a:extLst>
              <a:ext uri="{FF2B5EF4-FFF2-40B4-BE49-F238E27FC236}">
                <a16:creationId xmlns:a16="http://schemas.microsoft.com/office/drawing/2014/main" id="{F870A365-BCD7-44AE-8FDB-9D526B11723E}"/>
              </a:ext>
            </a:extLst>
          </p:cNvPr>
          <p:cNvSpPr/>
          <p:nvPr/>
        </p:nvSpPr>
        <p:spPr>
          <a:xfrm>
            <a:off x="168442" y="5615583"/>
            <a:ext cx="8461208" cy="923330"/>
          </a:xfrm>
          <a:prstGeom prst="rect">
            <a:avLst/>
          </a:prstGeom>
        </p:spPr>
        <p:txBody>
          <a:bodyPr wrap="square">
            <a:spAutoFit/>
          </a:bodyPr>
          <a:lstStyle/>
          <a:p>
            <a:r>
              <a:rPr lang="en-US" altLang="ja-JP" dirty="0" err="1">
                <a:latin typeface="Times New Roman" panose="02020603050405020304" pitchFamily="18" charset="0"/>
                <a:cs typeface="Times New Roman" panose="02020603050405020304" pitchFamily="18" charset="0"/>
              </a:rPr>
              <a:t>EnlightenGAN</a:t>
            </a:r>
            <a:r>
              <a:rPr lang="en-US" altLang="ja-JP" dirty="0">
                <a:latin typeface="Times New Roman" panose="02020603050405020304" pitchFamily="18" charset="0"/>
                <a:cs typeface="Times New Roman" panose="02020603050405020304" pitchFamily="18" charset="0"/>
              </a:rPr>
              <a:t>: Deep Light Enhancement without Paired Supervision</a:t>
            </a:r>
          </a:p>
          <a:p>
            <a:r>
              <a:rPr lang="en-US" altLang="ja-JP" dirty="0" err="1">
                <a:latin typeface="Times New Roman" panose="02020603050405020304" pitchFamily="18" charset="0"/>
                <a:cs typeface="Times New Roman" panose="02020603050405020304" pitchFamily="18" charset="0"/>
              </a:rPr>
              <a:t>Yifan</a:t>
            </a:r>
            <a:r>
              <a:rPr lang="en-US" altLang="ja-JP" dirty="0">
                <a:latin typeface="Times New Roman" panose="02020603050405020304" pitchFamily="18" charset="0"/>
                <a:cs typeface="Times New Roman" panose="02020603050405020304" pitchFamily="18" charset="0"/>
              </a:rPr>
              <a:t> Jiang, </a:t>
            </a:r>
            <a:r>
              <a:rPr lang="en-US" altLang="ja-JP" dirty="0" err="1">
                <a:latin typeface="Times New Roman" panose="02020603050405020304" pitchFamily="18" charset="0"/>
                <a:cs typeface="Times New Roman" panose="02020603050405020304" pitchFamily="18" charset="0"/>
              </a:rPr>
              <a:t>Xinyu</a:t>
            </a:r>
            <a:r>
              <a:rPr lang="en-US" altLang="ja-JP" dirty="0">
                <a:latin typeface="Times New Roman" panose="02020603050405020304" pitchFamily="18" charset="0"/>
                <a:cs typeface="Times New Roman" panose="02020603050405020304" pitchFamily="18" charset="0"/>
              </a:rPr>
              <a:t> Gong, Ding Liu, Yu Cheng, Chen Fang, </a:t>
            </a:r>
            <a:r>
              <a:rPr lang="en-US" altLang="ja-JP" dirty="0" err="1">
                <a:latin typeface="Times New Roman" panose="02020603050405020304" pitchFamily="18" charset="0"/>
                <a:cs typeface="Times New Roman" panose="02020603050405020304" pitchFamily="18" charset="0"/>
              </a:rPr>
              <a:t>Xiaohui</a:t>
            </a:r>
            <a:r>
              <a:rPr lang="en-US" altLang="ja-JP" dirty="0">
                <a:latin typeface="Times New Roman" panose="02020603050405020304" pitchFamily="18" charset="0"/>
                <a:cs typeface="Times New Roman" panose="02020603050405020304" pitchFamily="18" charset="0"/>
              </a:rPr>
              <a:t> Shen, </a:t>
            </a:r>
            <a:r>
              <a:rPr lang="en-US" altLang="ja-JP" dirty="0" err="1">
                <a:latin typeface="Times New Roman" panose="02020603050405020304" pitchFamily="18" charset="0"/>
                <a:cs typeface="Times New Roman" panose="02020603050405020304" pitchFamily="18" charset="0"/>
              </a:rPr>
              <a:t>Jianchao</a:t>
            </a:r>
            <a:r>
              <a:rPr lang="en-US" altLang="ja-JP" dirty="0">
                <a:latin typeface="Times New Roman" panose="02020603050405020304" pitchFamily="18" charset="0"/>
                <a:cs typeface="Times New Roman" panose="02020603050405020304" pitchFamily="18" charset="0"/>
              </a:rPr>
              <a:t> Yang, Pan Zhou, </a:t>
            </a:r>
            <a:r>
              <a:rPr lang="en-US" altLang="ja-JP" dirty="0" err="1">
                <a:latin typeface="Times New Roman" panose="02020603050405020304" pitchFamily="18" charset="0"/>
                <a:cs typeface="Times New Roman" panose="02020603050405020304" pitchFamily="18" charset="0"/>
              </a:rPr>
              <a:t>Zhangyang</a:t>
            </a:r>
            <a:r>
              <a:rPr lang="en-US" altLang="ja-JP" dirty="0">
                <a:latin typeface="Times New Roman" panose="02020603050405020304" pitchFamily="18" charset="0"/>
                <a:cs typeface="Times New Roman" panose="02020603050405020304" pitchFamily="18" charset="0"/>
              </a:rPr>
              <a:t> Wang</a:t>
            </a:r>
          </a:p>
        </p:txBody>
      </p:sp>
      <p:pic>
        <p:nvPicPr>
          <p:cNvPr id="7" name="図 6">
            <a:extLst>
              <a:ext uri="{FF2B5EF4-FFF2-40B4-BE49-F238E27FC236}">
                <a16:creationId xmlns:a16="http://schemas.microsoft.com/office/drawing/2014/main" id="{1EC18CD4-8ACB-4788-9CCB-19AF81DB2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02" y="878002"/>
            <a:ext cx="4352811" cy="2904726"/>
          </a:xfrm>
          <a:prstGeom prst="rect">
            <a:avLst/>
          </a:prstGeom>
        </p:spPr>
      </p:pic>
      <p:pic>
        <p:nvPicPr>
          <p:cNvPr id="8" name="図 7">
            <a:extLst>
              <a:ext uri="{FF2B5EF4-FFF2-40B4-BE49-F238E27FC236}">
                <a16:creationId xmlns:a16="http://schemas.microsoft.com/office/drawing/2014/main" id="{85907509-B43A-4E2F-8445-8DB3D94EB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636" y="878003"/>
            <a:ext cx="4352809" cy="2904725"/>
          </a:xfrm>
          <a:prstGeom prst="rect">
            <a:avLst/>
          </a:prstGeom>
        </p:spPr>
      </p:pic>
      <p:sp>
        <p:nvSpPr>
          <p:cNvPr id="9" name="矢印: 右 8">
            <a:extLst>
              <a:ext uri="{FF2B5EF4-FFF2-40B4-BE49-F238E27FC236}">
                <a16:creationId xmlns:a16="http://schemas.microsoft.com/office/drawing/2014/main" id="{3DDFB2F2-A18E-4F27-A912-0C6D37465848}"/>
              </a:ext>
            </a:extLst>
          </p:cNvPr>
          <p:cNvSpPr/>
          <p:nvPr/>
        </p:nvSpPr>
        <p:spPr>
          <a:xfrm>
            <a:off x="4523875" y="2146435"/>
            <a:ext cx="236636" cy="760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65CB5816-2FFE-4579-BB0B-54EE0D172B5A}"/>
              </a:ext>
            </a:extLst>
          </p:cNvPr>
          <p:cNvSpPr>
            <a:spLocks noGrp="1"/>
          </p:cNvSpPr>
          <p:nvPr>
            <p:ph type="title"/>
          </p:nvPr>
        </p:nvSpPr>
        <p:spPr>
          <a:xfrm>
            <a:off x="321845" y="175028"/>
            <a:ext cx="8461208" cy="469865"/>
          </a:xfrm>
        </p:spPr>
        <p:txBody>
          <a:bodyPr>
            <a:normAutofit fontScale="90000"/>
          </a:bodyPr>
          <a:lstStyle/>
          <a:p>
            <a:r>
              <a:rPr kumimoji="1" lang="en-US" altLang="ja-JP" dirty="0"/>
              <a:t>GAN </a:t>
            </a:r>
            <a:r>
              <a:rPr kumimoji="1" lang="ja-JP" altLang="en-US" dirty="0"/>
              <a:t>を用いた画像改善（ニュース）</a:t>
            </a:r>
          </a:p>
        </p:txBody>
      </p:sp>
    </p:spTree>
    <p:extLst>
      <p:ext uri="{BB962C8B-B14F-4D97-AF65-F5344CB8AC3E}">
        <p14:creationId xmlns:p14="http://schemas.microsoft.com/office/powerpoint/2010/main" val="1097867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BDE6FE2-A3F9-4B60-88BD-07FE00985F69}"/>
              </a:ext>
            </a:extLst>
          </p:cNvPr>
          <p:cNvPicPr>
            <a:picLocks noChangeAspect="1"/>
          </p:cNvPicPr>
          <p:nvPr/>
        </p:nvPicPr>
        <p:blipFill>
          <a:blip r:embed="rId2"/>
          <a:stretch>
            <a:fillRect/>
          </a:stretch>
        </p:blipFill>
        <p:spPr>
          <a:xfrm>
            <a:off x="168442" y="1265628"/>
            <a:ext cx="8802541" cy="2334220"/>
          </a:xfrm>
          <a:prstGeom prst="rect">
            <a:avLst/>
          </a:prstGeom>
        </p:spPr>
      </p:pic>
      <p:sp>
        <p:nvSpPr>
          <p:cNvPr id="7" name="コンテンツ プレースホルダー 2">
            <a:extLst>
              <a:ext uri="{FF2B5EF4-FFF2-40B4-BE49-F238E27FC236}">
                <a16:creationId xmlns:a16="http://schemas.microsoft.com/office/drawing/2014/main" id="{942FE723-5F3C-457D-8BE2-0FD5F04D4719}"/>
              </a:ext>
            </a:extLst>
          </p:cNvPr>
          <p:cNvSpPr txBox="1">
            <a:spLocks/>
          </p:cNvSpPr>
          <p:nvPr/>
        </p:nvSpPr>
        <p:spPr>
          <a:xfrm>
            <a:off x="255069" y="4013735"/>
            <a:ext cx="8715913" cy="14245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cs typeface="Times New Roman" panose="02020603050405020304" pitchFamily="18" charset="0"/>
              </a:rPr>
              <a:t>さまざまな種類の画像を，安定して，高精細に生成することが可能に</a:t>
            </a:r>
            <a:endParaRPr lang="en-US" altLang="ja-JP" sz="24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E423E619-A88F-4E13-8F96-17CD5708CB3D}"/>
              </a:ext>
            </a:extLst>
          </p:cNvPr>
          <p:cNvSpPr/>
          <p:nvPr/>
        </p:nvSpPr>
        <p:spPr>
          <a:xfrm>
            <a:off x="168442" y="5615583"/>
            <a:ext cx="8461208" cy="923330"/>
          </a:xfrm>
          <a:prstGeom prst="rect">
            <a:avLst/>
          </a:prstGeom>
        </p:spPr>
        <p:txBody>
          <a:bodyPr wrap="square">
            <a:spAutoFit/>
          </a:bodyPr>
          <a:lstStyle/>
          <a:p>
            <a:r>
              <a:rPr lang="en-US" altLang="ja-JP" b="1" dirty="0">
                <a:latin typeface="Times New Roman" panose="02020603050405020304" pitchFamily="18" charset="0"/>
                <a:ea typeface="ＭＳ Ｐ明朝" panose="02020600040205080304" pitchFamily="18" charset="-128"/>
                <a:cs typeface="Times New Roman" panose="02020603050405020304" pitchFamily="18" charset="0"/>
              </a:rPr>
              <a:t>Large Scale GAN Training for High Fidelity Natural Image Synthesis</a:t>
            </a:r>
          </a:p>
          <a:p>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3"/>
              </a:rPr>
              <a:t>Andrew Brock</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4"/>
              </a:rPr>
              <a:t>Jeff Donahue</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5"/>
              </a:rPr>
              <a:t>Karen </a:t>
            </a:r>
            <a:r>
              <a:rPr lang="en-US" altLang="ja-JP" dirty="0" err="1">
                <a:latin typeface="Times New Roman" panose="02020603050405020304" pitchFamily="18" charset="0"/>
                <a:ea typeface="ＭＳ Ｐ明朝" panose="02020600040205080304" pitchFamily="18" charset="-128"/>
                <a:cs typeface="Times New Roman" panose="02020603050405020304" pitchFamily="18" charset="0"/>
                <a:hlinkClick r:id="rId5"/>
              </a:rPr>
              <a:t>Simonyan</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https://arxiv.org/abs/1809.11096v2</a:t>
            </a:r>
          </a:p>
          <a:p>
            <a:endParaRPr lang="en-US" altLang="ja-JP" dirty="0">
              <a:latin typeface="Times New Roman" panose="02020603050405020304" pitchFamily="18" charset="0"/>
              <a:cs typeface="Times New Roman" panose="02020603050405020304" pitchFamily="18" charset="0"/>
            </a:endParaRPr>
          </a:p>
        </p:txBody>
      </p:sp>
      <p:sp>
        <p:nvSpPr>
          <p:cNvPr id="6" name="タイトル 1">
            <a:extLst>
              <a:ext uri="{FF2B5EF4-FFF2-40B4-BE49-F238E27FC236}">
                <a16:creationId xmlns:a16="http://schemas.microsoft.com/office/drawing/2014/main" id="{F06ED389-3864-4BF1-936F-5D198B7E7148}"/>
              </a:ext>
            </a:extLst>
          </p:cNvPr>
          <p:cNvSpPr>
            <a:spLocks noGrp="1"/>
          </p:cNvSpPr>
          <p:nvPr>
            <p:ph type="title"/>
          </p:nvPr>
        </p:nvSpPr>
        <p:spPr>
          <a:xfrm>
            <a:off x="321845" y="175028"/>
            <a:ext cx="8461208" cy="469865"/>
          </a:xfrm>
        </p:spPr>
        <p:txBody>
          <a:bodyPr>
            <a:normAutofit fontScale="90000"/>
          </a:bodyPr>
          <a:lstStyle/>
          <a:p>
            <a:r>
              <a:rPr kumimoji="1" lang="en-US" altLang="ja-JP" dirty="0"/>
              <a:t>GAN </a:t>
            </a:r>
            <a:r>
              <a:rPr kumimoji="1" lang="ja-JP" altLang="en-US" dirty="0"/>
              <a:t>を用いた種々の画像の合成（ニュース）</a:t>
            </a:r>
          </a:p>
        </p:txBody>
      </p:sp>
    </p:spTree>
    <p:extLst>
      <p:ext uri="{BB962C8B-B14F-4D97-AF65-F5344CB8AC3E}">
        <p14:creationId xmlns:p14="http://schemas.microsoft.com/office/powerpoint/2010/main" val="1006905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99898C-814A-4CDA-AA26-5F38D3AD05A6}"/>
              </a:ext>
            </a:extLst>
          </p:cNvPr>
          <p:cNvSpPr>
            <a:spLocks noGrp="1"/>
          </p:cNvSpPr>
          <p:nvPr>
            <p:ph type="title"/>
          </p:nvPr>
        </p:nvSpPr>
        <p:spPr/>
        <p:txBody>
          <a:bodyPr>
            <a:normAutofit fontScale="90000"/>
          </a:bodyPr>
          <a:lstStyle/>
          <a:p>
            <a:r>
              <a:rPr lang="en-US" altLang="ja-JP" dirty="0"/>
              <a:t>GAN </a:t>
            </a:r>
            <a:r>
              <a:rPr lang="ja-JP" altLang="en-US" dirty="0"/>
              <a:t>の仕組み</a:t>
            </a:r>
            <a:endParaRPr kumimoji="1" lang="ja-JP" altLang="en-US" dirty="0"/>
          </a:p>
        </p:txBody>
      </p:sp>
      <p:sp>
        <p:nvSpPr>
          <p:cNvPr id="3" name="コンテンツ プレースホルダー 2">
            <a:extLst>
              <a:ext uri="{FF2B5EF4-FFF2-40B4-BE49-F238E27FC236}">
                <a16:creationId xmlns:a16="http://schemas.microsoft.com/office/drawing/2014/main" id="{7CF8D11E-D833-4F4F-B905-7E41A212F3E7}"/>
              </a:ext>
            </a:extLst>
          </p:cNvPr>
          <p:cNvSpPr>
            <a:spLocks noGrp="1"/>
          </p:cNvSpPr>
          <p:nvPr>
            <p:ph idx="1"/>
          </p:nvPr>
        </p:nvSpPr>
        <p:spPr/>
        <p:txBody>
          <a:bodyPr/>
          <a:lstStyle/>
          <a:p>
            <a:pPr marL="0" indent="0">
              <a:buNone/>
            </a:pPr>
            <a:r>
              <a:rPr kumimoji="1" lang="ja-JP" altLang="en-US" b="1" dirty="0"/>
              <a:t>ディープラーニング</a:t>
            </a:r>
            <a:r>
              <a:rPr kumimoji="1" lang="ja-JP" altLang="en-US" dirty="0"/>
              <a:t>による</a:t>
            </a:r>
            <a:r>
              <a:rPr kumimoji="1" lang="ja-JP" altLang="en-US" b="1" u="sng" dirty="0">
                <a:solidFill>
                  <a:srgbClr val="FF0000"/>
                </a:solidFill>
              </a:rPr>
              <a:t>データの生成</a:t>
            </a:r>
            <a:r>
              <a:rPr kumimoji="1" lang="ja-JP" altLang="en-US" dirty="0"/>
              <a:t>能力を示す</a:t>
            </a:r>
            <a:endParaRPr kumimoji="1" lang="en-US" altLang="ja-JP" dirty="0"/>
          </a:p>
          <a:p>
            <a:pPr marL="0" indent="0">
              <a:buNone/>
            </a:pPr>
            <a:r>
              <a:rPr lang="ja-JP" altLang="en-US" dirty="0"/>
              <a:t>研究のひとつ</a:t>
            </a:r>
            <a:endParaRPr kumimoji="1" lang="ja-JP" altLang="en-US" dirty="0"/>
          </a:p>
        </p:txBody>
      </p:sp>
      <p:sp>
        <p:nvSpPr>
          <p:cNvPr id="4" name="スライド番号プレースホルダー 3">
            <a:extLst>
              <a:ext uri="{FF2B5EF4-FFF2-40B4-BE49-F238E27FC236}">
                <a16:creationId xmlns:a16="http://schemas.microsoft.com/office/drawing/2014/main" id="{4B5290AD-FB03-4C9E-8409-B7395D14BDD6}"/>
              </a:ext>
            </a:extLst>
          </p:cNvPr>
          <p:cNvSpPr>
            <a:spLocks noGrp="1"/>
          </p:cNvSpPr>
          <p:nvPr>
            <p:ph type="sldNum" sz="quarter" idx="12"/>
          </p:nvPr>
        </p:nvSpPr>
        <p:spPr/>
        <p:txBody>
          <a:bodyPr/>
          <a:lstStyle/>
          <a:p>
            <a:fld id="{E205D82C-95A1-431E-8E38-AA614A14CDCF}" type="slidenum">
              <a:rPr kumimoji="1" lang="ja-JP" altLang="en-US" smtClean="0"/>
              <a:t>49</a:t>
            </a:fld>
            <a:endParaRPr kumimoji="1" lang="ja-JP" altLang="en-US"/>
          </a:p>
        </p:txBody>
      </p:sp>
      <p:sp>
        <p:nvSpPr>
          <p:cNvPr id="7" name="テキスト ボックス 6">
            <a:extLst>
              <a:ext uri="{FF2B5EF4-FFF2-40B4-BE49-F238E27FC236}">
                <a16:creationId xmlns:a16="http://schemas.microsoft.com/office/drawing/2014/main" id="{F5E7511E-CE41-4C70-8EBB-FFFC26E28400}"/>
              </a:ext>
            </a:extLst>
          </p:cNvPr>
          <p:cNvSpPr txBox="1"/>
          <p:nvPr/>
        </p:nvSpPr>
        <p:spPr>
          <a:xfrm>
            <a:off x="201529" y="5814030"/>
            <a:ext cx="8498993" cy="584775"/>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Generative Adversarial Networks, Ian J. Goodfellow, Jean </a:t>
            </a:r>
            <a:r>
              <a:rPr kumimoji="1" lang="en-US" altLang="ja-JP" sz="1600" dirty="0" err="1">
                <a:latin typeface="Times New Roman" panose="02020603050405020304" pitchFamily="18" charset="0"/>
                <a:cs typeface="Times New Roman" panose="02020603050405020304" pitchFamily="18" charset="0"/>
              </a:rPr>
              <a:t>Pouget</a:t>
            </a:r>
            <a:r>
              <a:rPr kumimoji="1" lang="en-US" altLang="ja-JP" sz="1600" dirty="0">
                <a:latin typeface="Times New Roman" panose="02020603050405020304" pitchFamily="18" charset="0"/>
                <a:cs typeface="Times New Roman" panose="02020603050405020304" pitchFamily="18" charset="0"/>
              </a:rPr>
              <a:t>-Abadie, Mehdi Mirza, Bing Xu,</a:t>
            </a:r>
          </a:p>
          <a:p>
            <a:r>
              <a:rPr kumimoji="1" lang="en-US" altLang="ja-JP" sz="1600" dirty="0">
                <a:latin typeface="Times New Roman" panose="02020603050405020304" pitchFamily="18" charset="0"/>
                <a:cs typeface="Times New Roman" panose="02020603050405020304" pitchFamily="18" charset="0"/>
              </a:rPr>
              <a:t> David </a:t>
            </a:r>
            <a:r>
              <a:rPr kumimoji="1" lang="en-US" altLang="ja-JP" sz="1600" dirty="0" err="1">
                <a:latin typeface="Times New Roman" panose="02020603050405020304" pitchFamily="18" charset="0"/>
                <a:cs typeface="Times New Roman" panose="02020603050405020304" pitchFamily="18" charset="0"/>
              </a:rPr>
              <a:t>Warde</a:t>
            </a:r>
            <a:r>
              <a:rPr kumimoji="1" lang="en-US" altLang="ja-JP" sz="1600" dirty="0">
                <a:latin typeface="Times New Roman" panose="02020603050405020304" pitchFamily="18" charset="0"/>
                <a:cs typeface="Times New Roman" panose="02020603050405020304" pitchFamily="18" charset="0"/>
              </a:rPr>
              <a:t>-Farley, </a:t>
            </a:r>
            <a:r>
              <a:rPr kumimoji="1" lang="en-US" altLang="ja-JP" sz="1600" dirty="0" err="1">
                <a:latin typeface="Times New Roman" panose="02020603050405020304" pitchFamily="18" charset="0"/>
                <a:cs typeface="Times New Roman" panose="02020603050405020304" pitchFamily="18" charset="0"/>
              </a:rPr>
              <a:t>Sherjil</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err="1">
                <a:latin typeface="Times New Roman" panose="02020603050405020304" pitchFamily="18" charset="0"/>
                <a:cs typeface="Times New Roman" panose="02020603050405020304" pitchFamily="18" charset="0"/>
              </a:rPr>
              <a:t>Ozair</a:t>
            </a:r>
            <a:r>
              <a:rPr kumimoji="1" lang="en-US" altLang="ja-JP" sz="1600" dirty="0">
                <a:latin typeface="Times New Roman" panose="02020603050405020304" pitchFamily="18" charset="0"/>
                <a:cs typeface="Times New Roman" panose="02020603050405020304" pitchFamily="18" charset="0"/>
              </a:rPr>
              <a:t>, Aaron Courville, </a:t>
            </a:r>
            <a:r>
              <a:rPr kumimoji="1" lang="en-US" altLang="ja-JP" sz="1600" dirty="0" err="1">
                <a:latin typeface="Times New Roman" panose="02020603050405020304" pitchFamily="18" charset="0"/>
                <a:cs typeface="Times New Roman" panose="02020603050405020304" pitchFamily="18" charset="0"/>
              </a:rPr>
              <a:t>Yoshua</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err="1">
                <a:latin typeface="Times New Roman" panose="02020603050405020304" pitchFamily="18" charset="0"/>
                <a:cs typeface="Times New Roman" panose="02020603050405020304" pitchFamily="18" charset="0"/>
              </a:rPr>
              <a:t>Bengio</a:t>
            </a:r>
            <a:r>
              <a:rPr kumimoji="1" lang="en-US" altLang="ja-JP" sz="1600" dirty="0">
                <a:latin typeface="Times New Roman" panose="02020603050405020304" pitchFamily="18" charset="0"/>
                <a:cs typeface="Times New Roman" panose="02020603050405020304" pitchFamily="18" charset="0"/>
              </a:rPr>
              <a:t>, https://arxiv.org/abs/1406.2661</a:t>
            </a:r>
            <a:endParaRPr kumimoji="1" lang="ja-JP" altLang="en-US" sz="1600"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02F662F4-0BC3-4DF3-901B-81B2034C7A9D}"/>
              </a:ext>
            </a:extLst>
          </p:cNvPr>
          <p:cNvSpPr txBox="1"/>
          <p:nvPr/>
        </p:nvSpPr>
        <p:spPr>
          <a:xfrm>
            <a:off x="0" y="2522400"/>
            <a:ext cx="1107996" cy="461665"/>
          </a:xfrm>
          <a:prstGeom prst="rect">
            <a:avLst/>
          </a:prstGeom>
          <a:noFill/>
          <a:ln>
            <a:solidFill>
              <a:schemeClr val="bg1"/>
            </a:solidFill>
          </a:ln>
        </p:spPr>
        <p:txBody>
          <a:bodyPr wrap="none" rtlCol="0">
            <a:spAutoFit/>
          </a:bodyPr>
          <a:lstStyle/>
          <a:p>
            <a:r>
              <a:rPr kumimoji="1" lang="ja-JP" altLang="en-US" sz="2400" dirty="0"/>
              <a:t>ノイズ</a:t>
            </a:r>
          </a:p>
        </p:txBody>
      </p:sp>
      <p:sp>
        <p:nvSpPr>
          <p:cNvPr id="9" name="テキスト ボックス 8">
            <a:extLst>
              <a:ext uri="{FF2B5EF4-FFF2-40B4-BE49-F238E27FC236}">
                <a16:creationId xmlns:a16="http://schemas.microsoft.com/office/drawing/2014/main" id="{58244835-3487-4A9A-A83D-395388501E5C}"/>
              </a:ext>
            </a:extLst>
          </p:cNvPr>
          <p:cNvSpPr txBox="1"/>
          <p:nvPr/>
        </p:nvSpPr>
        <p:spPr>
          <a:xfrm>
            <a:off x="1608035" y="2305030"/>
            <a:ext cx="1723549" cy="830997"/>
          </a:xfrm>
          <a:prstGeom prst="rect">
            <a:avLst/>
          </a:prstGeom>
          <a:noFill/>
          <a:ln w="38100">
            <a:solidFill>
              <a:srgbClr val="FF0000"/>
            </a:solidFill>
          </a:ln>
        </p:spPr>
        <p:txBody>
          <a:bodyPr wrap="none" rtlCol="0">
            <a:spAutoFit/>
          </a:bodyPr>
          <a:lstStyle/>
          <a:p>
            <a:r>
              <a:rPr kumimoji="1" lang="ja-JP" altLang="en-US" sz="2400" b="1" dirty="0"/>
              <a:t>人工知能</a:t>
            </a:r>
            <a:r>
              <a:rPr kumimoji="1" lang="ja-JP" altLang="en-US" sz="2400" dirty="0"/>
              <a:t>に</a:t>
            </a:r>
            <a:endParaRPr kumimoji="1" lang="en-US" altLang="ja-JP" sz="2400" dirty="0"/>
          </a:p>
          <a:p>
            <a:r>
              <a:rPr kumimoji="1" lang="ja-JP" altLang="en-US" sz="2400" dirty="0"/>
              <a:t>よる生成</a:t>
            </a:r>
          </a:p>
        </p:txBody>
      </p:sp>
      <p:sp>
        <p:nvSpPr>
          <p:cNvPr id="10" name="矢印: 右 9">
            <a:extLst>
              <a:ext uri="{FF2B5EF4-FFF2-40B4-BE49-F238E27FC236}">
                <a16:creationId xmlns:a16="http://schemas.microsoft.com/office/drawing/2014/main" id="{BDAFA0B4-7737-4528-AACE-B2A7C1BD3FF7}"/>
              </a:ext>
            </a:extLst>
          </p:cNvPr>
          <p:cNvSpPr/>
          <p:nvPr/>
        </p:nvSpPr>
        <p:spPr>
          <a:xfrm>
            <a:off x="1095000" y="2527981"/>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4FEA4EE5-9C7A-42C3-ADDA-E8EF7A59B50E}"/>
              </a:ext>
            </a:extLst>
          </p:cNvPr>
          <p:cNvSpPr/>
          <p:nvPr/>
        </p:nvSpPr>
        <p:spPr>
          <a:xfrm>
            <a:off x="3452038" y="2544179"/>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5D8AAA3-D0B7-4BDA-BE78-046A3225D446}"/>
              </a:ext>
            </a:extLst>
          </p:cNvPr>
          <p:cNvSpPr txBox="1"/>
          <p:nvPr/>
        </p:nvSpPr>
        <p:spPr>
          <a:xfrm>
            <a:off x="3871138" y="2253289"/>
            <a:ext cx="1415772" cy="830997"/>
          </a:xfrm>
          <a:prstGeom prst="rect">
            <a:avLst/>
          </a:prstGeom>
          <a:noFill/>
          <a:ln>
            <a:solidFill>
              <a:schemeClr val="bg1"/>
            </a:solidFill>
          </a:ln>
        </p:spPr>
        <p:txBody>
          <a:bodyPr wrap="none" rtlCol="0">
            <a:spAutoFit/>
          </a:bodyPr>
          <a:lstStyle/>
          <a:p>
            <a:r>
              <a:rPr kumimoji="1" lang="ja-JP" altLang="en-US" sz="2400" dirty="0"/>
              <a:t>生成され</a:t>
            </a:r>
            <a:endParaRPr kumimoji="1" lang="en-US" altLang="ja-JP" sz="2400" dirty="0"/>
          </a:p>
          <a:p>
            <a:r>
              <a:rPr kumimoji="1" lang="ja-JP" altLang="en-US" sz="2400" dirty="0"/>
              <a:t>たデータ</a:t>
            </a:r>
          </a:p>
        </p:txBody>
      </p:sp>
      <p:sp>
        <p:nvSpPr>
          <p:cNvPr id="16" name="テキスト ボックス 15">
            <a:extLst>
              <a:ext uri="{FF2B5EF4-FFF2-40B4-BE49-F238E27FC236}">
                <a16:creationId xmlns:a16="http://schemas.microsoft.com/office/drawing/2014/main" id="{4695C772-9CAC-4B2C-B832-DC7314BA152A}"/>
              </a:ext>
            </a:extLst>
          </p:cNvPr>
          <p:cNvSpPr txBox="1"/>
          <p:nvPr/>
        </p:nvSpPr>
        <p:spPr>
          <a:xfrm>
            <a:off x="3897027" y="3474858"/>
            <a:ext cx="1107996" cy="830997"/>
          </a:xfrm>
          <a:prstGeom prst="rect">
            <a:avLst/>
          </a:prstGeom>
          <a:noFill/>
          <a:ln>
            <a:solidFill>
              <a:schemeClr val="bg1"/>
            </a:solidFill>
          </a:ln>
        </p:spPr>
        <p:txBody>
          <a:bodyPr wrap="none" rtlCol="0">
            <a:spAutoFit/>
          </a:bodyPr>
          <a:lstStyle/>
          <a:p>
            <a:r>
              <a:rPr kumimoji="1" lang="ja-JP" altLang="en-US" sz="2400" dirty="0"/>
              <a:t>実在の</a:t>
            </a:r>
            <a:endParaRPr kumimoji="1" lang="en-US" altLang="ja-JP" sz="2400" dirty="0"/>
          </a:p>
          <a:p>
            <a:r>
              <a:rPr kumimoji="1" lang="ja-JP" altLang="en-US" sz="2400" dirty="0"/>
              <a:t>データ</a:t>
            </a:r>
          </a:p>
        </p:txBody>
      </p:sp>
      <p:sp>
        <p:nvSpPr>
          <p:cNvPr id="17" name="矢印: 右 16">
            <a:extLst>
              <a:ext uri="{FF2B5EF4-FFF2-40B4-BE49-F238E27FC236}">
                <a16:creationId xmlns:a16="http://schemas.microsoft.com/office/drawing/2014/main" id="{11B5FACD-A993-47B3-8A73-B36D25E8AF2F}"/>
              </a:ext>
            </a:extLst>
          </p:cNvPr>
          <p:cNvSpPr/>
          <p:nvPr/>
        </p:nvSpPr>
        <p:spPr>
          <a:xfrm>
            <a:off x="5198951" y="2521466"/>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4BF93360-D299-4B65-8891-AEFD064D9676}"/>
              </a:ext>
            </a:extLst>
          </p:cNvPr>
          <p:cNvSpPr/>
          <p:nvPr/>
        </p:nvSpPr>
        <p:spPr>
          <a:xfrm>
            <a:off x="5198951" y="3593138"/>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88E5F50-8110-463F-B64E-BB6142E1F80D}"/>
              </a:ext>
            </a:extLst>
          </p:cNvPr>
          <p:cNvSpPr txBox="1"/>
          <p:nvPr/>
        </p:nvSpPr>
        <p:spPr>
          <a:xfrm>
            <a:off x="5742197" y="2403516"/>
            <a:ext cx="1723549" cy="1569660"/>
          </a:xfrm>
          <a:prstGeom prst="rect">
            <a:avLst/>
          </a:prstGeom>
          <a:noFill/>
          <a:ln w="38100">
            <a:solidFill>
              <a:srgbClr val="FF0000"/>
            </a:solidFill>
          </a:ln>
        </p:spPr>
        <p:txBody>
          <a:bodyPr wrap="none" rtlCol="0">
            <a:spAutoFit/>
          </a:bodyPr>
          <a:lstStyle/>
          <a:p>
            <a:endParaRPr kumimoji="1" lang="en-US" altLang="ja-JP" sz="2400" b="1" dirty="0"/>
          </a:p>
          <a:p>
            <a:r>
              <a:rPr kumimoji="1" lang="ja-JP" altLang="en-US" sz="2400" b="1" dirty="0"/>
              <a:t>人工知能</a:t>
            </a:r>
            <a:r>
              <a:rPr kumimoji="1" lang="ja-JP" altLang="en-US" sz="2400" dirty="0"/>
              <a:t>に</a:t>
            </a:r>
            <a:endParaRPr kumimoji="1" lang="en-US" altLang="ja-JP" sz="2400" dirty="0"/>
          </a:p>
          <a:p>
            <a:r>
              <a:rPr kumimoji="1" lang="ja-JP" altLang="en-US" sz="2400" dirty="0"/>
              <a:t>よる識別</a:t>
            </a:r>
            <a:endParaRPr kumimoji="1" lang="en-US" altLang="ja-JP" sz="2400" dirty="0"/>
          </a:p>
          <a:p>
            <a:endParaRPr kumimoji="1" lang="ja-JP" altLang="en-US" sz="2400" dirty="0"/>
          </a:p>
        </p:txBody>
      </p:sp>
      <p:sp>
        <p:nvSpPr>
          <p:cNvPr id="20" name="矢印: 右 19">
            <a:extLst>
              <a:ext uri="{FF2B5EF4-FFF2-40B4-BE49-F238E27FC236}">
                <a16:creationId xmlns:a16="http://schemas.microsoft.com/office/drawing/2014/main" id="{391BF13E-A383-43C5-90D6-DD074C771811}"/>
              </a:ext>
            </a:extLst>
          </p:cNvPr>
          <p:cNvSpPr/>
          <p:nvPr/>
        </p:nvSpPr>
        <p:spPr>
          <a:xfrm>
            <a:off x="7468786" y="3027327"/>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D82FF82A-1B56-49E8-BE99-1100EABD921B}"/>
              </a:ext>
            </a:extLst>
          </p:cNvPr>
          <p:cNvSpPr txBox="1"/>
          <p:nvPr/>
        </p:nvSpPr>
        <p:spPr>
          <a:xfrm>
            <a:off x="7792218" y="2818658"/>
            <a:ext cx="1415772" cy="830997"/>
          </a:xfrm>
          <a:prstGeom prst="rect">
            <a:avLst/>
          </a:prstGeom>
          <a:noFill/>
          <a:ln>
            <a:solidFill>
              <a:schemeClr val="bg1"/>
            </a:solidFill>
          </a:ln>
        </p:spPr>
        <p:txBody>
          <a:bodyPr wrap="none" rtlCol="0">
            <a:spAutoFit/>
          </a:bodyPr>
          <a:lstStyle/>
          <a:p>
            <a:r>
              <a:rPr kumimoji="1" lang="ja-JP" altLang="en-US" sz="2400" dirty="0"/>
              <a:t>実在，</a:t>
            </a:r>
            <a:endParaRPr kumimoji="1" lang="en-US" altLang="ja-JP" sz="2400" dirty="0"/>
          </a:p>
          <a:p>
            <a:r>
              <a:rPr kumimoji="1" lang="ja-JP" altLang="en-US" sz="2400" dirty="0"/>
              <a:t>フェイク</a:t>
            </a:r>
          </a:p>
        </p:txBody>
      </p:sp>
      <p:sp>
        <p:nvSpPr>
          <p:cNvPr id="22" name="テキスト ボックス 21">
            <a:extLst>
              <a:ext uri="{FF2B5EF4-FFF2-40B4-BE49-F238E27FC236}">
                <a16:creationId xmlns:a16="http://schemas.microsoft.com/office/drawing/2014/main" id="{04064203-0A55-46D8-97F9-D68B7C251FB0}"/>
              </a:ext>
            </a:extLst>
          </p:cNvPr>
          <p:cNvSpPr txBox="1"/>
          <p:nvPr/>
        </p:nvSpPr>
        <p:spPr>
          <a:xfrm>
            <a:off x="5346294" y="4273466"/>
            <a:ext cx="2954655" cy="830997"/>
          </a:xfrm>
          <a:prstGeom prst="rect">
            <a:avLst/>
          </a:prstGeom>
          <a:noFill/>
          <a:ln>
            <a:solidFill>
              <a:schemeClr val="bg1"/>
            </a:solidFill>
          </a:ln>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実在なのかフェイク</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err="1">
                <a:latin typeface="メイリオ" panose="020B0604030504040204" pitchFamily="50" charset="-128"/>
                <a:ea typeface="メイリオ" panose="020B0604030504040204" pitchFamily="50" charset="-128"/>
              </a:rPr>
              <a:t>なのかを識</a:t>
            </a:r>
            <a:r>
              <a:rPr kumimoji="1" lang="ja-JP" altLang="en-US" sz="2400" b="1" dirty="0">
                <a:latin typeface="メイリオ" panose="020B0604030504040204" pitchFamily="50" charset="-128"/>
                <a:ea typeface="メイリオ" panose="020B0604030504040204" pitchFamily="50" charset="-128"/>
              </a:rPr>
              <a:t>別</a:t>
            </a:r>
          </a:p>
        </p:txBody>
      </p:sp>
      <p:sp>
        <p:nvSpPr>
          <p:cNvPr id="23" name="テキスト ボックス 22">
            <a:extLst>
              <a:ext uri="{FF2B5EF4-FFF2-40B4-BE49-F238E27FC236}">
                <a16:creationId xmlns:a16="http://schemas.microsoft.com/office/drawing/2014/main" id="{4A50FFD0-D469-4038-B8FA-4A7FAC883A15}"/>
              </a:ext>
            </a:extLst>
          </p:cNvPr>
          <p:cNvSpPr txBox="1"/>
          <p:nvPr/>
        </p:nvSpPr>
        <p:spPr>
          <a:xfrm>
            <a:off x="1376488" y="3260309"/>
            <a:ext cx="2031325" cy="461665"/>
          </a:xfrm>
          <a:prstGeom prst="rect">
            <a:avLst/>
          </a:prstGeom>
          <a:noFill/>
          <a:ln>
            <a:solidFill>
              <a:schemeClr val="bg1"/>
            </a:solidFill>
          </a:ln>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データの生成</a:t>
            </a:r>
          </a:p>
        </p:txBody>
      </p:sp>
      <p:sp>
        <p:nvSpPr>
          <p:cNvPr id="24" name="矢印: U ターン 23">
            <a:extLst>
              <a:ext uri="{FF2B5EF4-FFF2-40B4-BE49-F238E27FC236}">
                <a16:creationId xmlns:a16="http://schemas.microsoft.com/office/drawing/2014/main" id="{78358184-1F5F-4515-946C-51E3579D2CC5}"/>
              </a:ext>
            </a:extLst>
          </p:cNvPr>
          <p:cNvSpPr/>
          <p:nvPr/>
        </p:nvSpPr>
        <p:spPr>
          <a:xfrm flipH="1" flipV="1">
            <a:off x="2197100" y="4786579"/>
            <a:ext cx="6503422" cy="707985"/>
          </a:xfrm>
          <a:prstGeom prst="uturnArrow">
            <a:avLst>
              <a:gd name="adj1" fmla="val 25000"/>
              <a:gd name="adj2" fmla="val 25000"/>
              <a:gd name="adj3" fmla="val 0"/>
              <a:gd name="adj4" fmla="val 43750"/>
              <a:gd name="adj5"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矢印: 右 24">
            <a:extLst>
              <a:ext uri="{FF2B5EF4-FFF2-40B4-BE49-F238E27FC236}">
                <a16:creationId xmlns:a16="http://schemas.microsoft.com/office/drawing/2014/main" id="{7A475D4B-FD9E-45E7-BE40-6FF84CE561C4}"/>
              </a:ext>
            </a:extLst>
          </p:cNvPr>
          <p:cNvSpPr/>
          <p:nvPr/>
        </p:nvSpPr>
        <p:spPr>
          <a:xfrm rot="16200000">
            <a:off x="1762440" y="4074833"/>
            <a:ext cx="1228804" cy="359485"/>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B990E35D-C7E9-4D03-9140-323C4B7D4183}"/>
              </a:ext>
            </a:extLst>
          </p:cNvPr>
          <p:cNvSpPr txBox="1"/>
          <p:nvPr/>
        </p:nvSpPr>
        <p:spPr>
          <a:xfrm>
            <a:off x="62565" y="4053387"/>
            <a:ext cx="2723823" cy="923330"/>
          </a:xfrm>
          <a:prstGeom prst="rect">
            <a:avLst/>
          </a:prstGeom>
          <a:noFill/>
        </p:spPr>
        <p:txBody>
          <a:bodyPr wrap="none" rtlCol="0">
            <a:spAutoFit/>
          </a:bodyPr>
          <a:lstStyle/>
          <a:p>
            <a:r>
              <a:rPr kumimoji="1" lang="ja-JP" altLang="en-US" b="1" dirty="0"/>
              <a:t>生成されたデータと</a:t>
            </a:r>
            <a:endParaRPr kumimoji="1" lang="en-US" altLang="ja-JP" b="1" dirty="0"/>
          </a:p>
          <a:p>
            <a:r>
              <a:rPr kumimoji="1" lang="ja-JP" altLang="en-US" b="1" dirty="0"/>
              <a:t>実在のデータが識別</a:t>
            </a:r>
            <a:endParaRPr kumimoji="1" lang="en-US" altLang="ja-JP" b="1" dirty="0"/>
          </a:p>
          <a:p>
            <a:r>
              <a:rPr kumimoji="1" lang="ja-JP" altLang="en-US" b="1" dirty="0"/>
              <a:t>できなくなるように学習</a:t>
            </a:r>
          </a:p>
        </p:txBody>
      </p:sp>
      <p:pic>
        <p:nvPicPr>
          <p:cNvPr id="27" name="図 26">
            <a:extLst>
              <a:ext uri="{FF2B5EF4-FFF2-40B4-BE49-F238E27FC236}">
                <a16:creationId xmlns:a16="http://schemas.microsoft.com/office/drawing/2014/main" id="{94181BD9-4B6F-45F3-8DE3-B2037EF341B4}"/>
              </a:ext>
            </a:extLst>
          </p:cNvPr>
          <p:cNvPicPr>
            <a:picLocks noChangeAspect="1"/>
          </p:cNvPicPr>
          <p:nvPr/>
        </p:nvPicPr>
        <p:blipFill>
          <a:blip r:embed="rId2"/>
          <a:stretch>
            <a:fillRect/>
          </a:stretch>
        </p:blipFill>
        <p:spPr>
          <a:xfrm>
            <a:off x="4031351" y="1556919"/>
            <a:ext cx="1812446" cy="665297"/>
          </a:xfrm>
          <a:prstGeom prst="rect">
            <a:avLst/>
          </a:prstGeom>
        </p:spPr>
      </p:pic>
    </p:spTree>
    <p:extLst>
      <p:ext uri="{BB962C8B-B14F-4D97-AF65-F5344CB8AC3E}">
        <p14:creationId xmlns:p14="http://schemas.microsoft.com/office/powerpoint/2010/main" val="3092041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p:txBody>
          <a:bodyPr>
            <a:normAutofit fontScale="90000"/>
          </a:bodyPr>
          <a:lstStyle/>
          <a:p>
            <a:r>
              <a:rPr lang="en-US" altLang="zh-TW" dirty="0"/>
              <a:t>AI</a:t>
            </a:r>
            <a:r>
              <a:rPr lang="ja-JP" altLang="en-US" dirty="0"/>
              <a:t> </a:t>
            </a:r>
            <a:r>
              <a:rPr lang="zh-TW" altLang="en-US" dirty="0"/>
              <a:t>入門</a:t>
            </a:r>
            <a:endParaRPr kumimoji="1" lang="ja-JP" altLang="en-US" dirty="0"/>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21845" y="846252"/>
            <a:ext cx="8758360" cy="5690535"/>
          </a:xfrm>
        </p:spPr>
        <p:txBody>
          <a:bodyPr>
            <a:normAutofit/>
          </a:bodyPr>
          <a:lstStyle/>
          <a:p>
            <a:r>
              <a:rPr lang="en-US" altLang="ja-JP" sz="2400" b="1" dirty="0">
                <a:solidFill>
                  <a:srgbClr val="374151"/>
                </a:solidFill>
                <a:latin typeface="Söhne"/>
              </a:rPr>
              <a:t>AI </a:t>
            </a:r>
            <a:r>
              <a:rPr lang="ja-JP" altLang="en-US" sz="2400" i="0" dirty="0">
                <a:solidFill>
                  <a:srgbClr val="374151"/>
                </a:solidFill>
                <a:effectLst/>
                <a:latin typeface="Söhne"/>
              </a:rPr>
              <a:t>は、</a:t>
            </a:r>
            <a:r>
              <a:rPr lang="ja-JP" altLang="en-US" sz="2400" b="1" i="0" dirty="0">
                <a:solidFill>
                  <a:srgbClr val="374151"/>
                </a:solidFill>
                <a:effectLst/>
                <a:latin typeface="Söhne"/>
              </a:rPr>
              <a:t>コンピュータが人間のような知的能力を持つ</a:t>
            </a:r>
            <a:r>
              <a:rPr lang="ja-JP" altLang="en-US" sz="2400" i="0" dirty="0">
                <a:solidFill>
                  <a:srgbClr val="374151"/>
                </a:solidFill>
                <a:effectLst/>
                <a:latin typeface="Söhne"/>
              </a:rPr>
              <a:t>ことを目指す技術</a:t>
            </a:r>
            <a:endParaRPr lang="en-US" altLang="ja-JP" sz="2400" i="0" dirty="0">
              <a:solidFill>
                <a:srgbClr val="374151"/>
              </a:solidFill>
              <a:effectLst/>
              <a:latin typeface="Söhne"/>
            </a:endParaRPr>
          </a:p>
          <a:p>
            <a:r>
              <a:rPr lang="en-US" altLang="ja-JP" sz="2400" b="1" dirty="0">
                <a:solidFill>
                  <a:srgbClr val="374151"/>
                </a:solidFill>
                <a:latin typeface="Söhne"/>
              </a:rPr>
              <a:t>AI</a:t>
            </a:r>
            <a:r>
              <a:rPr lang="ja-JP" altLang="en-US" sz="2400" b="1" dirty="0">
                <a:solidFill>
                  <a:srgbClr val="374151"/>
                </a:solidFill>
                <a:latin typeface="Söhne"/>
              </a:rPr>
              <a:t> </a:t>
            </a:r>
            <a:r>
              <a:rPr lang="ja-JP" altLang="en-US" sz="2400" b="1" i="0" dirty="0">
                <a:solidFill>
                  <a:srgbClr val="374151"/>
                </a:solidFill>
                <a:effectLst/>
                <a:latin typeface="Söhne"/>
              </a:rPr>
              <a:t>の３要素</a:t>
            </a:r>
            <a:endParaRPr lang="en-US" altLang="ja-JP" sz="2400" b="1" i="0" dirty="0">
              <a:solidFill>
                <a:srgbClr val="374151"/>
              </a:solidFill>
              <a:effectLst/>
              <a:latin typeface="Söhne"/>
            </a:endParaRPr>
          </a:p>
          <a:p>
            <a:pPr marL="0" indent="0">
              <a:buNone/>
            </a:pPr>
            <a:r>
              <a:rPr lang="ja-JP" altLang="en-US" sz="2400" b="0" i="0" dirty="0">
                <a:solidFill>
                  <a:srgbClr val="374151"/>
                </a:solidFill>
                <a:effectLst/>
                <a:latin typeface="Söhne"/>
              </a:rPr>
              <a:t>　①　知能：思考や判断などの能力</a:t>
            </a:r>
            <a:endParaRPr lang="en-US" altLang="ja-JP" sz="2400" b="0" i="0" dirty="0">
              <a:solidFill>
                <a:srgbClr val="374151"/>
              </a:solidFill>
              <a:effectLst/>
              <a:latin typeface="Söhne"/>
            </a:endParaRPr>
          </a:p>
          <a:p>
            <a:pPr marL="0" indent="0">
              <a:buNone/>
            </a:pPr>
            <a:r>
              <a:rPr lang="ja-JP" altLang="en-US" sz="2400" dirty="0">
                <a:solidFill>
                  <a:srgbClr val="374151"/>
                </a:solidFill>
                <a:latin typeface="Söhne"/>
              </a:rPr>
              <a:t>　②　知識：</a:t>
            </a:r>
            <a:r>
              <a:rPr lang="ja-JP" altLang="en-US" sz="2400" b="0" i="0" dirty="0">
                <a:solidFill>
                  <a:srgbClr val="374151"/>
                </a:solidFill>
                <a:effectLst/>
                <a:latin typeface="Söhne"/>
              </a:rPr>
              <a:t>情報を収集し、処理する能力</a:t>
            </a:r>
            <a:endParaRPr lang="en-US" altLang="ja-JP" sz="2400" b="0" i="0" dirty="0">
              <a:solidFill>
                <a:srgbClr val="374151"/>
              </a:solidFill>
              <a:effectLst/>
              <a:latin typeface="Söhne"/>
            </a:endParaRPr>
          </a:p>
          <a:p>
            <a:pPr marL="0" indent="0">
              <a:buNone/>
            </a:pPr>
            <a:r>
              <a:rPr lang="ja-JP" altLang="en-US" sz="2400" b="0" i="0" dirty="0">
                <a:solidFill>
                  <a:srgbClr val="374151"/>
                </a:solidFill>
                <a:effectLst/>
                <a:latin typeface="Söhne"/>
              </a:rPr>
              <a:t>　③　学習：知的な能力が上達できる能力</a:t>
            </a:r>
            <a:endParaRPr lang="en-US" altLang="ja-JP" sz="2400" b="0"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5CAE18CF-38B1-432B-9CEF-07EC371699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86904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99898C-814A-4CDA-AA26-5F38D3AD05A6}"/>
              </a:ext>
            </a:extLst>
          </p:cNvPr>
          <p:cNvSpPr>
            <a:spLocks noGrp="1"/>
          </p:cNvSpPr>
          <p:nvPr>
            <p:ph type="title"/>
          </p:nvPr>
        </p:nvSpPr>
        <p:spPr/>
        <p:txBody>
          <a:bodyPr>
            <a:normAutofit fontScale="90000"/>
          </a:bodyPr>
          <a:lstStyle/>
          <a:p>
            <a:r>
              <a:rPr lang="en-US" altLang="ja-JP" dirty="0"/>
              <a:t>GAN</a:t>
            </a:r>
            <a:r>
              <a:rPr lang="ja-JP" altLang="en-US" dirty="0"/>
              <a:t>（</a:t>
            </a:r>
            <a:r>
              <a:rPr lang="en-US" altLang="ja-JP" dirty="0"/>
              <a:t>Generative Adversarial Network</a:t>
            </a:r>
            <a:r>
              <a:rPr lang="ja-JP" altLang="en-US" dirty="0"/>
              <a:t>）の仕組み</a:t>
            </a:r>
            <a:endParaRPr kumimoji="1" lang="ja-JP" altLang="en-US" dirty="0"/>
          </a:p>
        </p:txBody>
      </p:sp>
      <p:sp>
        <p:nvSpPr>
          <p:cNvPr id="3" name="コンテンツ プレースホルダー 2">
            <a:extLst>
              <a:ext uri="{FF2B5EF4-FFF2-40B4-BE49-F238E27FC236}">
                <a16:creationId xmlns:a16="http://schemas.microsoft.com/office/drawing/2014/main" id="{7CF8D11E-D833-4F4F-B905-7E41A212F3E7}"/>
              </a:ext>
            </a:extLst>
          </p:cNvPr>
          <p:cNvSpPr>
            <a:spLocks noGrp="1"/>
          </p:cNvSpPr>
          <p:nvPr>
            <p:ph idx="1"/>
          </p:nvPr>
        </p:nvSpPr>
        <p:spPr/>
        <p:txBody>
          <a:bodyPr>
            <a:normAutofit fontScale="92500" lnSpcReduction="20000"/>
          </a:bodyPr>
          <a:lstStyle/>
          <a:p>
            <a:pPr marL="0" indent="0" algn="l">
              <a:buNone/>
            </a:pPr>
            <a:r>
              <a:rPr lang="ja-JP" altLang="en-US" b="0" i="0" dirty="0">
                <a:solidFill>
                  <a:srgbClr val="374151"/>
                </a:solidFill>
                <a:effectLst/>
                <a:latin typeface="Abadi" panose="020B0604020104020204" pitchFamily="34" charset="0"/>
              </a:rPr>
              <a:t>１．</a:t>
            </a:r>
            <a:r>
              <a:rPr lang="en-US" altLang="ja-JP" b="0" i="0" dirty="0">
                <a:solidFill>
                  <a:srgbClr val="374151"/>
                </a:solidFill>
                <a:effectLst/>
                <a:latin typeface="Abadi" panose="020B0604020104020204" pitchFamily="34" charset="0"/>
              </a:rPr>
              <a:t>2</a:t>
            </a:r>
            <a:r>
              <a:rPr lang="ja-JP" altLang="en-US" b="1" i="0" dirty="0">
                <a:solidFill>
                  <a:srgbClr val="374151"/>
                </a:solidFill>
                <a:effectLst/>
                <a:latin typeface="Abadi" panose="020B0604020104020204" pitchFamily="34" charset="0"/>
              </a:rPr>
              <a:t>つの </a:t>
            </a:r>
            <a:r>
              <a:rPr lang="en-US" altLang="ja-JP" b="1" i="0" dirty="0">
                <a:solidFill>
                  <a:srgbClr val="374151"/>
                </a:solidFill>
                <a:effectLst/>
                <a:latin typeface="Abadi" panose="020B0604020104020204" pitchFamily="34" charset="0"/>
              </a:rPr>
              <a:t>AI </a:t>
            </a:r>
            <a:r>
              <a:rPr lang="ja-JP" altLang="en-US" b="1" i="0" dirty="0">
                <a:solidFill>
                  <a:srgbClr val="374151"/>
                </a:solidFill>
                <a:effectLst/>
                <a:latin typeface="Abadi" panose="020B0604020104020204" pitchFamily="34" charset="0"/>
              </a:rPr>
              <a:t>を使って学習を行う</a:t>
            </a:r>
            <a:r>
              <a:rPr lang="ja-JP" altLang="en-US" b="0" i="0" dirty="0">
                <a:solidFill>
                  <a:srgbClr val="374151"/>
                </a:solidFill>
                <a:effectLst/>
                <a:latin typeface="Abadi" panose="020B0604020104020204" pitchFamily="34" charset="0"/>
              </a:rPr>
              <a:t>。</a:t>
            </a:r>
            <a:endParaRPr lang="en-US" altLang="ja-JP" b="0" i="0" dirty="0">
              <a:solidFill>
                <a:srgbClr val="374151"/>
              </a:solidFill>
              <a:effectLst/>
              <a:latin typeface="Abadi" panose="020B0604020104020204" pitchFamily="34" charset="0"/>
            </a:endParaRPr>
          </a:p>
          <a:p>
            <a:pPr marL="0" indent="0" algn="l">
              <a:buNone/>
            </a:pPr>
            <a:r>
              <a:rPr lang="ja-JP" altLang="en-US" b="0" i="0" dirty="0">
                <a:solidFill>
                  <a:srgbClr val="374151"/>
                </a:solidFill>
                <a:effectLst/>
                <a:latin typeface="Abadi" panose="020B0604020104020204" pitchFamily="34" charset="0"/>
              </a:rPr>
              <a:t>　　人工知能による生成（</a:t>
            </a:r>
            <a:r>
              <a:rPr lang="ja-JP" altLang="en-US" b="1" i="0" dirty="0">
                <a:solidFill>
                  <a:srgbClr val="C00000"/>
                </a:solidFill>
                <a:effectLst/>
                <a:latin typeface="Abadi" panose="020B0604020104020204" pitchFamily="34" charset="0"/>
              </a:rPr>
              <a:t>生成器</a:t>
            </a:r>
            <a:r>
              <a:rPr lang="ja-JP" altLang="en-US" b="0" i="0" dirty="0">
                <a:solidFill>
                  <a:srgbClr val="374151"/>
                </a:solidFill>
                <a:effectLst/>
                <a:latin typeface="Abadi" panose="020B0604020104020204" pitchFamily="34" charset="0"/>
              </a:rPr>
              <a:t>）</a:t>
            </a:r>
            <a:endParaRPr lang="en-US" altLang="ja-JP" b="0" i="0" dirty="0">
              <a:solidFill>
                <a:srgbClr val="374151"/>
              </a:solidFill>
              <a:effectLst/>
              <a:latin typeface="Abadi" panose="020B0604020104020204" pitchFamily="34" charset="0"/>
            </a:endParaRPr>
          </a:p>
          <a:p>
            <a:pPr marL="0" indent="0" algn="l">
              <a:buNone/>
            </a:pPr>
            <a:r>
              <a:rPr lang="ja-JP" altLang="en-US" dirty="0">
                <a:solidFill>
                  <a:srgbClr val="374151"/>
                </a:solidFill>
                <a:latin typeface="Abadi" panose="020B0604020104020204" pitchFamily="34" charset="0"/>
              </a:rPr>
              <a:t>　　</a:t>
            </a:r>
            <a:r>
              <a:rPr lang="ja-JP" altLang="en-US" b="0" i="0" dirty="0">
                <a:solidFill>
                  <a:srgbClr val="374151"/>
                </a:solidFill>
                <a:effectLst/>
                <a:latin typeface="Abadi" panose="020B0604020104020204" pitchFamily="34" charset="0"/>
              </a:rPr>
              <a:t>人工知能による識別（</a:t>
            </a:r>
            <a:r>
              <a:rPr lang="ja-JP" altLang="en-US" b="1" i="0" dirty="0">
                <a:solidFill>
                  <a:srgbClr val="C00000"/>
                </a:solidFill>
                <a:effectLst/>
                <a:latin typeface="Abadi" panose="020B0604020104020204" pitchFamily="34" charset="0"/>
              </a:rPr>
              <a:t>識別機</a:t>
            </a:r>
            <a:r>
              <a:rPr lang="ja-JP" altLang="en-US" b="0" i="0" dirty="0">
                <a:solidFill>
                  <a:srgbClr val="374151"/>
                </a:solidFill>
                <a:effectLst/>
                <a:latin typeface="Abadi" panose="020B0604020104020204" pitchFamily="34" charset="0"/>
              </a:rPr>
              <a:t>）</a:t>
            </a:r>
          </a:p>
          <a:p>
            <a:pPr marL="0" indent="0" algn="l">
              <a:buNone/>
            </a:pPr>
            <a:r>
              <a:rPr lang="ja-JP" altLang="en-US" b="0" i="0" dirty="0">
                <a:solidFill>
                  <a:srgbClr val="374151"/>
                </a:solidFill>
                <a:effectLst/>
                <a:latin typeface="Abadi" panose="020B0604020104020204" pitchFamily="34" charset="0"/>
              </a:rPr>
              <a:t>２．</a:t>
            </a:r>
            <a:r>
              <a:rPr lang="ja-JP" altLang="en-US" b="1" i="0" dirty="0">
                <a:solidFill>
                  <a:srgbClr val="C00000"/>
                </a:solidFill>
                <a:effectLst/>
                <a:latin typeface="Abadi" panose="020B0604020104020204" pitchFamily="34" charset="0"/>
              </a:rPr>
              <a:t>生成器</a:t>
            </a:r>
            <a:endParaRPr lang="en-US" altLang="ja-JP" b="1" i="0" dirty="0">
              <a:solidFill>
                <a:srgbClr val="C00000"/>
              </a:solidFill>
              <a:effectLst/>
              <a:latin typeface="Abadi" panose="020B0604020104020204" pitchFamily="34" charset="0"/>
            </a:endParaRPr>
          </a:p>
          <a:p>
            <a:pPr marL="0" indent="0">
              <a:buNone/>
            </a:pPr>
            <a:r>
              <a:rPr lang="ja-JP" altLang="en-US" dirty="0">
                <a:solidFill>
                  <a:srgbClr val="374151"/>
                </a:solidFill>
                <a:latin typeface="Abadi" panose="020B0604020104020204" pitchFamily="34" charset="0"/>
              </a:rPr>
              <a:t>　</a:t>
            </a:r>
            <a:r>
              <a:rPr lang="ja-JP" altLang="en-US" b="1" i="0" dirty="0">
                <a:solidFill>
                  <a:srgbClr val="374151"/>
                </a:solidFill>
                <a:effectLst/>
                <a:latin typeface="Abadi" panose="020B0604020104020204" pitchFamily="34" charset="0"/>
              </a:rPr>
              <a:t>データを生成</a:t>
            </a:r>
            <a:r>
              <a:rPr lang="ja-JP" altLang="en-US" b="0" i="0" dirty="0">
                <a:solidFill>
                  <a:srgbClr val="374151"/>
                </a:solidFill>
                <a:effectLst/>
                <a:latin typeface="Abadi" panose="020B0604020104020204" pitchFamily="34" charset="0"/>
              </a:rPr>
              <a:t>。</a:t>
            </a:r>
            <a:r>
              <a:rPr lang="ja-JP" altLang="en-US" b="1" i="0" dirty="0">
                <a:solidFill>
                  <a:srgbClr val="C00000"/>
                </a:solidFill>
                <a:effectLst/>
                <a:latin typeface="Abadi" panose="020B0604020104020204" pitchFamily="34" charset="0"/>
              </a:rPr>
              <a:t>識別器</a:t>
            </a:r>
            <a:r>
              <a:rPr lang="ja-JP" altLang="en-US" b="0" i="0" dirty="0">
                <a:solidFill>
                  <a:srgbClr val="374151"/>
                </a:solidFill>
                <a:effectLst/>
                <a:latin typeface="Abadi" panose="020B0604020104020204" pitchFamily="34" charset="0"/>
              </a:rPr>
              <a:t>が誤って判定するようなデータを生成するように学習する。</a:t>
            </a:r>
            <a:endParaRPr lang="en-US" altLang="ja-JP" b="0" i="0" dirty="0">
              <a:solidFill>
                <a:srgbClr val="374151"/>
              </a:solidFill>
              <a:effectLst/>
              <a:latin typeface="Abadi" panose="020B0604020104020204" pitchFamily="34" charset="0"/>
            </a:endParaRPr>
          </a:p>
          <a:p>
            <a:pPr marL="0" indent="0" algn="l">
              <a:buNone/>
            </a:pPr>
            <a:r>
              <a:rPr lang="ja-JP" altLang="en-US" b="0" i="0" dirty="0">
                <a:solidFill>
                  <a:srgbClr val="374151"/>
                </a:solidFill>
                <a:effectLst/>
                <a:latin typeface="Abadi" panose="020B0604020104020204" pitchFamily="34" charset="0"/>
              </a:rPr>
              <a:t>３．</a:t>
            </a:r>
            <a:r>
              <a:rPr lang="ja-JP" altLang="en-US" b="1" i="0" dirty="0">
                <a:solidFill>
                  <a:srgbClr val="C00000"/>
                </a:solidFill>
                <a:effectLst/>
                <a:latin typeface="Abadi" panose="020B0604020104020204" pitchFamily="34" charset="0"/>
              </a:rPr>
              <a:t>識別器</a:t>
            </a:r>
            <a:endParaRPr lang="en-US" altLang="ja-JP" b="1" i="0" dirty="0">
              <a:solidFill>
                <a:srgbClr val="C00000"/>
              </a:solidFill>
              <a:effectLst/>
              <a:latin typeface="Abadi" panose="020B0604020104020204" pitchFamily="34" charset="0"/>
            </a:endParaRPr>
          </a:p>
          <a:p>
            <a:pPr marL="0" indent="0" algn="l">
              <a:buNone/>
            </a:pPr>
            <a:r>
              <a:rPr lang="ja-JP" altLang="en-US" dirty="0">
                <a:solidFill>
                  <a:srgbClr val="374151"/>
                </a:solidFill>
                <a:latin typeface="Abadi" panose="020B0604020104020204" pitchFamily="34" charset="0"/>
              </a:rPr>
              <a:t>　</a:t>
            </a:r>
            <a:r>
              <a:rPr lang="ja-JP" altLang="en-US" b="1" dirty="0">
                <a:solidFill>
                  <a:srgbClr val="374151"/>
                </a:solidFill>
                <a:latin typeface="Abadi" panose="020B0604020104020204" pitchFamily="34" charset="0"/>
              </a:rPr>
              <a:t>生成器が生成したデータが</a:t>
            </a:r>
            <a:r>
              <a:rPr lang="ja-JP" altLang="en-US" b="1" i="0" dirty="0">
                <a:solidFill>
                  <a:srgbClr val="374151"/>
                </a:solidFill>
                <a:effectLst/>
                <a:latin typeface="Abadi" panose="020B0604020104020204" pitchFamily="34" charset="0"/>
              </a:rPr>
              <a:t>本物か偽物かを判定</a:t>
            </a:r>
            <a:r>
              <a:rPr lang="ja-JP" altLang="en-US" b="0" i="0" dirty="0">
                <a:solidFill>
                  <a:srgbClr val="374151"/>
                </a:solidFill>
                <a:effectLst/>
                <a:latin typeface="Abadi" panose="020B0604020104020204" pitchFamily="34" charset="0"/>
              </a:rPr>
              <a:t>。本物データを正しく、生成データを誤って識別するように学習する。</a:t>
            </a:r>
          </a:p>
          <a:p>
            <a:pPr marL="0" indent="0" algn="l">
              <a:buNone/>
            </a:pPr>
            <a:endParaRPr lang="en-US" altLang="ja-JP" b="0" i="0" dirty="0">
              <a:solidFill>
                <a:srgbClr val="374151"/>
              </a:solidFill>
              <a:effectLst/>
              <a:latin typeface="Abadi" panose="020B0604020104020204" pitchFamily="34" charset="0"/>
            </a:endParaRPr>
          </a:p>
          <a:p>
            <a:pPr marL="0" indent="0" algn="l">
              <a:buNone/>
            </a:pPr>
            <a:r>
              <a:rPr lang="ja-JP" altLang="en-US" b="0" i="0" dirty="0">
                <a:solidFill>
                  <a:srgbClr val="374151"/>
                </a:solidFill>
                <a:effectLst/>
                <a:latin typeface="Abadi" panose="020B0604020104020204" pitchFamily="34" charset="0"/>
              </a:rPr>
              <a:t>生成器は生成器と識別器の学習を交互に繰り返すことで、</a:t>
            </a:r>
            <a:r>
              <a:rPr lang="ja-JP" altLang="en-US" b="1" i="0" dirty="0">
                <a:solidFill>
                  <a:srgbClr val="374151"/>
                </a:solidFill>
                <a:effectLst/>
                <a:latin typeface="Abadi" panose="020B0604020104020204" pitchFamily="34" charset="0"/>
              </a:rPr>
              <a:t>生成器が本物に近いデータを生成できるようになる</a:t>
            </a:r>
            <a:r>
              <a:rPr lang="ja-JP" altLang="en-US" b="0" i="0" dirty="0">
                <a:solidFill>
                  <a:srgbClr val="374151"/>
                </a:solidFill>
                <a:effectLst/>
                <a:latin typeface="Abadi" panose="020B0604020104020204" pitchFamily="34" charset="0"/>
              </a:rPr>
              <a:t>。</a:t>
            </a:r>
          </a:p>
        </p:txBody>
      </p:sp>
      <p:sp>
        <p:nvSpPr>
          <p:cNvPr id="4" name="スライド番号プレースホルダー 3">
            <a:extLst>
              <a:ext uri="{FF2B5EF4-FFF2-40B4-BE49-F238E27FC236}">
                <a16:creationId xmlns:a16="http://schemas.microsoft.com/office/drawing/2014/main" id="{4B5290AD-FB03-4C9E-8409-B7395D14BDD6}"/>
              </a:ext>
            </a:extLst>
          </p:cNvPr>
          <p:cNvSpPr>
            <a:spLocks noGrp="1"/>
          </p:cNvSpPr>
          <p:nvPr>
            <p:ph type="sldNum" sz="quarter" idx="12"/>
          </p:nvPr>
        </p:nvSpPr>
        <p:spPr/>
        <p:txBody>
          <a:bodyPr/>
          <a:lstStyle/>
          <a:p>
            <a:fld id="{E205D82C-95A1-431E-8E38-AA614A14CDCF}" type="slidenum">
              <a:rPr kumimoji="1" lang="ja-JP" altLang="en-US" smtClean="0"/>
              <a:t>50</a:t>
            </a:fld>
            <a:endParaRPr kumimoji="1" lang="ja-JP" altLang="en-US"/>
          </a:p>
        </p:txBody>
      </p:sp>
    </p:spTree>
    <p:extLst>
      <p:ext uri="{BB962C8B-B14F-4D97-AF65-F5344CB8AC3E}">
        <p14:creationId xmlns:p14="http://schemas.microsoft.com/office/powerpoint/2010/main" val="986280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50192-9358-4F8B-B47A-B11F3492E327}"/>
              </a:ext>
            </a:extLst>
          </p:cNvPr>
          <p:cNvSpPr>
            <a:spLocks noGrp="1"/>
          </p:cNvSpPr>
          <p:nvPr>
            <p:ph type="title"/>
          </p:nvPr>
        </p:nvSpPr>
        <p:spPr/>
        <p:txBody>
          <a:bodyPr>
            <a:noAutofit/>
          </a:bodyPr>
          <a:lstStyle/>
          <a:p>
            <a:r>
              <a:rPr lang="ja-JP" altLang="en-US" dirty="0"/>
              <a:t>人間の下書きを，人工知能が清書する</a:t>
            </a:r>
            <a:endParaRPr kumimoji="1" lang="ja-JP" altLang="en-US" dirty="0"/>
          </a:p>
        </p:txBody>
      </p:sp>
      <p:sp>
        <p:nvSpPr>
          <p:cNvPr id="4" name="スライド番号プレースホルダー 3">
            <a:extLst>
              <a:ext uri="{FF2B5EF4-FFF2-40B4-BE49-F238E27FC236}">
                <a16:creationId xmlns:a16="http://schemas.microsoft.com/office/drawing/2014/main" id="{8A9CABD0-4E15-411C-A362-1C9E9CB100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タイトル 1">
            <a:extLst>
              <a:ext uri="{FF2B5EF4-FFF2-40B4-BE49-F238E27FC236}">
                <a16:creationId xmlns:a16="http://schemas.microsoft.com/office/drawing/2014/main" id="{10A77CD0-2E92-45ED-881B-551F4EB0CC67}"/>
              </a:ext>
            </a:extLst>
          </p:cNvPr>
          <p:cNvSpPr txBox="1">
            <a:spLocks/>
          </p:cNvSpPr>
          <p:nvPr/>
        </p:nvSpPr>
        <p:spPr>
          <a:xfrm>
            <a:off x="566299" y="1137500"/>
            <a:ext cx="8461208" cy="469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人工知能が，元の情報を保ったまま人間のイラストを清書する </a:t>
            </a:r>
            <a:r>
              <a:rPr kumimoji="1" lang="en-US" altLang="ja-JP" sz="2400" b="0" i="0" u="none" strike="noStrike" kern="1200" cap="none" spc="0" normalizeH="0" baseline="0" noProof="0" dirty="0" err="1">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AutoDraw</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6" name="コンテンツ プレースホルダー 2">
            <a:extLst>
              <a:ext uri="{FF2B5EF4-FFF2-40B4-BE49-F238E27FC236}">
                <a16:creationId xmlns:a16="http://schemas.microsoft.com/office/drawing/2014/main" id="{166B0E3E-AD20-49C4-A657-234ED80EFC58}"/>
              </a:ext>
            </a:extLst>
          </p:cNvPr>
          <p:cNvSpPr>
            <a:spLocks noGrp="1"/>
          </p:cNvSpPr>
          <p:nvPr>
            <p:ph idx="1"/>
          </p:nvPr>
        </p:nvSpPr>
        <p:spPr>
          <a:xfrm>
            <a:off x="2352173" y="5636944"/>
            <a:ext cx="4439653" cy="413088"/>
          </a:xfrm>
        </p:spPr>
        <p:txBody>
          <a:bodyPr>
            <a:noAutofit/>
          </a:bodyPr>
          <a:lstStyle/>
          <a:p>
            <a:pPr marL="0" indent="0">
              <a:buNone/>
            </a:pPr>
            <a:r>
              <a:rPr lang="en-US" altLang="ja-JP" sz="2400" dirty="0"/>
              <a:t>https://www.autodraw.com/</a:t>
            </a:r>
          </a:p>
          <a:p>
            <a:endParaRPr kumimoji="1" lang="ja-JP" altLang="en-US" sz="2400" dirty="0"/>
          </a:p>
        </p:txBody>
      </p:sp>
      <p:pic>
        <p:nvPicPr>
          <p:cNvPr id="7" name="図 6">
            <a:extLst>
              <a:ext uri="{FF2B5EF4-FFF2-40B4-BE49-F238E27FC236}">
                <a16:creationId xmlns:a16="http://schemas.microsoft.com/office/drawing/2014/main" id="{AD0F8576-8000-43FB-BA38-5446DD68E07D}"/>
              </a:ext>
            </a:extLst>
          </p:cNvPr>
          <p:cNvPicPr>
            <a:picLocks noChangeAspect="1"/>
          </p:cNvPicPr>
          <p:nvPr/>
        </p:nvPicPr>
        <p:blipFill>
          <a:blip r:embed="rId2"/>
          <a:stretch>
            <a:fillRect/>
          </a:stretch>
        </p:blipFill>
        <p:spPr>
          <a:xfrm>
            <a:off x="776333" y="2083735"/>
            <a:ext cx="1760933" cy="1249333"/>
          </a:xfrm>
          <a:prstGeom prst="rect">
            <a:avLst/>
          </a:prstGeom>
        </p:spPr>
      </p:pic>
      <p:pic>
        <p:nvPicPr>
          <p:cNvPr id="8" name="図 7">
            <a:extLst>
              <a:ext uri="{FF2B5EF4-FFF2-40B4-BE49-F238E27FC236}">
                <a16:creationId xmlns:a16="http://schemas.microsoft.com/office/drawing/2014/main" id="{FB554B83-00B4-4D1A-92EA-A8586AF10CA7}"/>
              </a:ext>
            </a:extLst>
          </p:cNvPr>
          <p:cNvPicPr>
            <a:picLocks noChangeAspect="1"/>
          </p:cNvPicPr>
          <p:nvPr/>
        </p:nvPicPr>
        <p:blipFill>
          <a:blip r:embed="rId3"/>
          <a:stretch>
            <a:fillRect/>
          </a:stretch>
        </p:blipFill>
        <p:spPr>
          <a:xfrm>
            <a:off x="3317081" y="1771420"/>
            <a:ext cx="3171825" cy="607219"/>
          </a:xfrm>
          <a:prstGeom prst="rect">
            <a:avLst/>
          </a:prstGeom>
        </p:spPr>
      </p:pic>
      <p:pic>
        <p:nvPicPr>
          <p:cNvPr id="9" name="図 8">
            <a:extLst>
              <a:ext uri="{FF2B5EF4-FFF2-40B4-BE49-F238E27FC236}">
                <a16:creationId xmlns:a16="http://schemas.microsoft.com/office/drawing/2014/main" id="{85D5C4DB-CA7F-4BD0-857A-785F3F853188}"/>
              </a:ext>
            </a:extLst>
          </p:cNvPr>
          <p:cNvPicPr>
            <a:picLocks noChangeAspect="1"/>
          </p:cNvPicPr>
          <p:nvPr/>
        </p:nvPicPr>
        <p:blipFill>
          <a:blip r:embed="rId4"/>
          <a:stretch>
            <a:fillRect/>
          </a:stretch>
        </p:blipFill>
        <p:spPr>
          <a:xfrm>
            <a:off x="3317081" y="2378639"/>
            <a:ext cx="3171825" cy="607219"/>
          </a:xfrm>
          <a:prstGeom prst="rect">
            <a:avLst/>
          </a:prstGeom>
        </p:spPr>
      </p:pic>
      <p:pic>
        <p:nvPicPr>
          <p:cNvPr id="10" name="図 9">
            <a:extLst>
              <a:ext uri="{FF2B5EF4-FFF2-40B4-BE49-F238E27FC236}">
                <a16:creationId xmlns:a16="http://schemas.microsoft.com/office/drawing/2014/main" id="{1772C3A5-739F-458D-AA93-03FB2E4202D8}"/>
              </a:ext>
            </a:extLst>
          </p:cNvPr>
          <p:cNvPicPr>
            <a:picLocks noChangeAspect="1"/>
          </p:cNvPicPr>
          <p:nvPr/>
        </p:nvPicPr>
        <p:blipFill>
          <a:blip r:embed="rId5"/>
          <a:stretch>
            <a:fillRect/>
          </a:stretch>
        </p:blipFill>
        <p:spPr>
          <a:xfrm>
            <a:off x="3317081" y="3011937"/>
            <a:ext cx="3171825" cy="607219"/>
          </a:xfrm>
          <a:prstGeom prst="rect">
            <a:avLst/>
          </a:prstGeom>
        </p:spPr>
      </p:pic>
      <p:pic>
        <p:nvPicPr>
          <p:cNvPr id="11" name="図 10">
            <a:extLst>
              <a:ext uri="{FF2B5EF4-FFF2-40B4-BE49-F238E27FC236}">
                <a16:creationId xmlns:a16="http://schemas.microsoft.com/office/drawing/2014/main" id="{EB9FC4AF-81CE-4823-944C-FDC49D4A1992}"/>
              </a:ext>
            </a:extLst>
          </p:cNvPr>
          <p:cNvPicPr>
            <a:picLocks noChangeAspect="1"/>
          </p:cNvPicPr>
          <p:nvPr/>
        </p:nvPicPr>
        <p:blipFill>
          <a:blip r:embed="rId6"/>
          <a:stretch>
            <a:fillRect/>
          </a:stretch>
        </p:blipFill>
        <p:spPr>
          <a:xfrm>
            <a:off x="7067344" y="1533525"/>
            <a:ext cx="2119519" cy="2050718"/>
          </a:xfrm>
          <a:prstGeom prst="rect">
            <a:avLst/>
          </a:prstGeom>
        </p:spPr>
      </p:pic>
      <p:sp>
        <p:nvSpPr>
          <p:cNvPr id="12" name="テキスト ボックス 11">
            <a:extLst>
              <a:ext uri="{FF2B5EF4-FFF2-40B4-BE49-F238E27FC236}">
                <a16:creationId xmlns:a16="http://schemas.microsoft.com/office/drawing/2014/main" id="{879665CE-F621-4DDD-A6DA-5EEAA212D1EC}"/>
              </a:ext>
            </a:extLst>
          </p:cNvPr>
          <p:cNvSpPr txBox="1"/>
          <p:nvPr/>
        </p:nvSpPr>
        <p:spPr>
          <a:xfrm>
            <a:off x="209551" y="3740157"/>
            <a:ext cx="326243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人間がイラストを描く</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DA6E08DE-1F91-4E1D-B187-0EC51B826791}"/>
              </a:ext>
            </a:extLst>
          </p:cNvPr>
          <p:cNvSpPr txBox="1"/>
          <p:nvPr/>
        </p:nvSpPr>
        <p:spPr>
          <a:xfrm>
            <a:off x="3395663" y="3911241"/>
            <a:ext cx="38779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コンピュータが候補を出す</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57E4F8AD-67E6-469C-96DD-DA1910E83CA1}"/>
              </a:ext>
            </a:extLst>
          </p:cNvPr>
          <p:cNvSpPr txBox="1"/>
          <p:nvPr/>
        </p:nvSpPr>
        <p:spPr>
          <a:xfrm>
            <a:off x="7788549" y="385794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完成</a:t>
            </a:r>
          </a:p>
        </p:txBody>
      </p:sp>
    </p:spTree>
    <p:extLst>
      <p:ext uri="{BB962C8B-B14F-4D97-AF65-F5344CB8AC3E}">
        <p14:creationId xmlns:p14="http://schemas.microsoft.com/office/powerpoint/2010/main" val="26989394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586288" y="2415916"/>
            <a:ext cx="3653600" cy="3345518"/>
          </a:xfrm>
          <a:prstGeom prst="rect">
            <a:avLst/>
          </a:prstGeom>
        </p:spPr>
      </p:pic>
      <p:sp>
        <p:nvSpPr>
          <p:cNvPr id="3" name="コンテンツ プレースホルダー 2"/>
          <p:cNvSpPr>
            <a:spLocks noGrp="1"/>
          </p:cNvSpPr>
          <p:nvPr>
            <p:ph idx="1"/>
          </p:nvPr>
        </p:nvSpPr>
        <p:spPr>
          <a:xfrm>
            <a:off x="209550" y="1533525"/>
            <a:ext cx="8753475" cy="3879057"/>
          </a:xfrm>
        </p:spPr>
        <p:txBody>
          <a:bodyPr/>
          <a:lstStyle/>
          <a:p>
            <a:pPr marL="0" indent="0">
              <a:buNone/>
            </a:pPr>
            <a:r>
              <a:rPr kumimoji="1" lang="ja-JP" altLang="en-US" dirty="0"/>
              <a:t>① ウェブブラウザで次の </a:t>
            </a:r>
            <a:r>
              <a:rPr kumimoji="1" lang="en-US" altLang="ja-JP" dirty="0"/>
              <a:t>URL </a:t>
            </a:r>
            <a:r>
              <a:rPr kumimoji="1" lang="ja-JP" altLang="en-US" dirty="0"/>
              <a:t>を開く</a:t>
            </a:r>
            <a:endParaRPr kumimoji="1" lang="en-US" altLang="ja-JP" dirty="0"/>
          </a:p>
          <a:p>
            <a:pPr marL="0" indent="0">
              <a:buNone/>
            </a:pPr>
            <a:r>
              <a:rPr lang="en-US" altLang="ja-JP" dirty="0"/>
              <a:t>	</a:t>
            </a:r>
            <a:r>
              <a:rPr lang="en-US" altLang="ja-JP" sz="2400" b="1" dirty="0"/>
              <a:t>https://</a:t>
            </a:r>
            <a:r>
              <a:rPr lang="en-US" altLang="ja-JP" sz="2400" b="1" dirty="0" err="1"/>
              <a:t>www.autodraw.com</a:t>
            </a:r>
            <a:r>
              <a:rPr lang="en-US" altLang="ja-JP" sz="2400" b="1" dirty="0"/>
              <a:t>/</a:t>
            </a:r>
          </a:p>
          <a:p>
            <a:pPr marL="0" indent="0">
              <a:buNone/>
            </a:pPr>
            <a:r>
              <a:rPr lang="ja-JP" altLang="en-US" dirty="0"/>
              <a:t>②「</a:t>
            </a:r>
            <a:r>
              <a:rPr lang="en-US" altLang="ja-JP" b="1" dirty="0"/>
              <a:t>Start Drawing</a:t>
            </a:r>
            <a:r>
              <a:rPr lang="ja-JP" altLang="en-US" dirty="0"/>
              <a:t>」をクリック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p:cNvSpPr/>
          <p:nvPr/>
        </p:nvSpPr>
        <p:spPr>
          <a:xfrm>
            <a:off x="4946196" y="5091315"/>
            <a:ext cx="1497467" cy="5331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165306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5711" y="917971"/>
            <a:ext cx="8753475" cy="3879057"/>
          </a:xfrm>
        </p:spPr>
        <p:txBody>
          <a:bodyPr/>
          <a:lstStyle/>
          <a:p>
            <a:pPr marL="0" indent="0">
              <a:buNone/>
            </a:pPr>
            <a:r>
              <a:rPr lang="ja-JP" altLang="en-US" dirty="0"/>
              <a:t>③　描きたいものをざっくり描く</a:t>
            </a:r>
            <a:endParaRPr kumimoji="1" lang="en-US" altLang="ja-JP" dirty="0"/>
          </a:p>
          <a:p>
            <a:pPr marL="0" indent="0">
              <a:buNone/>
            </a:pPr>
            <a:r>
              <a:rPr lang="en-US" altLang="ja-JP" dirty="0"/>
              <a:t>	</a:t>
            </a:r>
            <a:r>
              <a:rPr lang="en-US" altLang="ja-JP" sz="2400" b="1" dirty="0"/>
              <a:t>https://</a:t>
            </a:r>
            <a:r>
              <a:rPr lang="en-US" altLang="ja-JP" sz="2400" b="1" dirty="0" err="1"/>
              <a:t>www.autodraw.com</a:t>
            </a:r>
            <a:r>
              <a:rPr lang="en-US" altLang="ja-JP" sz="2400" b="1" dirty="0"/>
              <a:t>/</a:t>
            </a:r>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r>
              <a:rPr lang="ja-JP" altLang="en-US" dirty="0"/>
              <a:t>④上のメニューに候補が出るのでクリック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5816203" y="1546560"/>
            <a:ext cx="2827735" cy="2049633"/>
          </a:xfrm>
          <a:prstGeom prst="rect">
            <a:avLst/>
          </a:prstGeom>
          <a:ln>
            <a:solidFill>
              <a:schemeClr val="accent1"/>
            </a:solidFill>
          </a:ln>
        </p:spPr>
      </p:pic>
      <p:pic>
        <p:nvPicPr>
          <p:cNvPr id="8" name="図 7"/>
          <p:cNvPicPr>
            <a:picLocks noChangeAspect="1"/>
          </p:cNvPicPr>
          <p:nvPr/>
        </p:nvPicPr>
        <p:blipFill>
          <a:blip r:embed="rId3"/>
          <a:stretch>
            <a:fillRect/>
          </a:stretch>
        </p:blipFill>
        <p:spPr>
          <a:xfrm>
            <a:off x="5047053" y="4656731"/>
            <a:ext cx="3334947" cy="2028825"/>
          </a:xfrm>
          <a:prstGeom prst="rect">
            <a:avLst/>
          </a:prstGeom>
        </p:spPr>
      </p:pic>
      <p:sp>
        <p:nvSpPr>
          <p:cNvPr id="9" name="正方形/長方形 8"/>
          <p:cNvSpPr/>
          <p:nvPr/>
        </p:nvSpPr>
        <p:spPr>
          <a:xfrm>
            <a:off x="5465308" y="4585287"/>
            <a:ext cx="2916692" cy="4506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タイトル 6">
            <a:extLst>
              <a:ext uri="{FF2B5EF4-FFF2-40B4-BE49-F238E27FC236}">
                <a16:creationId xmlns:a16="http://schemas.microsoft.com/office/drawing/2014/main" id="{D3AA75DC-AA49-4E08-9D44-75F2E24855B6}"/>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4030023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9550" y="213237"/>
            <a:ext cx="8084344" cy="507206"/>
          </a:xfrm>
        </p:spPr>
        <p:txBody>
          <a:bodyPr>
            <a:normAutofit fontScale="90000"/>
          </a:bodyPr>
          <a:lstStyle/>
          <a:p>
            <a:r>
              <a:rPr kumimoji="1" lang="ja-JP" altLang="en-US" dirty="0"/>
              <a:t>人工知能で，スケッチを増やすサイト</a:t>
            </a:r>
          </a:p>
        </p:txBody>
      </p:sp>
      <p:sp>
        <p:nvSpPr>
          <p:cNvPr id="3" name="コンテンツ プレースホルダー 2"/>
          <p:cNvSpPr>
            <a:spLocks noGrp="1"/>
          </p:cNvSpPr>
          <p:nvPr>
            <p:ph idx="1"/>
          </p:nvPr>
        </p:nvSpPr>
        <p:spPr/>
        <p:txBody>
          <a:bodyPr>
            <a:normAutofit/>
          </a:bodyPr>
          <a:lstStyle/>
          <a:p>
            <a:pPr marL="0" indent="0">
              <a:buNone/>
            </a:pPr>
            <a:r>
              <a:rPr lang="en-US" altLang="ja-JP" sz="3000" dirty="0"/>
              <a:t>https://</a:t>
            </a:r>
            <a:r>
              <a:rPr lang="en-US" altLang="ja-JP" sz="3000" dirty="0" err="1"/>
              <a:t>magenta.tensorflow.org</a:t>
            </a:r>
            <a:r>
              <a:rPr lang="en-US" altLang="ja-JP" sz="3000" dirty="0"/>
              <a:t>/sketch-</a:t>
            </a:r>
            <a:r>
              <a:rPr lang="en-US" altLang="ja-JP" sz="3000" dirty="0" err="1"/>
              <a:t>rnn</a:t>
            </a:r>
            <a:r>
              <a:rPr lang="en-US" altLang="ja-JP" sz="3000" dirty="0"/>
              <a:t>-demo</a:t>
            </a:r>
            <a:endParaRPr lang="ja-JP" altLang="en-US" sz="3000"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54</a:t>
            </a:fld>
            <a:endParaRPr kumimoji="1" lang="ja-JP" altLang="en-US"/>
          </a:p>
        </p:txBody>
      </p:sp>
      <p:pic>
        <p:nvPicPr>
          <p:cNvPr id="5" name="図 4"/>
          <p:cNvPicPr>
            <a:picLocks noChangeAspect="1"/>
          </p:cNvPicPr>
          <p:nvPr/>
        </p:nvPicPr>
        <p:blipFill>
          <a:blip r:embed="rId2"/>
          <a:stretch>
            <a:fillRect/>
          </a:stretch>
        </p:blipFill>
        <p:spPr>
          <a:xfrm>
            <a:off x="4586288" y="3195638"/>
            <a:ext cx="4409508" cy="2781300"/>
          </a:xfrm>
          <a:prstGeom prst="rect">
            <a:avLst/>
          </a:prstGeom>
        </p:spPr>
      </p:pic>
      <p:sp>
        <p:nvSpPr>
          <p:cNvPr id="6" name="テキスト ボックス 5"/>
          <p:cNvSpPr txBox="1"/>
          <p:nvPr/>
        </p:nvSpPr>
        <p:spPr>
          <a:xfrm>
            <a:off x="321845" y="1573844"/>
            <a:ext cx="8448675" cy="1938992"/>
          </a:xfrm>
          <a:prstGeom prst="rect">
            <a:avLst/>
          </a:prstGeom>
          <a:noFill/>
        </p:spPr>
        <p:txBody>
          <a:bodyPr wrap="square" rtlCol="0">
            <a:spAutoFit/>
          </a:bodyPr>
          <a:lstStyle/>
          <a:p>
            <a:r>
              <a:rPr lang="ja-JP" altLang="en-US" sz="2400" dirty="0">
                <a:ea typeface="メイリオ" panose="020B0604030504040204" pitchFamily="50" charset="-128"/>
              </a:rPr>
              <a:t>① </a:t>
            </a:r>
            <a:r>
              <a:rPr kumimoji="1" lang="ja-JP" altLang="en-US" sz="2400" b="1" dirty="0">
                <a:ea typeface="メイリオ" panose="020B0604030504040204" pitchFamily="50" charset="-128"/>
              </a:rPr>
              <a:t>スクロール</a:t>
            </a:r>
            <a:r>
              <a:rPr kumimoji="1" lang="ja-JP" altLang="en-US" sz="2400" dirty="0">
                <a:ea typeface="メイリオ" panose="020B0604030504040204" pitchFamily="50" charset="-128"/>
              </a:rPr>
              <a:t>して、</a:t>
            </a:r>
            <a:endParaRPr kumimoji="1" lang="en-US" altLang="ja-JP" sz="2400" dirty="0">
              <a:ea typeface="メイリオ" panose="020B0604030504040204" pitchFamily="50" charset="-128"/>
            </a:endParaRPr>
          </a:p>
          <a:p>
            <a:r>
              <a:rPr lang="ja-JP" altLang="en-US" sz="2400" dirty="0">
                <a:ea typeface="メイリオ" panose="020B0604030504040204" pitchFamily="50" charset="-128"/>
              </a:rPr>
              <a:t>下の方の</a:t>
            </a:r>
            <a:r>
              <a:rPr kumimoji="1" lang="ja-JP" altLang="en-US" sz="2400" dirty="0">
                <a:ea typeface="メイリオ" panose="020B0604030504040204" pitchFamily="50" charset="-128"/>
              </a:rPr>
              <a:t>「</a:t>
            </a:r>
            <a:r>
              <a:rPr kumimoji="1" lang="en-US" altLang="ja-JP" sz="2400" b="1" dirty="0" err="1">
                <a:ea typeface="メイリオ" panose="020B0604030504040204" pitchFamily="50" charset="-128"/>
              </a:rPr>
              <a:t>Variational</a:t>
            </a:r>
            <a:r>
              <a:rPr kumimoji="1" lang="en-US" altLang="ja-JP" sz="2400" b="1" dirty="0">
                <a:ea typeface="メイリオ" panose="020B0604030504040204" pitchFamily="50" charset="-128"/>
              </a:rPr>
              <a:t> Auto-Encoder</a:t>
            </a:r>
            <a:r>
              <a:rPr kumimoji="1" lang="ja-JP" altLang="en-US" sz="2400" dirty="0">
                <a:ea typeface="メイリオ" panose="020B0604030504040204" pitchFamily="50" charset="-128"/>
              </a:rPr>
              <a:t>」</a:t>
            </a:r>
            <a:r>
              <a:rPr lang="ja-JP" altLang="en-US" sz="2400" dirty="0">
                <a:ea typeface="メイリオ" panose="020B0604030504040204" pitchFamily="50" charset="-128"/>
              </a:rPr>
              <a:t>を探す</a:t>
            </a:r>
            <a:endParaRPr lang="en-US" altLang="ja-JP" sz="2400" dirty="0">
              <a:ea typeface="メイリオ" panose="020B0604030504040204" pitchFamily="50" charset="-128"/>
            </a:endParaRPr>
          </a:p>
          <a:p>
            <a:endParaRPr kumimoji="1" lang="en-US" altLang="ja-JP" sz="2400" dirty="0">
              <a:ea typeface="メイリオ" panose="020B0604030504040204" pitchFamily="50" charset="-128"/>
            </a:endParaRPr>
          </a:p>
          <a:p>
            <a:r>
              <a:rPr lang="ja-JP" altLang="en-US" sz="2400" dirty="0">
                <a:ea typeface="メイリオ" panose="020B0604030504040204" pitchFamily="50" charset="-128"/>
              </a:rPr>
              <a:t>② 「</a:t>
            </a:r>
            <a:r>
              <a:rPr lang="en-US" altLang="ja-JP" sz="2400" b="1" dirty="0" err="1">
                <a:ea typeface="メイリオ" panose="020B0604030504040204" pitchFamily="50" charset="-128"/>
              </a:rPr>
              <a:t>Variational</a:t>
            </a:r>
            <a:r>
              <a:rPr lang="en-US" altLang="ja-JP" sz="2400" b="1" dirty="0">
                <a:ea typeface="メイリオ" panose="020B0604030504040204" pitchFamily="50" charset="-128"/>
              </a:rPr>
              <a:t> </a:t>
            </a:r>
            <a:r>
              <a:rPr lang="en-US" altLang="ja-JP" sz="2400" b="1" dirty="0" err="1">
                <a:ea typeface="メイリオ" panose="020B0604030504040204" pitchFamily="50" charset="-128"/>
              </a:rPr>
              <a:t>AutoEncoder</a:t>
            </a:r>
            <a:endParaRPr lang="en-US" altLang="ja-JP" sz="2400" b="1" dirty="0">
              <a:ea typeface="メイリオ" panose="020B0604030504040204" pitchFamily="50" charset="-128"/>
            </a:endParaRPr>
          </a:p>
          <a:p>
            <a:r>
              <a:rPr kumimoji="1" lang="en-US" altLang="ja-JP" sz="2400" b="1" dirty="0">
                <a:ea typeface="メイリオ" panose="020B0604030504040204" pitchFamily="50" charset="-128"/>
              </a:rPr>
              <a:t>         Demo</a:t>
            </a:r>
            <a:r>
              <a:rPr kumimoji="1" lang="ja-JP" altLang="en-US" sz="2400" dirty="0">
                <a:ea typeface="メイリオ" panose="020B0604030504040204" pitchFamily="50" charset="-128"/>
              </a:rPr>
              <a:t>」をクリック</a:t>
            </a:r>
          </a:p>
        </p:txBody>
      </p:sp>
      <p:sp>
        <p:nvSpPr>
          <p:cNvPr id="7" name="正方形/長方形 6"/>
          <p:cNvSpPr/>
          <p:nvPr/>
        </p:nvSpPr>
        <p:spPr>
          <a:xfrm>
            <a:off x="5972176" y="4802290"/>
            <a:ext cx="1593056"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Tree>
    <p:extLst>
      <p:ext uri="{BB962C8B-B14F-4D97-AF65-F5344CB8AC3E}">
        <p14:creationId xmlns:p14="http://schemas.microsoft.com/office/powerpoint/2010/main" val="1611828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1785938" y="1710929"/>
            <a:ext cx="5410307" cy="3411141"/>
          </a:xfrm>
          <a:prstGeom prst="rect">
            <a:avLst/>
          </a:prstGeom>
        </p:spPr>
      </p:pic>
      <p:sp>
        <p:nvSpPr>
          <p:cNvPr id="10" name="正方形/長方形 9"/>
          <p:cNvSpPr/>
          <p:nvPr/>
        </p:nvSpPr>
        <p:spPr>
          <a:xfrm>
            <a:off x="3455193" y="4687990"/>
            <a:ext cx="723901"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1" name="正方形/長方形 10"/>
          <p:cNvSpPr/>
          <p:nvPr/>
        </p:nvSpPr>
        <p:spPr>
          <a:xfrm>
            <a:off x="1654969" y="4716566"/>
            <a:ext cx="645320"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2" name="正方形/長方形 11"/>
          <p:cNvSpPr/>
          <p:nvPr/>
        </p:nvSpPr>
        <p:spPr>
          <a:xfrm>
            <a:off x="2297905" y="4716566"/>
            <a:ext cx="816770"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4" name="テキスト ボックス 13"/>
          <p:cNvSpPr txBox="1"/>
          <p:nvPr/>
        </p:nvSpPr>
        <p:spPr>
          <a:xfrm>
            <a:off x="1021790" y="5122070"/>
            <a:ext cx="1261884" cy="738664"/>
          </a:xfrm>
          <a:prstGeom prst="rect">
            <a:avLst/>
          </a:prstGeom>
          <a:noFill/>
        </p:spPr>
        <p:txBody>
          <a:bodyPr wrap="none" rtlCol="0">
            <a:spAutoFit/>
          </a:bodyPr>
          <a:lstStyle/>
          <a:p>
            <a:r>
              <a:rPr lang="en-US" altLang="ja-JP" sz="2100" dirty="0">
                <a:ea typeface="メイリオ" panose="020B0604030504040204" pitchFamily="50" charset="-128"/>
              </a:rPr>
              <a:t>start over</a:t>
            </a:r>
          </a:p>
          <a:p>
            <a:r>
              <a:rPr lang="ja-JP" altLang="en-US" sz="2100" dirty="0">
                <a:ea typeface="メイリオ" panose="020B0604030504040204" pitchFamily="50" charset="-128"/>
              </a:rPr>
              <a:t>始</a:t>
            </a:r>
            <a:r>
              <a:rPr kumimoji="1" lang="ja-JP" altLang="en-US" sz="2100" dirty="0">
                <a:ea typeface="メイリオ" panose="020B0604030504040204" pitchFamily="50" charset="-128"/>
              </a:rPr>
              <a:t>めから</a:t>
            </a:r>
          </a:p>
        </p:txBody>
      </p:sp>
      <p:sp>
        <p:nvSpPr>
          <p:cNvPr id="15" name="テキスト ボックス 14"/>
          <p:cNvSpPr txBox="1"/>
          <p:nvPr/>
        </p:nvSpPr>
        <p:spPr>
          <a:xfrm>
            <a:off x="3613928" y="5122070"/>
            <a:ext cx="1800493" cy="738664"/>
          </a:xfrm>
          <a:prstGeom prst="rect">
            <a:avLst/>
          </a:prstGeom>
          <a:noFill/>
        </p:spPr>
        <p:txBody>
          <a:bodyPr wrap="none" rtlCol="0">
            <a:spAutoFit/>
          </a:bodyPr>
          <a:lstStyle/>
          <a:p>
            <a:r>
              <a:rPr kumimoji="1" lang="en-US" altLang="ja-JP" sz="2100" dirty="0">
                <a:ea typeface="メイリオ" panose="020B0604030504040204" pitchFamily="50" charset="-128"/>
              </a:rPr>
              <a:t>auto-encode</a:t>
            </a:r>
          </a:p>
          <a:p>
            <a:r>
              <a:rPr kumimoji="1" lang="ja-JP" altLang="en-US" sz="2100" dirty="0">
                <a:ea typeface="メイリオ" panose="020B0604030504040204" pitchFamily="50" charset="-128"/>
              </a:rPr>
              <a:t>スケッチ生成</a:t>
            </a:r>
          </a:p>
        </p:txBody>
      </p:sp>
      <p:sp>
        <p:nvSpPr>
          <p:cNvPr id="16" name="テキスト ボックス 15"/>
          <p:cNvSpPr txBox="1"/>
          <p:nvPr/>
        </p:nvSpPr>
        <p:spPr>
          <a:xfrm>
            <a:off x="2477831" y="5179220"/>
            <a:ext cx="992579" cy="738664"/>
          </a:xfrm>
          <a:prstGeom prst="rect">
            <a:avLst/>
          </a:prstGeom>
          <a:noFill/>
        </p:spPr>
        <p:txBody>
          <a:bodyPr wrap="none" rtlCol="0">
            <a:spAutoFit/>
          </a:bodyPr>
          <a:lstStyle/>
          <a:p>
            <a:r>
              <a:rPr lang="ja-JP" altLang="en-US" sz="2100" dirty="0">
                <a:ea typeface="メイリオ" panose="020B0604030504040204" pitchFamily="50" charset="-128"/>
              </a:rPr>
              <a:t>種類を</a:t>
            </a:r>
            <a:endParaRPr lang="en-US" altLang="ja-JP" sz="2100" dirty="0">
              <a:ea typeface="メイリオ" panose="020B0604030504040204" pitchFamily="50" charset="-128"/>
            </a:endParaRPr>
          </a:p>
          <a:p>
            <a:r>
              <a:rPr lang="ja-JP" altLang="en-US" sz="2100" dirty="0">
                <a:ea typeface="メイリオ" panose="020B0604030504040204" pitchFamily="50" charset="-128"/>
              </a:rPr>
              <a:t>選べる</a:t>
            </a:r>
            <a:endParaRPr kumimoji="1" lang="en-US" altLang="ja-JP" sz="2100" dirty="0">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55940FB6-D91C-4C45-82A6-6C3F63B50793}" type="slidenum">
              <a:rPr kumimoji="1" lang="ja-JP" altLang="en-US" smtClean="0"/>
              <a:t>55</a:t>
            </a:fld>
            <a:endParaRPr kumimoji="1" lang="ja-JP" altLang="en-US"/>
          </a:p>
        </p:txBody>
      </p:sp>
    </p:spTree>
    <p:extLst>
      <p:ext uri="{BB962C8B-B14F-4D97-AF65-F5344CB8AC3E}">
        <p14:creationId xmlns:p14="http://schemas.microsoft.com/office/powerpoint/2010/main" val="287935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8996" y="1088231"/>
            <a:ext cx="8753475" cy="3879057"/>
          </a:xfrm>
        </p:spPr>
        <p:txBody>
          <a:bodyPr/>
          <a:lstStyle/>
          <a:p>
            <a:r>
              <a:rPr kumimoji="1" lang="ja-JP" altLang="en-US" dirty="0"/>
              <a:t>「手書き」の絵に合うように，猫の画像を人工知能が描く</a:t>
            </a:r>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56</a:t>
            </a:fld>
            <a:endParaRPr kumimoji="1" lang="ja-JP" altLang="en-US"/>
          </a:p>
        </p:txBody>
      </p:sp>
      <p:pic>
        <p:nvPicPr>
          <p:cNvPr id="5" name="図 4"/>
          <p:cNvPicPr>
            <a:picLocks noChangeAspect="1"/>
          </p:cNvPicPr>
          <p:nvPr/>
        </p:nvPicPr>
        <p:blipFill>
          <a:blip r:embed="rId2"/>
          <a:stretch>
            <a:fillRect/>
          </a:stretch>
        </p:blipFill>
        <p:spPr>
          <a:xfrm>
            <a:off x="653143" y="2265630"/>
            <a:ext cx="6396224" cy="3735120"/>
          </a:xfrm>
          <a:prstGeom prst="rect">
            <a:avLst/>
          </a:prstGeom>
        </p:spPr>
      </p:pic>
    </p:spTree>
    <p:extLst>
      <p:ext uri="{BB962C8B-B14F-4D97-AF65-F5344CB8AC3E}">
        <p14:creationId xmlns:p14="http://schemas.microsoft.com/office/powerpoint/2010/main" val="2857698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人工知能で猫を描くウエブサイト</a:t>
            </a:r>
            <a:endParaRPr kumimoji="1" lang="ja-JP" altLang="en-US" dirty="0"/>
          </a:p>
        </p:txBody>
      </p:sp>
      <p:sp>
        <p:nvSpPr>
          <p:cNvPr id="3" name="コンテンツ プレースホルダー 2"/>
          <p:cNvSpPr>
            <a:spLocks noGrp="1"/>
          </p:cNvSpPr>
          <p:nvPr>
            <p:ph idx="1"/>
          </p:nvPr>
        </p:nvSpPr>
        <p:spPr>
          <a:xfrm>
            <a:off x="199950" y="1009650"/>
            <a:ext cx="8753475" cy="3879057"/>
          </a:xfrm>
        </p:spPr>
        <p:txBody>
          <a:bodyPr/>
          <a:lstStyle/>
          <a:p>
            <a:pPr marL="0" indent="0">
              <a:buNone/>
            </a:pPr>
            <a:r>
              <a:rPr kumimoji="1" lang="ja-JP" altLang="en-US" dirty="0"/>
              <a:t>① ウェブブラウザで次の </a:t>
            </a:r>
            <a:r>
              <a:rPr kumimoji="1" lang="en-US" altLang="ja-JP" dirty="0"/>
              <a:t>URL </a:t>
            </a:r>
            <a:r>
              <a:rPr kumimoji="1" lang="ja-JP" altLang="en-US" dirty="0"/>
              <a:t>を開く</a:t>
            </a:r>
            <a:endParaRPr kumimoji="1" lang="en-US" altLang="ja-JP" dirty="0"/>
          </a:p>
          <a:p>
            <a:pPr marL="0" indent="0">
              <a:buNone/>
            </a:pPr>
            <a:r>
              <a:rPr lang="en-US" altLang="ja-JP" dirty="0"/>
              <a:t>	</a:t>
            </a:r>
            <a:r>
              <a:rPr lang="en-US" altLang="ja-JP" b="1" dirty="0"/>
              <a:t>http://</a:t>
            </a:r>
            <a:r>
              <a:rPr lang="en-US" altLang="ja-JP" b="1" dirty="0" err="1"/>
              <a:t>affinelayer.com</a:t>
            </a:r>
            <a:r>
              <a:rPr lang="en-US" altLang="ja-JP" b="1" dirty="0"/>
              <a:t>/</a:t>
            </a:r>
            <a:r>
              <a:rPr lang="en-US" altLang="ja-JP" b="1" dirty="0" err="1"/>
              <a:t>pixsrv</a:t>
            </a:r>
            <a:r>
              <a:rPr lang="en-US" altLang="ja-JP" b="1" dirty="0"/>
              <a:t>/</a:t>
            </a:r>
            <a:r>
              <a:rPr lang="en-US" altLang="ja-JP" b="1" dirty="0" err="1"/>
              <a:t>index.html</a:t>
            </a:r>
            <a:endParaRPr lang="en-US" altLang="ja-JP" b="1" dirty="0"/>
          </a:p>
          <a:p>
            <a:pPr marL="0" indent="0">
              <a:buNone/>
            </a:pPr>
            <a:r>
              <a:rPr lang="ja-JP" altLang="en-US" dirty="0"/>
              <a:t>②　「</a:t>
            </a:r>
            <a:r>
              <a:rPr lang="en-US" altLang="ja-JP" b="1" dirty="0" err="1"/>
              <a:t>edges2cats</a:t>
            </a:r>
            <a:r>
              <a:rPr lang="ja-JP" altLang="en-US" dirty="0"/>
              <a:t>」を</a:t>
            </a:r>
            <a:r>
              <a:rPr lang="ja-JP" altLang="en-US" b="1" dirty="0"/>
              <a:t>探す</a:t>
            </a:r>
            <a:endParaRPr lang="en-US" altLang="ja-JP" b="1"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57</a:t>
            </a:fld>
            <a:endParaRPr kumimoji="1" lang="ja-JP" altLang="en-US"/>
          </a:p>
        </p:txBody>
      </p:sp>
      <p:pic>
        <p:nvPicPr>
          <p:cNvPr id="5" name="図 4"/>
          <p:cNvPicPr>
            <a:picLocks noChangeAspect="1"/>
          </p:cNvPicPr>
          <p:nvPr/>
        </p:nvPicPr>
        <p:blipFill>
          <a:blip r:embed="rId2"/>
          <a:stretch>
            <a:fillRect/>
          </a:stretch>
        </p:blipFill>
        <p:spPr>
          <a:xfrm>
            <a:off x="1460129" y="2744426"/>
            <a:ext cx="6233118" cy="3175362"/>
          </a:xfrm>
          <a:prstGeom prst="rect">
            <a:avLst/>
          </a:prstGeom>
        </p:spPr>
      </p:pic>
    </p:spTree>
    <p:extLst>
      <p:ext uri="{BB962C8B-B14F-4D97-AF65-F5344CB8AC3E}">
        <p14:creationId xmlns:p14="http://schemas.microsoft.com/office/powerpoint/2010/main" val="2687040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5711" y="796292"/>
            <a:ext cx="8753475" cy="3879057"/>
          </a:xfrm>
        </p:spPr>
        <p:txBody>
          <a:bodyPr/>
          <a:lstStyle/>
          <a:p>
            <a:pPr marL="0" indent="0">
              <a:buNone/>
            </a:pPr>
            <a:r>
              <a:rPr lang="ja-JP" altLang="en-US" dirty="0"/>
              <a:t>③ 「</a:t>
            </a:r>
            <a:r>
              <a:rPr lang="en-US" altLang="ja-JP" b="1" dirty="0"/>
              <a:t>Clear</a:t>
            </a:r>
            <a:r>
              <a:rPr lang="ja-JP" altLang="en-US" dirty="0"/>
              <a:t>」をクリックして消す</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ja-JP" altLang="en-US" dirty="0"/>
              <a:t>④　猫を手書きして「</a:t>
            </a:r>
            <a:r>
              <a:rPr lang="en-US" altLang="ja-JP" b="1" dirty="0"/>
              <a:t>process</a:t>
            </a:r>
            <a:r>
              <a:rPr lang="ja-JP" altLang="en-US" dirty="0"/>
              <a:t>」をクリック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58</a:t>
            </a:fld>
            <a:endParaRPr kumimoji="1" lang="ja-JP" altLang="en-US"/>
          </a:p>
        </p:txBody>
      </p:sp>
      <p:pic>
        <p:nvPicPr>
          <p:cNvPr id="6" name="図 5"/>
          <p:cNvPicPr>
            <a:picLocks noChangeAspect="1"/>
          </p:cNvPicPr>
          <p:nvPr/>
        </p:nvPicPr>
        <p:blipFill>
          <a:blip r:embed="rId2"/>
          <a:stretch>
            <a:fillRect/>
          </a:stretch>
        </p:blipFill>
        <p:spPr>
          <a:xfrm>
            <a:off x="4769644" y="1512093"/>
            <a:ext cx="1983581" cy="2194601"/>
          </a:xfrm>
          <a:prstGeom prst="rect">
            <a:avLst/>
          </a:prstGeom>
        </p:spPr>
      </p:pic>
      <p:sp>
        <p:nvSpPr>
          <p:cNvPr id="7" name="正方形/長方形 6"/>
          <p:cNvSpPr/>
          <p:nvPr/>
        </p:nvSpPr>
        <p:spPr>
          <a:xfrm>
            <a:off x="5457825" y="3258741"/>
            <a:ext cx="609600" cy="4479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pic>
        <p:nvPicPr>
          <p:cNvPr id="8" name="図 7"/>
          <p:cNvPicPr>
            <a:picLocks noChangeAspect="1"/>
          </p:cNvPicPr>
          <p:nvPr/>
        </p:nvPicPr>
        <p:blipFill>
          <a:blip r:embed="rId3"/>
          <a:stretch>
            <a:fillRect/>
          </a:stretch>
        </p:blipFill>
        <p:spPr>
          <a:xfrm>
            <a:off x="4020911" y="4675349"/>
            <a:ext cx="3346086" cy="1953971"/>
          </a:xfrm>
          <a:prstGeom prst="rect">
            <a:avLst/>
          </a:prstGeom>
        </p:spPr>
      </p:pic>
      <p:sp>
        <p:nvSpPr>
          <p:cNvPr id="9" name="正方形/長方形 8"/>
          <p:cNvSpPr/>
          <p:nvPr/>
        </p:nvSpPr>
        <p:spPr>
          <a:xfrm>
            <a:off x="3973966" y="4770389"/>
            <a:ext cx="1455284" cy="126421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0" name="正方形/長方形 9"/>
          <p:cNvSpPr/>
          <p:nvPr/>
        </p:nvSpPr>
        <p:spPr>
          <a:xfrm>
            <a:off x="5476195" y="5099914"/>
            <a:ext cx="678316" cy="6381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Tree>
    <p:extLst>
      <p:ext uri="{BB962C8B-B14F-4D97-AF65-F5344CB8AC3E}">
        <p14:creationId xmlns:p14="http://schemas.microsoft.com/office/powerpoint/2010/main" val="40959253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2F9D0-20A3-4FFC-BF2B-87BA5B22DE83}"/>
              </a:ext>
            </a:extLst>
          </p:cNvPr>
          <p:cNvSpPr>
            <a:spLocks noGrp="1"/>
          </p:cNvSpPr>
          <p:nvPr>
            <p:ph type="title"/>
          </p:nvPr>
        </p:nvSpPr>
        <p:spPr/>
        <p:txBody>
          <a:bodyPr>
            <a:noAutofit/>
          </a:bodyPr>
          <a:lstStyle/>
          <a:p>
            <a:r>
              <a:rPr kumimoji="1" lang="ja-JP" altLang="en-US" dirty="0"/>
              <a:t>フェイクビデオ</a:t>
            </a:r>
          </a:p>
        </p:txBody>
      </p:sp>
      <p:pic>
        <p:nvPicPr>
          <p:cNvPr id="6" name="コンテンツ プレースホルダー 5" descr="メガネを掛けた男性&#10;&#10;自動的に生成された説明">
            <a:extLst>
              <a:ext uri="{FF2B5EF4-FFF2-40B4-BE49-F238E27FC236}">
                <a16:creationId xmlns:a16="http://schemas.microsoft.com/office/drawing/2014/main" id="{57986A39-6987-47D4-BF6D-3A71F9D52F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0" y="2192056"/>
            <a:ext cx="2438740" cy="2438740"/>
          </a:xfrm>
        </p:spPr>
      </p:pic>
      <p:sp>
        <p:nvSpPr>
          <p:cNvPr id="4" name="スライド番号プレースホルダー 3">
            <a:extLst>
              <a:ext uri="{FF2B5EF4-FFF2-40B4-BE49-F238E27FC236}">
                <a16:creationId xmlns:a16="http://schemas.microsoft.com/office/drawing/2014/main" id="{C1B34411-C392-4C76-B634-E6E71290C3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1FEDD7FA-2F24-4AC3-B03D-A3A502908667}"/>
              </a:ext>
            </a:extLst>
          </p:cNvPr>
          <p:cNvSpPr txBox="1"/>
          <p:nvPr/>
        </p:nvSpPr>
        <p:spPr>
          <a:xfrm>
            <a:off x="2757813" y="3246444"/>
            <a:ext cx="5437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0" name="図 9">
            <a:extLst>
              <a:ext uri="{FF2B5EF4-FFF2-40B4-BE49-F238E27FC236}">
                <a16:creationId xmlns:a16="http://schemas.microsoft.com/office/drawing/2014/main" id="{105CD827-51F1-4664-A0E5-CA2F9160CC81}"/>
              </a:ext>
            </a:extLst>
          </p:cNvPr>
          <p:cNvPicPr>
            <a:picLocks noChangeAspect="1"/>
          </p:cNvPicPr>
          <p:nvPr/>
        </p:nvPicPr>
        <p:blipFill>
          <a:blip r:embed="rId3"/>
          <a:stretch>
            <a:fillRect/>
          </a:stretch>
        </p:blipFill>
        <p:spPr>
          <a:xfrm>
            <a:off x="3403711" y="2192056"/>
            <a:ext cx="2438739" cy="2409823"/>
          </a:xfrm>
          <a:prstGeom prst="rect">
            <a:avLst/>
          </a:prstGeom>
        </p:spPr>
      </p:pic>
      <p:sp>
        <p:nvSpPr>
          <p:cNvPr id="11" name="テキスト ボックス 10">
            <a:extLst>
              <a:ext uri="{FF2B5EF4-FFF2-40B4-BE49-F238E27FC236}">
                <a16:creationId xmlns:a16="http://schemas.microsoft.com/office/drawing/2014/main" id="{8756B6E8-DD75-4E1A-8511-7B6F6A5E9C0B}"/>
              </a:ext>
            </a:extLst>
          </p:cNvPr>
          <p:cNvSpPr txBox="1"/>
          <p:nvPr/>
        </p:nvSpPr>
        <p:spPr>
          <a:xfrm>
            <a:off x="5944609" y="3246444"/>
            <a:ext cx="4635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3" name="図 12">
            <a:extLst>
              <a:ext uri="{FF2B5EF4-FFF2-40B4-BE49-F238E27FC236}">
                <a16:creationId xmlns:a16="http://schemas.microsoft.com/office/drawing/2014/main" id="{D06D675F-2224-4E82-AB20-C89B50C9F1F9}"/>
              </a:ext>
            </a:extLst>
          </p:cNvPr>
          <p:cNvPicPr>
            <a:picLocks noChangeAspect="1"/>
          </p:cNvPicPr>
          <p:nvPr/>
        </p:nvPicPr>
        <p:blipFill>
          <a:blip r:embed="rId4"/>
          <a:stretch>
            <a:fillRect/>
          </a:stretch>
        </p:blipFill>
        <p:spPr>
          <a:xfrm>
            <a:off x="6510356" y="2163139"/>
            <a:ext cx="2391844" cy="2438740"/>
          </a:xfrm>
          <a:prstGeom prst="rect">
            <a:avLst/>
          </a:prstGeom>
        </p:spPr>
      </p:pic>
      <p:sp>
        <p:nvSpPr>
          <p:cNvPr id="3" name="テキスト ボックス 2">
            <a:extLst>
              <a:ext uri="{FF2B5EF4-FFF2-40B4-BE49-F238E27FC236}">
                <a16:creationId xmlns:a16="http://schemas.microsoft.com/office/drawing/2014/main" id="{A5F8459B-21C8-4094-84A9-129AA2ABE2B5}"/>
              </a:ext>
            </a:extLst>
          </p:cNvPr>
          <p:cNvSpPr txBox="1"/>
          <p:nvPr/>
        </p:nvSpPr>
        <p:spPr>
          <a:xfrm>
            <a:off x="927100" y="4832350"/>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a:t>
            </a:r>
          </a:p>
        </p:txBody>
      </p:sp>
      <p:sp>
        <p:nvSpPr>
          <p:cNvPr id="12" name="テキスト ボックス 11">
            <a:extLst>
              <a:ext uri="{FF2B5EF4-FFF2-40B4-BE49-F238E27FC236}">
                <a16:creationId xmlns:a16="http://schemas.microsoft.com/office/drawing/2014/main" id="{2D938247-5FF8-450B-8AC0-1AC6F6E65CCA}"/>
              </a:ext>
            </a:extLst>
          </p:cNvPr>
          <p:cNvSpPr txBox="1"/>
          <p:nvPr/>
        </p:nvSpPr>
        <p:spPr>
          <a:xfrm>
            <a:off x="4018002" y="4832349"/>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ビデオ</a:t>
            </a:r>
          </a:p>
        </p:txBody>
      </p:sp>
      <p:sp>
        <p:nvSpPr>
          <p:cNvPr id="14" name="テキスト ボックス 13">
            <a:extLst>
              <a:ext uri="{FF2B5EF4-FFF2-40B4-BE49-F238E27FC236}">
                <a16:creationId xmlns:a16="http://schemas.microsoft.com/office/drawing/2014/main" id="{F752476E-F2C1-4CA9-B4EB-1677495C6CA5}"/>
              </a:ext>
            </a:extLst>
          </p:cNvPr>
          <p:cNvSpPr txBox="1"/>
          <p:nvPr/>
        </p:nvSpPr>
        <p:spPr>
          <a:xfrm>
            <a:off x="6295593" y="4787898"/>
            <a:ext cx="2646878"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人工知能により</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合成されたビデオ</a:t>
            </a:r>
          </a:p>
        </p:txBody>
      </p:sp>
    </p:spTree>
    <p:extLst>
      <p:ext uri="{BB962C8B-B14F-4D97-AF65-F5344CB8AC3E}">
        <p14:creationId xmlns:p14="http://schemas.microsoft.com/office/powerpoint/2010/main" val="4060028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35CDDE-7F60-45D6-A154-6244F9704EF3}"/>
              </a:ext>
            </a:extLst>
          </p:cNvPr>
          <p:cNvSpPr>
            <a:spLocks noGrp="1"/>
          </p:cNvSpPr>
          <p:nvPr>
            <p:ph type="title"/>
          </p:nvPr>
        </p:nvSpPr>
        <p:spPr/>
        <p:txBody>
          <a:bodyPr>
            <a:normAutofit fontScale="90000"/>
          </a:bodyPr>
          <a:lstStyle/>
          <a:p>
            <a:r>
              <a:rPr kumimoji="1" lang="ja-JP" altLang="en-US" dirty="0"/>
              <a:t>人工知能の応用例</a:t>
            </a:r>
          </a:p>
        </p:txBody>
      </p:sp>
      <p:sp>
        <p:nvSpPr>
          <p:cNvPr id="4" name="スライド番号プレースホルダー 3">
            <a:extLst>
              <a:ext uri="{FF2B5EF4-FFF2-40B4-BE49-F238E27FC236}">
                <a16:creationId xmlns:a16="http://schemas.microsoft.com/office/drawing/2014/main" id="{F5F03EC6-6AE3-4086-AE8A-6D4FF96417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コンテンツ プレースホルダー 8">
            <a:extLst>
              <a:ext uri="{FF2B5EF4-FFF2-40B4-BE49-F238E27FC236}">
                <a16:creationId xmlns:a16="http://schemas.microsoft.com/office/drawing/2014/main" id="{31F76A50-7B20-44CE-A5B4-362B7B0E83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073" y="904613"/>
            <a:ext cx="1919544" cy="1521719"/>
          </a:xfrm>
        </p:spPr>
      </p:pic>
      <p:pic>
        <p:nvPicPr>
          <p:cNvPr id="11" name="図 10">
            <a:extLst>
              <a:ext uri="{FF2B5EF4-FFF2-40B4-BE49-F238E27FC236}">
                <a16:creationId xmlns:a16="http://schemas.microsoft.com/office/drawing/2014/main" id="{83646FD4-D062-419F-9A5C-88D6BF374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533" y="777408"/>
            <a:ext cx="1919544" cy="1868246"/>
          </a:xfrm>
          <a:prstGeom prst="rect">
            <a:avLst/>
          </a:prstGeom>
        </p:spPr>
      </p:pic>
      <p:sp>
        <p:nvSpPr>
          <p:cNvPr id="12" name="テキスト ボックス 11">
            <a:extLst>
              <a:ext uri="{FF2B5EF4-FFF2-40B4-BE49-F238E27FC236}">
                <a16:creationId xmlns:a16="http://schemas.microsoft.com/office/drawing/2014/main" id="{41F161A8-BAEA-4AF1-9A20-43C5A9EC00C4}"/>
              </a:ext>
            </a:extLst>
          </p:cNvPr>
          <p:cNvSpPr txBox="1"/>
          <p:nvPr/>
        </p:nvSpPr>
        <p:spPr>
          <a:xfrm>
            <a:off x="1321073" y="2778169"/>
            <a:ext cx="1800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顔検知、顔識別</a:t>
            </a:r>
          </a:p>
        </p:txBody>
      </p:sp>
      <p:pic>
        <p:nvPicPr>
          <p:cNvPr id="15" name="図 14">
            <a:extLst>
              <a:ext uri="{FF2B5EF4-FFF2-40B4-BE49-F238E27FC236}">
                <a16:creationId xmlns:a16="http://schemas.microsoft.com/office/drawing/2014/main" id="{8E8E8ADE-4967-418F-809B-F2448232DF9E}"/>
              </a:ext>
            </a:extLst>
          </p:cNvPr>
          <p:cNvPicPr>
            <a:picLocks noChangeAspect="1"/>
          </p:cNvPicPr>
          <p:nvPr/>
        </p:nvPicPr>
        <p:blipFill>
          <a:blip r:embed="rId4"/>
          <a:stretch>
            <a:fillRect/>
          </a:stretch>
        </p:blipFill>
        <p:spPr>
          <a:xfrm>
            <a:off x="41931" y="3710500"/>
            <a:ext cx="4588596" cy="1868246"/>
          </a:xfrm>
          <a:prstGeom prst="rect">
            <a:avLst/>
          </a:prstGeom>
        </p:spPr>
      </p:pic>
      <p:sp>
        <p:nvSpPr>
          <p:cNvPr id="16" name="テキスト ボックス 15">
            <a:extLst>
              <a:ext uri="{FF2B5EF4-FFF2-40B4-BE49-F238E27FC236}">
                <a16:creationId xmlns:a16="http://schemas.microsoft.com/office/drawing/2014/main" id="{5FBBC0D0-3E78-4DB6-8D27-C06B9750D0FD}"/>
              </a:ext>
            </a:extLst>
          </p:cNvPr>
          <p:cNvSpPr txBox="1"/>
          <p:nvPr/>
        </p:nvSpPr>
        <p:spPr>
          <a:xfrm>
            <a:off x="1997367" y="5847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合成</a:t>
            </a:r>
          </a:p>
        </p:txBody>
      </p:sp>
      <p:pic>
        <p:nvPicPr>
          <p:cNvPr id="18" name="図 17">
            <a:extLst>
              <a:ext uri="{FF2B5EF4-FFF2-40B4-BE49-F238E27FC236}">
                <a16:creationId xmlns:a16="http://schemas.microsoft.com/office/drawing/2014/main" id="{A22994AA-4D73-4DC5-BAD6-4EEFA9660A48}"/>
              </a:ext>
            </a:extLst>
          </p:cNvPr>
          <p:cNvPicPr>
            <a:picLocks noChangeAspect="1"/>
          </p:cNvPicPr>
          <p:nvPr/>
        </p:nvPicPr>
        <p:blipFill>
          <a:blip r:embed="rId5"/>
          <a:stretch>
            <a:fillRect/>
          </a:stretch>
        </p:blipFill>
        <p:spPr>
          <a:xfrm>
            <a:off x="4826720" y="665611"/>
            <a:ext cx="1892427" cy="1949772"/>
          </a:xfrm>
          <a:prstGeom prst="rect">
            <a:avLst/>
          </a:prstGeom>
        </p:spPr>
      </p:pic>
      <p:sp>
        <p:nvSpPr>
          <p:cNvPr id="19" name="矢印: 右 18">
            <a:extLst>
              <a:ext uri="{FF2B5EF4-FFF2-40B4-BE49-F238E27FC236}">
                <a16:creationId xmlns:a16="http://schemas.microsoft.com/office/drawing/2014/main" id="{D4321B73-9C14-49E6-A20A-FDC5C3542DA6}"/>
              </a:ext>
            </a:extLst>
          </p:cNvPr>
          <p:cNvSpPr/>
          <p:nvPr/>
        </p:nvSpPr>
        <p:spPr>
          <a:xfrm>
            <a:off x="6766300" y="1388774"/>
            <a:ext cx="205643" cy="487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 name="図 19">
            <a:extLst>
              <a:ext uri="{FF2B5EF4-FFF2-40B4-BE49-F238E27FC236}">
                <a16:creationId xmlns:a16="http://schemas.microsoft.com/office/drawing/2014/main" id="{4085CC83-F200-4A0E-9BFF-93DB05B4E158}"/>
              </a:ext>
            </a:extLst>
          </p:cNvPr>
          <p:cNvPicPr>
            <a:picLocks noChangeAspect="1"/>
          </p:cNvPicPr>
          <p:nvPr/>
        </p:nvPicPr>
        <p:blipFill>
          <a:blip r:embed="rId6"/>
          <a:stretch>
            <a:fillRect/>
          </a:stretch>
        </p:blipFill>
        <p:spPr>
          <a:xfrm>
            <a:off x="6999091" y="690422"/>
            <a:ext cx="1829359" cy="1884040"/>
          </a:xfrm>
          <a:prstGeom prst="rect">
            <a:avLst/>
          </a:prstGeom>
        </p:spPr>
      </p:pic>
      <p:sp>
        <p:nvSpPr>
          <p:cNvPr id="21" name="テキスト ボックス 20">
            <a:extLst>
              <a:ext uri="{FF2B5EF4-FFF2-40B4-BE49-F238E27FC236}">
                <a16:creationId xmlns:a16="http://schemas.microsoft.com/office/drawing/2014/main" id="{72347505-980F-4C02-B8FC-45BA8E3C610A}"/>
              </a:ext>
            </a:extLst>
          </p:cNvPr>
          <p:cNvSpPr txBox="1"/>
          <p:nvPr/>
        </p:nvSpPr>
        <p:spPr>
          <a:xfrm>
            <a:off x="5463004" y="2737796"/>
            <a:ext cx="29546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画像のセグメンテーション</a:t>
            </a:r>
          </a:p>
        </p:txBody>
      </p:sp>
      <p:pic>
        <p:nvPicPr>
          <p:cNvPr id="23" name="図 22">
            <a:extLst>
              <a:ext uri="{FF2B5EF4-FFF2-40B4-BE49-F238E27FC236}">
                <a16:creationId xmlns:a16="http://schemas.microsoft.com/office/drawing/2014/main" id="{5BC992C8-E599-48E3-9A44-2E440FC0C3E3}"/>
              </a:ext>
            </a:extLst>
          </p:cNvPr>
          <p:cNvPicPr>
            <a:picLocks noChangeAspect="1"/>
          </p:cNvPicPr>
          <p:nvPr/>
        </p:nvPicPr>
        <p:blipFill>
          <a:blip r:embed="rId7"/>
          <a:stretch>
            <a:fillRect/>
          </a:stretch>
        </p:blipFill>
        <p:spPr>
          <a:xfrm>
            <a:off x="5002812" y="3483994"/>
            <a:ext cx="3875041" cy="2339691"/>
          </a:xfrm>
          <a:prstGeom prst="rect">
            <a:avLst/>
          </a:prstGeom>
        </p:spPr>
      </p:pic>
      <p:sp>
        <p:nvSpPr>
          <p:cNvPr id="24" name="テキスト ボックス 23">
            <a:extLst>
              <a:ext uri="{FF2B5EF4-FFF2-40B4-BE49-F238E27FC236}">
                <a16:creationId xmlns:a16="http://schemas.microsoft.com/office/drawing/2014/main" id="{EA7ECCAC-622F-433C-A906-B6F4D25DF6B0}"/>
              </a:ext>
            </a:extLst>
          </p:cNvPr>
          <p:cNvSpPr txBox="1"/>
          <p:nvPr/>
        </p:nvSpPr>
        <p:spPr>
          <a:xfrm>
            <a:off x="5463004" y="5934670"/>
            <a:ext cx="311348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ブラウザで翻訳を行う</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Mate Translate (Web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Firefox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のアドオン</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48157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646FE2-F3F3-42AE-892E-930766158C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kaneko02">
            <a:hlinkClick r:id="" action="ppaction://media"/>
            <a:extLst>
              <a:ext uri="{FF2B5EF4-FFF2-40B4-BE49-F238E27FC236}">
                <a16:creationId xmlns:a16="http://schemas.microsoft.com/office/drawing/2014/main" id="{4FE4009A-3C85-4A94-A0B5-0132DAD99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9050" y="146050"/>
            <a:ext cx="5886450" cy="5886450"/>
          </a:xfrm>
          <a:prstGeom prst="rect">
            <a:avLst/>
          </a:prstGeom>
        </p:spPr>
      </p:pic>
    </p:spTree>
    <p:extLst>
      <p:ext uri="{BB962C8B-B14F-4D97-AF65-F5344CB8AC3E}">
        <p14:creationId xmlns:p14="http://schemas.microsoft.com/office/powerpoint/2010/main" val="366895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161306"/>
            <a:ext cx="7626096" cy="774866"/>
          </a:xfrm>
        </p:spPr>
        <p:txBody>
          <a:bodyPr>
            <a:normAutofit/>
          </a:bodyPr>
          <a:lstStyle/>
          <a:p>
            <a:r>
              <a:rPr kumimoji="1" lang="en-US" altLang="ja-JP" sz="3500" dirty="0"/>
              <a:t>AI </a:t>
            </a:r>
            <a:r>
              <a:rPr kumimoji="1" lang="ja-JP" altLang="en-US" sz="3500" dirty="0"/>
              <a:t>を責任をもって活用するために</a:t>
            </a:r>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418656" y="1045029"/>
            <a:ext cx="8088646" cy="5663740"/>
          </a:xfrm>
        </p:spPr>
        <p:txBody>
          <a:bodyPr>
            <a:normAutofit/>
          </a:bodyPr>
          <a:lstStyle/>
          <a:p>
            <a:r>
              <a:rPr lang="ja-JP" altLang="en-US" sz="2400" b="1" dirty="0"/>
              <a:t>人間が主導</a:t>
            </a:r>
            <a:endParaRPr lang="en-US" altLang="ja-JP" sz="2400" b="1" dirty="0"/>
          </a:p>
          <a:p>
            <a:pPr marL="0" indent="0">
              <a:buNone/>
            </a:pPr>
            <a:r>
              <a:rPr lang="en-US" altLang="ja-JP" sz="2400" dirty="0"/>
              <a:t>AI</a:t>
            </a:r>
            <a:r>
              <a:rPr lang="ja-JP" altLang="en-US" sz="2400" dirty="0"/>
              <a:t>はあくまで人間を支援する道具。最終的な判断は人間。</a:t>
            </a:r>
            <a:endParaRPr lang="en-US" altLang="ja-JP" sz="2400" dirty="0"/>
          </a:p>
          <a:p>
            <a:r>
              <a:rPr lang="en-US" altLang="ja-JP" sz="2400" b="1" i="0" dirty="0">
                <a:solidFill>
                  <a:srgbClr val="374151"/>
                </a:solidFill>
                <a:effectLst/>
                <a:latin typeface="Söhne"/>
              </a:rPr>
              <a:t>AI </a:t>
            </a:r>
            <a:r>
              <a:rPr lang="ja-JP" altLang="en-US" sz="2400" b="1" i="0" dirty="0">
                <a:solidFill>
                  <a:srgbClr val="374151"/>
                </a:solidFill>
                <a:effectLst/>
                <a:latin typeface="Söhne"/>
              </a:rPr>
              <a:t>に個人情報を与えるのは危険</a:t>
            </a:r>
            <a:endParaRPr lang="en-US" altLang="ja-JP" sz="2400" b="1" i="0" dirty="0">
              <a:solidFill>
                <a:srgbClr val="374151"/>
              </a:solidFill>
              <a:effectLst/>
              <a:latin typeface="Söhne"/>
            </a:endParaRPr>
          </a:p>
          <a:p>
            <a:pPr marL="0" indent="0">
              <a:buNone/>
            </a:pPr>
            <a:r>
              <a:rPr lang="en-US" altLang="ja-JP" sz="2400" dirty="0">
                <a:solidFill>
                  <a:srgbClr val="374151"/>
                </a:solidFill>
                <a:latin typeface="Söhne"/>
              </a:rPr>
              <a:t>AI</a:t>
            </a:r>
            <a:r>
              <a:rPr lang="ja-JP" altLang="en-US" sz="2400" dirty="0">
                <a:solidFill>
                  <a:srgbClr val="374151"/>
                </a:solidFill>
                <a:latin typeface="Söhne"/>
              </a:rPr>
              <a:t>は人間が運用している。</a:t>
            </a:r>
            <a:r>
              <a:rPr lang="en-US" altLang="ja-JP" sz="2400" dirty="0">
                <a:solidFill>
                  <a:srgbClr val="374151"/>
                </a:solidFill>
                <a:latin typeface="Söhne"/>
              </a:rPr>
              <a:t>AI</a:t>
            </a:r>
            <a:r>
              <a:rPr lang="ja-JP" altLang="en-US" sz="2400" dirty="0">
                <a:solidFill>
                  <a:srgbClr val="374151"/>
                </a:solidFill>
                <a:latin typeface="Söhne"/>
              </a:rPr>
              <a:t>が危険というよりも、</a:t>
            </a:r>
            <a:r>
              <a:rPr lang="en-US" altLang="ja-JP" sz="2400" dirty="0">
                <a:solidFill>
                  <a:srgbClr val="374151"/>
                </a:solidFill>
                <a:latin typeface="Söhne"/>
              </a:rPr>
              <a:t>AI</a:t>
            </a:r>
            <a:r>
              <a:rPr lang="ja-JP" altLang="en-US" sz="2400" dirty="0">
                <a:solidFill>
                  <a:srgbClr val="374151"/>
                </a:solidFill>
                <a:latin typeface="Söhne"/>
              </a:rPr>
              <a:t>の運営者が危険な場合がある</a:t>
            </a:r>
            <a:endParaRPr lang="en-US" altLang="ja-JP" sz="2400" b="0" i="0" dirty="0">
              <a:solidFill>
                <a:srgbClr val="374151"/>
              </a:solidFill>
              <a:effectLst/>
              <a:latin typeface="Söhne"/>
            </a:endParaRPr>
          </a:p>
          <a:p>
            <a:r>
              <a:rPr lang="ja-JP" altLang="en-US" sz="2400" b="1" i="0" dirty="0">
                <a:solidFill>
                  <a:srgbClr val="374151"/>
                </a:solidFill>
                <a:effectLst/>
                <a:latin typeface="Söhne"/>
              </a:rPr>
              <a:t>偽情報の抑制</a:t>
            </a:r>
            <a:endParaRPr lang="en-US" altLang="ja-JP" sz="2400" dirty="0">
              <a:solidFill>
                <a:srgbClr val="374151"/>
              </a:solidFill>
              <a:latin typeface="Söhne"/>
            </a:endParaRPr>
          </a:p>
          <a:p>
            <a:pPr marL="0" indent="0">
              <a:buNone/>
            </a:pPr>
            <a:r>
              <a:rPr lang="en-US" altLang="ja-JP" sz="2400" b="0" i="0" dirty="0">
                <a:solidFill>
                  <a:srgbClr val="374151"/>
                </a:solidFill>
                <a:effectLst/>
                <a:latin typeface="Söhne"/>
              </a:rPr>
              <a:t>AI</a:t>
            </a:r>
            <a:r>
              <a:rPr lang="ja-JP" altLang="en-US" sz="2400" dirty="0">
                <a:solidFill>
                  <a:srgbClr val="374151"/>
                </a:solidFill>
                <a:latin typeface="Söhne"/>
              </a:rPr>
              <a:t>の悪用により偽情報の生成が極めて容易に。</a:t>
            </a:r>
            <a:r>
              <a:rPr lang="ja-JP" altLang="en-US" sz="2400" b="0" i="0" dirty="0">
                <a:solidFill>
                  <a:srgbClr val="374151"/>
                </a:solidFill>
                <a:effectLst/>
                <a:latin typeface="Söhne"/>
              </a:rPr>
              <a:t>複数の信頼できる情報源を参照する習慣が大切。</a:t>
            </a:r>
            <a:endParaRPr lang="en-US" altLang="ja-JP" sz="2400" b="0" i="0" dirty="0">
              <a:solidFill>
                <a:srgbClr val="374151"/>
              </a:solidFill>
              <a:effectLst/>
              <a:latin typeface="Söhne"/>
            </a:endParaRP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0" name="図 9">
            <a:extLst>
              <a:ext uri="{FF2B5EF4-FFF2-40B4-BE49-F238E27FC236}">
                <a16:creationId xmlns:a16="http://schemas.microsoft.com/office/drawing/2014/main" id="{62A899F5-3934-444C-ADA4-81089BCF62D4}"/>
              </a:ext>
            </a:extLst>
          </p:cNvPr>
          <p:cNvPicPr>
            <a:picLocks noChangeAspect="1"/>
          </p:cNvPicPr>
          <p:nvPr/>
        </p:nvPicPr>
        <p:blipFill>
          <a:blip r:embed="rId2"/>
          <a:stretch>
            <a:fillRect/>
          </a:stretch>
        </p:blipFill>
        <p:spPr>
          <a:xfrm>
            <a:off x="1652825" y="4873962"/>
            <a:ext cx="4922632" cy="1382762"/>
          </a:xfrm>
          <a:prstGeom prst="rect">
            <a:avLst/>
          </a:prstGeom>
        </p:spPr>
      </p:pic>
    </p:spTree>
    <p:extLst>
      <p:ext uri="{BB962C8B-B14F-4D97-AF65-F5344CB8AC3E}">
        <p14:creationId xmlns:p14="http://schemas.microsoft.com/office/powerpoint/2010/main" val="450931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08AAB-E6B4-9058-E1C2-CFC060559FB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EE5C4EB-2E25-E86D-8DED-EA0BD3D68BE2}"/>
              </a:ext>
            </a:extLst>
          </p:cNvPr>
          <p:cNvSpPr>
            <a:spLocks noGrp="1"/>
          </p:cNvSpPr>
          <p:nvPr>
            <p:ph type="ctrTitle"/>
          </p:nvPr>
        </p:nvSpPr>
        <p:spPr/>
        <p:txBody>
          <a:bodyPr>
            <a:noAutofit/>
          </a:bodyPr>
          <a:lstStyle/>
          <a:p>
            <a:r>
              <a:rPr lang="en-US" altLang="ja-JP" dirty="0"/>
              <a:t>5-4 </a:t>
            </a:r>
            <a:r>
              <a:rPr lang="ja-JP" altLang="en-US" dirty="0"/>
              <a:t>人工知能の現状</a:t>
            </a:r>
            <a:br>
              <a:rPr lang="en-US" altLang="ja-JP" dirty="0"/>
            </a:br>
            <a:endParaRPr lang="ja-JP" altLang="en-US" dirty="0"/>
          </a:p>
        </p:txBody>
      </p:sp>
      <p:sp>
        <p:nvSpPr>
          <p:cNvPr id="4" name="スライド番号プレースホルダー 3">
            <a:extLst>
              <a:ext uri="{FF2B5EF4-FFF2-40B4-BE49-F238E27FC236}">
                <a16:creationId xmlns:a16="http://schemas.microsoft.com/office/drawing/2014/main" id="{94594FCB-E8BD-D8BD-18AD-94C82F4FEB00}"/>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55DCFB75-3EB9-93CF-81EE-C597D1A9DDAF}"/>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575287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EDD25E-C040-433A-B68F-20F511AA021A}"/>
              </a:ext>
            </a:extLst>
          </p:cNvPr>
          <p:cNvSpPr>
            <a:spLocks noGrp="1"/>
          </p:cNvSpPr>
          <p:nvPr>
            <p:ph type="title"/>
          </p:nvPr>
        </p:nvSpPr>
        <p:spPr/>
        <p:txBody>
          <a:bodyPr>
            <a:normAutofit fontScale="90000"/>
          </a:bodyPr>
          <a:lstStyle/>
          <a:p>
            <a:r>
              <a:rPr kumimoji="1" lang="ja-JP" altLang="en-US" dirty="0"/>
              <a:t>① 人工知能の利用での注意点</a:t>
            </a:r>
          </a:p>
        </p:txBody>
      </p:sp>
      <p:sp>
        <p:nvSpPr>
          <p:cNvPr id="3" name="コンテンツ プレースホルダー 2">
            <a:extLst>
              <a:ext uri="{FF2B5EF4-FFF2-40B4-BE49-F238E27FC236}">
                <a16:creationId xmlns:a16="http://schemas.microsoft.com/office/drawing/2014/main" id="{BE41D959-DD7E-4894-BC6A-5D4120F82CE6}"/>
              </a:ext>
            </a:extLst>
          </p:cNvPr>
          <p:cNvSpPr>
            <a:spLocks noGrp="1"/>
          </p:cNvSpPr>
          <p:nvPr>
            <p:ph idx="1"/>
          </p:nvPr>
        </p:nvSpPr>
        <p:spPr>
          <a:xfrm>
            <a:off x="321845" y="846253"/>
            <a:ext cx="8461208" cy="5652518"/>
          </a:xfrm>
        </p:spPr>
        <p:txBody>
          <a:bodyPr>
            <a:normAutofit/>
          </a:bodyPr>
          <a:lstStyle/>
          <a:p>
            <a:pPr algn="l">
              <a:spcBef>
                <a:spcPts val="1200"/>
              </a:spcBef>
              <a:buFont typeface="Arial" panose="020B0604020202020204" pitchFamily="34" charset="0"/>
              <a:buChar char="•"/>
            </a:pPr>
            <a:r>
              <a:rPr lang="ja-JP" altLang="en-US" sz="2400" b="0" i="0" dirty="0">
                <a:solidFill>
                  <a:srgbClr val="374151"/>
                </a:solidFill>
                <a:effectLst/>
                <a:latin typeface="Abadi" panose="020B0604020104020204" pitchFamily="34" charset="0"/>
              </a:rPr>
              <a:t>人工知能は、</a:t>
            </a:r>
            <a:r>
              <a:rPr lang="ja-JP" altLang="en-US" sz="2400" b="1" i="0" dirty="0">
                <a:solidFill>
                  <a:srgbClr val="374151"/>
                </a:solidFill>
                <a:effectLst/>
                <a:latin typeface="Abadi" panose="020B0604020104020204" pitchFamily="34" charset="0"/>
              </a:rPr>
              <a:t>誤った結果を出すこともある</a:t>
            </a:r>
            <a:r>
              <a:rPr lang="ja-JP" altLang="en-US" sz="2400" b="0" i="0" dirty="0">
                <a:solidFill>
                  <a:srgbClr val="374151"/>
                </a:solidFill>
                <a:effectLst/>
                <a:latin typeface="Abadi" panose="020B0604020104020204" pitchFamily="34" charset="0"/>
              </a:rPr>
              <a:t>。</a:t>
            </a:r>
          </a:p>
          <a:p>
            <a:pPr algn="l">
              <a:spcBef>
                <a:spcPts val="1200"/>
              </a:spcBef>
              <a:buFont typeface="Arial" panose="020B0604020202020204" pitchFamily="34" charset="0"/>
              <a:buChar char="•"/>
            </a:pPr>
            <a:r>
              <a:rPr lang="ja-JP" altLang="en-US" sz="2400" b="0" i="0" dirty="0">
                <a:solidFill>
                  <a:srgbClr val="374151"/>
                </a:solidFill>
                <a:effectLst/>
                <a:latin typeface="Abadi" panose="020B0604020104020204" pitchFamily="34" charset="0"/>
              </a:rPr>
              <a:t>人工知能が行うことは限定されており、全てを任せてしまうのは適切ではない。</a:t>
            </a:r>
          </a:p>
          <a:p>
            <a:pPr algn="l">
              <a:spcBef>
                <a:spcPts val="1200"/>
              </a:spcBef>
              <a:buFont typeface="Arial" panose="020B0604020202020204" pitchFamily="34" charset="0"/>
              <a:buChar char="•"/>
            </a:pPr>
            <a:r>
              <a:rPr lang="ja-JP" altLang="en-US" sz="2400" b="0" i="0" dirty="0">
                <a:solidFill>
                  <a:srgbClr val="374151"/>
                </a:solidFill>
                <a:effectLst/>
                <a:latin typeface="Abadi" panose="020B0604020104020204" pitchFamily="34" charset="0"/>
              </a:rPr>
              <a:t>人工知能は</a:t>
            </a:r>
            <a:r>
              <a:rPr lang="ja-JP" altLang="en-US" sz="2400" b="1" i="0" dirty="0">
                <a:solidFill>
                  <a:srgbClr val="374151"/>
                </a:solidFill>
                <a:effectLst/>
                <a:latin typeface="Abadi" panose="020B0604020104020204" pitchFamily="34" charset="0"/>
              </a:rPr>
              <a:t>人間が設定した範囲内でしか活動できない．</a:t>
            </a:r>
            <a:r>
              <a:rPr lang="ja-JP" altLang="en-US" sz="2400" b="0" i="0" dirty="0">
                <a:solidFill>
                  <a:srgbClr val="374151"/>
                </a:solidFill>
                <a:effectLst/>
                <a:latin typeface="Abadi" panose="020B0604020104020204" pitchFamily="34" charset="0"/>
              </a:rPr>
              <a:t>それ以外のことについては判断ができない。</a:t>
            </a:r>
          </a:p>
          <a:p>
            <a:pPr algn="l">
              <a:spcBef>
                <a:spcPts val="1200"/>
              </a:spcBef>
              <a:buFont typeface="Arial" panose="020B0604020202020204" pitchFamily="34" charset="0"/>
              <a:buChar char="•"/>
            </a:pPr>
            <a:r>
              <a:rPr lang="ja-JP" altLang="en-US" sz="2400" b="1" dirty="0">
                <a:solidFill>
                  <a:srgbClr val="374151"/>
                </a:solidFill>
                <a:latin typeface="Abadi" panose="020B0604020104020204" pitchFamily="34" charset="0"/>
              </a:rPr>
              <a:t>機械学習で用いる学習データに偏りがあるとき、結果にも偏りが出てくる。</a:t>
            </a:r>
            <a:r>
              <a:rPr lang="ja-JP" altLang="en-US" sz="2400" b="1" i="0" dirty="0">
                <a:solidFill>
                  <a:srgbClr val="374151"/>
                </a:solidFill>
                <a:effectLst/>
                <a:latin typeface="Abadi" panose="020B0604020104020204" pitchFamily="34" charset="0"/>
              </a:rPr>
              <a:t>人工知能の判断には注意が必要</a:t>
            </a:r>
            <a:r>
              <a:rPr lang="ja-JP" altLang="en-US" sz="2400" b="0" i="0" dirty="0">
                <a:solidFill>
                  <a:srgbClr val="374151"/>
                </a:solidFill>
                <a:effectLst/>
                <a:latin typeface="Abadi" panose="020B0604020104020204" pitchFamily="34" charset="0"/>
              </a:rPr>
              <a:t>。</a:t>
            </a:r>
          </a:p>
          <a:p>
            <a:pPr algn="l">
              <a:spcBef>
                <a:spcPts val="1200"/>
              </a:spcBef>
              <a:buFont typeface="Arial" panose="020B0604020202020204" pitchFamily="34" charset="0"/>
              <a:buChar char="•"/>
            </a:pPr>
            <a:r>
              <a:rPr lang="ja-JP" altLang="en-US" sz="2400" b="0" i="0" dirty="0">
                <a:solidFill>
                  <a:srgbClr val="374151"/>
                </a:solidFill>
                <a:effectLst/>
                <a:latin typeface="Abadi" panose="020B0604020104020204" pitchFamily="34" charset="0"/>
              </a:rPr>
              <a:t>人工知能は、あくまでも「人間が利用する道具」であり、人間次第である。人間の判断や考えを補完するために利用されるべきである。</a:t>
            </a:r>
          </a:p>
        </p:txBody>
      </p:sp>
      <p:sp>
        <p:nvSpPr>
          <p:cNvPr id="4" name="スライド番号プレースホルダー 3">
            <a:extLst>
              <a:ext uri="{FF2B5EF4-FFF2-40B4-BE49-F238E27FC236}">
                <a16:creationId xmlns:a16="http://schemas.microsoft.com/office/drawing/2014/main" id="{6CDCC5AE-951A-4BCA-A5E6-6D23C031B259}"/>
              </a:ext>
            </a:extLst>
          </p:cNvPr>
          <p:cNvSpPr>
            <a:spLocks noGrp="1"/>
          </p:cNvSpPr>
          <p:nvPr>
            <p:ph type="sldNum" sz="quarter" idx="12"/>
          </p:nvPr>
        </p:nvSpPr>
        <p:spPr/>
        <p:txBody>
          <a:bodyPr/>
          <a:lstStyle/>
          <a:p>
            <a:fld id="{E205D82C-95A1-431E-8E38-AA614A14CDCF}" type="slidenum">
              <a:rPr kumimoji="1" lang="ja-JP" altLang="en-US" smtClean="0"/>
              <a:t>63</a:t>
            </a:fld>
            <a:endParaRPr kumimoji="1" lang="ja-JP" altLang="en-US"/>
          </a:p>
        </p:txBody>
      </p:sp>
    </p:spTree>
    <p:extLst>
      <p:ext uri="{BB962C8B-B14F-4D97-AF65-F5344CB8AC3E}">
        <p14:creationId xmlns:p14="http://schemas.microsoft.com/office/powerpoint/2010/main" val="3431153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②</a:t>
            </a:r>
            <a:r>
              <a:rPr kumimoji="1" lang="ja-JP" altLang="en-US" dirty="0"/>
              <a:t> 技術は急激に進歩する</a:t>
            </a:r>
          </a:p>
        </p:txBody>
      </p:sp>
      <p:sp>
        <p:nvSpPr>
          <p:cNvPr id="3" name="コンテンツ プレースホルダー 2"/>
          <p:cNvSpPr>
            <a:spLocks noGrp="1"/>
          </p:cNvSpPr>
          <p:nvPr>
            <p:ph idx="1"/>
          </p:nvPr>
        </p:nvSpPr>
        <p:spPr/>
        <p:txBody>
          <a:bodyPr>
            <a:noAutofit/>
          </a:bodyPr>
          <a:lstStyle/>
          <a:p>
            <a:r>
              <a:rPr kumimoji="1" lang="ja-JP" altLang="en-US" sz="2400" b="1" dirty="0">
                <a:solidFill>
                  <a:srgbClr val="C00000"/>
                </a:solidFill>
              </a:rPr>
              <a:t>人工知能</a:t>
            </a:r>
            <a:r>
              <a:rPr kumimoji="1" lang="ja-JP" altLang="en-US" sz="2400" dirty="0"/>
              <a:t>は</a:t>
            </a:r>
            <a:r>
              <a:rPr lang="ja-JP" altLang="en-US" sz="2400" dirty="0"/>
              <a:t>いまも</a:t>
            </a:r>
            <a:r>
              <a:rPr kumimoji="1" lang="ja-JP" altLang="en-US" sz="2400" b="1" dirty="0"/>
              <a:t>発展途上。</a:t>
            </a:r>
            <a:endParaRPr lang="en-US" altLang="ja-JP" sz="2400" b="1" dirty="0"/>
          </a:p>
          <a:p>
            <a:pPr algn="l">
              <a:buFont typeface="Arial" panose="020B0604020202020204" pitchFamily="34" charset="0"/>
              <a:buChar char="•"/>
            </a:pPr>
            <a:r>
              <a:rPr lang="ja-JP" altLang="en-US" sz="2400" b="1" u="sng" dirty="0">
                <a:solidFill>
                  <a:srgbClr val="C00000"/>
                </a:solidFill>
              </a:rPr>
              <a:t>機械学習</a:t>
            </a:r>
            <a:r>
              <a:rPr lang="ja-JP" altLang="en-US" sz="2400" b="1" dirty="0"/>
              <a:t>は，</a:t>
            </a:r>
            <a:r>
              <a:rPr lang="ja-JP" altLang="en-US" sz="2400" b="1" u="sng" dirty="0"/>
              <a:t>大量のデータを用いて学習することで能力を向上</a:t>
            </a:r>
            <a:r>
              <a:rPr lang="ja-JP" altLang="en-US" sz="2400" b="0" i="0" dirty="0">
                <a:solidFill>
                  <a:srgbClr val="374151"/>
                </a:solidFill>
                <a:effectLst/>
                <a:latin typeface="Abadi" panose="020B0604020104020204" pitchFamily="34" charset="0"/>
              </a:rPr>
              <a:t>させるため、今後もデータが増加することで能力は向上する。</a:t>
            </a:r>
          </a:p>
          <a:p>
            <a:pPr algn="l">
              <a:buFont typeface="Arial" panose="020B0604020202020204" pitchFamily="34" charset="0"/>
              <a:buChar char="•"/>
            </a:pPr>
            <a:r>
              <a:rPr lang="ja-JP" altLang="en-US" sz="2400" b="0" i="0" dirty="0">
                <a:solidFill>
                  <a:srgbClr val="374151"/>
                </a:solidFill>
                <a:effectLst/>
                <a:latin typeface="Abadi" panose="020B0604020104020204" pitchFamily="34" charset="0"/>
              </a:rPr>
              <a:t>今後も、</a:t>
            </a:r>
            <a:r>
              <a:rPr lang="ja-JP" altLang="en-US" sz="2400" b="1" i="0" dirty="0">
                <a:solidFill>
                  <a:srgbClr val="374151"/>
                </a:solidFill>
                <a:effectLst/>
                <a:latin typeface="Abadi" panose="020B0604020104020204" pitchFamily="34" charset="0"/>
              </a:rPr>
              <a:t>人工知能の新技術</a:t>
            </a:r>
            <a:r>
              <a:rPr lang="ja-JP" altLang="en-US" sz="2400" b="0" i="0" dirty="0">
                <a:solidFill>
                  <a:srgbClr val="374151"/>
                </a:solidFill>
                <a:effectLst/>
                <a:latin typeface="Abadi" panose="020B0604020104020204" pitchFamily="34" charset="0"/>
              </a:rPr>
              <a:t>が期待できる。</a:t>
            </a:r>
          </a:p>
          <a:p>
            <a:pPr algn="l">
              <a:buFont typeface="Arial" panose="020B0604020202020204" pitchFamily="34" charset="0"/>
              <a:buChar char="•"/>
            </a:pPr>
            <a:r>
              <a:rPr lang="ja-JP" altLang="en-US" sz="2400" b="0" i="0" dirty="0">
                <a:solidFill>
                  <a:srgbClr val="374151"/>
                </a:solidFill>
                <a:effectLst/>
                <a:latin typeface="Abadi" panose="020B0604020104020204" pitchFamily="34" charset="0"/>
              </a:rPr>
              <a:t>人工知能がより人間に近い認知機能を持つことで、</a:t>
            </a:r>
            <a:r>
              <a:rPr lang="ja-JP" altLang="en-US" sz="2400" b="1" i="0" dirty="0">
                <a:solidFill>
                  <a:srgbClr val="374151"/>
                </a:solidFill>
                <a:effectLst/>
                <a:latin typeface="Abadi" panose="020B0604020104020204" pitchFamily="34" charset="0"/>
              </a:rPr>
              <a:t>人間と人工知能のコミュニケーションの進歩</a:t>
            </a:r>
            <a:r>
              <a:rPr lang="ja-JP" altLang="en-US" sz="2400" b="0" i="0" dirty="0">
                <a:solidFill>
                  <a:srgbClr val="374151"/>
                </a:solidFill>
                <a:effectLst/>
                <a:latin typeface="Abadi" panose="020B0604020104020204" pitchFamily="34" charset="0"/>
              </a:rPr>
              <a:t>も期待できる。</a:t>
            </a:r>
          </a:p>
          <a:p>
            <a:pPr marL="0" indent="0" algn="l">
              <a:buNone/>
            </a:pPr>
            <a:endParaRPr lang="en-US" altLang="ja-JP" sz="2400" b="0" i="0" dirty="0">
              <a:solidFill>
                <a:srgbClr val="374151"/>
              </a:solidFill>
              <a:effectLst/>
              <a:latin typeface="Abadi" panose="020B0604020104020204" pitchFamily="34" charset="0"/>
            </a:endParaRPr>
          </a:p>
          <a:p>
            <a:pPr marL="0" indent="0" algn="l">
              <a:buNone/>
            </a:pPr>
            <a:r>
              <a:rPr lang="ja-JP" altLang="en-US" sz="2400" b="0" i="0" dirty="0">
                <a:solidFill>
                  <a:srgbClr val="374151"/>
                </a:solidFill>
                <a:effectLst/>
                <a:latin typeface="Abadi" panose="020B0604020104020204" pitchFamily="34" charset="0"/>
              </a:rPr>
              <a:t>しかし、技術の進歩に伴い、</a:t>
            </a:r>
            <a:r>
              <a:rPr lang="ja-JP" altLang="en-US" sz="2400" dirty="0">
                <a:solidFill>
                  <a:srgbClr val="374151"/>
                </a:solidFill>
                <a:latin typeface="Abadi" panose="020B0604020104020204" pitchFamily="34" charset="0"/>
              </a:rPr>
              <a:t>人工知能</a:t>
            </a:r>
            <a:r>
              <a:rPr lang="ja-JP" altLang="en-US" sz="2400" b="0" i="0" dirty="0">
                <a:solidFill>
                  <a:srgbClr val="374151"/>
                </a:solidFill>
                <a:effectLst/>
                <a:latin typeface="Abadi" panose="020B0604020104020204" pitchFamily="34" charset="0"/>
              </a:rPr>
              <a:t>の社会への影響や倫理的な問題も指摘され、顕在化するようになってきた</a:t>
            </a:r>
          </a:p>
          <a:p>
            <a:endParaRPr lang="en-US" altLang="ja-JP" sz="2400" dirty="0"/>
          </a:p>
        </p:txBody>
      </p:sp>
    </p:spTree>
    <p:extLst>
      <p:ext uri="{BB962C8B-B14F-4D97-AF65-F5344CB8AC3E}">
        <p14:creationId xmlns:p14="http://schemas.microsoft.com/office/powerpoint/2010/main" val="25775016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5-5 </a:t>
            </a:r>
            <a:r>
              <a:rPr lang="ja-JP" altLang="en-US" dirty="0"/>
              <a:t>人工知能の歴史</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4053878D-1DE4-3EAE-398C-26C4D1F7E965}"/>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304514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コンピュータと人工知能 </a:t>
            </a:r>
            <a:r>
              <a:rPr lang="en-US" altLang="ja-JP" dirty="0"/>
              <a:t>(AI) </a:t>
            </a:r>
            <a:r>
              <a:rPr lang="ja-JP" altLang="en-US" dirty="0"/>
              <a:t>の歴史</a:t>
            </a:r>
            <a:endParaRPr kumimoji="1" lang="ja-JP" altLang="en-US" dirty="0"/>
          </a:p>
        </p:txBody>
      </p:sp>
      <p:sp>
        <p:nvSpPr>
          <p:cNvPr id="3" name="コンテンツ プレースホルダー 2"/>
          <p:cNvSpPr>
            <a:spLocks noGrp="1"/>
          </p:cNvSpPr>
          <p:nvPr>
            <p:ph idx="1"/>
          </p:nvPr>
        </p:nvSpPr>
        <p:spPr>
          <a:xfrm>
            <a:off x="321844" y="846252"/>
            <a:ext cx="8822155" cy="5836719"/>
          </a:xfrm>
        </p:spPr>
        <p:txBody>
          <a:bodyPr>
            <a:noAutofit/>
          </a:bodyPr>
          <a:lstStyle/>
          <a:p>
            <a:pPr>
              <a:spcBef>
                <a:spcPts val="600"/>
              </a:spcBef>
            </a:pPr>
            <a:r>
              <a:rPr kumimoji="1" lang="ja-JP" altLang="en-US" sz="2400" dirty="0"/>
              <a:t>１９５０年代　</a:t>
            </a:r>
            <a:r>
              <a:rPr kumimoji="1" lang="ja-JP" altLang="en-US" sz="2400" b="1" dirty="0">
                <a:solidFill>
                  <a:srgbClr val="C00000"/>
                </a:solidFill>
              </a:rPr>
              <a:t>コンピュータ</a:t>
            </a:r>
            <a:r>
              <a:rPr kumimoji="1" lang="ja-JP" altLang="en-US" sz="2400" dirty="0"/>
              <a:t>の</a:t>
            </a:r>
            <a:r>
              <a:rPr lang="ja-JP" altLang="en-US" sz="2400" dirty="0"/>
              <a:t>誕生</a:t>
            </a:r>
            <a:endParaRPr kumimoji="1" lang="en-US" altLang="ja-JP" sz="2400" dirty="0"/>
          </a:p>
          <a:p>
            <a:pPr marL="0" indent="0">
              <a:spcBef>
                <a:spcPts val="600"/>
              </a:spcBef>
              <a:buNone/>
            </a:pPr>
            <a:r>
              <a:rPr lang="en-US" altLang="ja-JP" sz="2400" dirty="0"/>
              <a:t>	</a:t>
            </a:r>
            <a:r>
              <a:rPr lang="ja-JP" altLang="en-US" sz="2400" dirty="0"/>
              <a:t>人間よりも高速かつ正確な</a:t>
            </a:r>
            <a:r>
              <a:rPr lang="ja-JP" altLang="en-US" sz="2400" b="1" dirty="0"/>
              <a:t>計算能力</a:t>
            </a:r>
            <a:endParaRPr lang="en-US" altLang="ja-JP" sz="2400" b="1" dirty="0"/>
          </a:p>
          <a:p>
            <a:pPr>
              <a:spcBef>
                <a:spcPts val="600"/>
              </a:spcBef>
            </a:pPr>
            <a:endParaRPr lang="en-US" altLang="ja-JP" sz="2400" dirty="0"/>
          </a:p>
          <a:p>
            <a:pPr>
              <a:spcBef>
                <a:spcPts val="600"/>
              </a:spcBef>
            </a:pPr>
            <a:r>
              <a:rPr lang="ja-JP" altLang="en-US" sz="2400" dirty="0"/>
              <a:t>１９８０年代　</a:t>
            </a:r>
            <a:r>
              <a:rPr lang="ja-JP" altLang="en-US" sz="2400" b="1" dirty="0">
                <a:solidFill>
                  <a:srgbClr val="C00000"/>
                </a:solidFill>
              </a:rPr>
              <a:t>コンピュータ</a:t>
            </a:r>
            <a:r>
              <a:rPr lang="ja-JP" altLang="en-US" sz="2400" dirty="0"/>
              <a:t>はパーソナルなものへ</a:t>
            </a:r>
            <a:endParaRPr lang="en-US" altLang="ja-JP" sz="2400" dirty="0"/>
          </a:p>
          <a:p>
            <a:pPr marL="0" indent="0">
              <a:spcBef>
                <a:spcPts val="600"/>
              </a:spcBef>
              <a:buNone/>
            </a:pPr>
            <a:r>
              <a:rPr kumimoji="1" lang="en-US" altLang="ja-JP" sz="2400" dirty="0"/>
              <a:t>	</a:t>
            </a:r>
            <a:r>
              <a:rPr kumimoji="1" lang="ja-JP" altLang="en-US" sz="2400" b="1" dirty="0"/>
              <a:t>ワープロ</a:t>
            </a:r>
            <a:r>
              <a:rPr kumimoji="1" lang="ja-JP" altLang="en-US" sz="2400" dirty="0"/>
              <a:t>，</a:t>
            </a:r>
            <a:r>
              <a:rPr kumimoji="1" lang="ja-JP" altLang="en-US" sz="2400" b="1" dirty="0"/>
              <a:t>表計算</a:t>
            </a:r>
            <a:r>
              <a:rPr kumimoji="1" lang="ja-JP" altLang="en-US" sz="2400" dirty="0"/>
              <a:t>，</a:t>
            </a:r>
            <a:r>
              <a:rPr kumimoji="1" lang="ja-JP" altLang="en-US" sz="2400" b="1" dirty="0"/>
              <a:t>グラフィックス</a:t>
            </a:r>
            <a:r>
              <a:rPr kumimoji="1" lang="ja-JP" altLang="en-US" sz="2400" dirty="0"/>
              <a:t>などが一般的に</a:t>
            </a:r>
            <a:endParaRPr kumimoji="1" lang="en-US" altLang="ja-JP" sz="2400" dirty="0"/>
          </a:p>
          <a:p>
            <a:pPr marL="0" indent="0">
              <a:spcBef>
                <a:spcPts val="600"/>
              </a:spcBef>
              <a:buNone/>
            </a:pPr>
            <a:r>
              <a:rPr lang="en-US" altLang="ja-JP" sz="2400" dirty="0"/>
              <a:t>	</a:t>
            </a:r>
          </a:p>
          <a:p>
            <a:pPr>
              <a:spcBef>
                <a:spcPts val="600"/>
              </a:spcBef>
            </a:pPr>
            <a:r>
              <a:rPr lang="ja-JP" altLang="en-US" sz="2400" dirty="0"/>
              <a:t>１９９０年代　</a:t>
            </a:r>
            <a:r>
              <a:rPr lang="ja-JP" altLang="en-US" sz="2400" b="1" dirty="0">
                <a:solidFill>
                  <a:srgbClr val="C00000"/>
                </a:solidFill>
              </a:rPr>
              <a:t>インターネット</a:t>
            </a:r>
            <a:r>
              <a:rPr lang="ja-JP" altLang="en-US" sz="2400" dirty="0"/>
              <a:t>の普及</a:t>
            </a:r>
            <a:endParaRPr lang="en-US" altLang="ja-JP" sz="2400" dirty="0"/>
          </a:p>
          <a:p>
            <a:pPr marL="0" indent="0">
              <a:spcBef>
                <a:spcPts val="600"/>
              </a:spcBef>
              <a:buNone/>
            </a:pPr>
            <a:r>
              <a:rPr lang="en-US" altLang="ja-JP" sz="2400" dirty="0"/>
              <a:t>	</a:t>
            </a:r>
            <a:r>
              <a:rPr lang="ja-JP" altLang="en-US" sz="2400" b="1" dirty="0"/>
              <a:t>コミュニケーション</a:t>
            </a:r>
            <a:r>
              <a:rPr lang="ja-JP" altLang="en-US" sz="2400" dirty="0"/>
              <a:t>，</a:t>
            </a:r>
            <a:r>
              <a:rPr lang="ja-JP" altLang="en-US" sz="2400" b="1" dirty="0"/>
              <a:t>知識の蓄積と流通，情報発信</a:t>
            </a:r>
            <a:endParaRPr lang="en-US" altLang="ja-JP" sz="2400" b="1" dirty="0"/>
          </a:p>
          <a:p>
            <a:pPr marL="0" indent="0">
              <a:spcBef>
                <a:spcPts val="600"/>
              </a:spcBef>
              <a:buNone/>
            </a:pPr>
            <a:r>
              <a:rPr lang="ja-JP" altLang="en-US" sz="2400" dirty="0"/>
              <a:t>　　　が格段に便利に</a:t>
            </a:r>
            <a:endParaRPr lang="en-US" altLang="ja-JP" sz="2400" dirty="0"/>
          </a:p>
          <a:p>
            <a:pPr marL="0" indent="0">
              <a:spcBef>
                <a:spcPts val="600"/>
              </a:spcBef>
              <a:buNone/>
            </a:pPr>
            <a:endParaRPr lang="en-US" altLang="ja-JP" sz="2400" dirty="0"/>
          </a:p>
          <a:p>
            <a:pPr>
              <a:spcBef>
                <a:spcPts val="600"/>
              </a:spcBef>
            </a:pPr>
            <a:r>
              <a:rPr kumimoji="1" lang="ja-JP" altLang="en-US" sz="2400" dirty="0"/>
              <a:t>２０１０年代　</a:t>
            </a:r>
            <a:r>
              <a:rPr kumimoji="1" lang="ja-JP" altLang="en-US" sz="2400" b="1" dirty="0">
                <a:solidFill>
                  <a:srgbClr val="C00000"/>
                </a:solidFill>
              </a:rPr>
              <a:t>機械学習</a:t>
            </a:r>
            <a:r>
              <a:rPr lang="ja-JP" altLang="en-US" sz="2400" dirty="0"/>
              <a:t>の進展</a:t>
            </a:r>
            <a:endParaRPr lang="en-US" altLang="ja-JP" sz="2400" dirty="0"/>
          </a:p>
          <a:p>
            <a:pPr marL="0" indent="0">
              <a:spcBef>
                <a:spcPts val="600"/>
              </a:spcBef>
              <a:buNone/>
            </a:pPr>
            <a:r>
              <a:rPr kumimoji="1" lang="en-US" altLang="ja-JP" sz="2400" dirty="0"/>
              <a:t>	</a:t>
            </a:r>
            <a:r>
              <a:rPr kumimoji="1" lang="ja-JP" altLang="en-US" sz="2400" b="1" dirty="0"/>
              <a:t>人工知能の知的能力が人間を超える</a:t>
            </a:r>
            <a:r>
              <a:rPr kumimoji="1" lang="ja-JP" altLang="en-US" sz="2400" dirty="0"/>
              <a:t>とも</a:t>
            </a:r>
            <a:endParaRPr kumimoji="1" lang="en-US" altLang="ja-JP" sz="2400" dirty="0"/>
          </a:p>
          <a:p>
            <a:pPr marL="0" indent="0">
              <a:spcBef>
                <a:spcPts val="600"/>
              </a:spcBef>
              <a:buNone/>
            </a:pPr>
            <a:r>
              <a:rPr lang="ja-JP" altLang="en-US" sz="2400" dirty="0"/>
              <a:t>　　　言われるようになってきた</a:t>
            </a:r>
            <a:endParaRPr kumimoji="1"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549038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799" y="1122363"/>
            <a:ext cx="8025063" cy="1783263"/>
          </a:xfrm>
        </p:spPr>
        <p:txBody>
          <a:bodyPr>
            <a:noAutofit/>
          </a:bodyPr>
          <a:lstStyle/>
          <a:p>
            <a:r>
              <a:rPr lang="en-US" altLang="ja-JP" dirty="0"/>
              <a:t>5-6 </a:t>
            </a:r>
            <a:r>
              <a:rPr lang="ja-JP" altLang="en-US" dirty="0"/>
              <a:t>人工知能による社会の変化</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C04CA05D-FF08-A450-FC90-B3BD80BCBB77}"/>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159212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dirty="0"/>
              <a:t>人工知能という技術が生み出す社会の変化</a:t>
            </a:r>
          </a:p>
        </p:txBody>
      </p:sp>
      <p:sp>
        <p:nvSpPr>
          <p:cNvPr id="3" name="コンテンツ プレースホルダー 2"/>
          <p:cNvSpPr>
            <a:spLocks noGrp="1"/>
          </p:cNvSpPr>
          <p:nvPr>
            <p:ph idx="1"/>
          </p:nvPr>
        </p:nvSpPr>
        <p:spPr>
          <a:xfrm>
            <a:off x="762178" y="1070709"/>
            <a:ext cx="8020875" cy="4460531"/>
          </a:xfrm>
        </p:spPr>
        <p:txBody>
          <a:bodyPr>
            <a:noAutofit/>
          </a:bodyPr>
          <a:lstStyle/>
          <a:p>
            <a:pPr marL="0" indent="0">
              <a:buNone/>
            </a:pPr>
            <a:r>
              <a:rPr lang="en-US" altLang="ja-JP" sz="2400" b="1" dirty="0"/>
              <a:t>《</a:t>
            </a:r>
            <a:r>
              <a:rPr kumimoji="1" lang="ja-JP" altLang="en-US" sz="2400" b="1" dirty="0"/>
              <a:t>新技術の創出</a:t>
            </a:r>
            <a:r>
              <a:rPr kumimoji="1" lang="en-US" altLang="ja-JP" sz="2400" b="1" dirty="0"/>
              <a:t>》</a:t>
            </a:r>
          </a:p>
          <a:p>
            <a:pPr marL="0" indent="0">
              <a:buNone/>
            </a:pPr>
            <a:r>
              <a:rPr lang="ja-JP" altLang="en-US" sz="2400" dirty="0"/>
              <a:t>高性能コンピュータ，機械による学習，人工知能</a:t>
            </a:r>
            <a:endParaRPr lang="en-US" altLang="ja-JP" sz="2400" dirty="0"/>
          </a:p>
          <a:p>
            <a:endParaRPr kumimoji="1" lang="en-US" altLang="ja-JP" sz="2400" dirty="0"/>
          </a:p>
          <a:p>
            <a:pPr marL="0" indent="0">
              <a:buNone/>
            </a:pPr>
            <a:r>
              <a:rPr kumimoji="1" lang="en-US" altLang="ja-JP" sz="2400" b="1" dirty="0"/>
              <a:t>《</a:t>
            </a:r>
            <a:r>
              <a:rPr kumimoji="1" lang="ja-JP" altLang="en-US" sz="2400" b="1" dirty="0"/>
              <a:t>社会全体への波及効果</a:t>
            </a:r>
            <a:r>
              <a:rPr kumimoji="1" lang="en-US" altLang="ja-JP" sz="2400" b="1" dirty="0"/>
              <a:t>》</a:t>
            </a:r>
          </a:p>
          <a:p>
            <a:pPr marL="0" indent="0">
              <a:buNone/>
            </a:pPr>
            <a:r>
              <a:rPr lang="ja-JP" altLang="en-US" sz="2400" dirty="0"/>
              <a:t>・</a:t>
            </a:r>
            <a:r>
              <a:rPr lang="ja-JP" altLang="en-US" sz="2400" b="1" dirty="0"/>
              <a:t>体系化可能な職業</a:t>
            </a:r>
            <a:r>
              <a:rPr lang="ja-JP" altLang="en-US" sz="2400" dirty="0"/>
              <a:t>は機械により自動化される</a:t>
            </a:r>
            <a:endParaRPr lang="en-US" altLang="ja-JP" sz="2400" dirty="0"/>
          </a:p>
          <a:p>
            <a:pPr marL="0" indent="0">
              <a:buNone/>
            </a:pPr>
            <a:r>
              <a:rPr lang="ja-JP" altLang="en-US" sz="2400" dirty="0"/>
              <a:t>・データが価値を持つ</a:t>
            </a:r>
            <a:endParaRPr lang="en-US" altLang="ja-JP" sz="2400" dirty="0"/>
          </a:p>
          <a:p>
            <a:pPr marL="0" indent="0">
              <a:buNone/>
            </a:pPr>
            <a:r>
              <a:rPr kumimoji="1" lang="ja-JP" altLang="en-US" sz="2400" dirty="0"/>
              <a:t>・新産業分野の創出</a:t>
            </a:r>
            <a:endParaRPr kumimoji="1" lang="en-US" altLang="ja-JP" sz="2400" dirty="0"/>
          </a:p>
          <a:p>
            <a:pPr marL="0" indent="0">
              <a:buNone/>
            </a:pPr>
            <a:endParaRPr kumimoji="1" lang="en-US" altLang="ja-JP" sz="2400" dirty="0"/>
          </a:p>
          <a:p>
            <a:pPr marL="0" indent="0">
              <a:buNone/>
            </a:pPr>
            <a:r>
              <a:rPr kumimoji="1" lang="en-US" altLang="ja-JP" sz="2400" b="1" dirty="0"/>
              <a:t>《</a:t>
            </a:r>
            <a:r>
              <a:rPr kumimoji="1" lang="ja-JP" altLang="en-US" sz="2400" b="1" dirty="0"/>
              <a:t>生活，文化の変化</a:t>
            </a:r>
            <a:r>
              <a:rPr kumimoji="1" lang="en-US" altLang="ja-JP" sz="2400" b="1" dirty="0"/>
              <a:t>》</a:t>
            </a:r>
          </a:p>
          <a:p>
            <a:pPr marL="0" indent="0">
              <a:buNone/>
            </a:pPr>
            <a:r>
              <a:rPr lang="ja-JP" altLang="en-US" sz="2400" dirty="0"/>
              <a:t>富の分配，余暇，生活・文化の在り方に大きな変容が進む</a:t>
            </a:r>
            <a:endParaRPr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068985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人工知能による社会の変化</a:t>
            </a:r>
            <a:endParaRPr kumimoji="1" lang="ja-JP" altLang="en-US" dirty="0"/>
          </a:p>
        </p:txBody>
      </p:sp>
      <p:sp>
        <p:nvSpPr>
          <p:cNvPr id="3" name="コンテンツ プレースホルダー 2"/>
          <p:cNvSpPr>
            <a:spLocks noGrp="1"/>
          </p:cNvSpPr>
          <p:nvPr>
            <p:ph idx="1"/>
          </p:nvPr>
        </p:nvSpPr>
        <p:spPr>
          <a:xfrm>
            <a:off x="71437" y="775855"/>
            <a:ext cx="9072563" cy="6082145"/>
          </a:xfrm>
        </p:spPr>
        <p:txBody>
          <a:bodyPr>
            <a:normAutofit fontScale="92500" lnSpcReduction="20000"/>
          </a:bodyPr>
          <a:lstStyle/>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仕事の在り方の変化</a:t>
            </a:r>
            <a:r>
              <a:rPr kumimoji="1" lang="en-US" altLang="ja-JP" sz="2400" dirty="0">
                <a:latin typeface="メイリオ" panose="020B0604030504040204" pitchFamily="50" charset="-128"/>
              </a:rPr>
              <a:t>》</a:t>
            </a:r>
          </a:p>
          <a:p>
            <a:r>
              <a:rPr kumimoji="1" lang="ja-JP" altLang="en-US" sz="2400" dirty="0">
                <a:latin typeface="メイリオ" panose="020B0604030504040204" pitchFamily="50" charset="-128"/>
              </a:rPr>
              <a:t>機械化により、単純な作業や決まった手順に基づく作業は、より自動化される。</a:t>
            </a:r>
          </a:p>
          <a:p>
            <a:r>
              <a:rPr kumimoji="1" lang="ja-JP" altLang="en-US" sz="2400" b="1" dirty="0">
                <a:latin typeface="メイリオ" panose="020B0604030504040204" pitchFamily="50" charset="-128"/>
              </a:rPr>
              <a:t>一部の職業が消滅する一方で、新しい職業や産業分野が生まれる</a:t>
            </a:r>
            <a:r>
              <a:rPr kumimoji="1" lang="ja-JP" altLang="en-US" sz="2400" dirty="0">
                <a:latin typeface="メイリオ" panose="020B0604030504040204" pitchFamily="50" charset="-128"/>
              </a:rPr>
              <a:t>。</a:t>
            </a:r>
            <a:endParaRPr kumimoji="1" lang="en-US" altLang="ja-JP" sz="2400" dirty="0">
              <a:latin typeface="メイリオ" panose="020B0604030504040204" pitchFamily="50" charset="-128"/>
            </a:endParaRPr>
          </a:p>
          <a:p>
            <a:endParaRPr lang="en-US" altLang="ja-JP" sz="2400" dirty="0">
              <a:latin typeface="メイリオ" panose="020B0604030504040204" pitchFamily="50" charset="-128"/>
            </a:endParaRPr>
          </a:p>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人工知能が解決に役立つ可能性のある問題</a:t>
            </a:r>
            <a:r>
              <a:rPr kumimoji="1" lang="en-US" altLang="ja-JP" sz="2400" dirty="0">
                <a:latin typeface="メイリオ" panose="020B0604030504040204" pitchFamily="50" charset="-128"/>
              </a:rPr>
              <a:t>》</a:t>
            </a:r>
          </a:p>
          <a:p>
            <a:r>
              <a:rPr kumimoji="1" lang="ja-JP" altLang="en-US" sz="2400" b="1" dirty="0">
                <a:latin typeface="メイリオ" panose="020B0604030504040204" pitchFamily="50" charset="-128"/>
              </a:rPr>
              <a:t>環境問題やエネルギー問題など、人類が抱える問題の解決に役立つ可能性がある</a:t>
            </a:r>
            <a:r>
              <a:rPr kumimoji="1" lang="ja-JP" altLang="en-US" sz="2400" dirty="0">
                <a:latin typeface="メイリオ" panose="020B0604030504040204" pitchFamily="50" charset="-128"/>
              </a:rPr>
              <a:t>。</a:t>
            </a:r>
          </a:p>
          <a:p>
            <a:pPr marL="0" indent="0">
              <a:buNone/>
            </a:pPr>
            <a:endParaRPr kumimoji="1" lang="en-US" altLang="ja-JP" sz="2400" dirty="0">
              <a:latin typeface="メイリオ" panose="020B0604030504040204" pitchFamily="50" charset="-128"/>
            </a:endParaRPr>
          </a:p>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クリエイティブな活動への人工知能の貢献</a:t>
            </a:r>
            <a:r>
              <a:rPr kumimoji="1" lang="en-US" altLang="ja-JP" sz="2400" dirty="0">
                <a:latin typeface="メイリオ" panose="020B0604030504040204" pitchFamily="50" charset="-128"/>
              </a:rPr>
              <a:t>》</a:t>
            </a:r>
          </a:p>
          <a:p>
            <a:r>
              <a:rPr kumimoji="1" lang="ja-JP" altLang="en-US" sz="2400" dirty="0">
                <a:latin typeface="メイリオ" panose="020B0604030504040204" pitchFamily="50" charset="-128"/>
              </a:rPr>
              <a:t>デザインや音楽、文学など、創造的な活動においても、</a:t>
            </a:r>
            <a:r>
              <a:rPr kumimoji="1" lang="ja-JP" altLang="en-US" sz="2400" b="1" dirty="0">
                <a:latin typeface="メイリオ" panose="020B0604030504040204" pitchFamily="50" charset="-128"/>
              </a:rPr>
              <a:t>人間と人工知能の協働が進み、新たな価値が生まれる可能性</a:t>
            </a:r>
            <a:r>
              <a:rPr kumimoji="1" lang="ja-JP" altLang="en-US" sz="2400" dirty="0">
                <a:latin typeface="メイリオ" panose="020B0604030504040204" pitchFamily="50" charset="-128"/>
              </a:rPr>
              <a:t>がある。</a:t>
            </a:r>
          </a:p>
          <a:p>
            <a:endParaRPr kumimoji="1" lang="en-US" altLang="ja-JP" sz="2400" dirty="0">
              <a:latin typeface="メイリオ" panose="020B0604030504040204" pitchFamily="50" charset="-128"/>
            </a:endParaRPr>
          </a:p>
          <a:p>
            <a:pPr marL="0" indent="0">
              <a:buNone/>
            </a:pPr>
            <a:r>
              <a:rPr kumimoji="1" lang="ja-JP" altLang="en-US" sz="2400" dirty="0">
                <a:latin typeface="メイリオ" panose="020B0604030504040204" pitchFamily="50" charset="-128"/>
              </a:rPr>
              <a:t>以上のように、人工知能による社会の変化は単に仕事の在り方だけでなく、人類が抱える問題の解決やクリエイティブな活動にも影響を与えることが予想さ</a:t>
            </a:r>
            <a:r>
              <a:rPr lang="ja-JP" altLang="en-US" sz="2400" dirty="0">
                <a:latin typeface="メイリオ" panose="020B0604030504040204" pitchFamily="50" charset="-128"/>
              </a:rPr>
              <a:t>れる。</a:t>
            </a:r>
            <a:endParaRPr kumimoji="1" lang="ja-JP" altLang="en-US" sz="2400" dirty="0">
              <a:latin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67913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F2FEC-3A4B-4CE6-BA62-0BF195C4261A}"/>
              </a:ext>
            </a:extLst>
          </p:cNvPr>
          <p:cNvSpPr>
            <a:spLocks noGrp="1"/>
          </p:cNvSpPr>
          <p:nvPr>
            <p:ph type="title"/>
          </p:nvPr>
        </p:nvSpPr>
        <p:spPr/>
        <p:txBody>
          <a:bodyPr>
            <a:normAutofit fontScale="90000"/>
          </a:bodyPr>
          <a:lstStyle/>
          <a:p>
            <a:r>
              <a:rPr lang="en-US" altLang="ja-JP" dirty="0"/>
              <a:t>AI </a:t>
            </a:r>
            <a:r>
              <a:rPr kumimoji="1" lang="ja-JP" altLang="en-US" dirty="0"/>
              <a:t>の</a:t>
            </a:r>
            <a:r>
              <a:rPr lang="ja-JP" altLang="en-US" dirty="0"/>
              <a:t>利点と欠点</a:t>
            </a:r>
            <a:endParaRPr kumimoji="1" lang="ja-JP" altLang="en-US" dirty="0"/>
          </a:p>
        </p:txBody>
      </p:sp>
      <p:sp>
        <p:nvSpPr>
          <p:cNvPr id="3" name="コンテンツ プレースホルダー 2">
            <a:extLst>
              <a:ext uri="{FF2B5EF4-FFF2-40B4-BE49-F238E27FC236}">
                <a16:creationId xmlns:a16="http://schemas.microsoft.com/office/drawing/2014/main" id="{215330DA-6D5A-4245-920E-0E09524D68D8}"/>
              </a:ext>
            </a:extLst>
          </p:cNvPr>
          <p:cNvSpPr>
            <a:spLocks noGrp="1"/>
          </p:cNvSpPr>
          <p:nvPr>
            <p:ph idx="1"/>
          </p:nvPr>
        </p:nvSpPr>
        <p:spPr/>
        <p:txBody>
          <a:bodyPr>
            <a:normAutofit/>
          </a:bodyPr>
          <a:lstStyle/>
          <a:p>
            <a:pPr marL="0" indent="0">
              <a:buNone/>
            </a:pPr>
            <a:r>
              <a:rPr kumimoji="1" lang="en-US" altLang="ja-JP" sz="2400" dirty="0"/>
              <a:t>《</a:t>
            </a:r>
            <a:r>
              <a:rPr kumimoji="1" lang="ja-JP" altLang="en-US" sz="2400" dirty="0"/>
              <a:t>利点</a:t>
            </a:r>
            <a:r>
              <a:rPr kumimoji="1" lang="en-US" altLang="ja-JP" sz="2400" dirty="0"/>
              <a:t>》</a:t>
            </a:r>
          </a:p>
          <a:p>
            <a:r>
              <a:rPr kumimoji="1" lang="en-US" altLang="ja-JP" sz="2400" dirty="0"/>
              <a:t>24</a:t>
            </a:r>
            <a:r>
              <a:rPr kumimoji="1" lang="ja-JP" altLang="en-US" sz="2400" dirty="0"/>
              <a:t>時間</a:t>
            </a:r>
            <a:r>
              <a:rPr kumimoji="1" lang="en-US" altLang="ja-JP" sz="2400" dirty="0"/>
              <a:t>365</a:t>
            </a:r>
            <a:r>
              <a:rPr kumimoji="1" lang="ja-JP" altLang="en-US" sz="2400" dirty="0"/>
              <a:t>日稼働可能</a:t>
            </a:r>
            <a:endParaRPr kumimoji="1" lang="en-US" altLang="ja-JP" sz="2400" dirty="0"/>
          </a:p>
          <a:p>
            <a:r>
              <a:rPr kumimoji="1" lang="ja-JP" altLang="en-US" sz="2400" dirty="0"/>
              <a:t>大量データの高速処理</a:t>
            </a:r>
            <a:endParaRPr kumimoji="1" lang="en-US" altLang="ja-JP" sz="2400" dirty="0"/>
          </a:p>
          <a:p>
            <a:r>
              <a:rPr kumimoji="1" lang="ja-JP" altLang="en-US" sz="2400" dirty="0"/>
              <a:t>人間が見落としがちな細かいパターンの検出</a:t>
            </a:r>
            <a:endParaRPr kumimoji="1" lang="en-US" altLang="ja-JP" sz="2400" dirty="0"/>
          </a:p>
          <a:p>
            <a:r>
              <a:rPr kumimoji="1" lang="ja-JP" altLang="en-US" sz="2400" dirty="0"/>
              <a:t>反復作業の効率化</a:t>
            </a:r>
          </a:p>
        </p:txBody>
      </p:sp>
      <p:sp>
        <p:nvSpPr>
          <p:cNvPr id="4" name="スライド番号プレースホルダー 3">
            <a:extLst>
              <a:ext uri="{FF2B5EF4-FFF2-40B4-BE49-F238E27FC236}">
                <a16:creationId xmlns:a16="http://schemas.microsoft.com/office/drawing/2014/main" id="{51EDE95A-925B-477C-902A-E236E661E2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2011366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体系化可能な職業の例</a:t>
            </a:r>
            <a:endParaRPr kumimoji="1" lang="ja-JP" altLang="en-US" dirty="0"/>
          </a:p>
        </p:txBody>
      </p:sp>
      <p:sp>
        <p:nvSpPr>
          <p:cNvPr id="3" name="コンテンツ プレースホルダー 2"/>
          <p:cNvSpPr>
            <a:spLocks noGrp="1"/>
          </p:cNvSpPr>
          <p:nvPr>
            <p:ph idx="1"/>
          </p:nvPr>
        </p:nvSpPr>
        <p:spPr>
          <a:xfrm>
            <a:off x="195262" y="644893"/>
            <a:ext cx="8753475" cy="4836900"/>
          </a:xfrm>
        </p:spPr>
        <p:txBody>
          <a:bodyPr>
            <a:noAutofit/>
          </a:bodyPr>
          <a:lstStyle/>
          <a:p>
            <a:r>
              <a:rPr kumimoji="1" lang="ja-JP" altLang="en-US" sz="1800" dirty="0"/>
              <a:t>事務（一般，医療事務，学校事務，行政事務，経理事務</a:t>
            </a:r>
            <a:r>
              <a:rPr lang="ja-JP" altLang="en-US" sz="1800" dirty="0"/>
              <a:t>，人事事務，貿易事務，保険事務，郵便事務）</a:t>
            </a:r>
            <a:endParaRPr kumimoji="1" lang="en-US" altLang="ja-JP" sz="1800" dirty="0"/>
          </a:p>
          <a:p>
            <a:r>
              <a:rPr kumimoji="1" lang="ja-JP" altLang="en-US" sz="1800" dirty="0"/>
              <a:t>製造，組み立て，仕上げ（通信機器組み立て，</a:t>
            </a:r>
            <a:r>
              <a:rPr kumimoji="1" lang="en-US" altLang="ja-JP" sz="1800" dirty="0"/>
              <a:t>NC</a:t>
            </a:r>
            <a:r>
              <a:rPr kumimoji="1" lang="ja-JP" altLang="en-US" sz="1800" dirty="0"/>
              <a:t>旋盤，加工紙，カメラ組み立て，機械木工，</a:t>
            </a:r>
            <a:r>
              <a:rPr lang="ja-JP" altLang="en-US" sz="1800" dirty="0"/>
              <a:t>金属加工，金属製品検査，金属研磨，金属プレス，ゴム製造，梱包，自動車組み立て，建築作業，水産ねり製品，石油製品，製パン，製粉，製本，プラスチック製品成型，めっき，</a:t>
            </a:r>
            <a:r>
              <a:rPr lang="ja-JP" altLang="en-US" sz="1800" dirty="0" err="1"/>
              <a:t>めん</a:t>
            </a:r>
            <a:r>
              <a:rPr lang="ja-JP" altLang="en-US" sz="1800" dirty="0"/>
              <a:t>類製造）</a:t>
            </a:r>
            <a:endParaRPr kumimoji="1" lang="en-US" altLang="ja-JP" sz="1800" dirty="0"/>
          </a:p>
          <a:p>
            <a:r>
              <a:rPr kumimoji="1" lang="ja-JP" altLang="en-US" sz="1800" dirty="0"/>
              <a:t>窓口（銀行窓口，駅窓口，貸付，クリーニング取り次ぎ，日用品修理，包装作業，ホテル接客，有料道路料金収受，レンタカー，コールセンター）</a:t>
            </a:r>
            <a:endParaRPr kumimoji="1" lang="en-US" altLang="ja-JP" sz="1800" dirty="0"/>
          </a:p>
          <a:p>
            <a:r>
              <a:rPr kumimoji="1" lang="ja-JP" altLang="en-US" sz="1800" dirty="0"/>
              <a:t>保守作業（石油精製，コンピュータ，発電所，プロセス製版，ボイラー）</a:t>
            </a:r>
            <a:endParaRPr kumimoji="1" lang="en-US" altLang="ja-JP" sz="1800" dirty="0"/>
          </a:p>
          <a:p>
            <a:r>
              <a:rPr kumimoji="1" lang="ja-JP" altLang="en-US" sz="1800" dirty="0"/>
              <a:t>設備維持管理（マンション管理，警備，検針，駐車場，道路管理</a:t>
            </a:r>
            <a:r>
              <a:rPr lang="ja-JP" altLang="en-US" sz="1800" dirty="0"/>
              <a:t>，ビル清掃，列車清掃）</a:t>
            </a:r>
            <a:endParaRPr kumimoji="1" lang="en-US" altLang="ja-JP" sz="1800" dirty="0"/>
          </a:p>
          <a:p>
            <a:r>
              <a:rPr kumimoji="1" lang="ja-JP" altLang="en-US" sz="1800" dirty="0"/>
              <a:t>販売（レジ，小売りでのセールス，出荷，発送，清涼飲料ルートセールス．宝くじ）</a:t>
            </a:r>
            <a:endParaRPr kumimoji="1" lang="en-US" altLang="ja-JP" sz="1800" dirty="0"/>
          </a:p>
          <a:p>
            <a:r>
              <a:rPr kumimoji="1" lang="ja-JP" altLang="en-US" sz="1800" dirty="0"/>
              <a:t>運転運搬（トラック，タクシー，宅配，産業廃棄物，新聞配達，電車，路線バス，郵便仕分け）</a:t>
            </a:r>
            <a:endParaRPr kumimoji="1" lang="en-US" altLang="ja-JP" sz="1800" dirty="0"/>
          </a:p>
          <a:p>
            <a:r>
              <a:rPr lang="ja-JP" altLang="en-US" sz="1800" dirty="0"/>
              <a:t>その他，</a:t>
            </a:r>
            <a:r>
              <a:rPr kumimoji="1" lang="ja-JP" altLang="en-US" sz="1800" dirty="0"/>
              <a:t>給食調理，測量</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p:cNvSpPr/>
          <p:nvPr/>
        </p:nvSpPr>
        <p:spPr>
          <a:xfrm>
            <a:off x="1035842" y="6213645"/>
            <a:ext cx="7072313"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調査レポート：</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When Will AI Exceed Human Performance? Evidence from AI Experts</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野村総合研究所は，</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「人工知能やロボット等による代替可能性が高い</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100</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種の職業」</a:t>
            </a:r>
          </a:p>
        </p:txBody>
      </p:sp>
    </p:spTree>
    <p:extLst>
      <p:ext uri="{BB962C8B-B14F-4D97-AF65-F5344CB8AC3E}">
        <p14:creationId xmlns:p14="http://schemas.microsoft.com/office/powerpoint/2010/main" val="1680249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2909" y="175028"/>
            <a:ext cx="8461208" cy="469865"/>
          </a:xfrm>
        </p:spPr>
        <p:txBody>
          <a:bodyPr>
            <a:normAutofit fontScale="90000"/>
          </a:bodyPr>
          <a:lstStyle/>
          <a:p>
            <a:r>
              <a:rPr kumimoji="1" lang="ja-JP" altLang="en-US" sz="3600" dirty="0">
                <a:latin typeface="メイリオ" panose="020B0604030504040204" pitchFamily="50" charset="-128"/>
              </a:rPr>
              <a:t>ベーシックインカム</a:t>
            </a:r>
            <a:r>
              <a:rPr kumimoji="1" lang="ja-JP" altLang="en-US" dirty="0">
                <a:latin typeface="メイリオ" panose="020B0604030504040204" pitchFamily="50" charset="-128"/>
              </a:rPr>
              <a:t>のニュース</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623707" y="875676"/>
            <a:ext cx="8299828" cy="5432256"/>
          </a:xfrm>
          <a:prstGeom prst="rect">
            <a:avLst/>
          </a:prstGeom>
        </p:spPr>
        <p:txBody>
          <a:bodyPr wrap="square">
            <a:spAutoFit/>
          </a:bodyPr>
          <a:lstStyle/>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人工知能やロボットによる自動化が進むと、特に、単純作業やルーティンワークなど、</a:t>
            </a:r>
            <a:r>
              <a:rPr lang="ja-JP" altLang="en-US" sz="2400" b="1" i="0" dirty="0">
                <a:solidFill>
                  <a:srgbClr val="374151"/>
                </a:solidFill>
                <a:effectLst/>
                <a:latin typeface="メイリオ" panose="020B0604030504040204" pitchFamily="50" charset="-128"/>
                <a:ea typeface="メイリオ" panose="020B0604030504040204" pitchFamily="50" charset="-128"/>
              </a:rPr>
              <a:t>機械に代替可能な仕事が失われる</a:t>
            </a:r>
            <a:r>
              <a:rPr lang="ja-JP" altLang="en-US" sz="2400" b="0" i="0" dirty="0">
                <a:solidFill>
                  <a:srgbClr val="374151"/>
                </a:solidFill>
                <a:effectLst/>
                <a:latin typeface="メイリオ" panose="020B0604030504040204" pitchFamily="50" charset="-128"/>
                <a:ea typeface="メイリオ" panose="020B0604030504040204" pitchFamily="50" charset="-128"/>
              </a:rPr>
              <a:t>可能性が高い。</a:t>
            </a:r>
          </a:p>
          <a:p>
            <a:pPr marL="342900" indent="-342900" algn="l">
              <a:spcBef>
                <a:spcPts val="600"/>
              </a:spcBef>
              <a:buFont typeface="Arial" panose="020B0604020202020204" pitchFamily="34" charset="0"/>
              <a:buChar char="•"/>
            </a:pPr>
            <a:r>
              <a:rPr lang="ja-JP" altLang="en-US" sz="2400" b="1" i="0" dirty="0">
                <a:solidFill>
                  <a:srgbClr val="374151"/>
                </a:solidFill>
                <a:effectLst/>
                <a:latin typeface="メイリオ" panose="020B0604030504040204" pitchFamily="50" charset="-128"/>
                <a:ea typeface="メイリオ" panose="020B0604030504040204" pitchFamily="50" charset="-128"/>
              </a:rPr>
              <a:t>あらゆる業界において、構造転換が進む</a:t>
            </a:r>
            <a:r>
              <a:rPr lang="ja-JP" altLang="en-US" sz="2400" b="0" i="0" dirty="0">
                <a:solidFill>
                  <a:srgbClr val="374151"/>
                </a:solidFill>
                <a:effectLst/>
                <a:latin typeface="メイリオ" panose="020B0604030504040204" pitchFamily="50" charset="-128"/>
                <a:ea typeface="メイリオ" panose="020B0604030504040204" pitchFamily="50" charset="-128"/>
              </a:rPr>
              <a:t>。</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pPr algn="l">
              <a:spcBef>
                <a:spcPts val="600"/>
              </a:spcBef>
              <a:buFont typeface="Arial" panose="020B0604020202020204" pitchFamily="34" charset="0"/>
              <a:buChar char="•"/>
            </a:pPr>
            <a:endParaRPr lang="ja-JP" altLang="en-US" sz="2400" b="0" i="0" dirty="0">
              <a:solidFill>
                <a:srgbClr val="374151"/>
              </a:solidFill>
              <a:effectLst/>
              <a:latin typeface="メイリオ" panose="020B0604030504040204" pitchFamily="50" charset="-128"/>
              <a:ea typeface="メイリオ" panose="020B0604030504040204" pitchFamily="50" charset="-128"/>
            </a:endParaRPr>
          </a:p>
          <a:p>
            <a:pPr algn="l">
              <a:spcBef>
                <a:spcPts val="600"/>
              </a:spcBef>
            </a:pPr>
            <a:r>
              <a:rPr lang="ja-JP" altLang="en-US" sz="2400" b="1" i="0" dirty="0">
                <a:solidFill>
                  <a:srgbClr val="374151"/>
                </a:solidFill>
                <a:effectLst/>
                <a:latin typeface="メイリオ" panose="020B0604030504040204" pitchFamily="50" charset="-128"/>
                <a:ea typeface="メイリオ" panose="020B0604030504040204" pitchFamily="50" charset="-128"/>
              </a:rPr>
              <a:t>ベーシックインカム</a:t>
            </a:r>
            <a:r>
              <a:rPr lang="ja-JP" altLang="en-US" sz="2400" b="0" i="0" dirty="0">
                <a:solidFill>
                  <a:srgbClr val="374151"/>
                </a:solidFill>
                <a:effectLst/>
                <a:latin typeface="メイリオ" panose="020B0604030504040204" pitchFamily="50" charset="-128"/>
                <a:ea typeface="メイリオ" panose="020B0604030504040204" pitchFamily="50" charset="-128"/>
              </a:rPr>
              <a:t>は、</a:t>
            </a:r>
            <a:r>
              <a:rPr lang="ja-JP" altLang="en-US" sz="2400" b="1" i="0" dirty="0">
                <a:solidFill>
                  <a:srgbClr val="374151"/>
                </a:solidFill>
                <a:effectLst/>
                <a:latin typeface="メイリオ" panose="020B0604030504040204" pitchFamily="50" charset="-128"/>
                <a:ea typeface="メイリオ" panose="020B0604030504040204" pitchFamily="50" charset="-128"/>
              </a:rPr>
              <a:t>働くかどうかに関わらず、最低限の所得を保証する制度</a:t>
            </a:r>
            <a:r>
              <a:rPr lang="ja-JP" altLang="en-US" sz="2400" b="0" i="0" dirty="0">
                <a:solidFill>
                  <a:srgbClr val="374151"/>
                </a:solidFill>
                <a:effectLst/>
                <a:latin typeface="メイリオ" panose="020B0604030504040204" pitchFamily="50" charset="-128"/>
                <a:ea typeface="メイリオ" panose="020B0604030504040204" pitchFamily="50" charset="-128"/>
              </a:rPr>
              <a:t>として注目されるように。</a:t>
            </a:r>
          </a:p>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最低限の生活が保証されるため、生活が安定し、新たな挑戦ができる余裕が生まれる。</a:t>
            </a:r>
          </a:p>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資金面での課題もある。</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pPr marL="342900" indent="-342900" algn="l">
              <a:spcBef>
                <a:spcPts val="600"/>
              </a:spcBef>
              <a:buFont typeface="Arial" panose="020B0604020202020204" pitchFamily="34" charset="0"/>
              <a:buChar char="•"/>
            </a:pPr>
            <a:r>
              <a:rPr lang="ja-JP" altLang="en-US" sz="2400" dirty="0">
                <a:solidFill>
                  <a:srgbClr val="374151"/>
                </a:solidFill>
                <a:latin typeface="メイリオ" panose="020B0604030504040204" pitchFamily="50" charset="-128"/>
                <a:ea typeface="メイリオ" panose="020B0604030504040204" pitchFamily="50" charset="-128"/>
              </a:rPr>
              <a:t>人工知能が生み出した富を、人類全体でどうやって分け合うか、という考え方もある。</a:t>
            </a:r>
            <a:endParaRPr lang="ja-JP" altLang="en-US" sz="2400" b="0" i="0" dirty="0">
              <a:solidFill>
                <a:srgbClr val="374151"/>
              </a:solidFill>
              <a:effectLst/>
              <a:latin typeface="メイリオ" panose="020B0604030504040204" pitchFamily="50" charset="-128"/>
              <a:ea typeface="メイリオ" panose="020B0604030504040204" pitchFamily="50" charset="-128"/>
            </a:endParaRP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143505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D38F2-1298-8712-975B-51F907CB36BB}"/>
              </a:ext>
            </a:extLst>
          </p:cNvPr>
          <p:cNvSpPr>
            <a:spLocks noGrp="1"/>
          </p:cNvSpPr>
          <p:nvPr>
            <p:ph type="title"/>
          </p:nvPr>
        </p:nvSpPr>
        <p:spPr/>
        <p:txBody>
          <a:bodyPr>
            <a:normAutofit fontScale="90000"/>
          </a:bodyPr>
          <a:lstStyle/>
          <a:p>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7AE5049-3EBB-2C65-5E3B-47CDE346C53B}"/>
              </a:ext>
            </a:extLst>
          </p:cNvPr>
          <p:cNvSpPr>
            <a:spLocks noGrp="1"/>
          </p:cNvSpPr>
          <p:nvPr>
            <p:ph idx="1"/>
          </p:nvPr>
        </p:nvSpPr>
        <p:spPr>
          <a:xfrm>
            <a:off x="321845" y="581891"/>
            <a:ext cx="8620626" cy="5839816"/>
          </a:xfrm>
        </p:spPr>
        <p:txBody>
          <a:bodyPr>
            <a:noAutofit/>
          </a:bodyPr>
          <a:lstStyle/>
          <a:p>
            <a:pPr marL="0" indent="0" algn="l">
              <a:buNone/>
            </a:pPr>
            <a:r>
              <a:rPr lang="en-US" altLang="ja-JP" sz="2400" b="0" i="0" dirty="0">
                <a:solidFill>
                  <a:srgbClr val="374151"/>
                </a:solidFill>
                <a:effectLst/>
                <a:latin typeface="Abadi" panose="020B0604020104020204" pitchFamily="34" charset="0"/>
              </a:rPr>
              <a:t>《</a:t>
            </a:r>
            <a:r>
              <a:rPr lang="ja-JP" altLang="en-US" sz="2400" b="1" i="0" dirty="0">
                <a:solidFill>
                  <a:srgbClr val="374151"/>
                </a:solidFill>
                <a:effectLst/>
                <a:latin typeface="Abadi" panose="020B0604020104020204" pitchFamily="34" charset="0"/>
              </a:rPr>
              <a:t>仕事の在り方の変化</a:t>
            </a:r>
            <a:r>
              <a:rPr lang="en-US" altLang="ja-JP" sz="2400" b="0" i="0" dirty="0">
                <a:solidFill>
                  <a:srgbClr val="374151"/>
                </a:solidFill>
                <a:effectLst/>
                <a:latin typeface="Abadi" panose="020B0604020104020204" pitchFamily="34" charset="0"/>
              </a:rPr>
              <a:t>》</a:t>
            </a:r>
          </a:p>
          <a:p>
            <a:pPr algn="l">
              <a:buFont typeface="Arial" panose="020B0604020202020204" pitchFamily="34" charset="0"/>
              <a:buChar char="•"/>
            </a:pPr>
            <a:r>
              <a:rPr lang="ja-JP" altLang="en-US" sz="2400" b="0" i="0" dirty="0">
                <a:solidFill>
                  <a:srgbClr val="374151"/>
                </a:solidFill>
                <a:effectLst/>
                <a:latin typeface="Abadi" panose="020B0604020104020204" pitchFamily="34" charset="0"/>
              </a:rPr>
              <a:t>一部の職業は消滅する一方で、新しい職業や産業分野が生まれる。</a:t>
            </a:r>
          </a:p>
          <a:p>
            <a:pPr marL="0" indent="0" algn="l">
              <a:buNone/>
            </a:pPr>
            <a:r>
              <a:rPr lang="en-US" altLang="ja-JP" sz="2400" b="0" i="0" dirty="0">
                <a:solidFill>
                  <a:srgbClr val="374151"/>
                </a:solidFill>
                <a:effectLst/>
                <a:latin typeface="Abadi" panose="020B0604020104020204" pitchFamily="34" charset="0"/>
              </a:rPr>
              <a:t>《</a:t>
            </a:r>
            <a:r>
              <a:rPr lang="ja-JP" altLang="en-US" sz="2400" b="1" i="0" dirty="0">
                <a:solidFill>
                  <a:srgbClr val="374151"/>
                </a:solidFill>
                <a:effectLst/>
                <a:latin typeface="Abadi" panose="020B0604020104020204" pitchFamily="34" charset="0"/>
              </a:rPr>
              <a:t>人工知能が解決に役立つ可能性のある問題</a:t>
            </a:r>
            <a:r>
              <a:rPr lang="en-US" altLang="ja-JP" sz="2400" b="0" i="0" dirty="0">
                <a:solidFill>
                  <a:srgbClr val="374151"/>
                </a:solidFill>
                <a:effectLst/>
                <a:latin typeface="Abadi" panose="020B0604020104020204" pitchFamily="34" charset="0"/>
              </a:rPr>
              <a:t>》</a:t>
            </a:r>
          </a:p>
          <a:p>
            <a:pPr algn="l">
              <a:buFont typeface="Arial" panose="020B0604020202020204" pitchFamily="34" charset="0"/>
              <a:buChar char="•"/>
            </a:pPr>
            <a:r>
              <a:rPr lang="ja-JP" altLang="en-US" sz="2400" b="0" i="0" dirty="0">
                <a:solidFill>
                  <a:srgbClr val="374151"/>
                </a:solidFill>
                <a:effectLst/>
                <a:latin typeface="Abadi" panose="020B0604020104020204" pitchFamily="34" charset="0"/>
              </a:rPr>
              <a:t>環境問題やエネルギー問題など、人類が抱える問題の解決</a:t>
            </a:r>
            <a:endParaRPr lang="en-US" altLang="ja-JP" sz="2400" b="0" i="0" dirty="0">
              <a:solidFill>
                <a:srgbClr val="374151"/>
              </a:solidFill>
              <a:effectLst/>
              <a:latin typeface="Abadi" panose="020B0604020104020204" pitchFamily="34" charset="0"/>
            </a:endParaRPr>
          </a:p>
          <a:p>
            <a:pPr marL="0" indent="0" algn="l">
              <a:buNone/>
            </a:pPr>
            <a:r>
              <a:rPr lang="en-US" altLang="ja-JP" sz="2400" b="0" i="0" dirty="0">
                <a:solidFill>
                  <a:srgbClr val="374151"/>
                </a:solidFill>
                <a:effectLst/>
                <a:latin typeface="Abadi" panose="020B0604020104020204" pitchFamily="34" charset="0"/>
              </a:rPr>
              <a:t>《</a:t>
            </a:r>
            <a:r>
              <a:rPr lang="ja-JP" altLang="en-US" sz="2400" b="1" i="0" dirty="0">
                <a:solidFill>
                  <a:srgbClr val="374151"/>
                </a:solidFill>
                <a:effectLst/>
                <a:latin typeface="Abadi" panose="020B0604020104020204" pitchFamily="34" charset="0"/>
              </a:rPr>
              <a:t>社会の変化に伴う課題</a:t>
            </a:r>
            <a:r>
              <a:rPr lang="en-US" altLang="ja-JP" sz="2400" b="0" i="0" dirty="0">
                <a:solidFill>
                  <a:srgbClr val="374151"/>
                </a:solidFill>
                <a:effectLst/>
                <a:latin typeface="Abadi" panose="020B0604020104020204" pitchFamily="34" charset="0"/>
              </a:rPr>
              <a:t>》</a:t>
            </a:r>
          </a:p>
          <a:p>
            <a:pPr algn="l">
              <a:buFont typeface="Arial" panose="020B0604020202020204" pitchFamily="34" charset="0"/>
              <a:buChar char="•"/>
            </a:pPr>
            <a:r>
              <a:rPr lang="ja-JP" altLang="en-US" sz="2400" b="0" i="0" dirty="0">
                <a:solidFill>
                  <a:srgbClr val="374151"/>
                </a:solidFill>
                <a:effectLst/>
                <a:latin typeface="Abadi" panose="020B0604020104020204" pitchFamily="34" charset="0"/>
              </a:rPr>
              <a:t>失業問題や、収入格差の拡大などの課題が生じる可能性がある。</a:t>
            </a:r>
          </a:p>
          <a:p>
            <a:pPr marL="0" indent="0" algn="l">
              <a:buNone/>
            </a:pPr>
            <a:r>
              <a:rPr lang="en-US" altLang="ja-JP" sz="2400" b="0" i="0" dirty="0">
                <a:solidFill>
                  <a:srgbClr val="374151"/>
                </a:solidFill>
                <a:effectLst/>
                <a:latin typeface="Abadi" panose="020B0604020104020204" pitchFamily="34" charset="0"/>
              </a:rPr>
              <a:t>《</a:t>
            </a:r>
            <a:r>
              <a:rPr lang="ja-JP" altLang="en-US" sz="2400" b="1" i="0" dirty="0">
                <a:solidFill>
                  <a:srgbClr val="374151"/>
                </a:solidFill>
                <a:effectLst/>
                <a:latin typeface="Abadi" panose="020B0604020104020204" pitchFamily="34" charset="0"/>
              </a:rPr>
              <a:t>人工知能についての考え方</a:t>
            </a:r>
            <a:r>
              <a:rPr lang="en-US" altLang="ja-JP" sz="2400" b="0" i="0" dirty="0">
                <a:solidFill>
                  <a:srgbClr val="374151"/>
                </a:solidFill>
                <a:effectLst/>
                <a:latin typeface="Abadi" panose="020B0604020104020204" pitchFamily="34" charset="0"/>
              </a:rPr>
              <a:t>》</a:t>
            </a:r>
          </a:p>
          <a:p>
            <a:pPr algn="l">
              <a:buFont typeface="Arial" panose="020B0604020202020204" pitchFamily="34" charset="0"/>
              <a:buChar char="•"/>
            </a:pPr>
            <a:r>
              <a:rPr lang="ja-JP" altLang="en-US" sz="2400" b="1" i="0" dirty="0">
                <a:solidFill>
                  <a:srgbClr val="374151"/>
                </a:solidFill>
                <a:effectLst/>
                <a:latin typeface="Abadi" panose="020B0604020104020204" pitchFamily="34" charset="0"/>
              </a:rPr>
              <a:t>高度に発達した人工知能が脅威になるかどうかは自分で調べ、考察すること</a:t>
            </a:r>
            <a:r>
              <a:rPr lang="ja-JP" altLang="en-US" sz="2400" b="0" i="0" dirty="0">
                <a:solidFill>
                  <a:srgbClr val="374151"/>
                </a:solidFill>
                <a:effectLst/>
                <a:latin typeface="Abadi" panose="020B0604020104020204" pitchFamily="34" charset="0"/>
              </a:rPr>
              <a:t>が重要である。</a:t>
            </a:r>
          </a:p>
          <a:p>
            <a:pPr algn="l">
              <a:buFont typeface="Arial" panose="020B0604020202020204" pitchFamily="34" charset="0"/>
              <a:buChar char="•"/>
            </a:pPr>
            <a:r>
              <a:rPr lang="ja-JP" altLang="en-US" sz="2400" b="1" i="0" dirty="0">
                <a:solidFill>
                  <a:srgbClr val="374151"/>
                </a:solidFill>
                <a:effectLst/>
                <a:latin typeface="Abadi" panose="020B0604020104020204" pitchFamily="34" charset="0"/>
              </a:rPr>
              <a:t>人間がよりクリエイティブになるために人工知能を使う</a:t>
            </a:r>
            <a:r>
              <a:rPr lang="ja-JP" altLang="en-US" sz="2400" b="0" i="0" dirty="0">
                <a:solidFill>
                  <a:srgbClr val="374151"/>
                </a:solidFill>
                <a:effectLst/>
                <a:latin typeface="Abadi" panose="020B0604020104020204" pitchFamily="34" charset="0"/>
              </a:rPr>
              <a:t>ことや、</a:t>
            </a:r>
            <a:r>
              <a:rPr lang="ja-JP" altLang="en-US" sz="2400" b="1" i="0" dirty="0">
                <a:solidFill>
                  <a:srgbClr val="374151"/>
                </a:solidFill>
                <a:effectLst/>
                <a:latin typeface="Abadi" panose="020B0604020104020204" pitchFamily="34" charset="0"/>
              </a:rPr>
              <a:t>人と人工知能とロボットが協働すること</a:t>
            </a:r>
            <a:r>
              <a:rPr lang="ja-JP" altLang="en-US" sz="2400" b="0" i="0" dirty="0">
                <a:solidFill>
                  <a:srgbClr val="374151"/>
                </a:solidFill>
                <a:effectLst/>
                <a:latin typeface="Abadi" panose="020B0604020104020204" pitchFamily="34" charset="0"/>
              </a:rPr>
              <a:t>が必然的に起こる可能性がある。</a:t>
            </a:r>
          </a:p>
          <a:p>
            <a:endParaRPr kumimoji="1" lang="ja-JP" altLang="en-US" sz="2400" dirty="0"/>
          </a:p>
        </p:txBody>
      </p:sp>
      <p:sp>
        <p:nvSpPr>
          <p:cNvPr id="4" name="スライド番号プレースホルダー 3">
            <a:extLst>
              <a:ext uri="{FF2B5EF4-FFF2-40B4-BE49-F238E27FC236}">
                <a16:creationId xmlns:a16="http://schemas.microsoft.com/office/drawing/2014/main" id="{E08F8CB5-7989-15E5-AEC6-7C9AD9509B2D}"/>
              </a:ext>
            </a:extLst>
          </p:cNvPr>
          <p:cNvSpPr>
            <a:spLocks noGrp="1"/>
          </p:cNvSpPr>
          <p:nvPr>
            <p:ph type="sldNum" sz="quarter" idx="12"/>
          </p:nvPr>
        </p:nvSpPr>
        <p:spPr/>
        <p:txBody>
          <a:bodyPr/>
          <a:lstStyle/>
          <a:p>
            <a:fld id="{E205D82C-95A1-431E-8E38-AA614A14CDCF}" type="slidenum">
              <a:rPr kumimoji="1" lang="ja-JP" altLang="en-US" smtClean="0"/>
              <a:t>72</a:t>
            </a:fld>
            <a:endParaRPr kumimoji="1" lang="ja-JP" altLang="en-US"/>
          </a:p>
        </p:txBody>
      </p:sp>
    </p:spTree>
    <p:extLst>
      <p:ext uri="{BB962C8B-B14F-4D97-AF65-F5344CB8AC3E}">
        <p14:creationId xmlns:p14="http://schemas.microsoft.com/office/powerpoint/2010/main" val="15800850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247369" y="1138019"/>
            <a:ext cx="6896611" cy="3281582"/>
          </a:xfrm>
        </p:spPr>
        <p:txBody>
          <a:bodyPr>
            <a:noAutofit/>
          </a:bodyPr>
          <a:lstStyle/>
          <a:p>
            <a:pPr>
              <a:spcAft>
                <a:spcPts val="600"/>
              </a:spcAft>
            </a:pPr>
            <a:r>
              <a:rPr lang="ja-JP" altLang="en-US" sz="2400" dirty="0">
                <a:solidFill>
                  <a:srgbClr val="374151"/>
                </a:solidFill>
                <a:latin typeface="Söhne"/>
              </a:rPr>
              <a:t>人工知能の基本概念や応用分野を学び、</a:t>
            </a:r>
            <a:r>
              <a:rPr lang="ja-JP" altLang="en-US" sz="2400" b="1" dirty="0">
                <a:solidFill>
                  <a:srgbClr val="374151"/>
                </a:solidFill>
                <a:latin typeface="Söhne"/>
              </a:rPr>
              <a:t>人工知能の可能性と有用性を実感</a:t>
            </a:r>
            <a:r>
              <a:rPr lang="ja-JP" altLang="en-US" sz="2400" dirty="0">
                <a:solidFill>
                  <a:srgbClr val="374151"/>
                </a:solidFill>
                <a:latin typeface="Söhne"/>
              </a:rPr>
              <a:t>し、エンジニアとしての意欲と能力向上</a:t>
            </a:r>
            <a:endParaRPr lang="en-US" altLang="ja-JP" sz="2400" dirty="0">
              <a:solidFill>
                <a:srgbClr val="374151"/>
              </a:solidFill>
              <a:latin typeface="Söhne"/>
            </a:endParaRPr>
          </a:p>
          <a:p>
            <a:pPr>
              <a:spcAft>
                <a:spcPts val="600"/>
              </a:spcAft>
            </a:pPr>
            <a:r>
              <a:rPr lang="ja-JP" altLang="en-US" sz="2400" dirty="0">
                <a:solidFill>
                  <a:srgbClr val="374151"/>
                </a:solidFill>
                <a:latin typeface="Söhne"/>
              </a:rPr>
              <a:t>人工知能が社会にもたらす変化や課題を考察し、</a:t>
            </a:r>
            <a:r>
              <a:rPr lang="ja-JP" altLang="en-US" sz="2400" b="1" dirty="0">
                <a:solidFill>
                  <a:srgbClr val="374151"/>
                </a:solidFill>
                <a:latin typeface="Söhne"/>
              </a:rPr>
              <a:t>技術と社会の関わりについての視野が広がる</a:t>
            </a:r>
            <a:endParaRPr lang="en-US" altLang="ja-JP" sz="2400" b="1" dirty="0">
              <a:solidFill>
                <a:srgbClr val="374151"/>
              </a:solidFill>
              <a:latin typeface="Söhne"/>
            </a:endParaRPr>
          </a:p>
          <a:p>
            <a:pPr>
              <a:spcAft>
                <a:spcPts val="600"/>
              </a:spcAft>
            </a:pPr>
            <a:r>
              <a:rPr lang="ja-JP" altLang="en-US" sz="2400" dirty="0">
                <a:solidFill>
                  <a:srgbClr val="374151"/>
                </a:solidFill>
                <a:latin typeface="Söhne"/>
              </a:rPr>
              <a:t>デモサイトで</a:t>
            </a:r>
            <a:r>
              <a:rPr lang="en-US" altLang="ja-JP" sz="2400" dirty="0">
                <a:solidFill>
                  <a:srgbClr val="374151"/>
                </a:solidFill>
                <a:latin typeface="Söhne"/>
              </a:rPr>
              <a:t>AI</a:t>
            </a:r>
            <a:r>
              <a:rPr lang="ja-JP" altLang="en-US" sz="2400" dirty="0">
                <a:solidFill>
                  <a:srgbClr val="374151"/>
                </a:solidFill>
                <a:latin typeface="Söhne"/>
              </a:rPr>
              <a:t>を体験。人工知能の活用可能性を実感。</a:t>
            </a:r>
            <a:r>
              <a:rPr lang="ja-JP" altLang="en-US" sz="2400" b="1" dirty="0">
                <a:solidFill>
                  <a:srgbClr val="374151"/>
                </a:solidFill>
                <a:latin typeface="Söhne"/>
              </a:rPr>
              <a:t>最先端分野で活躍したい意欲</a:t>
            </a:r>
            <a:r>
              <a:rPr lang="ja-JP" altLang="en-US" sz="2400" dirty="0">
                <a:solidFill>
                  <a:srgbClr val="374151"/>
                </a:solidFill>
                <a:latin typeface="Söhne"/>
              </a:rPr>
              <a:t>が高まる。</a:t>
            </a:r>
            <a:endParaRPr lang="en-US" altLang="ja-JP" sz="2400" dirty="0">
              <a:solidFill>
                <a:srgbClr val="374151"/>
              </a:solidFill>
              <a:latin typeface="Söhne"/>
            </a:endParaRPr>
          </a:p>
          <a:p>
            <a:pPr>
              <a:spcAft>
                <a:spcPts val="600"/>
              </a:spcAft>
            </a:pPr>
            <a:r>
              <a:rPr lang="ja-JP" altLang="en-US" sz="2400" b="1" dirty="0">
                <a:solidFill>
                  <a:srgbClr val="374151"/>
                </a:solidFill>
                <a:latin typeface="Söhne"/>
              </a:rPr>
              <a:t>人工知能の課題や倫理的側面を理解</a:t>
            </a:r>
            <a:r>
              <a:rPr lang="ja-JP" altLang="en-US" sz="2400" dirty="0">
                <a:solidFill>
                  <a:srgbClr val="374151"/>
                </a:solidFill>
                <a:latin typeface="Söhne"/>
              </a:rPr>
              <a:t>し、適切に活用する姿勢が養われ、イノベーションを生み出す意欲と倫理的判断力が向上</a:t>
            </a: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2" name="タイトル 1">
            <a:extLst>
              <a:ext uri="{FF2B5EF4-FFF2-40B4-BE49-F238E27FC236}">
                <a16:creationId xmlns:a16="http://schemas.microsoft.com/office/drawing/2014/main" id="{6643B461-B76A-2440-ED27-95E7EDAF894C}"/>
              </a:ext>
            </a:extLst>
          </p:cNvPr>
          <p:cNvSpPr>
            <a:spLocks noGrp="1"/>
          </p:cNvSpPr>
          <p:nvPr>
            <p:ph type="title"/>
          </p:nvPr>
        </p:nvSpPr>
        <p:spPr>
          <a:xfrm>
            <a:off x="321845" y="175028"/>
            <a:ext cx="8461208" cy="469865"/>
          </a:xfrm>
        </p:spPr>
        <p:txBody>
          <a:bodyPr>
            <a:normAutofit fontScale="90000"/>
          </a:bodyPr>
          <a:lstStyle/>
          <a:p>
            <a:r>
              <a:rPr lang="ja-JP" altLang="en-US" dirty="0"/>
              <a:t>授業の学ぶ意義と満足感</a:t>
            </a:r>
            <a:endParaRPr kumimoji="1" lang="ja-JP" altLang="en-US" dirty="0"/>
          </a:p>
        </p:txBody>
      </p:sp>
    </p:spTree>
    <p:extLst>
      <p:ext uri="{BB962C8B-B14F-4D97-AF65-F5344CB8AC3E}">
        <p14:creationId xmlns:p14="http://schemas.microsoft.com/office/powerpoint/2010/main" val="38488186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AD6C6D-39C5-4BB5-8803-833028D295B3}"/>
              </a:ext>
            </a:extLst>
          </p:cNvPr>
          <p:cNvSpPr>
            <a:spLocks noGrp="1"/>
          </p:cNvSpPr>
          <p:nvPr>
            <p:ph type="title"/>
          </p:nvPr>
        </p:nvSpPr>
        <p:spPr/>
        <p:txBody>
          <a:bodyPr>
            <a:normAutofit fontScale="90000"/>
          </a:bodyPr>
          <a:lstStyle/>
          <a:p>
            <a:r>
              <a:rPr kumimoji="1" lang="ja-JP" altLang="en-US" dirty="0"/>
              <a:t>演習</a:t>
            </a:r>
          </a:p>
        </p:txBody>
      </p:sp>
      <p:sp>
        <p:nvSpPr>
          <p:cNvPr id="3" name="コンテンツ プレースホルダー 2">
            <a:extLst>
              <a:ext uri="{FF2B5EF4-FFF2-40B4-BE49-F238E27FC236}">
                <a16:creationId xmlns:a16="http://schemas.microsoft.com/office/drawing/2014/main" id="{BB04C486-F5F9-450B-9AC4-7435E069F36D}"/>
              </a:ext>
            </a:extLst>
          </p:cNvPr>
          <p:cNvSpPr>
            <a:spLocks noGrp="1"/>
          </p:cNvSpPr>
          <p:nvPr>
            <p:ph idx="1"/>
          </p:nvPr>
        </p:nvSpPr>
        <p:spPr>
          <a:xfrm>
            <a:off x="321845" y="846253"/>
            <a:ext cx="8620626" cy="5333166"/>
          </a:xfrm>
        </p:spPr>
        <p:txBody>
          <a:bodyPr>
            <a:noAutofit/>
          </a:bodyPr>
          <a:lstStyle/>
          <a:p>
            <a:pPr marL="0" indent="0">
              <a:buNone/>
            </a:pPr>
            <a:r>
              <a:rPr lang="en-US" altLang="ja-JP" sz="1800" dirty="0"/>
              <a:t>【</a:t>
            </a:r>
            <a:r>
              <a:rPr lang="ja-JP" altLang="en-US" sz="1800" b="1" dirty="0"/>
              <a:t>外部ページへのリンク</a:t>
            </a:r>
            <a:r>
              <a:rPr lang="en-US" altLang="ja-JP" sz="1800" dirty="0"/>
              <a:t>】 </a:t>
            </a:r>
          </a:p>
          <a:p>
            <a:r>
              <a:rPr lang="ja-JP" altLang="en-US" sz="1800" dirty="0"/>
              <a:t>人工知能のデモサイト </a:t>
            </a:r>
          </a:p>
          <a:p>
            <a:pPr>
              <a:buFont typeface="Arial" panose="020B0604020202020204" pitchFamily="34" charset="0"/>
              <a:buChar char="•"/>
            </a:pPr>
            <a:r>
              <a:rPr lang="en-US" altLang="ja-JP" sz="1800" dirty="0"/>
              <a:t>Google </a:t>
            </a:r>
            <a:r>
              <a:rPr lang="ja-JP" altLang="en-US" sz="1800" dirty="0"/>
              <a:t>によるオンラインデモ</a:t>
            </a:r>
            <a:r>
              <a:rPr lang="en-US" altLang="ja-JP" sz="1800" dirty="0"/>
              <a:t>: </a:t>
            </a:r>
            <a:r>
              <a:rPr lang="en-US" altLang="ja-JP" sz="1800" dirty="0">
                <a:hlinkClick r:id="rId2"/>
              </a:rPr>
              <a:t>https://cloud.google.com/vision</a:t>
            </a:r>
            <a:r>
              <a:rPr lang="ja-JP" altLang="en-US" sz="1800" dirty="0"/>
              <a:t> </a:t>
            </a:r>
          </a:p>
          <a:p>
            <a:pPr>
              <a:buFont typeface="Arial" panose="020B0604020202020204" pitchFamily="34" charset="0"/>
              <a:buChar char="•"/>
            </a:pPr>
            <a:r>
              <a:rPr lang="ja-JP" altLang="en-US" sz="1800" dirty="0"/>
              <a:t>顔の合成</a:t>
            </a:r>
            <a:r>
              <a:rPr lang="en-US" altLang="ja-JP" sz="1800" dirty="0"/>
              <a:t>: </a:t>
            </a:r>
            <a:r>
              <a:rPr lang="en-US" altLang="ja-JP" sz="1800" dirty="0">
                <a:hlinkClick r:id="rId3"/>
              </a:rPr>
              <a:t>https://www.whichfaceisreal.com</a:t>
            </a:r>
            <a:r>
              <a:rPr lang="ja-JP" altLang="en-US" sz="1800" dirty="0"/>
              <a:t> </a:t>
            </a:r>
          </a:p>
          <a:p>
            <a:pPr>
              <a:buFont typeface="Arial" panose="020B0604020202020204" pitchFamily="34" charset="0"/>
              <a:buChar char="•"/>
            </a:pPr>
            <a:r>
              <a:rPr lang="en-US" altLang="ja-JP" sz="1800" dirty="0" err="1"/>
              <a:t>OpenAI</a:t>
            </a:r>
            <a:r>
              <a:rPr lang="en-US" altLang="ja-JP" sz="1800" dirty="0"/>
              <a:t> </a:t>
            </a:r>
            <a:r>
              <a:rPr lang="ja-JP" altLang="en-US" sz="1800" dirty="0"/>
              <a:t>での写真の合成，イラストの合成</a:t>
            </a:r>
            <a:r>
              <a:rPr lang="en-US" altLang="ja-JP" sz="1800" dirty="0"/>
              <a:t>: </a:t>
            </a:r>
            <a:r>
              <a:rPr lang="en-US" altLang="ja-JP" sz="1800" dirty="0">
                <a:hlinkClick r:id="rId4"/>
              </a:rPr>
              <a:t>https://openai.com/blog/dall-e/</a:t>
            </a:r>
            <a:r>
              <a:rPr lang="ja-JP" altLang="en-US" sz="1800" dirty="0"/>
              <a:t> </a:t>
            </a:r>
          </a:p>
          <a:p>
            <a:pPr>
              <a:buFont typeface="Arial" panose="020B0604020202020204" pitchFamily="34" charset="0"/>
              <a:buChar char="•"/>
            </a:pPr>
            <a:r>
              <a:rPr lang="ja-JP" altLang="en-US" sz="1800" dirty="0"/>
              <a:t>顔の表情など：</a:t>
            </a:r>
            <a:r>
              <a:rPr lang="en-US" altLang="ja-JP" sz="1800" dirty="0">
                <a:hlinkClick r:id="rId5"/>
              </a:rPr>
              <a:t>https://cloud.google.com/vision/docs/drag-and-drop</a:t>
            </a:r>
            <a:r>
              <a:rPr lang="ja-JP" altLang="en-US" sz="1800" dirty="0"/>
              <a:t> </a:t>
            </a:r>
          </a:p>
          <a:p>
            <a:pPr>
              <a:buFont typeface="Arial" panose="020B0604020202020204" pitchFamily="34" charset="0"/>
              <a:buChar char="•"/>
            </a:pPr>
            <a:r>
              <a:rPr lang="ja-JP" altLang="en-US" sz="1800" dirty="0"/>
              <a:t>どちらが実在で，どちらがフェイクの顔か： </a:t>
            </a:r>
            <a:r>
              <a:rPr lang="en-US" altLang="ja-JP" sz="1800" dirty="0">
                <a:hlinkClick r:id="rId3"/>
              </a:rPr>
              <a:t>https://www.whichfaceisreal.com/</a:t>
            </a:r>
            <a:r>
              <a:rPr lang="ja-JP" altLang="en-US" sz="1800" dirty="0"/>
              <a:t> </a:t>
            </a:r>
          </a:p>
          <a:p>
            <a:pPr>
              <a:buFont typeface="Arial" panose="020B0604020202020204" pitchFamily="34" charset="0"/>
              <a:buChar char="•"/>
            </a:pPr>
            <a:r>
              <a:rPr lang="ja-JP" altLang="en-US" sz="1800" dirty="0"/>
              <a:t>イラストの合成 </a:t>
            </a:r>
            <a:r>
              <a:rPr lang="en-US" altLang="ja-JP" sz="1800" dirty="0"/>
              <a:t>(</a:t>
            </a:r>
            <a:r>
              <a:rPr lang="en-US" altLang="ja-JP" sz="1800" dirty="0" err="1"/>
              <a:t>Waifu</a:t>
            </a:r>
            <a:r>
              <a:rPr lang="en-US" altLang="ja-JP" sz="1800" dirty="0"/>
              <a:t> Labs): </a:t>
            </a:r>
            <a:r>
              <a:rPr lang="en-US" altLang="ja-JP" sz="1800" dirty="0">
                <a:hlinkClick r:id="rId6"/>
              </a:rPr>
              <a:t>https://waifulabs.com/"&gt; </a:t>
            </a:r>
            <a:endParaRPr lang="ja-JP" altLang="en-US" sz="1800" dirty="0"/>
          </a:p>
          <a:p>
            <a:pPr>
              <a:buFont typeface="Arial" panose="020B0604020202020204" pitchFamily="34" charset="0"/>
              <a:buChar char="•"/>
            </a:pPr>
            <a:r>
              <a:rPr lang="en-US" altLang="ja-JP" sz="1800" dirty="0" err="1">
                <a:hlinkClick r:id="rId6"/>
              </a:rPr>
              <a:t>AutoDraw</a:t>
            </a:r>
            <a:r>
              <a:rPr lang="en-US" altLang="ja-JP" sz="1800" dirty="0">
                <a:hlinkClick r:id="rId6"/>
              </a:rPr>
              <a:t>: </a:t>
            </a:r>
            <a:r>
              <a:rPr lang="en-US" altLang="ja-JP" sz="1800" dirty="0">
                <a:hlinkClick r:id="rId7"/>
              </a:rPr>
              <a:t>https://www.autodraw.com/</a:t>
            </a:r>
            <a:r>
              <a:rPr lang="ja-JP" altLang="en-US" sz="1800" dirty="0"/>
              <a:t> </a:t>
            </a:r>
          </a:p>
          <a:p>
            <a:pPr>
              <a:buFont typeface="Arial" panose="020B0604020202020204" pitchFamily="34" charset="0"/>
              <a:buChar char="•"/>
            </a:pPr>
            <a:r>
              <a:rPr lang="en-US" altLang="ja-JP" sz="1800" dirty="0"/>
              <a:t>magenta.tensorflow.org </a:t>
            </a:r>
            <a:r>
              <a:rPr lang="ja-JP" altLang="en-US" sz="1800" dirty="0"/>
              <a:t>の </a:t>
            </a:r>
            <a:r>
              <a:rPr lang="en-US" altLang="ja-JP" sz="1800" dirty="0" err="1"/>
              <a:t>AutoEncoder</a:t>
            </a:r>
            <a:r>
              <a:rPr lang="en-US" altLang="ja-JP" sz="1800" dirty="0"/>
              <a:t> </a:t>
            </a:r>
            <a:r>
              <a:rPr lang="ja-JP" altLang="en-US" sz="1800" dirty="0"/>
              <a:t>のデモ</a:t>
            </a:r>
            <a:r>
              <a:rPr lang="en-US" altLang="ja-JP" sz="1800" dirty="0"/>
              <a:t>: </a:t>
            </a:r>
            <a:r>
              <a:rPr lang="en-US" altLang="ja-JP" sz="1800" dirty="0">
                <a:hlinkClick r:id="rId8"/>
              </a:rPr>
              <a:t>https://magenta.tensorflow.org/sketch-rnn-demo</a:t>
            </a:r>
            <a:r>
              <a:rPr lang="ja-JP" altLang="en-US" sz="1800" dirty="0"/>
              <a:t> </a:t>
            </a:r>
          </a:p>
          <a:p>
            <a:pPr>
              <a:buFont typeface="Arial" panose="020B0604020202020204" pitchFamily="34" charset="0"/>
              <a:buChar char="•"/>
            </a:pPr>
            <a:r>
              <a:rPr lang="en-US" altLang="ja-JP" sz="1800" dirty="0"/>
              <a:t>affinelayer.com </a:t>
            </a:r>
            <a:r>
              <a:rPr lang="ja-JP" altLang="en-US" sz="1800" dirty="0"/>
              <a:t>の </a:t>
            </a:r>
            <a:r>
              <a:rPr lang="en-US" altLang="ja-JP" sz="1800" dirty="0"/>
              <a:t>Edges2cats </a:t>
            </a:r>
            <a:r>
              <a:rPr lang="ja-JP" altLang="en-US" sz="1800" dirty="0"/>
              <a:t>のデモ</a:t>
            </a:r>
            <a:r>
              <a:rPr lang="en-US" altLang="ja-JP" sz="1800" dirty="0"/>
              <a:t>: </a:t>
            </a:r>
            <a:r>
              <a:rPr lang="en-US" altLang="ja-JP" sz="1800" dirty="0">
                <a:hlinkClick r:id="rId9"/>
              </a:rPr>
              <a:t>https://affinelayer.com/pixsrv/index.html</a:t>
            </a:r>
            <a:r>
              <a:rPr lang="ja-JP" altLang="en-US" sz="1800" dirty="0"/>
              <a:t> </a:t>
            </a:r>
          </a:p>
          <a:p>
            <a:pPr>
              <a:buFont typeface="Arial" panose="020B0604020202020204" pitchFamily="34" charset="0"/>
              <a:buChar char="•"/>
            </a:pPr>
            <a:r>
              <a:rPr lang="en-US" altLang="ja-JP" sz="1800" dirty="0" err="1"/>
              <a:t>DeepL</a:t>
            </a:r>
            <a:r>
              <a:rPr lang="en-US" altLang="ja-JP" sz="1800" dirty="0"/>
              <a:t>: </a:t>
            </a:r>
            <a:r>
              <a:rPr lang="en-US" altLang="ja-JP" sz="1800" dirty="0">
                <a:hlinkClick r:id="rId10"/>
              </a:rPr>
              <a:t>https://www.deepl.com/translator</a:t>
            </a:r>
            <a:r>
              <a:rPr lang="ja-JP" altLang="en-US" sz="1800" dirty="0"/>
              <a:t> </a:t>
            </a:r>
          </a:p>
          <a:p>
            <a:pPr>
              <a:buFont typeface="Arial" panose="020B0604020202020204" pitchFamily="34" charset="0"/>
              <a:buChar char="•"/>
            </a:pPr>
            <a:r>
              <a:rPr lang="en-US" altLang="ja-JP" sz="1800" dirty="0"/>
              <a:t>playhground.tensorflow.org: </a:t>
            </a:r>
            <a:r>
              <a:rPr lang="en-US" altLang="ja-JP" sz="1800" dirty="0">
                <a:hlinkClick r:id="rId11"/>
              </a:rPr>
              <a:t>https://playground.tensorflow.org</a:t>
            </a:r>
            <a:r>
              <a:rPr lang="ja-JP" altLang="en-US" sz="1800" dirty="0"/>
              <a:t> </a:t>
            </a:r>
          </a:p>
          <a:p>
            <a:pPr marL="0" indent="0">
              <a:spcBef>
                <a:spcPts val="600"/>
              </a:spcBef>
              <a:buNone/>
            </a:pPr>
            <a:endParaRPr kumimoji="1" lang="ja-JP" altLang="en-US" dirty="0"/>
          </a:p>
        </p:txBody>
      </p:sp>
      <p:sp>
        <p:nvSpPr>
          <p:cNvPr id="4" name="スライド番号プレースホルダー 3">
            <a:extLst>
              <a:ext uri="{FF2B5EF4-FFF2-40B4-BE49-F238E27FC236}">
                <a16:creationId xmlns:a16="http://schemas.microsoft.com/office/drawing/2014/main" id="{51C34FFD-723E-41D9-8F43-5332B3DC524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813902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F2FEC-3A4B-4CE6-BA62-0BF195C4261A}"/>
              </a:ext>
            </a:extLst>
          </p:cNvPr>
          <p:cNvSpPr>
            <a:spLocks noGrp="1"/>
          </p:cNvSpPr>
          <p:nvPr>
            <p:ph type="title"/>
          </p:nvPr>
        </p:nvSpPr>
        <p:spPr/>
        <p:txBody>
          <a:bodyPr>
            <a:normAutofit fontScale="90000"/>
          </a:bodyPr>
          <a:lstStyle/>
          <a:p>
            <a:r>
              <a:rPr lang="en-US" altLang="ja-JP" dirty="0"/>
              <a:t>AI </a:t>
            </a:r>
            <a:r>
              <a:rPr kumimoji="1" lang="ja-JP" altLang="en-US" dirty="0"/>
              <a:t>の</a:t>
            </a:r>
            <a:r>
              <a:rPr lang="ja-JP" altLang="en-US" dirty="0"/>
              <a:t>利点と欠点</a:t>
            </a:r>
            <a:endParaRPr kumimoji="1" lang="ja-JP" altLang="en-US" dirty="0"/>
          </a:p>
        </p:txBody>
      </p:sp>
      <p:sp>
        <p:nvSpPr>
          <p:cNvPr id="3" name="コンテンツ プレースホルダー 2">
            <a:extLst>
              <a:ext uri="{FF2B5EF4-FFF2-40B4-BE49-F238E27FC236}">
                <a16:creationId xmlns:a16="http://schemas.microsoft.com/office/drawing/2014/main" id="{215330DA-6D5A-4245-920E-0E09524D68D8}"/>
              </a:ext>
            </a:extLst>
          </p:cNvPr>
          <p:cNvSpPr>
            <a:spLocks noGrp="1"/>
          </p:cNvSpPr>
          <p:nvPr>
            <p:ph idx="1"/>
          </p:nvPr>
        </p:nvSpPr>
        <p:spPr/>
        <p:txBody>
          <a:bodyPr>
            <a:normAutofit/>
          </a:bodyPr>
          <a:lstStyle/>
          <a:p>
            <a:pPr marL="0" indent="0">
              <a:buNone/>
            </a:pPr>
            <a:r>
              <a:rPr kumimoji="1" lang="en-US" altLang="ja-JP" sz="2400" dirty="0"/>
              <a:t>《</a:t>
            </a:r>
            <a:r>
              <a:rPr lang="ja-JP" altLang="en-US" sz="2400" dirty="0"/>
              <a:t>欠点</a:t>
            </a:r>
            <a:r>
              <a:rPr kumimoji="1" lang="en-US" altLang="ja-JP" sz="2400" dirty="0"/>
              <a:t>》</a:t>
            </a:r>
          </a:p>
          <a:p>
            <a:r>
              <a:rPr kumimoji="1" lang="ja-JP" altLang="en-US" sz="2400" dirty="0"/>
              <a:t>創造性や柔軟性に限界がある</a:t>
            </a:r>
            <a:endParaRPr kumimoji="1" lang="en-US" altLang="ja-JP" sz="2400" dirty="0"/>
          </a:p>
          <a:p>
            <a:r>
              <a:rPr kumimoji="1" lang="ja-JP" altLang="en-US" sz="2400" dirty="0"/>
              <a:t>予期せぬ状況への対応が苦手</a:t>
            </a:r>
            <a:endParaRPr kumimoji="1" lang="en-US" altLang="ja-JP" sz="2400" dirty="0"/>
          </a:p>
          <a:p>
            <a:r>
              <a:rPr kumimoji="1" lang="ja-JP" altLang="en-US" sz="2400" dirty="0"/>
              <a:t>倫理的判断が必要な場面では人間の介在が必要</a:t>
            </a:r>
            <a:endParaRPr kumimoji="1" lang="en-US" altLang="ja-JP" sz="2400" dirty="0"/>
          </a:p>
          <a:p>
            <a:r>
              <a:rPr lang="ja-JP" altLang="en-US" sz="2400" dirty="0"/>
              <a:t>学習時に用いられた</a:t>
            </a:r>
            <a:r>
              <a:rPr kumimoji="1" lang="ja-JP" altLang="en-US" sz="2400" dirty="0"/>
              <a:t>データの品質や偏りによって、</a:t>
            </a:r>
            <a:r>
              <a:rPr kumimoji="1" lang="en-US" altLang="ja-JP" sz="2400" dirty="0"/>
              <a:t>AI </a:t>
            </a:r>
            <a:r>
              <a:rPr kumimoji="1" lang="ja-JP" altLang="en-US" sz="2400" dirty="0"/>
              <a:t>の結果が悪化する</a:t>
            </a:r>
          </a:p>
        </p:txBody>
      </p:sp>
      <p:sp>
        <p:nvSpPr>
          <p:cNvPr id="4" name="スライド番号プレースホルダー 3">
            <a:extLst>
              <a:ext uri="{FF2B5EF4-FFF2-40B4-BE49-F238E27FC236}">
                <a16:creationId xmlns:a16="http://schemas.microsoft.com/office/drawing/2014/main" id="{51EDE95A-925B-477C-902A-E236E661E2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24607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5-2 </a:t>
            </a:r>
            <a:r>
              <a:rPr lang="ja-JP" altLang="en-US" dirty="0"/>
              <a:t>人工知能でできること</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BEEB015E-71CF-E424-E2BB-BC7B771D01AE}"/>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3788488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4102</Words>
  <Application>Microsoft Office PowerPoint</Application>
  <PresentationFormat>画面に合わせる (4:3)</PresentationFormat>
  <Paragraphs>502</Paragraphs>
  <Slides>74</Slides>
  <Notes>7</Notes>
  <HiddenSlides>0</HiddenSlides>
  <MMClips>3</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74</vt:i4>
      </vt:variant>
    </vt:vector>
  </HeadingPairs>
  <TitlesOfParts>
    <vt:vector size="83" baseType="lpstr">
      <vt:lpstr>ＭＳ ゴシック</vt:lpstr>
      <vt:lpstr>Söhne</vt:lpstr>
      <vt:lpstr>メイリオ</vt:lpstr>
      <vt:lpstr>游ゴシック</vt:lpstr>
      <vt:lpstr>Abadi</vt:lpstr>
      <vt:lpstr>Arial</vt:lpstr>
      <vt:lpstr>Calibri</vt:lpstr>
      <vt:lpstr>Times New Roman</vt:lpstr>
      <vt:lpstr>Office テーマ</vt:lpstr>
      <vt:lpstr>cs-5. 人工知能の概要  </vt:lpstr>
      <vt:lpstr>PowerPoint プレゼンテーション</vt:lpstr>
      <vt:lpstr>アウトライン</vt:lpstr>
      <vt:lpstr>5-1 人工知能とは </vt:lpstr>
      <vt:lpstr>AI 入門</vt:lpstr>
      <vt:lpstr>人工知能の応用例</vt:lpstr>
      <vt:lpstr>AI の利点と欠点</vt:lpstr>
      <vt:lpstr>AI の利点と欠点</vt:lpstr>
      <vt:lpstr>5-2 人工知能でできること </vt:lpstr>
      <vt:lpstr>人工知能（AI）の応用分野</vt:lpstr>
      <vt:lpstr>人工知能に期待される役割</vt:lpstr>
      <vt:lpstr>対話型AI（チャットボット）</vt:lpstr>
      <vt:lpstr>自動翻訳サービス</vt:lpstr>
      <vt:lpstr>画像分類を行うオンラインサービス</vt:lpstr>
      <vt:lpstr>車両の発見・検知</vt:lpstr>
      <vt:lpstr>人や自転車などの，オブジェクトの発見・検知</vt:lpstr>
      <vt:lpstr>顔検知</vt:lpstr>
      <vt:lpstr>自動でのぼかし</vt:lpstr>
      <vt:lpstr>群衆の数のカウントと人数の把握</vt:lpstr>
      <vt:lpstr>視覚情報処理の例</vt:lpstr>
      <vt:lpstr>キーポイント（ランドマーク）</vt:lpstr>
      <vt:lpstr>目の動きの読み取り</vt:lpstr>
      <vt:lpstr>視覚情報処理の例</vt:lpstr>
      <vt:lpstr>顔識別（顔からの人物特定）の例</vt:lpstr>
      <vt:lpstr>人体の向き，ポーズの読み取り</vt:lpstr>
      <vt:lpstr>人体の向き，ポーズの読み取り</vt:lpstr>
      <vt:lpstr>ビデオの例</vt:lpstr>
      <vt:lpstr>ビデオから，人体の向き，ポーズの読み取り</vt:lpstr>
      <vt:lpstr>写真からの顔の３次元化</vt:lpstr>
      <vt:lpstr>複数写真からの３次元再構成</vt:lpstr>
      <vt:lpstr>AIの可能性</vt:lpstr>
      <vt:lpstr>ここまでのまとめ</vt:lpstr>
      <vt:lpstr>演習１． さまざまなAI</vt:lpstr>
      <vt:lpstr>１．翻訳サイト DeepL による翻訳</vt:lpstr>
      <vt:lpstr>２． AIと将棋対戦</vt:lpstr>
      <vt:lpstr>さまざまなAIとの対戦ゲーム</vt:lpstr>
      <vt:lpstr>３．AI を用いて言葉を絵に（Craiyon を使用）</vt:lpstr>
      <vt:lpstr>人工知能に期待される役割</vt:lpstr>
      <vt:lpstr>5-3 人工知能による合成 </vt:lpstr>
      <vt:lpstr>GAN （敵対性生成ネットワーク）のニュース</vt:lpstr>
      <vt:lpstr>GAN を利用したオンラインのデモサイト</vt:lpstr>
      <vt:lpstr>GAN を利用したオンラインのデモサイト Waifu Labs </vt:lpstr>
      <vt:lpstr>GAN の自律動作マシンへの応用（ニュース）</vt:lpstr>
      <vt:lpstr>写真の合成，イラストの合成</vt:lpstr>
      <vt:lpstr>PowerPoint プレゼンテーション</vt:lpstr>
      <vt:lpstr>GAN を用いた高解像度化（ニュース）</vt:lpstr>
      <vt:lpstr>GAN を用いた画像改善（ニュース）</vt:lpstr>
      <vt:lpstr>GAN を用いた種々の画像の合成（ニュース）</vt:lpstr>
      <vt:lpstr>GAN の仕組み</vt:lpstr>
      <vt:lpstr>GAN（Generative Adversarial Network）の仕組み</vt:lpstr>
      <vt:lpstr>人間の下書きを，人工知能が清書する</vt:lpstr>
      <vt:lpstr>PowerPoint プレゼンテーション</vt:lpstr>
      <vt:lpstr>PowerPoint プレゼンテーション</vt:lpstr>
      <vt:lpstr>人工知能で，スケッチを増やすサイト</vt:lpstr>
      <vt:lpstr>PowerPoint プレゼンテーション</vt:lpstr>
      <vt:lpstr>PowerPoint プレゼンテーション</vt:lpstr>
      <vt:lpstr>人工知能で猫を描くウエブサイト</vt:lpstr>
      <vt:lpstr>PowerPoint プレゼンテーション</vt:lpstr>
      <vt:lpstr>フェイクビデオ</vt:lpstr>
      <vt:lpstr>PowerPoint プレゼンテーション</vt:lpstr>
      <vt:lpstr>AI を責任をもって活用するために</vt:lpstr>
      <vt:lpstr>5-4 人工知能の現状 </vt:lpstr>
      <vt:lpstr>① 人工知能の利用での注意点</vt:lpstr>
      <vt:lpstr>② 技術は急激に進歩する</vt:lpstr>
      <vt:lpstr>5-5 人工知能の歴史 </vt:lpstr>
      <vt:lpstr>コンピュータと人工知能 (AI) の歴史</vt:lpstr>
      <vt:lpstr>5-6 人工知能による社会の変化</vt:lpstr>
      <vt:lpstr>人工知能という技術が生み出す社会の変化</vt:lpstr>
      <vt:lpstr>人工知能による社会の変化</vt:lpstr>
      <vt:lpstr>体系化可能な職業の例</vt:lpstr>
      <vt:lpstr>ベーシックインカムのニュース</vt:lpstr>
      <vt:lpstr>まとめ</vt:lpstr>
      <vt:lpstr>授業の学ぶ意義と満足感</vt:lpstr>
      <vt:lpstr>演習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コンピューターサイエンス</dc:title>
  <dc:creator>kunihiko</dc:creator>
  <cp:lastModifiedBy>金子　邦彦</cp:lastModifiedBy>
  <cp:revision>60</cp:revision>
  <dcterms:created xsi:type="dcterms:W3CDTF">2020-06-03T12:20:31Z</dcterms:created>
  <dcterms:modified xsi:type="dcterms:W3CDTF">2025-04-17T12:28:04Z</dcterms:modified>
</cp:coreProperties>
</file>