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Lst>
  <p:notesMasterIdLst>
    <p:notesMasterId r:id="rId69"/>
  </p:notesMasterIdLst>
  <p:sldIdLst>
    <p:sldId id="544" r:id="rId4"/>
    <p:sldId id="1715" r:id="rId5"/>
    <p:sldId id="696" r:id="rId6"/>
    <p:sldId id="1277" r:id="rId7"/>
    <p:sldId id="1851" r:id="rId8"/>
    <p:sldId id="849" r:id="rId9"/>
    <p:sldId id="1403" r:id="rId10"/>
    <p:sldId id="1404" r:id="rId11"/>
    <p:sldId id="1402" r:id="rId12"/>
    <p:sldId id="1405" r:id="rId13"/>
    <p:sldId id="860" r:id="rId14"/>
    <p:sldId id="1716" r:id="rId15"/>
    <p:sldId id="1406" r:id="rId16"/>
    <p:sldId id="1278" r:id="rId17"/>
    <p:sldId id="1407" r:id="rId18"/>
    <p:sldId id="1408" r:id="rId19"/>
    <p:sldId id="1409" r:id="rId20"/>
    <p:sldId id="1410" r:id="rId21"/>
    <p:sldId id="1411" r:id="rId22"/>
    <p:sldId id="1306" r:id="rId23"/>
    <p:sldId id="1412" r:id="rId24"/>
    <p:sldId id="1413" r:id="rId25"/>
    <p:sldId id="1414" r:id="rId26"/>
    <p:sldId id="1415" r:id="rId27"/>
    <p:sldId id="1416" r:id="rId28"/>
    <p:sldId id="1417" r:id="rId29"/>
    <p:sldId id="1418" r:id="rId30"/>
    <p:sldId id="1302" r:id="rId31"/>
    <p:sldId id="1303" r:id="rId32"/>
    <p:sldId id="1304" r:id="rId33"/>
    <p:sldId id="1305" r:id="rId34"/>
    <p:sldId id="1307" r:id="rId35"/>
    <p:sldId id="1308" r:id="rId36"/>
    <p:sldId id="1309" r:id="rId37"/>
    <p:sldId id="1310" r:id="rId38"/>
    <p:sldId id="942" r:id="rId39"/>
    <p:sldId id="443" r:id="rId40"/>
    <p:sldId id="545" r:id="rId41"/>
    <p:sldId id="453" r:id="rId42"/>
    <p:sldId id="454" r:id="rId43"/>
    <p:sldId id="455" r:id="rId44"/>
    <p:sldId id="456" r:id="rId45"/>
    <p:sldId id="457" r:id="rId46"/>
    <p:sldId id="458" r:id="rId47"/>
    <p:sldId id="459" r:id="rId48"/>
    <p:sldId id="1311" r:id="rId49"/>
    <p:sldId id="1312" r:id="rId50"/>
    <p:sldId id="1419" r:id="rId51"/>
    <p:sldId id="1420" r:id="rId52"/>
    <p:sldId id="1421" r:id="rId53"/>
    <p:sldId id="1422" r:id="rId54"/>
    <p:sldId id="1423" r:id="rId55"/>
    <p:sldId id="1315" r:id="rId56"/>
    <p:sldId id="1424" r:id="rId57"/>
    <p:sldId id="1425" r:id="rId58"/>
    <p:sldId id="1426" r:id="rId59"/>
    <p:sldId id="1427" r:id="rId60"/>
    <p:sldId id="1318" r:id="rId61"/>
    <p:sldId id="1316" r:id="rId62"/>
    <p:sldId id="1428" r:id="rId63"/>
    <p:sldId id="1314" r:id="rId64"/>
    <p:sldId id="1429" r:id="rId65"/>
    <p:sldId id="1430" r:id="rId66"/>
    <p:sldId id="1431" r:id="rId67"/>
    <p:sldId id="1717" r:id="rId6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601" autoAdjust="0"/>
    <p:restoredTop sz="94660"/>
  </p:normalViewPr>
  <p:slideViewPr>
    <p:cSldViewPr snapToGrid="0">
      <p:cViewPr varScale="1">
        <p:scale>
          <a:sx n="52" d="100"/>
          <a:sy n="52" d="100"/>
        </p:scale>
        <p:origin x="1146" y="12"/>
      </p:cViewPr>
      <p:guideLst/>
    </p:cSldViewPr>
  </p:slideViewPr>
  <p:notesTextViewPr>
    <p:cViewPr>
      <p:scale>
        <a:sx n="3" d="2"/>
        <a:sy n="3" d="2"/>
      </p:scale>
      <p:origin x="0" y="0"/>
    </p:cViewPr>
  </p:notesTextViewPr>
  <p:sorterViewPr>
    <p:cViewPr>
      <p:scale>
        <a:sx n="75" d="100"/>
        <a:sy n="75" d="100"/>
      </p:scale>
      <p:origin x="0" y="-10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2024/10/21</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a:t>
            </a:fld>
            <a:endParaRPr kumimoji="1" lang="ja-JP" altLang="en-US"/>
          </a:p>
        </p:txBody>
      </p:sp>
    </p:spTree>
    <p:extLst>
      <p:ext uri="{BB962C8B-B14F-4D97-AF65-F5344CB8AC3E}">
        <p14:creationId xmlns:p14="http://schemas.microsoft.com/office/powerpoint/2010/main" val="218567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4</a:t>
            </a:fld>
            <a:endParaRPr kumimoji="1" lang="ja-JP" altLang="en-US"/>
          </a:p>
        </p:txBody>
      </p:sp>
    </p:spTree>
    <p:extLst>
      <p:ext uri="{BB962C8B-B14F-4D97-AF65-F5344CB8AC3E}">
        <p14:creationId xmlns:p14="http://schemas.microsoft.com/office/powerpoint/2010/main" val="298353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14</a:t>
            </a:fld>
            <a:endParaRPr kumimoji="1" lang="ja-JP" altLang="en-US"/>
          </a:p>
        </p:txBody>
      </p:sp>
    </p:spTree>
    <p:extLst>
      <p:ext uri="{BB962C8B-B14F-4D97-AF65-F5344CB8AC3E}">
        <p14:creationId xmlns:p14="http://schemas.microsoft.com/office/powerpoint/2010/main" val="352387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20</a:t>
            </a:fld>
            <a:endParaRPr kumimoji="1" lang="ja-JP" altLang="en-US"/>
          </a:p>
        </p:txBody>
      </p:sp>
    </p:spTree>
    <p:extLst>
      <p:ext uri="{BB962C8B-B14F-4D97-AF65-F5344CB8AC3E}">
        <p14:creationId xmlns:p14="http://schemas.microsoft.com/office/powerpoint/2010/main" val="2894959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2792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8651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2056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45355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2024/10/21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9822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835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49683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2024/10/21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2024/10/21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66575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87997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2024/10/21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21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2024/10/21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70870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638666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2024/10/21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2024/10/21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3515008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2024/10/21</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2981047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cc/cs/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6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4000" dirty="0"/>
              <a:t>cs-6. </a:t>
            </a:r>
            <a:r>
              <a:rPr lang="ja-JP" altLang="en-US" sz="4000" dirty="0"/>
              <a:t>データベースと</a:t>
            </a:r>
            <a:br>
              <a:rPr lang="en-US" altLang="ja-JP" sz="4000" dirty="0"/>
            </a:br>
            <a:r>
              <a:rPr lang="ja-JP" altLang="en-US" sz="4000" dirty="0"/>
              <a:t>データサイエンス</a:t>
            </a:r>
            <a:br>
              <a:rPr lang="en-US" altLang="ja-JP" dirty="0"/>
            </a:br>
            <a:endParaRPr lang="ja-JP" altLang="en-US" dirty="0"/>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r>
              <a:rPr lang="ja-JP" altLang="en-US" dirty="0"/>
              <a:t>（コンピューターサイエンス）</a:t>
            </a:r>
            <a:endParaRPr lang="en-US" altLang="ja-JP" dirty="0"/>
          </a:p>
          <a:p>
            <a:r>
              <a:rPr lang="en-US" altLang="ja-JP" dirty="0"/>
              <a:t>URL: </a:t>
            </a:r>
            <a:r>
              <a:rPr lang="en-US" altLang="ja-JP" dirty="0">
                <a:hlinkClick r:id="rId3"/>
              </a:rPr>
              <a:t>https://www.kkaneko.jp/cc/cs/index.html</a:t>
            </a:r>
            <a:endParaRPr lang="en-US" altLang="ja-JP" dirty="0"/>
          </a:p>
          <a:p>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a:t>
            </a:fld>
            <a:endParaRPr lang="ja-JP" altLang="en-US" dirty="0"/>
          </a:p>
        </p:txBody>
      </p:sp>
      <p:sp>
        <p:nvSpPr>
          <p:cNvPr id="9" name="正方形/長方形 8"/>
          <p:cNvSpPr/>
          <p:nvPr/>
        </p:nvSpPr>
        <p:spPr>
          <a:xfrm>
            <a:off x="3875482" y="4869762"/>
            <a:ext cx="1415772" cy="461665"/>
          </a:xfrm>
          <a:prstGeom prst="rect">
            <a:avLst/>
          </a:prstGeom>
        </p:spPr>
        <p:txBody>
          <a:bodyPr wrap="none">
            <a:noAutofit/>
          </a:bodyPr>
          <a:lstStyle/>
          <a:p>
            <a:pPr algn="ctr"/>
            <a:r>
              <a:rPr lang="ja-JP" altLang="en-US" sz="2400" dirty="0">
                <a:latin typeface="Arial" panose="020B0604020202020204" pitchFamily="34" charset="0"/>
                <a:ea typeface="メイリオ" panose="020B0604030504040204" pitchFamily="50" charset="-128"/>
              </a:rPr>
              <a:t>金子邦彦</a:t>
            </a:r>
          </a:p>
        </p:txBody>
      </p:sp>
      <p:pic>
        <p:nvPicPr>
          <p:cNvPr id="7" name="Picture 2" descr="https://mirrors.creativecommons.org/presskit/buttons/88x31/png/by-nc-sa.e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4047DBB5-87E7-41C0-8239-B092FFAB7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10" name="テキスト ボックス 10">
            <a:extLst>
              <a:ext uri="{FF2B5EF4-FFF2-40B4-BE49-F238E27FC236}">
                <a16:creationId xmlns:a16="http://schemas.microsoft.com/office/drawing/2014/main" id="{E5CA15DA-F1D9-42AB-9991-2C3112FE3EB7}"/>
              </a:ext>
            </a:extLst>
          </p:cNvPr>
          <p:cNvSpPr txBox="1"/>
          <p:nvPr/>
        </p:nvSpPr>
        <p:spPr>
          <a:xfrm>
            <a:off x="1968228" y="6636682"/>
            <a:ext cx="5349310" cy="192966"/>
          </a:xfrm>
          <a:prstGeom prst="rect">
            <a:avLst/>
          </a:prstGeom>
          <a:solidFill>
            <a:schemeClr val="bg1"/>
          </a:solidFill>
        </p:spPr>
        <p:txBody>
          <a:bodyPr wrap="non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050" dirty="0">
                <a:latin typeface="Arial" panose="020B0604020202020204" pitchFamily="34" charset="0"/>
                <a:ea typeface="メイリオ" panose="020B0604030504040204" pitchFamily="50" charset="-128"/>
              </a:rPr>
              <a:t>謝辞：この資料では「かわいいフリー素材集 いらすとや」のイラストを使用しています</a:t>
            </a:r>
          </a:p>
        </p:txBody>
      </p:sp>
    </p:spTree>
    <p:extLst>
      <p:ext uri="{BB962C8B-B14F-4D97-AF65-F5344CB8AC3E}">
        <p14:creationId xmlns:p14="http://schemas.microsoft.com/office/powerpoint/2010/main" val="1581328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8290" r="28290"/>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10</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961291"/>
            <a:ext cx="5108047" cy="5627077"/>
          </a:xfrm>
        </p:spPr>
        <p:txBody>
          <a:bodyPr>
            <a:normAutofit/>
          </a:bodyPr>
          <a:lstStyle/>
          <a:p>
            <a:pPr marL="0" indent="0">
              <a:spcBef>
                <a:spcPts val="1200"/>
              </a:spcBef>
              <a:buNone/>
            </a:pPr>
            <a:r>
              <a:rPr lang="ja-JP" altLang="en-US" sz="2400" b="1" dirty="0"/>
              <a:t>正確な予測，効果的な意思決定．</a:t>
            </a:r>
            <a:endParaRPr lang="en-US" altLang="ja-JP" sz="2400" dirty="0"/>
          </a:p>
          <a:p>
            <a:pPr>
              <a:spcBef>
                <a:spcPts val="1200"/>
              </a:spcBef>
            </a:pPr>
            <a:r>
              <a:rPr lang="ja-JP" altLang="en-US" sz="2400" b="1" dirty="0"/>
              <a:t>気象予報</a:t>
            </a:r>
            <a:br>
              <a:rPr lang="en-US" altLang="ja-JP" sz="2400" b="1" dirty="0"/>
            </a:br>
            <a:r>
              <a:rPr lang="ja-JP" altLang="en-US" sz="2400" dirty="0"/>
              <a:t>気温，風速，風向き，湿度、降水などの過去データから天候，台風の進路，気温の変化などを予測</a:t>
            </a:r>
            <a:endParaRPr lang="en-US" altLang="ja-JP" sz="2400" dirty="0"/>
          </a:p>
          <a:p>
            <a:pPr>
              <a:spcBef>
                <a:spcPts val="1200"/>
              </a:spcBef>
            </a:pPr>
            <a:r>
              <a:rPr lang="ja-JP" altLang="en-US" sz="2400" b="1" dirty="0"/>
              <a:t>市場調査</a:t>
            </a:r>
            <a:br>
              <a:rPr lang="en-US" altLang="ja-JP" sz="2400" b="1" dirty="0"/>
            </a:br>
            <a:r>
              <a:rPr lang="ja-JP" altLang="en-US" sz="2400" dirty="0"/>
              <a:t>販売，顧客からの問い合わせなどの過去データから，製品の需要などを予測</a:t>
            </a:r>
            <a:endParaRPr lang="en-US" altLang="ja-JP" sz="2400" dirty="0"/>
          </a:p>
          <a:p>
            <a:pPr>
              <a:spcBef>
                <a:spcPts val="1200"/>
              </a:spcBef>
            </a:pPr>
            <a:r>
              <a:rPr lang="ja-JP" altLang="en-US" sz="2400" b="1" dirty="0"/>
              <a:t>ヘルスケア</a:t>
            </a:r>
            <a:br>
              <a:rPr lang="en-US" altLang="ja-JP" sz="2400" b="1" dirty="0"/>
            </a:br>
            <a:r>
              <a:rPr lang="ja-JP" altLang="en-US" sz="2400" dirty="0"/>
              <a:t>データに基づき病気の傾向，副作用の可能性などを推定</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527561"/>
          </a:xfrm>
        </p:spPr>
        <p:txBody>
          <a:bodyPr>
            <a:normAutofit fontScale="90000"/>
          </a:bodyPr>
          <a:lstStyle/>
          <a:p>
            <a:r>
              <a:rPr lang="ja-JP" altLang="en-US" dirty="0">
                <a:latin typeface="Segoe UI" panose="020B0502040204020203" pitchFamily="34" charset="0"/>
              </a:rPr>
              <a:t>データベースの利用分野</a:t>
            </a:r>
            <a:br>
              <a:rPr lang="en-US" altLang="ja-JP" dirty="0">
                <a:latin typeface="Segoe UI" panose="020B0502040204020203" pitchFamily="34" charset="0"/>
              </a:rPr>
            </a:br>
            <a:r>
              <a:rPr lang="ja-JP" altLang="en-US" dirty="0">
                <a:latin typeface="Segoe UI" panose="020B0502040204020203" pitchFamily="34" charset="0"/>
              </a:rPr>
              <a:t>④データによる分析，予測</a:t>
            </a:r>
            <a:endParaRPr lang="ja-JP" altLang="en-US" dirty="0"/>
          </a:p>
        </p:txBody>
      </p:sp>
    </p:spTree>
    <p:extLst>
      <p:ext uri="{BB962C8B-B14F-4D97-AF65-F5344CB8AC3E}">
        <p14:creationId xmlns:p14="http://schemas.microsoft.com/office/powerpoint/2010/main" val="150450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85D6CA-BAA8-49CF-9E42-111A6E551EE2}"/>
              </a:ext>
            </a:extLst>
          </p:cNvPr>
          <p:cNvSpPr>
            <a:spLocks noGrp="1"/>
          </p:cNvSpPr>
          <p:nvPr>
            <p:ph type="title"/>
          </p:nvPr>
        </p:nvSpPr>
        <p:spPr/>
        <p:txBody>
          <a:bodyPr>
            <a:normAutofit fontScale="90000"/>
          </a:bodyPr>
          <a:lstStyle/>
          <a:p>
            <a:r>
              <a:rPr kumimoji="1" lang="ja-JP" altLang="en-US" dirty="0"/>
              <a:t>サイバーフィジカル</a:t>
            </a:r>
          </a:p>
        </p:txBody>
      </p:sp>
      <p:sp>
        <p:nvSpPr>
          <p:cNvPr id="3" name="コンテンツ プレースホルダー 2">
            <a:extLst>
              <a:ext uri="{FF2B5EF4-FFF2-40B4-BE49-F238E27FC236}">
                <a16:creationId xmlns:a16="http://schemas.microsoft.com/office/drawing/2014/main" id="{C06896BD-1132-431C-930A-86DB9A38BACA}"/>
              </a:ext>
            </a:extLst>
          </p:cNvPr>
          <p:cNvSpPr>
            <a:spLocks noGrp="1"/>
          </p:cNvSpPr>
          <p:nvPr>
            <p:ph idx="1"/>
          </p:nvPr>
        </p:nvSpPr>
        <p:spPr>
          <a:xfrm>
            <a:off x="321845" y="846253"/>
            <a:ext cx="8461208" cy="1005407"/>
          </a:xfrm>
        </p:spPr>
        <p:txBody>
          <a:bodyPr>
            <a:normAutofit/>
          </a:bodyPr>
          <a:lstStyle/>
          <a:p>
            <a:pPr marL="0" indent="0">
              <a:buNone/>
            </a:pPr>
            <a:r>
              <a:rPr kumimoji="1" lang="ja-JP" altLang="en-US" sz="2400" dirty="0"/>
              <a:t>物理的な現実世界（フィジカル）</a:t>
            </a:r>
            <a:r>
              <a:rPr lang="ja-JP" altLang="en-US" sz="2400" dirty="0"/>
              <a:t>と、デジタルな情報世界（サイバー）が融合したシステム</a:t>
            </a:r>
            <a:endParaRPr kumimoji="1" lang="ja-JP" altLang="en-US" sz="2400" dirty="0"/>
          </a:p>
        </p:txBody>
      </p:sp>
      <p:sp>
        <p:nvSpPr>
          <p:cNvPr id="4" name="スライド番号プレースホルダー 3">
            <a:extLst>
              <a:ext uri="{FF2B5EF4-FFF2-40B4-BE49-F238E27FC236}">
                <a16:creationId xmlns:a16="http://schemas.microsoft.com/office/drawing/2014/main" id="{EE8E16AA-9185-4A15-93D8-352289B6864C}"/>
              </a:ext>
            </a:extLst>
          </p:cNvPr>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
        <p:nvSpPr>
          <p:cNvPr id="5" name="円/楕円 37">
            <a:extLst>
              <a:ext uri="{FF2B5EF4-FFF2-40B4-BE49-F238E27FC236}">
                <a16:creationId xmlns:a16="http://schemas.microsoft.com/office/drawing/2014/main" id="{5862BC67-ADEA-401E-B6DB-067C666415CA}"/>
              </a:ext>
            </a:extLst>
          </p:cNvPr>
          <p:cNvSpPr/>
          <p:nvPr/>
        </p:nvSpPr>
        <p:spPr>
          <a:xfrm>
            <a:off x="3326292" y="2772159"/>
            <a:ext cx="1833563" cy="18264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0"/>
          </a:p>
        </p:txBody>
      </p:sp>
      <p:sp>
        <p:nvSpPr>
          <p:cNvPr id="6" name="Rectangle 3">
            <a:extLst>
              <a:ext uri="{FF2B5EF4-FFF2-40B4-BE49-F238E27FC236}">
                <a16:creationId xmlns:a16="http://schemas.microsoft.com/office/drawing/2014/main" id="{1B99724E-7746-4882-ADF4-13E2FBEDC0CF}"/>
              </a:ext>
            </a:extLst>
          </p:cNvPr>
          <p:cNvSpPr txBox="1">
            <a:spLocks/>
          </p:cNvSpPr>
          <p:nvPr/>
        </p:nvSpPr>
        <p:spPr>
          <a:xfrm>
            <a:off x="1309926" y="6118088"/>
            <a:ext cx="6210300" cy="4857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効率化、品質の向上、新サービスの創生を可能に</a:t>
            </a:r>
          </a:p>
        </p:txBody>
      </p:sp>
      <p:sp>
        <p:nvSpPr>
          <p:cNvPr id="7" name="円/楕円 1">
            <a:extLst>
              <a:ext uri="{FF2B5EF4-FFF2-40B4-BE49-F238E27FC236}">
                <a16:creationId xmlns:a16="http://schemas.microsoft.com/office/drawing/2014/main" id="{07520C8C-47F0-463B-8AE4-5531A0EBB607}"/>
              </a:ext>
            </a:extLst>
          </p:cNvPr>
          <p:cNvSpPr/>
          <p:nvPr/>
        </p:nvSpPr>
        <p:spPr>
          <a:xfrm>
            <a:off x="598570" y="2782874"/>
            <a:ext cx="1834754" cy="18264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0"/>
          </a:p>
        </p:txBody>
      </p:sp>
      <p:sp>
        <p:nvSpPr>
          <p:cNvPr id="8" name="Text Box 4">
            <a:extLst>
              <a:ext uri="{FF2B5EF4-FFF2-40B4-BE49-F238E27FC236}">
                <a16:creationId xmlns:a16="http://schemas.microsoft.com/office/drawing/2014/main" id="{5D7494EB-0755-406A-983A-C13B9BEC178C}"/>
              </a:ext>
            </a:extLst>
          </p:cNvPr>
          <p:cNvSpPr txBox="1">
            <a:spLocks noChangeArrowheads="1"/>
          </p:cNvSpPr>
          <p:nvPr/>
        </p:nvSpPr>
        <p:spPr bwMode="auto">
          <a:xfrm>
            <a:off x="1060102" y="4920046"/>
            <a:ext cx="877163" cy="348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FF0000"/>
                </a:solidFill>
                <a:latin typeface="Calibri Light" panose="020F0302020204030204" pitchFamily="34" charset="0"/>
              </a:rPr>
              <a:t>実世界</a:t>
            </a:r>
          </a:p>
        </p:txBody>
      </p:sp>
      <p:sp>
        <p:nvSpPr>
          <p:cNvPr id="9" name="Text Box 4">
            <a:extLst>
              <a:ext uri="{FF2B5EF4-FFF2-40B4-BE49-F238E27FC236}">
                <a16:creationId xmlns:a16="http://schemas.microsoft.com/office/drawing/2014/main" id="{7C55A07A-A526-4858-AAF8-C4C1E2F9C265}"/>
              </a:ext>
            </a:extLst>
          </p:cNvPr>
          <p:cNvSpPr txBox="1">
            <a:spLocks noChangeArrowheads="1"/>
          </p:cNvSpPr>
          <p:nvPr/>
        </p:nvSpPr>
        <p:spPr bwMode="auto">
          <a:xfrm>
            <a:off x="3360612" y="4964098"/>
            <a:ext cx="1569661" cy="348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7030A0"/>
                </a:solidFill>
                <a:latin typeface="Calibri Light" panose="020F0302020204030204" pitchFamily="34" charset="0"/>
              </a:rPr>
              <a:t>サイバー世界</a:t>
            </a:r>
          </a:p>
        </p:txBody>
      </p:sp>
      <p:sp>
        <p:nvSpPr>
          <p:cNvPr id="10" name="Text Box 4">
            <a:extLst>
              <a:ext uri="{FF2B5EF4-FFF2-40B4-BE49-F238E27FC236}">
                <a16:creationId xmlns:a16="http://schemas.microsoft.com/office/drawing/2014/main" id="{C478589D-7CEC-4EB5-9CD9-73F5F9EC6CFA}"/>
              </a:ext>
            </a:extLst>
          </p:cNvPr>
          <p:cNvSpPr txBox="1">
            <a:spLocks noChangeArrowheads="1"/>
          </p:cNvSpPr>
          <p:nvPr/>
        </p:nvSpPr>
        <p:spPr bwMode="auto">
          <a:xfrm>
            <a:off x="864987" y="3150777"/>
            <a:ext cx="1338829" cy="1344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500" dirty="0">
                <a:solidFill>
                  <a:schemeClr val="tx1"/>
                </a:solidFill>
                <a:latin typeface="Calibri Light" panose="020F0302020204030204" pitchFamily="34" charset="0"/>
              </a:rPr>
              <a:t>農林畜産業、</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医療、</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ヘルスケア、</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製造業、</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都市交通、</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電力　など</a:t>
            </a:r>
          </a:p>
        </p:txBody>
      </p:sp>
      <p:sp>
        <p:nvSpPr>
          <p:cNvPr id="11" name="Text Box 4">
            <a:extLst>
              <a:ext uri="{FF2B5EF4-FFF2-40B4-BE49-F238E27FC236}">
                <a16:creationId xmlns:a16="http://schemas.microsoft.com/office/drawing/2014/main" id="{8160E190-F67B-4D58-A5F5-812699C363BE}"/>
              </a:ext>
            </a:extLst>
          </p:cNvPr>
          <p:cNvSpPr txBox="1">
            <a:spLocks noChangeArrowheads="1"/>
          </p:cNvSpPr>
          <p:nvPr/>
        </p:nvSpPr>
        <p:spPr bwMode="auto">
          <a:xfrm>
            <a:off x="2288901" y="4246151"/>
            <a:ext cx="1107996" cy="59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FF0000"/>
                </a:solidFill>
                <a:latin typeface="Calibri Light" panose="020F0302020204030204" pitchFamily="34" charset="0"/>
              </a:rPr>
              <a:t>センサー</a:t>
            </a:r>
            <a:endParaRPr lang="en-US" altLang="ja-JP" sz="1800">
              <a:solidFill>
                <a:srgbClr val="FF0000"/>
              </a:solidFill>
              <a:latin typeface="Calibri Light" panose="020F0302020204030204" pitchFamily="34" charset="0"/>
            </a:endParaRPr>
          </a:p>
          <a:p>
            <a:pPr algn="ctr">
              <a:spcBef>
                <a:spcPct val="0"/>
              </a:spcBef>
              <a:buFontTx/>
              <a:buNone/>
            </a:pPr>
            <a:r>
              <a:rPr lang="ja-JP" altLang="en-US" sz="1800">
                <a:solidFill>
                  <a:srgbClr val="FF0000"/>
                </a:solidFill>
                <a:latin typeface="Calibri Light" panose="020F0302020204030204" pitchFamily="34" charset="0"/>
              </a:rPr>
              <a:t>データ</a:t>
            </a:r>
          </a:p>
        </p:txBody>
      </p:sp>
      <p:sp>
        <p:nvSpPr>
          <p:cNvPr id="12" name="Text Box 4">
            <a:extLst>
              <a:ext uri="{FF2B5EF4-FFF2-40B4-BE49-F238E27FC236}">
                <a16:creationId xmlns:a16="http://schemas.microsoft.com/office/drawing/2014/main" id="{6186DBC9-631E-4418-A6E5-3D993C9A2729}"/>
              </a:ext>
            </a:extLst>
          </p:cNvPr>
          <p:cNvSpPr txBox="1">
            <a:spLocks noChangeArrowheads="1"/>
          </p:cNvSpPr>
          <p:nvPr/>
        </p:nvSpPr>
        <p:spPr bwMode="auto">
          <a:xfrm>
            <a:off x="2300807" y="2766204"/>
            <a:ext cx="1107996" cy="59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7030A0"/>
                </a:solidFill>
                <a:latin typeface="Calibri Light" panose="020F0302020204030204" pitchFamily="34" charset="0"/>
              </a:rPr>
              <a:t>サービス</a:t>
            </a:r>
            <a:endParaRPr lang="en-US" altLang="ja-JP" sz="1800">
              <a:solidFill>
                <a:srgbClr val="7030A0"/>
              </a:solidFill>
              <a:latin typeface="Calibri Light" panose="020F0302020204030204" pitchFamily="34" charset="0"/>
            </a:endParaRPr>
          </a:p>
          <a:p>
            <a:pPr algn="ctr">
              <a:spcBef>
                <a:spcPct val="0"/>
              </a:spcBef>
              <a:buFontTx/>
              <a:buNone/>
            </a:pPr>
            <a:r>
              <a:rPr lang="ja-JP" altLang="en-US" sz="1800">
                <a:solidFill>
                  <a:srgbClr val="7030A0"/>
                </a:solidFill>
                <a:latin typeface="Calibri Light" panose="020F0302020204030204" pitchFamily="34" charset="0"/>
              </a:rPr>
              <a:t>提供</a:t>
            </a:r>
          </a:p>
        </p:txBody>
      </p:sp>
      <p:sp>
        <p:nvSpPr>
          <p:cNvPr id="13" name="Text Box 4">
            <a:extLst>
              <a:ext uri="{FF2B5EF4-FFF2-40B4-BE49-F238E27FC236}">
                <a16:creationId xmlns:a16="http://schemas.microsoft.com/office/drawing/2014/main" id="{87730E31-4E24-4ACF-B7CE-1FC65C25F345}"/>
              </a:ext>
            </a:extLst>
          </p:cNvPr>
          <p:cNvSpPr txBox="1">
            <a:spLocks noChangeArrowheads="1"/>
          </p:cNvSpPr>
          <p:nvPr/>
        </p:nvSpPr>
        <p:spPr bwMode="auto">
          <a:xfrm>
            <a:off x="3326484" y="3049084"/>
            <a:ext cx="1800493" cy="1338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dirty="0">
                <a:solidFill>
                  <a:schemeClr val="tx1"/>
                </a:solidFill>
                <a:latin typeface="Calibri Light" panose="020F0302020204030204" pitchFamily="34" charset="0"/>
              </a:rPr>
              <a:t>育成法の予測</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遠隔医療</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故障予測</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交通渋滞の予測</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需要予測</a:t>
            </a:r>
            <a:endParaRPr lang="en-US" altLang="ja-JP" sz="1800" dirty="0">
              <a:solidFill>
                <a:schemeClr val="tx1"/>
              </a:solidFill>
              <a:latin typeface="Calibri Light" panose="020F0302020204030204" pitchFamily="34" charset="0"/>
            </a:endParaRPr>
          </a:p>
        </p:txBody>
      </p:sp>
      <p:pic>
        <p:nvPicPr>
          <p:cNvPr id="14" name="Picture 9" descr="http://133.5.18.161/rinkou/od/2014-05-30-beaf-svideo/b380.png">
            <a:extLst>
              <a:ext uri="{FF2B5EF4-FFF2-40B4-BE49-F238E27FC236}">
                <a16:creationId xmlns:a16="http://schemas.microsoft.com/office/drawing/2014/main" id="{3E8DD0D2-B98F-4B6C-B0D6-74BDC8E376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362" y="2164939"/>
            <a:ext cx="106799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8">
            <a:extLst>
              <a:ext uri="{FF2B5EF4-FFF2-40B4-BE49-F238E27FC236}">
                <a16:creationId xmlns:a16="http://schemas.microsoft.com/office/drawing/2014/main" id="{BB1BA5ED-AD9F-4E3A-ACB3-8921655A5C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754" y="2326024"/>
            <a:ext cx="835819" cy="7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67CD356E-8306-46A7-80FD-D6C167956D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079" y="3345548"/>
            <a:ext cx="104298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21">
            <a:extLst>
              <a:ext uri="{FF2B5EF4-FFF2-40B4-BE49-F238E27FC236}">
                <a16:creationId xmlns:a16="http://schemas.microsoft.com/office/drawing/2014/main" id="{66385571-9826-44E4-BA60-D828D94F9B9D}"/>
              </a:ext>
            </a:extLst>
          </p:cNvPr>
          <p:cNvPicPr>
            <a:picLocks noChangeAspect="1"/>
          </p:cNvPicPr>
          <p:nvPr/>
        </p:nvPicPr>
        <p:blipFill>
          <a:blip r:embed="rId5" cstate="print">
            <a:extLst>
              <a:ext uri="{28A0092B-C50C-407E-A947-70E740481C1C}">
                <a14:useLocalDpi xmlns:a14="http://schemas.microsoft.com/office/drawing/2010/main" val="0"/>
              </a:ext>
            </a:extLst>
          </a:blip>
          <a:srcRect l="5038" t="12793" r="2808" b="2338"/>
          <a:stretch>
            <a:fillRect/>
          </a:stretch>
        </p:blipFill>
        <p:spPr bwMode="auto">
          <a:xfrm>
            <a:off x="7377990" y="3344848"/>
            <a:ext cx="1016794" cy="10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17">
            <a:extLst>
              <a:ext uri="{FF2B5EF4-FFF2-40B4-BE49-F238E27FC236}">
                <a16:creationId xmlns:a16="http://schemas.microsoft.com/office/drawing/2014/main" id="{4C2AF193-52F6-42B9-9C2F-F2CFD097FBE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4951" y="2382332"/>
            <a:ext cx="1294209" cy="6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3">
            <a:extLst>
              <a:ext uri="{FF2B5EF4-FFF2-40B4-BE49-F238E27FC236}">
                <a16:creationId xmlns:a16="http://schemas.microsoft.com/office/drawing/2014/main" id="{7EFDBA16-49C1-4EC1-9F66-5B0531E4B357}"/>
              </a:ext>
            </a:extLst>
          </p:cNvPr>
          <p:cNvSpPr>
            <a:spLocks noChangeArrowheads="1"/>
          </p:cNvSpPr>
          <p:nvPr/>
        </p:nvSpPr>
        <p:spPr bwMode="auto">
          <a:xfrm>
            <a:off x="6005199" y="3049084"/>
            <a:ext cx="11120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ts val="1200"/>
              </a:lnSpc>
              <a:spcBef>
                <a:spcPct val="0"/>
              </a:spcBef>
              <a:buNone/>
            </a:pPr>
            <a:r>
              <a:rPr lang="ja-JP" altLang="en-US" sz="1800" dirty="0">
                <a:solidFill>
                  <a:schemeClr val="tx1"/>
                </a:solidFill>
              </a:rPr>
              <a:t>センサー</a:t>
            </a:r>
          </a:p>
        </p:txBody>
      </p:sp>
      <p:sp>
        <p:nvSpPr>
          <p:cNvPr id="23" name="正方形/長方形 23">
            <a:extLst>
              <a:ext uri="{FF2B5EF4-FFF2-40B4-BE49-F238E27FC236}">
                <a16:creationId xmlns:a16="http://schemas.microsoft.com/office/drawing/2014/main" id="{D66ED00B-1121-4880-9953-FFF2762DBAF7}"/>
              </a:ext>
            </a:extLst>
          </p:cNvPr>
          <p:cNvSpPr>
            <a:spLocks noChangeArrowheads="1"/>
          </p:cNvSpPr>
          <p:nvPr/>
        </p:nvSpPr>
        <p:spPr bwMode="auto">
          <a:xfrm>
            <a:off x="7036279" y="3114568"/>
            <a:ext cx="2057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ts val="1200"/>
              </a:lnSpc>
              <a:spcBef>
                <a:spcPct val="0"/>
              </a:spcBef>
              <a:buNone/>
            </a:pPr>
            <a:r>
              <a:rPr lang="ja-JP" altLang="en-US" sz="1800" dirty="0">
                <a:solidFill>
                  <a:schemeClr val="tx1"/>
                </a:solidFill>
              </a:rPr>
              <a:t>センサーの設置</a:t>
            </a:r>
          </a:p>
        </p:txBody>
      </p:sp>
      <p:sp>
        <p:nvSpPr>
          <p:cNvPr id="24" name="正方形/長方形 23">
            <a:extLst>
              <a:ext uri="{FF2B5EF4-FFF2-40B4-BE49-F238E27FC236}">
                <a16:creationId xmlns:a16="http://schemas.microsoft.com/office/drawing/2014/main" id="{C0804DD9-2FA6-4707-84F9-435C654922D6}"/>
              </a:ext>
            </a:extLst>
          </p:cNvPr>
          <p:cNvSpPr>
            <a:spLocks noChangeArrowheads="1"/>
          </p:cNvSpPr>
          <p:nvPr/>
        </p:nvSpPr>
        <p:spPr bwMode="auto">
          <a:xfrm>
            <a:off x="5513470" y="4337340"/>
            <a:ext cx="17621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ct val="100000"/>
              </a:lnSpc>
              <a:spcBef>
                <a:spcPct val="0"/>
              </a:spcBef>
              <a:buNone/>
            </a:pPr>
            <a:r>
              <a:rPr lang="ja-JP" altLang="en-US" sz="1800" dirty="0">
                <a:solidFill>
                  <a:schemeClr val="tx1"/>
                </a:solidFill>
              </a:rPr>
              <a:t>センサーで計測された距離画像</a:t>
            </a:r>
          </a:p>
        </p:txBody>
      </p:sp>
      <p:sp>
        <p:nvSpPr>
          <p:cNvPr id="25" name="正方形/長方形 23">
            <a:extLst>
              <a:ext uri="{FF2B5EF4-FFF2-40B4-BE49-F238E27FC236}">
                <a16:creationId xmlns:a16="http://schemas.microsoft.com/office/drawing/2014/main" id="{3C6FEA1B-FF1D-41A1-9AE5-AD4EB09622B4}"/>
              </a:ext>
            </a:extLst>
          </p:cNvPr>
          <p:cNvSpPr>
            <a:spLocks noChangeArrowheads="1"/>
          </p:cNvSpPr>
          <p:nvPr/>
        </p:nvSpPr>
        <p:spPr bwMode="auto">
          <a:xfrm>
            <a:off x="7211616" y="4677944"/>
            <a:ext cx="19323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ts val="1200"/>
              </a:lnSpc>
              <a:spcBef>
                <a:spcPct val="0"/>
              </a:spcBef>
              <a:buNone/>
            </a:pPr>
            <a:r>
              <a:rPr lang="ja-JP" altLang="en-US" sz="1800" dirty="0">
                <a:solidFill>
                  <a:schemeClr val="tx1"/>
                </a:solidFill>
              </a:rPr>
              <a:t>人間の通過記録</a:t>
            </a:r>
          </a:p>
        </p:txBody>
      </p:sp>
      <p:sp>
        <p:nvSpPr>
          <p:cNvPr id="27" name="Line 32">
            <a:extLst>
              <a:ext uri="{FF2B5EF4-FFF2-40B4-BE49-F238E27FC236}">
                <a16:creationId xmlns:a16="http://schemas.microsoft.com/office/drawing/2014/main" id="{54F17F8E-5F49-4EEA-97DC-E93F43B8EACB}"/>
              </a:ext>
            </a:extLst>
          </p:cNvPr>
          <p:cNvSpPr>
            <a:spLocks noChangeShapeType="1"/>
          </p:cNvSpPr>
          <p:nvPr/>
        </p:nvSpPr>
        <p:spPr bwMode="auto">
          <a:xfrm>
            <a:off x="2432134" y="4084226"/>
            <a:ext cx="8691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ja-JP" altLang="en-US" sz="1350"/>
          </a:p>
        </p:txBody>
      </p:sp>
      <p:sp>
        <p:nvSpPr>
          <p:cNvPr id="28" name="Line 33">
            <a:extLst>
              <a:ext uri="{FF2B5EF4-FFF2-40B4-BE49-F238E27FC236}">
                <a16:creationId xmlns:a16="http://schemas.microsoft.com/office/drawing/2014/main" id="{A3ED3223-9758-416B-A145-5D44D649DE5F}"/>
              </a:ext>
            </a:extLst>
          </p:cNvPr>
          <p:cNvSpPr>
            <a:spLocks noChangeShapeType="1"/>
          </p:cNvSpPr>
          <p:nvPr/>
        </p:nvSpPr>
        <p:spPr bwMode="auto">
          <a:xfrm flipH="1">
            <a:off x="2442850" y="3344848"/>
            <a:ext cx="834628" cy="11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ja-JP" altLang="en-US" sz="1350"/>
          </a:p>
        </p:txBody>
      </p:sp>
      <p:sp>
        <p:nvSpPr>
          <p:cNvPr id="29" name="角丸四角形 29">
            <a:extLst>
              <a:ext uri="{FF2B5EF4-FFF2-40B4-BE49-F238E27FC236}">
                <a16:creationId xmlns:a16="http://schemas.microsoft.com/office/drawing/2014/main" id="{4F57BAE5-FDBC-4A4E-B156-01D36C11E426}"/>
              </a:ext>
            </a:extLst>
          </p:cNvPr>
          <p:cNvSpPr/>
          <p:nvPr/>
        </p:nvSpPr>
        <p:spPr>
          <a:xfrm>
            <a:off x="981357" y="5934795"/>
            <a:ext cx="6639521" cy="705358"/>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383714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ここまでの</a:t>
            </a:r>
            <a:r>
              <a:rPr kumimoji="1" lang="ja-JP" altLang="en-US" dirty="0"/>
              <a:t>まとめ</a:t>
            </a:r>
          </a:p>
        </p:txBody>
      </p:sp>
      <p:sp>
        <p:nvSpPr>
          <p:cNvPr id="3" name="コンテンツ プレースホルダー 2"/>
          <p:cNvSpPr>
            <a:spLocks noGrp="1"/>
          </p:cNvSpPr>
          <p:nvPr>
            <p:ph idx="1"/>
          </p:nvPr>
        </p:nvSpPr>
        <p:spPr>
          <a:xfrm>
            <a:off x="321845" y="846252"/>
            <a:ext cx="8461208" cy="5954255"/>
          </a:xfrm>
        </p:spPr>
        <p:txBody>
          <a:bodyPr>
            <a:normAutofit/>
          </a:bodyPr>
          <a:lstStyle/>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lang="ja-JP" altLang="en-US" sz="2400" dirty="0">
                <a:solidFill>
                  <a:prstClr val="black"/>
                </a:solidFill>
              </a:rPr>
              <a:t>特定の主題について</a:t>
            </a:r>
            <a:r>
              <a:rPr kumimoji="1" lang="ja-JP" altLang="en-US" sz="2400" b="1" i="0"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整理，保存，管理</a:t>
            </a:r>
            <a:r>
              <a:rPr lang="ja-JP" altLang="en-US" sz="2400" dirty="0">
                <a:solidFill>
                  <a:prstClr val="black"/>
                </a:solidFill>
              </a:rPr>
              <a:t>された</a:t>
            </a:r>
            <a:r>
              <a:rPr lang="ja-JP" altLang="en-US" sz="2400" b="1" dirty="0">
                <a:solidFill>
                  <a:srgbClr val="FF0000"/>
                </a:solidFill>
              </a:rPr>
              <a:t>データ</a:t>
            </a:r>
            <a:r>
              <a:rPr lang="ja-JP" altLang="en-US" sz="2400" dirty="0">
                <a:solidFill>
                  <a:prstClr val="black"/>
                </a:solidFill>
              </a:rPr>
              <a:t>の集合体</a:t>
            </a:r>
            <a:endParaRPr lang="en-US" altLang="ja-JP" sz="2400" dirty="0">
              <a:solidFill>
                <a:prstClr val="black"/>
              </a:solidFill>
            </a:endParaRPr>
          </a:p>
          <a:p>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kumimoji="1" lang="ja-JP" altLang="en-US" sz="2400" dirty="0"/>
              <a:t>日常生活の情報管理に不可欠</a:t>
            </a:r>
            <a:endParaRPr kumimoji="1" lang="en-US" altLang="ja-JP" sz="2400" dirty="0"/>
          </a:p>
          <a:p>
            <a:pPr marL="0" indent="0">
              <a:buNone/>
            </a:pPr>
            <a:r>
              <a:rPr kumimoji="1" lang="ja-JP" altLang="en-US" sz="2400" dirty="0"/>
              <a:t>銀行口座、ホテルの予約、大学の登録情報など、さまざまな情報がデータベース化</a:t>
            </a:r>
          </a:p>
          <a:p>
            <a:endParaRPr kumimoji="1" lang="ja-JP" altLang="en-US" sz="2400" dirty="0"/>
          </a:p>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により、我々の生活はより豊かで便利に</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indent="0">
              <a:buNone/>
            </a:pPr>
            <a:r>
              <a:rPr kumimoji="1" lang="ja-JP" altLang="en-US" sz="2400" dirty="0"/>
              <a:t>オンラインコミュニケーション、リアルタイムのサービス提供、人工知能の学習と予測の向上、サイバーフィジカルシステム（現実世界とデジタル情報世界の融合）による新サービスの創出など、多方面に</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12</a:t>
            </a:fld>
            <a:endParaRPr kumimoji="1" lang="ja-JP" altLang="en-US"/>
          </a:p>
        </p:txBody>
      </p:sp>
    </p:spTree>
    <p:extLst>
      <p:ext uri="{BB962C8B-B14F-4D97-AF65-F5344CB8AC3E}">
        <p14:creationId xmlns:p14="http://schemas.microsoft.com/office/powerpoint/2010/main" val="50175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990C8A-F7B7-4A51-BB22-50FAFCAFB56C}"/>
              </a:ext>
            </a:extLst>
          </p:cNvPr>
          <p:cNvSpPr>
            <a:spLocks noGrp="1"/>
          </p:cNvSpPr>
          <p:nvPr>
            <p:ph type="title"/>
          </p:nvPr>
        </p:nvSpPr>
        <p:spPr/>
        <p:txBody>
          <a:bodyPr>
            <a:normAutofit fontScale="90000"/>
          </a:bodyPr>
          <a:lstStyle/>
          <a:p>
            <a:r>
              <a:rPr kumimoji="1" lang="ja-JP" altLang="en-US" dirty="0"/>
              <a:t>データサイエンス</a:t>
            </a:r>
          </a:p>
        </p:txBody>
      </p:sp>
      <p:sp>
        <p:nvSpPr>
          <p:cNvPr id="3" name="コンテンツ プレースホルダー 2">
            <a:extLst>
              <a:ext uri="{FF2B5EF4-FFF2-40B4-BE49-F238E27FC236}">
                <a16:creationId xmlns:a16="http://schemas.microsoft.com/office/drawing/2014/main" id="{8FF1A94A-866F-4BEF-BAAE-F654EC39DF62}"/>
              </a:ext>
            </a:extLst>
          </p:cNvPr>
          <p:cNvSpPr>
            <a:spLocks noGrp="1"/>
          </p:cNvSpPr>
          <p:nvPr>
            <p:ph idx="1"/>
          </p:nvPr>
        </p:nvSpPr>
        <p:spPr>
          <a:xfrm>
            <a:off x="321845" y="846252"/>
            <a:ext cx="8461208" cy="5875223"/>
          </a:xfrm>
        </p:spPr>
        <p:txBody>
          <a:bodyPr>
            <a:noAutofit/>
          </a:bodyPr>
          <a:lstStyle/>
          <a:p>
            <a:pPr>
              <a:lnSpc>
                <a:spcPct val="120000"/>
              </a:lnSpc>
              <a:spcBef>
                <a:spcPts val="1200"/>
              </a:spcBef>
            </a:pPr>
            <a:r>
              <a:rPr lang="ja-JP" altLang="en-US" sz="2400" b="1" dirty="0">
                <a:solidFill>
                  <a:srgbClr val="C00000"/>
                </a:solidFill>
              </a:rPr>
              <a:t>データサイエンス</a:t>
            </a:r>
            <a:r>
              <a:rPr lang="ja-JP" altLang="en-US" sz="2400" dirty="0"/>
              <a:t>は、</a:t>
            </a:r>
            <a:r>
              <a:rPr lang="ja-JP" altLang="en-US" sz="2400" b="1" u="sng" dirty="0">
                <a:solidFill>
                  <a:srgbClr val="FF0000"/>
                </a:solidFill>
              </a:rPr>
              <a:t>データから有益な情報を抽出</a:t>
            </a:r>
            <a:r>
              <a:rPr lang="ja-JP" altLang="en-US" sz="2400" dirty="0"/>
              <a:t>する学問。</a:t>
            </a:r>
            <a:r>
              <a:rPr lang="ja-JP" altLang="en-US" sz="2400" b="1" dirty="0"/>
              <a:t>さまざまな分野で活用されている</a:t>
            </a:r>
            <a:endParaRPr lang="en-US" altLang="ja-JP" sz="2400" dirty="0"/>
          </a:p>
          <a:p>
            <a:pPr lvl="1"/>
            <a:r>
              <a:rPr lang="ja-JP" altLang="en-US" sz="2000" dirty="0"/>
              <a:t>ビジネス分野：顧客の嗜好やニーズを分析し、マーケティング戦略の立案を行う</a:t>
            </a:r>
          </a:p>
          <a:p>
            <a:pPr lvl="1"/>
            <a:r>
              <a:rPr lang="ja-JP" altLang="en-US" sz="2000" dirty="0"/>
              <a:t>医療分野：病気の早期発見や効果的な治療法の開発を行う</a:t>
            </a:r>
          </a:p>
          <a:p>
            <a:pPr lvl="1"/>
            <a:r>
              <a:rPr lang="ja-JP" altLang="en-US" sz="2000" dirty="0"/>
              <a:t>工学分野：製品品質の改善や予測保全など、生産の最適化を行う</a:t>
            </a:r>
            <a:endParaRPr lang="en-US" altLang="ja-JP" sz="2000" dirty="0"/>
          </a:p>
          <a:p>
            <a:pPr lvl="1"/>
            <a:endParaRPr lang="en-US" altLang="ja-JP" sz="2400" dirty="0"/>
          </a:p>
          <a:p>
            <a:pPr>
              <a:lnSpc>
                <a:spcPct val="120000"/>
              </a:lnSpc>
              <a:spcBef>
                <a:spcPts val="1200"/>
              </a:spcBef>
            </a:pPr>
            <a:r>
              <a:rPr lang="ja-JP" altLang="en-US" sz="2400" b="1" dirty="0"/>
              <a:t>情報化社会</a:t>
            </a:r>
            <a:r>
              <a:rPr lang="ja-JP" altLang="en-US" sz="2400" dirty="0"/>
              <a:t>において、</a:t>
            </a:r>
            <a:r>
              <a:rPr lang="ja-JP" altLang="en-US" sz="2400" b="1" dirty="0"/>
              <a:t>多くのデータが生み出されている。</a:t>
            </a:r>
            <a:r>
              <a:rPr lang="ja-JP" altLang="en-US" sz="2400" dirty="0"/>
              <a:t>データサイエンスは、</a:t>
            </a:r>
            <a:r>
              <a:rPr lang="ja-JP" altLang="en-US" sz="2400" b="1" dirty="0"/>
              <a:t>将来の活躍につながる</a:t>
            </a:r>
            <a:endParaRPr lang="en-US" altLang="ja-JP" sz="2400" b="1" dirty="0"/>
          </a:p>
          <a:p>
            <a:pPr>
              <a:lnSpc>
                <a:spcPct val="120000"/>
              </a:lnSpc>
              <a:spcBef>
                <a:spcPts val="1200"/>
              </a:spcBef>
            </a:pPr>
            <a:r>
              <a:rPr lang="ja-JP" altLang="en-US" sz="2400" dirty="0"/>
              <a:t>データサイエンスは、</a:t>
            </a:r>
            <a:r>
              <a:rPr lang="ja-JP" altLang="en-US" sz="2400" b="1" dirty="0"/>
              <a:t>大量のデータを扱う</a:t>
            </a:r>
            <a:r>
              <a:rPr lang="ja-JP" altLang="en-US" sz="2400" dirty="0"/>
              <a:t>もの。</a:t>
            </a:r>
            <a:r>
              <a:rPr lang="ja-JP" altLang="en-US" sz="2400" b="1" dirty="0"/>
              <a:t>機械学習</a:t>
            </a:r>
            <a:r>
              <a:rPr lang="ja-JP" altLang="en-US" sz="2400" dirty="0"/>
              <a:t>など</a:t>
            </a:r>
            <a:r>
              <a:rPr lang="ja-JP" altLang="en-US" sz="2400" b="1" dirty="0"/>
              <a:t>人工知能</a:t>
            </a:r>
            <a:r>
              <a:rPr lang="ja-JP" altLang="en-US" sz="2400" dirty="0"/>
              <a:t>や</a:t>
            </a:r>
            <a:r>
              <a:rPr lang="ja-JP" altLang="en-US" sz="2400" b="1" dirty="0"/>
              <a:t>情報処理</a:t>
            </a:r>
            <a:r>
              <a:rPr lang="ja-JP" altLang="en-US" sz="2400" dirty="0"/>
              <a:t>とも大きく</a:t>
            </a:r>
            <a:r>
              <a:rPr lang="ja-JP" altLang="en-US" sz="2400" b="1" dirty="0"/>
              <a:t>関連</a:t>
            </a:r>
            <a:r>
              <a:rPr lang="ja-JP" altLang="en-US" sz="2400" dirty="0"/>
              <a:t>する。</a:t>
            </a:r>
            <a:r>
              <a:rPr lang="ja-JP" altLang="en-US" sz="2400" b="1" dirty="0"/>
              <a:t>さまざまな分野でデータを活用する実力</a:t>
            </a:r>
            <a:r>
              <a:rPr lang="ja-JP" altLang="en-US" sz="2400" dirty="0"/>
              <a:t>につながる。</a:t>
            </a:r>
            <a:endParaRPr lang="en-US" altLang="ja-JP" sz="2400" dirty="0"/>
          </a:p>
          <a:p>
            <a:pPr>
              <a:lnSpc>
                <a:spcPct val="120000"/>
              </a:lnSpc>
              <a:spcBef>
                <a:spcPts val="1200"/>
              </a:spcBef>
            </a:pPr>
            <a:endParaRPr lang="ja-JP" altLang="en-US" sz="2400" b="1" dirty="0"/>
          </a:p>
          <a:p>
            <a:pPr>
              <a:lnSpc>
                <a:spcPct val="120000"/>
              </a:lnSpc>
              <a:spcBef>
                <a:spcPts val="1200"/>
              </a:spcBef>
            </a:pPr>
            <a:endParaRPr kumimoji="1" lang="ja-JP" altLang="en-US" sz="2400" dirty="0"/>
          </a:p>
        </p:txBody>
      </p:sp>
      <p:sp>
        <p:nvSpPr>
          <p:cNvPr id="4" name="スライド番号プレースホルダー 3">
            <a:extLst>
              <a:ext uri="{FF2B5EF4-FFF2-40B4-BE49-F238E27FC236}">
                <a16:creationId xmlns:a16="http://schemas.microsoft.com/office/drawing/2014/main" id="{27EEA5D6-561A-4205-B6C3-861B1AD0ACB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2647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a:t>6-2 </a:t>
            </a:r>
            <a:r>
              <a:rPr lang="ja-JP" altLang="en-US" dirty="0"/>
              <a:t>表計算ソフトウエア</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14</a:t>
            </a:fld>
            <a:endParaRPr lang="ja-JP" altLang="en-US" dirty="0"/>
          </a:p>
        </p:txBody>
      </p:sp>
      <p:sp>
        <p:nvSpPr>
          <p:cNvPr id="3" name="字幕 2">
            <a:extLst>
              <a:ext uri="{FF2B5EF4-FFF2-40B4-BE49-F238E27FC236}">
                <a16:creationId xmlns:a16="http://schemas.microsoft.com/office/drawing/2014/main" id="{8741C9CE-2195-6681-82A5-9EFFA9D9CE64}"/>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27962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F8256C-E74C-44EB-AAB3-EF71C2742953}"/>
              </a:ext>
            </a:extLst>
          </p:cNvPr>
          <p:cNvSpPr>
            <a:spLocks noGrp="1"/>
          </p:cNvSpPr>
          <p:nvPr>
            <p:ph type="title"/>
          </p:nvPr>
        </p:nvSpPr>
        <p:spPr/>
        <p:txBody>
          <a:bodyPr>
            <a:normAutofit fontScale="90000"/>
          </a:bodyPr>
          <a:lstStyle/>
          <a:p>
            <a:r>
              <a:rPr lang="ja-JP" altLang="en-US" dirty="0"/>
              <a:t>パソコンの威力</a:t>
            </a:r>
            <a:endParaRPr kumimoji="1" lang="ja-JP" altLang="en-US" dirty="0"/>
          </a:p>
        </p:txBody>
      </p:sp>
      <p:sp>
        <p:nvSpPr>
          <p:cNvPr id="3" name="コンテンツ プレースホルダー 2">
            <a:extLst>
              <a:ext uri="{FF2B5EF4-FFF2-40B4-BE49-F238E27FC236}">
                <a16:creationId xmlns:a16="http://schemas.microsoft.com/office/drawing/2014/main" id="{79328931-DA66-4511-BEAD-B9F79AD7136A}"/>
              </a:ext>
            </a:extLst>
          </p:cNvPr>
          <p:cNvSpPr>
            <a:spLocks noGrp="1"/>
          </p:cNvSpPr>
          <p:nvPr>
            <p:ph idx="1"/>
          </p:nvPr>
        </p:nvSpPr>
        <p:spPr/>
        <p:txBody>
          <a:bodyPr/>
          <a:lstStyle/>
          <a:p>
            <a:pPr>
              <a:lnSpc>
                <a:spcPct val="110000"/>
              </a:lnSpc>
            </a:pPr>
            <a:r>
              <a:rPr lang="ja-JP" altLang="en-US" sz="2400" b="1" dirty="0"/>
              <a:t>ワープロ</a:t>
            </a:r>
            <a:endParaRPr lang="en-US" altLang="ja-JP" sz="2400" b="1" dirty="0"/>
          </a:p>
          <a:p>
            <a:pPr marL="0" indent="0">
              <a:lnSpc>
                <a:spcPct val="110000"/>
              </a:lnSpc>
              <a:buNone/>
            </a:pPr>
            <a:r>
              <a:rPr lang="en-US" altLang="ja-JP" sz="2400" dirty="0"/>
              <a:t>	</a:t>
            </a:r>
            <a:r>
              <a:rPr lang="ja-JP" altLang="en-US" sz="2400" dirty="0"/>
              <a:t>文書の編集、清書．目次、表の作成など</a:t>
            </a:r>
            <a:endParaRPr lang="en-US" altLang="ja-JP" sz="2400" dirty="0"/>
          </a:p>
          <a:p>
            <a:pPr>
              <a:lnSpc>
                <a:spcPct val="110000"/>
              </a:lnSpc>
            </a:pPr>
            <a:r>
              <a:rPr lang="ja-JP" altLang="en-US" sz="2400" b="1" dirty="0"/>
              <a:t>表計算</a:t>
            </a:r>
            <a:endParaRPr lang="en-US" altLang="ja-JP" sz="2400" b="1" dirty="0"/>
          </a:p>
          <a:p>
            <a:pPr marL="0" indent="0">
              <a:lnSpc>
                <a:spcPct val="110000"/>
              </a:lnSpc>
              <a:buNone/>
            </a:pPr>
            <a:r>
              <a:rPr lang="en-US" altLang="ja-JP" sz="2400" dirty="0"/>
              <a:t>	</a:t>
            </a:r>
            <a:r>
              <a:rPr lang="ja-JP" altLang="en-US" sz="2400" dirty="0"/>
              <a:t>データの管理、計算、グラフ作成など</a:t>
            </a:r>
            <a:endParaRPr lang="en-US" altLang="ja-JP" sz="2400" dirty="0"/>
          </a:p>
          <a:p>
            <a:pPr>
              <a:lnSpc>
                <a:spcPct val="110000"/>
              </a:lnSpc>
            </a:pPr>
            <a:r>
              <a:rPr lang="ja-JP" altLang="en-US" sz="2400" b="1" dirty="0"/>
              <a:t>プレゼン</a:t>
            </a:r>
            <a:endParaRPr lang="en-US" altLang="ja-JP" sz="2400" b="1" dirty="0"/>
          </a:p>
          <a:p>
            <a:pPr marL="0" indent="0">
              <a:lnSpc>
                <a:spcPct val="110000"/>
              </a:lnSpc>
              <a:buNone/>
            </a:pPr>
            <a:r>
              <a:rPr lang="en-US" altLang="ja-JP" sz="2400" dirty="0"/>
              <a:t>	</a:t>
            </a:r>
            <a:r>
              <a:rPr lang="ja-JP" altLang="en-US" sz="2400" dirty="0"/>
              <a:t>ビジュアル資料作成</a:t>
            </a:r>
            <a:endParaRPr lang="en-US" altLang="ja-JP" sz="2400" dirty="0"/>
          </a:p>
          <a:p>
            <a:pPr>
              <a:lnSpc>
                <a:spcPct val="110000"/>
              </a:lnSpc>
            </a:pPr>
            <a:r>
              <a:rPr lang="ja-JP" altLang="en-US" sz="2400" b="1" dirty="0"/>
              <a:t>インターネット</a:t>
            </a:r>
            <a:endParaRPr lang="en-US" altLang="ja-JP" sz="2400" b="1" dirty="0"/>
          </a:p>
          <a:p>
            <a:pPr marL="0" indent="0">
              <a:lnSpc>
                <a:spcPct val="110000"/>
              </a:lnSpc>
              <a:buNone/>
            </a:pPr>
            <a:r>
              <a:rPr lang="en-US" altLang="ja-JP" sz="2400" dirty="0"/>
              <a:t>	</a:t>
            </a:r>
            <a:r>
              <a:rPr lang="ja-JP" altLang="en-US" sz="2400" dirty="0"/>
              <a:t>情報収集、コミュニケーション</a:t>
            </a:r>
          </a:p>
          <a:p>
            <a:endParaRPr kumimoji="1" lang="ja-JP" altLang="en-US" dirty="0"/>
          </a:p>
        </p:txBody>
      </p:sp>
      <p:sp>
        <p:nvSpPr>
          <p:cNvPr id="4" name="スライド番号プレースホルダー 3">
            <a:extLst>
              <a:ext uri="{FF2B5EF4-FFF2-40B4-BE49-F238E27FC236}">
                <a16:creationId xmlns:a16="http://schemas.microsoft.com/office/drawing/2014/main" id="{3982E3C7-FAA3-474F-8D0B-7CF979ACAE2D}"/>
              </a:ext>
            </a:extLst>
          </p:cNvPr>
          <p:cNvSpPr>
            <a:spLocks noGrp="1"/>
          </p:cNvSpPr>
          <p:nvPr>
            <p:ph type="sldNum" sz="quarter" idx="12"/>
          </p:nvPr>
        </p:nvSpPr>
        <p:spPr/>
        <p:txBody>
          <a:bodyPr/>
          <a:lstStyle/>
          <a:p>
            <a:fld id="{E205D82C-95A1-431E-8E38-AA614A14CDCF}" type="slidenum">
              <a:rPr kumimoji="1" lang="ja-JP" altLang="en-US" smtClean="0"/>
              <a:t>15</a:t>
            </a:fld>
            <a:endParaRPr kumimoji="1" lang="ja-JP" altLang="en-US"/>
          </a:p>
        </p:txBody>
      </p:sp>
      <p:sp>
        <p:nvSpPr>
          <p:cNvPr id="5" name="コンテンツ プレースホルダー 2">
            <a:extLst>
              <a:ext uri="{FF2B5EF4-FFF2-40B4-BE49-F238E27FC236}">
                <a16:creationId xmlns:a16="http://schemas.microsoft.com/office/drawing/2014/main" id="{C0A21124-FB19-4FFD-B0D8-1B27AF949C3A}"/>
              </a:ext>
            </a:extLst>
          </p:cNvPr>
          <p:cNvSpPr txBox="1">
            <a:spLocks/>
          </p:cNvSpPr>
          <p:nvPr/>
        </p:nvSpPr>
        <p:spPr>
          <a:xfrm>
            <a:off x="697258" y="5492727"/>
            <a:ext cx="6815759" cy="104618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データはすべて</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デジタル</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（ファイル）．</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管理、共有、交換が簡単</a:t>
            </a:r>
          </a:p>
        </p:txBody>
      </p:sp>
    </p:spTree>
    <p:extLst>
      <p:ext uri="{BB962C8B-B14F-4D97-AF65-F5344CB8AC3E}">
        <p14:creationId xmlns:p14="http://schemas.microsoft.com/office/powerpoint/2010/main" val="179397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8610" y="1769269"/>
            <a:ext cx="8515350" cy="1434942"/>
          </a:xfrm>
        </p:spPr>
        <p:txBody>
          <a:bodyPr>
            <a:normAutofit/>
          </a:bodyPr>
          <a:lstStyle/>
          <a:p>
            <a:pPr>
              <a:lnSpc>
                <a:spcPct val="110000"/>
              </a:lnSpc>
            </a:pPr>
            <a:r>
              <a:rPr lang="ja-JP" altLang="en-US" sz="2400" dirty="0"/>
              <a:t>データの記録、保管、共有</a:t>
            </a:r>
            <a:endParaRPr lang="en-US" altLang="ja-JP" sz="2400" dirty="0"/>
          </a:p>
          <a:p>
            <a:pPr>
              <a:lnSpc>
                <a:spcPct val="110000"/>
              </a:lnSpc>
            </a:pPr>
            <a:r>
              <a:rPr lang="ja-JP" altLang="en-US" sz="2400" dirty="0"/>
              <a:t>表計算の機能　＝　集計・集約、グラフ作成など</a:t>
            </a:r>
          </a:p>
        </p:txBody>
      </p:sp>
      <p:sp>
        <p:nvSpPr>
          <p:cNvPr id="4" name="タイトル 1"/>
          <p:cNvSpPr>
            <a:spLocks noGrp="1"/>
          </p:cNvSpPr>
          <p:nvPr>
            <p:ph type="title"/>
          </p:nvPr>
        </p:nvSpPr>
        <p:spPr>
          <a:xfrm>
            <a:off x="308610" y="427121"/>
            <a:ext cx="7886700" cy="503396"/>
          </a:xfrm>
        </p:spPr>
        <p:txBody>
          <a:bodyPr>
            <a:normAutofit fontScale="90000"/>
          </a:bodyPr>
          <a:lstStyle/>
          <a:p>
            <a:r>
              <a:rPr kumimoji="1" lang="ja-JP" altLang="en-US" dirty="0"/>
              <a:t>表計算ソフトウエアは何の役に立つのか</a:t>
            </a:r>
          </a:p>
        </p:txBody>
      </p:sp>
      <p:pic>
        <p:nvPicPr>
          <p:cNvPr id="5" name="図 4"/>
          <p:cNvPicPr>
            <a:picLocks noChangeAspect="1"/>
          </p:cNvPicPr>
          <p:nvPr/>
        </p:nvPicPr>
        <p:blipFill>
          <a:blip r:embed="rId2"/>
          <a:stretch>
            <a:fillRect/>
          </a:stretch>
        </p:blipFill>
        <p:spPr>
          <a:xfrm>
            <a:off x="308610" y="2943377"/>
            <a:ext cx="3549685" cy="1059608"/>
          </a:xfrm>
          <a:prstGeom prst="rect">
            <a:avLst/>
          </a:prstGeom>
        </p:spPr>
      </p:pic>
      <p:pic>
        <p:nvPicPr>
          <p:cNvPr id="6" name="図 5"/>
          <p:cNvPicPr>
            <a:picLocks noChangeAspect="1"/>
          </p:cNvPicPr>
          <p:nvPr/>
        </p:nvPicPr>
        <p:blipFill>
          <a:blip r:embed="rId3"/>
          <a:stretch>
            <a:fillRect/>
          </a:stretch>
        </p:blipFill>
        <p:spPr>
          <a:xfrm>
            <a:off x="4289629" y="2943378"/>
            <a:ext cx="4102997" cy="2204771"/>
          </a:xfrm>
          <a:prstGeom prst="rect">
            <a:avLst/>
          </a:prstGeom>
        </p:spPr>
      </p:pic>
      <p:pic>
        <p:nvPicPr>
          <p:cNvPr id="7" name="図 6"/>
          <p:cNvPicPr>
            <a:picLocks noChangeAspect="1"/>
          </p:cNvPicPr>
          <p:nvPr/>
        </p:nvPicPr>
        <p:blipFill>
          <a:blip r:embed="rId4"/>
          <a:stretch>
            <a:fillRect/>
          </a:stretch>
        </p:blipFill>
        <p:spPr>
          <a:xfrm>
            <a:off x="341664" y="4216259"/>
            <a:ext cx="3516631" cy="1599623"/>
          </a:xfrm>
          <a:prstGeom prst="rect">
            <a:avLst/>
          </a:prstGeom>
        </p:spPr>
      </p:pic>
    </p:spTree>
    <p:extLst>
      <p:ext uri="{BB962C8B-B14F-4D97-AF65-F5344CB8AC3E}">
        <p14:creationId xmlns:p14="http://schemas.microsoft.com/office/powerpoint/2010/main" val="311459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1415" y="339635"/>
            <a:ext cx="7886700" cy="503396"/>
          </a:xfrm>
        </p:spPr>
        <p:txBody>
          <a:bodyPr>
            <a:normAutofit fontScale="90000"/>
          </a:bodyPr>
          <a:lstStyle/>
          <a:p>
            <a:r>
              <a:rPr kumimoji="1" lang="ja-JP" altLang="en-US" dirty="0"/>
              <a:t>例えば、こんなことが簡単にできます</a:t>
            </a:r>
          </a:p>
        </p:txBody>
      </p:sp>
      <p:pic>
        <p:nvPicPr>
          <p:cNvPr id="3" name="図 2"/>
          <p:cNvPicPr>
            <a:picLocks noChangeAspect="1"/>
          </p:cNvPicPr>
          <p:nvPr/>
        </p:nvPicPr>
        <p:blipFill>
          <a:blip r:embed="rId2"/>
          <a:stretch>
            <a:fillRect/>
          </a:stretch>
        </p:blipFill>
        <p:spPr>
          <a:xfrm>
            <a:off x="1470423" y="1840134"/>
            <a:ext cx="5198845" cy="1551894"/>
          </a:xfrm>
          <a:prstGeom prst="rect">
            <a:avLst/>
          </a:prstGeom>
        </p:spPr>
      </p:pic>
      <p:sp>
        <p:nvSpPr>
          <p:cNvPr id="4" name="テキスト ボックス 3"/>
          <p:cNvSpPr txBox="1"/>
          <p:nvPr/>
        </p:nvSpPr>
        <p:spPr>
          <a:xfrm>
            <a:off x="3573961" y="3531760"/>
            <a:ext cx="153394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a:t>
            </a:r>
          </a:p>
        </p:txBody>
      </p:sp>
      <p:pic>
        <p:nvPicPr>
          <p:cNvPr id="5" name="図 4"/>
          <p:cNvPicPr>
            <a:picLocks noChangeAspect="1"/>
          </p:cNvPicPr>
          <p:nvPr/>
        </p:nvPicPr>
        <p:blipFill>
          <a:blip r:embed="rId3"/>
          <a:stretch>
            <a:fillRect/>
          </a:stretch>
        </p:blipFill>
        <p:spPr>
          <a:xfrm>
            <a:off x="1470423" y="4068987"/>
            <a:ext cx="5198845" cy="1551894"/>
          </a:xfrm>
          <a:prstGeom prst="rect">
            <a:avLst/>
          </a:prstGeom>
        </p:spPr>
      </p:pic>
      <p:sp>
        <p:nvSpPr>
          <p:cNvPr id="6" name="テキスト ボックス 5"/>
          <p:cNvSpPr txBox="1"/>
          <p:nvPr/>
        </p:nvSpPr>
        <p:spPr>
          <a:xfrm>
            <a:off x="3648748" y="5654501"/>
            <a:ext cx="153394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a:t>
            </a:r>
          </a:p>
        </p:txBody>
      </p:sp>
      <p:sp>
        <p:nvSpPr>
          <p:cNvPr id="7" name="正方形/長方形 6"/>
          <p:cNvSpPr/>
          <p:nvPr/>
        </p:nvSpPr>
        <p:spPr>
          <a:xfrm>
            <a:off x="3015343" y="4621139"/>
            <a:ext cx="1236617" cy="313943"/>
          </a:xfrm>
          <a:prstGeom prst="rect">
            <a:avLst/>
          </a:prstGeom>
          <a:noFill/>
          <a:ln w="508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p:cNvSpPr/>
          <p:nvPr/>
        </p:nvSpPr>
        <p:spPr>
          <a:xfrm>
            <a:off x="5432650" y="4621139"/>
            <a:ext cx="1236617" cy="313943"/>
          </a:xfrm>
          <a:prstGeom prst="rect">
            <a:avLst/>
          </a:prstGeom>
          <a:noFill/>
          <a:ln w="508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9" name="正方形/長方形 8"/>
          <p:cNvSpPr/>
          <p:nvPr/>
        </p:nvSpPr>
        <p:spPr>
          <a:xfrm>
            <a:off x="5432650" y="5195063"/>
            <a:ext cx="1236617" cy="313943"/>
          </a:xfrm>
          <a:prstGeom prst="rect">
            <a:avLst/>
          </a:prstGeom>
          <a:noFill/>
          <a:ln w="508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0" name="角丸四角形吹き出し 9"/>
          <p:cNvSpPr/>
          <p:nvPr/>
        </p:nvSpPr>
        <p:spPr>
          <a:xfrm>
            <a:off x="7115175" y="4360796"/>
            <a:ext cx="1757363" cy="945080"/>
          </a:xfrm>
          <a:prstGeom prst="wedgeRoundRectCallout">
            <a:avLst>
              <a:gd name="adj1" fmla="val -67174"/>
              <a:gd name="adj2" fmla="val 277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1" name="角丸四角形吹き出し 10"/>
          <p:cNvSpPr/>
          <p:nvPr/>
        </p:nvSpPr>
        <p:spPr>
          <a:xfrm>
            <a:off x="308610" y="3596447"/>
            <a:ext cx="2478980" cy="609292"/>
          </a:xfrm>
          <a:prstGeom prst="wedgeRoundRectCallout">
            <a:avLst>
              <a:gd name="adj1" fmla="val 89818"/>
              <a:gd name="adj2" fmla="val 13957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p:cNvSpPr txBox="1"/>
          <p:nvPr/>
        </p:nvSpPr>
        <p:spPr>
          <a:xfrm>
            <a:off x="370373" y="3704884"/>
            <a:ext cx="2608406"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単価を書き変えると</a:t>
            </a:r>
          </a:p>
        </p:txBody>
      </p:sp>
      <p:sp>
        <p:nvSpPr>
          <p:cNvPr id="13" name="テキスト ボックス 12"/>
          <p:cNvSpPr txBox="1"/>
          <p:nvPr/>
        </p:nvSpPr>
        <p:spPr>
          <a:xfrm>
            <a:off x="7144661" y="4475545"/>
            <a:ext cx="1800493"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合計が</a:t>
            </a:r>
            <a:r>
              <a:rPr kumimoji="1" lang="ja-JP" altLang="en-US" sz="21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自動</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再計算される</a:t>
            </a:r>
            <a:endPar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p:cNvSpPr txBox="1"/>
          <p:nvPr/>
        </p:nvSpPr>
        <p:spPr>
          <a:xfrm>
            <a:off x="370373" y="1502199"/>
            <a:ext cx="1261884"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表の作成</a:t>
            </a:r>
            <a:endPar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40813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0409" y="531842"/>
            <a:ext cx="7886700" cy="503396"/>
          </a:xfrm>
        </p:spPr>
        <p:txBody>
          <a:bodyPr>
            <a:normAutofit fontScale="90000"/>
          </a:bodyPr>
          <a:lstStyle/>
          <a:p>
            <a:r>
              <a:rPr kumimoji="1" lang="ja-JP" altLang="en-US" dirty="0"/>
              <a:t>例えば、こんなことが簡単にできます</a:t>
            </a:r>
          </a:p>
        </p:txBody>
      </p:sp>
      <p:sp>
        <p:nvSpPr>
          <p:cNvPr id="14" name="テキスト ボックス 13"/>
          <p:cNvSpPr txBox="1"/>
          <p:nvPr/>
        </p:nvSpPr>
        <p:spPr>
          <a:xfrm>
            <a:off x="370374" y="1502199"/>
            <a:ext cx="992579"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グラフ</a:t>
            </a:r>
          </a:p>
        </p:txBody>
      </p:sp>
      <p:pic>
        <p:nvPicPr>
          <p:cNvPr id="15" name="図 14"/>
          <p:cNvPicPr>
            <a:picLocks noChangeAspect="1"/>
          </p:cNvPicPr>
          <p:nvPr/>
        </p:nvPicPr>
        <p:blipFill>
          <a:blip r:embed="rId2"/>
          <a:stretch>
            <a:fillRect/>
          </a:stretch>
        </p:blipFill>
        <p:spPr>
          <a:xfrm>
            <a:off x="1042988" y="1899483"/>
            <a:ext cx="7458075" cy="4007644"/>
          </a:xfrm>
          <a:prstGeom prst="rect">
            <a:avLst/>
          </a:prstGeom>
        </p:spPr>
      </p:pic>
    </p:spTree>
    <p:extLst>
      <p:ext uri="{BB962C8B-B14F-4D97-AF65-F5344CB8AC3E}">
        <p14:creationId xmlns:p14="http://schemas.microsoft.com/office/powerpoint/2010/main" val="3313766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013" y="392200"/>
            <a:ext cx="7886700" cy="503396"/>
          </a:xfrm>
        </p:spPr>
        <p:txBody>
          <a:bodyPr>
            <a:normAutofit fontScale="90000"/>
          </a:bodyPr>
          <a:lstStyle/>
          <a:p>
            <a:r>
              <a:rPr kumimoji="1" lang="ja-JP" altLang="en-US" dirty="0"/>
              <a:t>例えば、こんなことが簡単にできます</a:t>
            </a:r>
          </a:p>
        </p:txBody>
      </p:sp>
      <p:sp>
        <p:nvSpPr>
          <p:cNvPr id="14" name="テキスト ボックス 13"/>
          <p:cNvSpPr txBox="1"/>
          <p:nvPr/>
        </p:nvSpPr>
        <p:spPr>
          <a:xfrm>
            <a:off x="613261" y="1497330"/>
            <a:ext cx="3147015"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条件に合致するデータの</a:t>
            </a:r>
            <a:endParaRPr kumimoji="0"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強調表示</a:t>
            </a:r>
          </a:p>
        </p:txBody>
      </p:sp>
      <p:pic>
        <p:nvPicPr>
          <p:cNvPr id="3" name="図 2"/>
          <p:cNvPicPr>
            <a:picLocks noChangeAspect="1"/>
          </p:cNvPicPr>
          <p:nvPr/>
        </p:nvPicPr>
        <p:blipFill>
          <a:blip r:embed="rId2"/>
          <a:stretch>
            <a:fillRect/>
          </a:stretch>
        </p:blipFill>
        <p:spPr>
          <a:xfrm>
            <a:off x="141773" y="2378868"/>
            <a:ext cx="4224621" cy="1921669"/>
          </a:xfrm>
          <a:prstGeom prst="rect">
            <a:avLst/>
          </a:prstGeom>
        </p:spPr>
      </p:pic>
      <p:pic>
        <p:nvPicPr>
          <p:cNvPr id="4" name="図 3"/>
          <p:cNvPicPr>
            <a:picLocks noChangeAspect="1"/>
          </p:cNvPicPr>
          <p:nvPr/>
        </p:nvPicPr>
        <p:blipFill>
          <a:blip r:embed="rId3"/>
          <a:stretch>
            <a:fillRect/>
          </a:stretch>
        </p:blipFill>
        <p:spPr>
          <a:xfrm>
            <a:off x="4897040" y="2378868"/>
            <a:ext cx="4224621" cy="1921669"/>
          </a:xfrm>
          <a:prstGeom prst="rect">
            <a:avLst/>
          </a:prstGeom>
        </p:spPr>
      </p:pic>
      <p:sp>
        <p:nvSpPr>
          <p:cNvPr id="7" name="テキスト ボックス 6"/>
          <p:cNvSpPr txBox="1"/>
          <p:nvPr/>
        </p:nvSpPr>
        <p:spPr>
          <a:xfrm>
            <a:off x="6414717" y="1658912"/>
            <a:ext cx="1261884"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並べ替え</a:t>
            </a:r>
          </a:p>
        </p:txBody>
      </p:sp>
    </p:spTree>
    <p:extLst>
      <p:ext uri="{BB962C8B-B14F-4D97-AF65-F5344CB8AC3E}">
        <p14:creationId xmlns:p14="http://schemas.microsoft.com/office/powerpoint/2010/main" val="319376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177143" y="762000"/>
            <a:ext cx="6782862" cy="6014357"/>
          </a:xfrm>
        </p:spPr>
        <p:txBody>
          <a:bodyPr>
            <a:normAutofit/>
          </a:bodyPr>
          <a:lstStyle/>
          <a:p>
            <a:pPr marL="457200" indent="-457200">
              <a:buFont typeface="+mj-ea"/>
              <a:buAutoNum type="circleNumDbPlain"/>
            </a:pPr>
            <a:r>
              <a:rPr kumimoji="1" lang="ja-JP" altLang="en-US" sz="2400" b="1" dirty="0"/>
              <a:t>データベース</a:t>
            </a:r>
            <a:r>
              <a:rPr kumimoji="1" lang="ja-JP" altLang="en-US" sz="2400" dirty="0"/>
              <a:t>は</a:t>
            </a:r>
            <a:r>
              <a:rPr kumimoji="1" lang="ja-JP" altLang="en-US" sz="2400" b="1" dirty="0"/>
              <a:t>日常生活に不可欠な基盤技術</a:t>
            </a:r>
            <a:r>
              <a:rPr kumimoji="1" lang="ja-JP" altLang="en-US" sz="2400" dirty="0"/>
              <a:t>であり、生活を豊かで便利にする。</a:t>
            </a:r>
            <a:endParaRPr kumimoji="1" lang="en-US" altLang="ja-JP" sz="2400" dirty="0"/>
          </a:p>
          <a:p>
            <a:pPr marL="457200" indent="-457200">
              <a:buFont typeface="+mj-ea"/>
              <a:buAutoNum type="circleNumDbPlain"/>
            </a:pPr>
            <a:r>
              <a:rPr kumimoji="1" lang="ja-JP" altLang="en-US" sz="2400" b="1" dirty="0"/>
              <a:t>データサイエンス</a:t>
            </a:r>
            <a:r>
              <a:rPr kumimoji="1" lang="ja-JP" altLang="en-US" sz="2400" dirty="0"/>
              <a:t>は、</a:t>
            </a:r>
            <a:r>
              <a:rPr kumimoji="1" lang="ja-JP" altLang="en-US" sz="2400" b="1" dirty="0"/>
              <a:t>データ</a:t>
            </a:r>
            <a:r>
              <a:rPr kumimoji="1" lang="ja-JP" altLang="en-US" sz="2400" dirty="0"/>
              <a:t>から有益な情報を引き出し、</a:t>
            </a:r>
            <a:r>
              <a:rPr kumimoji="1" lang="ja-JP" altLang="en-US" sz="2400" b="1" dirty="0"/>
              <a:t>判断や意思決定を行うための</a:t>
            </a:r>
            <a:r>
              <a:rPr kumimoji="1" lang="ja-JP" altLang="en-US" sz="2400" dirty="0"/>
              <a:t>学問分野である。</a:t>
            </a:r>
            <a:endParaRPr kumimoji="1" lang="en-US" altLang="ja-JP" sz="2400" dirty="0"/>
          </a:p>
          <a:p>
            <a:pPr marL="457200" indent="-457200">
              <a:buFont typeface="+mj-ea"/>
              <a:buAutoNum type="circleNumDbPlain"/>
            </a:pPr>
            <a:r>
              <a:rPr kumimoji="1" lang="en-US" altLang="ja-JP" sz="2400" b="1" dirty="0"/>
              <a:t>Excel</a:t>
            </a:r>
            <a:r>
              <a:rPr kumimoji="1" lang="ja-JP" altLang="en-US" sz="2400" b="1" dirty="0"/>
              <a:t>などの表計算ソフト</a:t>
            </a:r>
            <a:r>
              <a:rPr kumimoji="1" lang="ja-JP" altLang="en-US" sz="2400" dirty="0"/>
              <a:t>は、</a:t>
            </a:r>
            <a:r>
              <a:rPr kumimoji="1" lang="ja-JP" altLang="en-US" sz="2400" b="1" dirty="0"/>
              <a:t>データサイエンスの実践に役立つ</a:t>
            </a:r>
            <a:r>
              <a:rPr kumimoji="1" lang="ja-JP" altLang="en-US" sz="2400" dirty="0"/>
              <a:t>強力なツールである</a:t>
            </a:r>
            <a:endParaRPr kumimoji="1" lang="en-US" altLang="ja-JP" sz="2400" dirty="0"/>
          </a:p>
          <a:p>
            <a:pPr marL="457200" indent="-457200">
              <a:buFont typeface="+mj-ea"/>
              <a:buAutoNum type="circleNumDbPlain"/>
            </a:pPr>
            <a:r>
              <a:rPr kumimoji="1" lang="ja-JP" altLang="en-US" sz="2400" dirty="0"/>
              <a:t>データベース、データサイエンス、表計算ソフトの活用スキルは、</a:t>
            </a:r>
            <a:r>
              <a:rPr kumimoji="1" lang="ja-JP" altLang="en-US" sz="2400" b="1" dirty="0"/>
              <a:t>将来にわたり役に立つ</a:t>
            </a:r>
            <a:r>
              <a:rPr kumimoji="1" lang="ja-JP" altLang="en-US" sz="2400" dirty="0"/>
              <a:t>。</a:t>
            </a:r>
            <a:br>
              <a:rPr lang="en-US" altLang="ja-JP" sz="2400" dirty="0"/>
            </a:br>
            <a:endParaRPr kumimoji="1" lang="en-US" altLang="ja-JP" sz="2400" b="1" dirty="0"/>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2</a:t>
            </a:fld>
            <a:endParaRPr kumimoji="1" lang="ja-JP" altLang="en-US"/>
          </a:p>
        </p:txBody>
      </p:sp>
    </p:spTree>
    <p:extLst>
      <p:ext uri="{BB962C8B-B14F-4D97-AF65-F5344CB8AC3E}">
        <p14:creationId xmlns:p14="http://schemas.microsoft.com/office/powerpoint/2010/main" val="248835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6-3 Office</a:t>
            </a:r>
            <a:r>
              <a:rPr lang="ja-JP" altLang="en-US" dirty="0"/>
              <a:t> </a:t>
            </a:r>
            <a:r>
              <a:rPr lang="en-US" altLang="ja-JP" dirty="0"/>
              <a:t>365</a:t>
            </a:r>
            <a:r>
              <a:rPr lang="ja-JP" altLang="en-US" dirty="0"/>
              <a:t> と </a:t>
            </a:r>
            <a:r>
              <a:rPr lang="en-US" altLang="ja-JP" dirty="0"/>
              <a:t>Excel</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20</a:t>
            </a:fld>
            <a:endParaRPr lang="ja-JP" altLang="en-US" dirty="0"/>
          </a:p>
        </p:txBody>
      </p:sp>
      <p:sp>
        <p:nvSpPr>
          <p:cNvPr id="3" name="字幕 2">
            <a:extLst>
              <a:ext uri="{FF2B5EF4-FFF2-40B4-BE49-F238E27FC236}">
                <a16:creationId xmlns:a16="http://schemas.microsoft.com/office/drawing/2014/main" id="{7806EE8F-4EB5-0984-133B-7529F1776E7E}"/>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855006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43BCEE-EA77-4C9B-AE23-56E300AD70D1}"/>
              </a:ext>
            </a:extLst>
          </p:cNvPr>
          <p:cNvSpPr>
            <a:spLocks noGrp="1"/>
          </p:cNvSpPr>
          <p:nvPr>
            <p:ph type="title"/>
          </p:nvPr>
        </p:nvSpPr>
        <p:spPr/>
        <p:txBody>
          <a:bodyPr>
            <a:normAutofit fontScale="90000"/>
          </a:bodyPr>
          <a:lstStyle/>
          <a:p>
            <a:r>
              <a:rPr kumimoji="1" lang="en-US" altLang="ja-JP"/>
              <a:t>Office 365 </a:t>
            </a:r>
            <a:r>
              <a:rPr kumimoji="1" lang="ja-JP" altLang="en-US" dirty="0"/>
              <a:t>の主な機能</a:t>
            </a:r>
          </a:p>
        </p:txBody>
      </p:sp>
      <p:sp>
        <p:nvSpPr>
          <p:cNvPr id="3" name="コンテンツ プレースホルダー 2">
            <a:extLst>
              <a:ext uri="{FF2B5EF4-FFF2-40B4-BE49-F238E27FC236}">
                <a16:creationId xmlns:a16="http://schemas.microsoft.com/office/drawing/2014/main" id="{8105157B-3DFD-4183-A015-D930CD1D3F56}"/>
              </a:ext>
            </a:extLst>
          </p:cNvPr>
          <p:cNvSpPr>
            <a:spLocks noGrp="1"/>
          </p:cNvSpPr>
          <p:nvPr>
            <p:ph idx="1"/>
          </p:nvPr>
        </p:nvSpPr>
        <p:spPr>
          <a:xfrm>
            <a:off x="418847" y="5736008"/>
            <a:ext cx="8461208" cy="546938"/>
          </a:xfrm>
        </p:spPr>
        <p:txBody>
          <a:bodyPr>
            <a:normAutofit fontScale="62500" lnSpcReduction="20000"/>
          </a:bodyPr>
          <a:lstStyle/>
          <a:p>
            <a:r>
              <a:rPr lang="ja-JP" altLang="ja-JP" dirty="0"/>
              <a:t>パソコンで</a:t>
            </a:r>
            <a:r>
              <a:rPr lang="ja-JP" altLang="ja-JP" b="1" dirty="0"/>
              <a:t>レポートを作成</a:t>
            </a:r>
            <a:r>
              <a:rPr lang="ja-JP" altLang="ja-JP" dirty="0"/>
              <a:t>したり，</a:t>
            </a:r>
            <a:r>
              <a:rPr lang="ja-JP" altLang="ja-JP" b="1" dirty="0"/>
              <a:t>発表</a:t>
            </a:r>
            <a:r>
              <a:rPr lang="ja-JP" altLang="ja-JP" dirty="0"/>
              <a:t>したり，</a:t>
            </a:r>
            <a:r>
              <a:rPr lang="ja-JP" altLang="ja-JP" b="1" dirty="0"/>
              <a:t>データをまとめ</a:t>
            </a:r>
            <a:r>
              <a:rPr lang="ja-JP" altLang="ja-JP" dirty="0"/>
              <a:t>たりで</a:t>
            </a:r>
            <a:r>
              <a:rPr lang="ja-JP" altLang="en-US" dirty="0"/>
              <a:t>便利</a:t>
            </a:r>
            <a:endParaRPr kumimoji="1" lang="ja-JP" altLang="en-US" dirty="0"/>
          </a:p>
        </p:txBody>
      </p:sp>
      <p:sp>
        <p:nvSpPr>
          <p:cNvPr id="4" name="スライド番号プレースホルダー 3">
            <a:extLst>
              <a:ext uri="{FF2B5EF4-FFF2-40B4-BE49-F238E27FC236}">
                <a16:creationId xmlns:a16="http://schemas.microsoft.com/office/drawing/2014/main" id="{49FB86DA-C92D-49A2-B448-7744ACF753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413D590F-C2F6-459B-9932-DBDF6BC8923B}"/>
              </a:ext>
            </a:extLst>
          </p:cNvPr>
          <p:cNvSpPr txBox="1">
            <a:spLocks noChangeAspect="1"/>
          </p:cNvSpPr>
          <p:nvPr/>
        </p:nvSpPr>
        <p:spPr>
          <a:xfrm>
            <a:off x="-392992" y="2651285"/>
            <a:ext cx="3743573"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ワード</a:t>
            </a:r>
            <a:r>
              <a:rPr kumimoji="0" lang="en-US" sz="2400" b="0" i="0" u="none" strike="noStrike" kern="1200" cap="none" spc="0" normalizeH="0" baseline="0" noProof="0">
                <a:ln>
                  <a:noFill/>
                </a:ln>
                <a:solidFill>
                  <a:srgbClr val="1F3864"/>
                </a:solidFill>
                <a:effectLst/>
                <a:uLnTx/>
                <a:uFillTx/>
                <a:latin typeface="Segoe UI" panose="020B0502040204020203" pitchFamily="34" charset="0"/>
                <a:ea typeface="メイリオ" panose="020B0604030504040204" pitchFamily="50" charset="-128"/>
                <a:cs typeface="+mn-cs"/>
              </a:rPr>
              <a:t> (</a:t>
            </a:r>
            <a:r>
              <a:rPr kumimoji="0" lang="ja-JP" alt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文書作成</a:t>
            </a: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457200" rtl="0" eaLnBrk="1" fontAlgn="auto" latinLnBrk="0" hangingPunct="1">
              <a:lnSpc>
                <a:spcPct val="8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 </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6" name="図 5">
            <a:extLst>
              <a:ext uri="{FF2B5EF4-FFF2-40B4-BE49-F238E27FC236}">
                <a16:creationId xmlns:a16="http://schemas.microsoft.com/office/drawing/2014/main" id="{786CD180-7F7D-40FF-911C-3BEBD8983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742" y="945989"/>
            <a:ext cx="2707371" cy="1576562"/>
          </a:xfrm>
          <a:prstGeom prst="rect">
            <a:avLst/>
          </a:prstGeom>
          <a:ln>
            <a:solidFill>
              <a:schemeClr val="accent1"/>
            </a:solidFill>
          </a:ln>
        </p:spPr>
      </p:pic>
      <p:pic>
        <p:nvPicPr>
          <p:cNvPr id="7" name="図 6">
            <a:extLst>
              <a:ext uri="{FF2B5EF4-FFF2-40B4-BE49-F238E27FC236}">
                <a16:creationId xmlns:a16="http://schemas.microsoft.com/office/drawing/2014/main" id="{F94BBC00-3420-4BC5-8DAA-FD51AF02F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2507" y="931384"/>
            <a:ext cx="2763793" cy="1608452"/>
          </a:xfrm>
          <a:prstGeom prst="rect">
            <a:avLst/>
          </a:prstGeom>
          <a:ln>
            <a:solidFill>
              <a:schemeClr val="accent1"/>
            </a:solidFill>
          </a:ln>
        </p:spPr>
      </p:pic>
      <p:sp>
        <p:nvSpPr>
          <p:cNvPr id="8" name="コンテンツ プレースホルダー 2">
            <a:extLst>
              <a:ext uri="{FF2B5EF4-FFF2-40B4-BE49-F238E27FC236}">
                <a16:creationId xmlns:a16="http://schemas.microsoft.com/office/drawing/2014/main" id="{CA8F2124-F1DD-46C8-A7EE-61129FAF94CC}"/>
              </a:ext>
            </a:extLst>
          </p:cNvPr>
          <p:cNvSpPr txBox="1">
            <a:spLocks noChangeAspect="1"/>
          </p:cNvSpPr>
          <p:nvPr/>
        </p:nvSpPr>
        <p:spPr>
          <a:xfrm>
            <a:off x="2700213" y="2686060"/>
            <a:ext cx="3743573"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srgbClr val="385623"/>
                </a:solidFill>
                <a:effectLst/>
                <a:uLnTx/>
                <a:uFillTx/>
                <a:latin typeface="Segoe UI" panose="020B0502040204020203" pitchFamily="34" charset="0"/>
                <a:ea typeface="メイリオ" panose="020B0604030504040204" pitchFamily="50" charset="-128"/>
                <a:cs typeface="+mn-cs"/>
              </a:rPr>
              <a:t>エクセル</a:t>
            </a:r>
            <a:r>
              <a:rPr kumimoji="0" lang="en-US" sz="2400" b="0" i="0" u="none" strike="noStrike" kern="1200" cap="none" spc="0" normalizeH="0" baseline="0" noProof="0">
                <a:ln>
                  <a:noFill/>
                </a:ln>
                <a:solidFill>
                  <a:srgbClr val="385623"/>
                </a:solidFill>
                <a:effectLst/>
                <a:uLnTx/>
                <a:uFillTx/>
                <a:latin typeface="Segoe UI" panose="020B0502040204020203" pitchFamily="34" charset="0"/>
                <a:ea typeface="メイリオ" panose="020B0604030504040204" pitchFamily="50" charset="-128"/>
                <a:cs typeface="+mn-cs"/>
              </a:rPr>
              <a:t> (</a:t>
            </a:r>
            <a:r>
              <a:rPr kumimoji="0" lang="ja-JP" altLang="en-US" sz="2400" b="0" i="0" u="none" strike="noStrike" kern="1200" cap="none" spc="0" normalizeH="0" baseline="0" noProof="0" dirty="0">
                <a:ln>
                  <a:noFill/>
                </a:ln>
                <a:solidFill>
                  <a:srgbClr val="385623"/>
                </a:solidFill>
                <a:effectLst/>
                <a:uLnTx/>
                <a:uFillTx/>
                <a:latin typeface="Segoe UI" panose="020B0502040204020203" pitchFamily="34" charset="0"/>
                <a:ea typeface="メイリオ" panose="020B0604030504040204" pitchFamily="50" charset="-128"/>
                <a:cs typeface="+mn-cs"/>
              </a:rPr>
              <a:t>表計算</a:t>
            </a:r>
            <a:r>
              <a:rPr kumimoji="0" lang="en-US" sz="2400" b="0" i="0" u="none" strike="noStrike" kern="1200" cap="none" spc="0" normalizeH="0" baseline="0" noProof="0" dirty="0">
                <a:ln>
                  <a:noFill/>
                </a:ln>
                <a:solidFill>
                  <a:srgbClr val="385623"/>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457200" rtl="0" eaLnBrk="1" fontAlgn="auto" latinLnBrk="0" hangingPunct="1">
              <a:lnSpc>
                <a:spcPct val="8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 </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9" name="図 8">
            <a:extLst>
              <a:ext uri="{FF2B5EF4-FFF2-40B4-BE49-F238E27FC236}">
                <a16:creationId xmlns:a16="http://schemas.microsoft.com/office/drawing/2014/main" id="{5F6E0537-8BEF-4F0E-A4A0-D8148E28BA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1519" y="945989"/>
            <a:ext cx="2720952" cy="1583622"/>
          </a:xfrm>
          <a:prstGeom prst="rect">
            <a:avLst/>
          </a:prstGeom>
          <a:ln>
            <a:solidFill>
              <a:schemeClr val="accent1"/>
            </a:solidFill>
          </a:ln>
        </p:spPr>
      </p:pic>
      <p:sp>
        <p:nvSpPr>
          <p:cNvPr id="10" name="コンテンツ プレースホルダー 2">
            <a:extLst>
              <a:ext uri="{FF2B5EF4-FFF2-40B4-BE49-F238E27FC236}">
                <a16:creationId xmlns:a16="http://schemas.microsoft.com/office/drawing/2014/main" id="{ECAE9241-F5EC-4960-8A5E-FF3717B9F166}"/>
              </a:ext>
            </a:extLst>
          </p:cNvPr>
          <p:cNvSpPr txBox="1">
            <a:spLocks noChangeAspect="1"/>
          </p:cNvSpPr>
          <p:nvPr/>
        </p:nvSpPr>
        <p:spPr>
          <a:xfrm>
            <a:off x="5712658" y="2663679"/>
            <a:ext cx="3743573"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rPr>
              <a:t>パワーポイント</a:t>
            </a:r>
            <a:endParaRPr kumimoji="0" lang="en-US" altLang="ja-JP"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endParaRPr>
          </a:p>
          <a:p>
            <a:pPr marL="0" marR="0" lvl="0" indent="0" algn="ctr" defTabSz="457200" rtl="0" eaLnBrk="1" fontAlgn="auto" latinLnBrk="0" hangingPunct="1">
              <a:lnSpc>
                <a:spcPct val="8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rPr>
              <a:t> (</a:t>
            </a:r>
            <a:r>
              <a:rPr kumimoji="0" lang="ja-JP" altLang="en-US"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rPr>
              <a:t>プレゼン</a:t>
            </a:r>
            <a:r>
              <a:rPr kumimoji="0" lang="en-US"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457200" rtl="0" eaLnBrk="1" fontAlgn="auto" latinLnBrk="0" hangingPunct="1">
              <a:lnSpc>
                <a:spcPct val="8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 </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11" name="図 10">
            <a:extLst>
              <a:ext uri="{FF2B5EF4-FFF2-40B4-BE49-F238E27FC236}">
                <a16:creationId xmlns:a16="http://schemas.microsoft.com/office/drawing/2014/main" id="{C6579548-0972-4771-9D1E-055C1ABBC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847" y="3410198"/>
            <a:ext cx="2618220" cy="1524010"/>
          </a:xfrm>
          <a:prstGeom prst="rect">
            <a:avLst/>
          </a:prstGeom>
          <a:ln>
            <a:solidFill>
              <a:schemeClr val="accent1"/>
            </a:solidFill>
          </a:ln>
        </p:spPr>
      </p:pic>
      <p:sp>
        <p:nvSpPr>
          <p:cNvPr id="12" name="コンテンツ プレースホルダー 2">
            <a:extLst>
              <a:ext uri="{FF2B5EF4-FFF2-40B4-BE49-F238E27FC236}">
                <a16:creationId xmlns:a16="http://schemas.microsoft.com/office/drawing/2014/main" id="{A9B1E59A-560D-43ED-B018-58B34EC99B6B}"/>
              </a:ext>
            </a:extLst>
          </p:cNvPr>
          <p:cNvSpPr txBox="1">
            <a:spLocks noChangeAspect="1"/>
          </p:cNvSpPr>
          <p:nvPr/>
        </p:nvSpPr>
        <p:spPr>
          <a:xfrm>
            <a:off x="-143829" y="5068237"/>
            <a:ext cx="3743573"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srgbClr val="7030A0"/>
                </a:solidFill>
                <a:effectLst/>
                <a:uLnTx/>
                <a:uFillTx/>
                <a:latin typeface="Segoe UI" panose="020B0502040204020203" pitchFamily="34" charset="0"/>
                <a:ea typeface="メイリオ" panose="020B0604030504040204" pitchFamily="50" charset="-128"/>
                <a:cs typeface="+mn-cs"/>
              </a:rPr>
              <a:t>ワンノート</a:t>
            </a:r>
            <a:r>
              <a:rPr kumimoji="0" lang="en-US" sz="2400" b="0" i="0" u="none" strike="noStrike" kern="1200" cap="none" spc="0" normalizeH="0" baseline="0" noProof="0">
                <a:ln>
                  <a:noFill/>
                </a:ln>
                <a:solidFill>
                  <a:srgbClr val="7030A0"/>
                </a:solidFill>
                <a:effectLst/>
                <a:uLnTx/>
                <a:uFillTx/>
                <a:latin typeface="Segoe UI" panose="020B0502040204020203" pitchFamily="34" charset="0"/>
                <a:ea typeface="メイリオ" panose="020B0604030504040204" pitchFamily="50" charset="-128"/>
                <a:cs typeface="+mn-cs"/>
              </a:rPr>
              <a:t> (</a:t>
            </a:r>
            <a:r>
              <a:rPr kumimoji="0" lang="ja-JP" altLang="en-US" sz="2400" b="0" i="0" u="none" strike="noStrike" kern="1200" cap="none" spc="0" normalizeH="0" baseline="0" noProof="0" dirty="0">
                <a:ln>
                  <a:noFill/>
                </a:ln>
                <a:solidFill>
                  <a:srgbClr val="7030A0"/>
                </a:solidFill>
                <a:effectLst/>
                <a:uLnTx/>
                <a:uFillTx/>
                <a:latin typeface="Segoe UI" panose="020B0502040204020203" pitchFamily="34" charset="0"/>
                <a:ea typeface="メイリオ" panose="020B0604030504040204" pitchFamily="50" charset="-128"/>
                <a:cs typeface="+mn-cs"/>
              </a:rPr>
              <a:t>電子ノート</a:t>
            </a:r>
            <a:r>
              <a:rPr kumimoji="0" lang="en-US" sz="2400" b="0" i="0" u="none" strike="noStrike" kern="1200" cap="none" spc="0" normalizeH="0" baseline="0" noProof="0" dirty="0">
                <a:ln>
                  <a:noFill/>
                </a:ln>
                <a:solidFill>
                  <a:srgbClr val="7030A0"/>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457200" rtl="0" eaLnBrk="1" fontAlgn="auto" latinLnBrk="0" hangingPunct="1">
              <a:lnSpc>
                <a:spcPct val="8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 </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13" name="図 12">
            <a:extLst>
              <a:ext uri="{FF2B5EF4-FFF2-40B4-BE49-F238E27FC236}">
                <a16:creationId xmlns:a16="http://schemas.microsoft.com/office/drawing/2014/main" id="{428AB69F-68B9-4F85-9841-8D934F8A6C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4297" y="3424966"/>
            <a:ext cx="2370474" cy="1566240"/>
          </a:xfrm>
          <a:prstGeom prst="rect">
            <a:avLst/>
          </a:prstGeom>
          <a:ln>
            <a:solidFill>
              <a:schemeClr val="accent1"/>
            </a:solidFill>
          </a:ln>
        </p:spPr>
      </p:pic>
      <p:sp>
        <p:nvSpPr>
          <p:cNvPr id="14" name="コンテンツ プレースホルダー 2">
            <a:extLst>
              <a:ext uri="{FF2B5EF4-FFF2-40B4-BE49-F238E27FC236}">
                <a16:creationId xmlns:a16="http://schemas.microsoft.com/office/drawing/2014/main" id="{CA74981A-639D-4C1A-9C07-12BD303F888E}"/>
              </a:ext>
            </a:extLst>
          </p:cNvPr>
          <p:cNvSpPr txBox="1">
            <a:spLocks noChangeAspect="1"/>
          </p:cNvSpPr>
          <p:nvPr/>
        </p:nvSpPr>
        <p:spPr>
          <a:xfrm>
            <a:off x="3312799" y="5090618"/>
            <a:ext cx="4600972"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tab pos="2700020" algn="ctr"/>
                <a:tab pos="5400040" algn="r"/>
              </a:tabLst>
              <a:defRPr/>
            </a:pPr>
            <a:r>
              <a:rPr kumimoji="0" lang="ja-JP" altLang="en-US" sz="2400" b="0" i="0" u="none" strike="noStrike" kern="1200" cap="none" spc="0" normalizeH="0" baseline="0" noProof="0" dirty="0">
                <a:ln>
                  <a:noFill/>
                </a:ln>
                <a:solidFill>
                  <a:srgbClr val="2F5496"/>
                </a:solidFill>
                <a:effectLst/>
                <a:uLnTx/>
                <a:uFillTx/>
                <a:latin typeface="Segoe UI" panose="020B0502040204020203" pitchFamily="34" charset="0"/>
                <a:ea typeface="メイリオ" panose="020B0604030504040204" pitchFamily="50" charset="-128"/>
                <a:cs typeface="+mn-cs"/>
              </a:rPr>
              <a:t>アウトルック</a:t>
            </a:r>
            <a:r>
              <a:rPr kumimoji="0" lang="en-US" sz="2400" b="0" i="0" u="none" strike="noStrike" kern="1200" cap="none" spc="0" normalizeH="0" baseline="0" noProof="0">
                <a:ln>
                  <a:noFill/>
                </a:ln>
                <a:solidFill>
                  <a:srgbClr val="2F5496"/>
                </a:solidFill>
                <a:effectLst/>
                <a:uLnTx/>
                <a:uFillTx/>
                <a:latin typeface="Segoe UI" panose="020B0502040204020203" pitchFamily="34" charset="0"/>
                <a:ea typeface="メイリオ" panose="020B0604030504040204" pitchFamily="50" charset="-128"/>
                <a:cs typeface="+mn-cs"/>
              </a:rPr>
              <a:t> (</a:t>
            </a:r>
            <a:r>
              <a:rPr kumimoji="0" lang="ja-JP" altLang="en-US" sz="2400" b="0" i="0" u="none" strike="noStrike" kern="1200" cap="none" spc="0" normalizeH="0" baseline="0" noProof="0" dirty="0">
                <a:ln>
                  <a:noFill/>
                </a:ln>
                <a:solidFill>
                  <a:srgbClr val="2F5496"/>
                </a:solidFill>
                <a:effectLst/>
                <a:uLnTx/>
                <a:uFillTx/>
                <a:latin typeface="Segoe UI" panose="020B0502040204020203" pitchFamily="34" charset="0"/>
                <a:ea typeface="メイリオ" panose="020B0604030504040204" pitchFamily="50" charset="-128"/>
                <a:cs typeface="+mn-cs"/>
              </a:rPr>
              <a:t>電子メール</a:t>
            </a:r>
            <a:r>
              <a:rPr kumimoji="0" lang="en-US" sz="2400" b="0" i="0" u="none" strike="noStrike" kern="1200" cap="none" spc="0" normalizeH="0" baseline="0" noProof="0">
                <a:ln>
                  <a:noFill/>
                </a:ln>
                <a:solidFill>
                  <a:srgbClr val="2F5496"/>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ctr" defTabSz="457200" rtl="0" eaLnBrk="1" fontAlgn="auto" latinLnBrk="0" hangingPunct="1">
              <a:lnSpc>
                <a:spcPct val="80000"/>
              </a:lnSpc>
              <a:spcBef>
                <a:spcPts val="600"/>
              </a:spcBef>
              <a:spcAft>
                <a:spcPts val="0"/>
              </a:spcAft>
              <a:buClrTx/>
              <a:buSzTx/>
              <a:buFontTx/>
              <a:buNone/>
              <a:tabLst>
                <a:tab pos="2700020" algn="ctr"/>
                <a:tab pos="5400040" algn="r"/>
              </a:tabLst>
              <a:defRPr/>
            </a:pP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 </a:t>
            </a:r>
            <a:endParaRPr kumimoji="0" lang="ja-JP" altLang="en-US" sz="2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736442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5FAC21-AF5E-4A1C-B233-6117D6CC9800}"/>
              </a:ext>
            </a:extLst>
          </p:cNvPr>
          <p:cNvSpPr>
            <a:spLocks noGrp="1"/>
          </p:cNvSpPr>
          <p:nvPr>
            <p:ph type="title"/>
          </p:nvPr>
        </p:nvSpPr>
        <p:spPr/>
        <p:txBody>
          <a:bodyPr>
            <a:normAutofit fontScale="90000"/>
          </a:bodyPr>
          <a:lstStyle/>
          <a:p>
            <a:r>
              <a:rPr kumimoji="1" lang="en-US" altLang="ja-JP"/>
              <a:t>Office 365 </a:t>
            </a:r>
            <a:r>
              <a:rPr kumimoji="1" lang="ja-JP" altLang="en-US" dirty="0"/>
              <a:t>の種類</a:t>
            </a:r>
          </a:p>
        </p:txBody>
      </p:sp>
      <p:sp>
        <p:nvSpPr>
          <p:cNvPr id="3" name="コンテンツ プレースホルダー 2">
            <a:extLst>
              <a:ext uri="{FF2B5EF4-FFF2-40B4-BE49-F238E27FC236}">
                <a16:creationId xmlns:a16="http://schemas.microsoft.com/office/drawing/2014/main" id="{B4337555-1E8E-444B-B688-644A8DCEFE20}"/>
              </a:ext>
            </a:extLst>
          </p:cNvPr>
          <p:cNvSpPr>
            <a:spLocks noGrp="1"/>
          </p:cNvSpPr>
          <p:nvPr>
            <p:ph idx="1"/>
          </p:nvPr>
        </p:nvSpPr>
        <p:spPr>
          <a:xfrm>
            <a:off x="674350" y="5834356"/>
            <a:ext cx="7756197" cy="881508"/>
          </a:xfrm>
        </p:spPr>
        <p:txBody>
          <a:bodyPr>
            <a:noAutofit/>
          </a:bodyPr>
          <a:lstStyle/>
          <a:p>
            <a:pPr marL="0" indent="0">
              <a:buNone/>
            </a:pPr>
            <a:r>
              <a:rPr lang="ja-JP" altLang="en-US" sz="2400" b="1" dirty="0"/>
              <a:t>２種類</a:t>
            </a:r>
            <a:r>
              <a:rPr lang="ja-JP" altLang="en-US" sz="2400" dirty="0"/>
              <a:t>ある．この授業では，</a:t>
            </a:r>
            <a:r>
              <a:rPr lang="ja-JP" altLang="en-US" sz="2400" b="1" dirty="0"/>
              <a:t>どちらを使用しても問題ない</a:t>
            </a:r>
            <a:endParaRPr kumimoji="1" lang="ja-JP" altLang="en-US" sz="2400" b="1" dirty="0"/>
          </a:p>
        </p:txBody>
      </p:sp>
      <p:sp>
        <p:nvSpPr>
          <p:cNvPr id="4" name="スライド番号プレースホルダー 3">
            <a:extLst>
              <a:ext uri="{FF2B5EF4-FFF2-40B4-BE49-F238E27FC236}">
                <a16:creationId xmlns:a16="http://schemas.microsoft.com/office/drawing/2014/main" id="{3D491342-97C7-45F8-86E9-94A9AEC5150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D34BFAB4-C3BD-444E-A606-1E4CC84CF36A}"/>
              </a:ext>
            </a:extLst>
          </p:cNvPr>
          <p:cNvSpPr txBox="1">
            <a:spLocks/>
          </p:cNvSpPr>
          <p:nvPr/>
        </p:nvSpPr>
        <p:spPr>
          <a:xfrm>
            <a:off x="438882" y="1125969"/>
            <a:ext cx="7756197" cy="465253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en-US" altLang="ja-JP"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Office 365 </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a:t>
            </a: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オンライン版</a:t>
            </a:r>
            <a:endParaRPr kumimoji="1" lang="en-US" altLang="ja-JP"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r>
              <a:rPr kumimoji="1" lang="en-US" altLang="ja-JP"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WEB</a:t>
            </a: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ブラウザ</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で使う．</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https://</a:t>
            </a:r>
            <a:r>
              <a:rPr kumimoji="1" lang="en-US" altLang="ja-JP" sz="2400" b="1" i="0" u="none" strike="noStrike" kern="1200" cap="none" spc="0" normalizeH="0" baseline="0" noProof="0" dirty="0" err="1">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portal.office.com</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各自の </a:t>
            </a: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ID </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と</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パスワード</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でサインインが必要．</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en-US" altLang="ja-JP"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Office 365 </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a:t>
            </a: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アプリ版</a:t>
            </a:r>
            <a:endParaRPr kumimoji="1" lang="en-US" altLang="ja-JP"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前もってインストールが必要</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インストールでは，大量の通信が行われる．</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（時間がかかる．通信費用にも注意）</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1" lang="ja-JP" altLang="en-US"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026390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DD96CC-E3A8-4888-A875-ACE5EEF813B2}"/>
              </a:ext>
            </a:extLst>
          </p:cNvPr>
          <p:cNvSpPr>
            <a:spLocks noGrp="1"/>
          </p:cNvSpPr>
          <p:nvPr>
            <p:ph type="title"/>
          </p:nvPr>
        </p:nvSpPr>
        <p:spPr/>
        <p:txBody>
          <a:bodyPr>
            <a:normAutofit fontScale="90000"/>
          </a:bodyPr>
          <a:lstStyle/>
          <a:p>
            <a:r>
              <a:rPr lang="en-US" altLang="ja-JP"/>
              <a:t>Office 365 </a:t>
            </a:r>
            <a:r>
              <a:rPr lang="ja-JP" altLang="en-US" dirty="0"/>
              <a:t>オンライン版で </a:t>
            </a:r>
            <a:r>
              <a:rPr lang="en-US" altLang="ja-JP" dirty="0"/>
              <a:t>Excel</a:t>
            </a:r>
            <a:r>
              <a:rPr lang="ja-JP" altLang="en-US" dirty="0"/>
              <a:t> を起動</a:t>
            </a:r>
            <a:endParaRPr kumimoji="1" lang="ja-JP" altLang="en-US" dirty="0"/>
          </a:p>
        </p:txBody>
      </p:sp>
      <p:sp>
        <p:nvSpPr>
          <p:cNvPr id="3" name="コンテンツ プレースホルダー 2">
            <a:extLst>
              <a:ext uri="{FF2B5EF4-FFF2-40B4-BE49-F238E27FC236}">
                <a16:creationId xmlns:a16="http://schemas.microsoft.com/office/drawing/2014/main" id="{554FC3AC-C179-4876-9C80-E41605AF6E95}"/>
              </a:ext>
            </a:extLst>
          </p:cNvPr>
          <p:cNvSpPr>
            <a:spLocks noGrp="1"/>
          </p:cNvSpPr>
          <p:nvPr>
            <p:ph idx="1"/>
          </p:nvPr>
        </p:nvSpPr>
        <p:spPr>
          <a:xfrm>
            <a:off x="341396" y="846253"/>
            <a:ext cx="8461208" cy="5333166"/>
          </a:xfrm>
        </p:spPr>
        <p:txBody>
          <a:bodyPr/>
          <a:lstStyle/>
          <a:p>
            <a:pPr marL="0" indent="0">
              <a:buNone/>
            </a:pPr>
            <a:r>
              <a:rPr lang="en-US" altLang="ja-JP" sz="2400" dirty="0"/>
              <a:t>【</a:t>
            </a:r>
            <a:r>
              <a:rPr lang="ja-JP" altLang="en-US" sz="2400" dirty="0"/>
              <a:t>要点</a:t>
            </a:r>
            <a:r>
              <a:rPr lang="en-US" altLang="ja-JP" sz="2400" dirty="0"/>
              <a:t>】 </a:t>
            </a:r>
            <a:r>
              <a:rPr lang="en-US" altLang="ja-JP" sz="2400" b="1" dirty="0"/>
              <a:t>Web </a:t>
            </a:r>
            <a:r>
              <a:rPr lang="ja-JP" altLang="en-US" sz="2400" b="1" dirty="0"/>
              <a:t>ブラウザ</a:t>
            </a:r>
            <a:r>
              <a:rPr lang="ja-JP" altLang="en-US" sz="2400" dirty="0"/>
              <a:t>で，次のページを開き，各自の </a:t>
            </a:r>
            <a:r>
              <a:rPr lang="en-US" altLang="ja-JP" sz="2400" b="1" dirty="0"/>
              <a:t>ID </a:t>
            </a:r>
            <a:r>
              <a:rPr lang="ja-JP" altLang="en-US" sz="2400" dirty="0"/>
              <a:t>と</a:t>
            </a:r>
            <a:r>
              <a:rPr lang="ja-JP" altLang="en-US" sz="2400" b="1" dirty="0"/>
              <a:t>パスワード</a:t>
            </a:r>
            <a:r>
              <a:rPr lang="ja-JP" altLang="en-US" sz="2400" dirty="0"/>
              <a:t>でサインイン</a:t>
            </a:r>
            <a:endParaRPr lang="en-US" altLang="ja-JP" sz="2400" dirty="0"/>
          </a:p>
          <a:p>
            <a:pPr marL="0" indent="0">
              <a:buNone/>
            </a:pPr>
            <a:r>
              <a:rPr lang="en-US" altLang="ja-JP" sz="2400" dirty="0"/>
              <a:t>	</a:t>
            </a:r>
            <a:r>
              <a:rPr lang="en-US" altLang="ja-JP" sz="2400" b="1" dirty="0"/>
              <a:t>https://</a:t>
            </a:r>
            <a:r>
              <a:rPr lang="en-US" altLang="ja-JP" sz="2400" b="1" dirty="0" err="1"/>
              <a:t>portal.office.com</a:t>
            </a:r>
            <a:endParaRPr lang="en-US" altLang="ja-JP" sz="2400" b="1" dirty="0"/>
          </a:p>
          <a:p>
            <a:endParaRPr kumimoji="1" lang="ja-JP" altLang="en-US" dirty="0"/>
          </a:p>
        </p:txBody>
      </p:sp>
      <p:sp>
        <p:nvSpPr>
          <p:cNvPr id="4" name="スライド番号プレースホルダー 3">
            <a:extLst>
              <a:ext uri="{FF2B5EF4-FFF2-40B4-BE49-F238E27FC236}">
                <a16:creationId xmlns:a16="http://schemas.microsoft.com/office/drawing/2014/main" id="{628B31DD-6AFA-45F2-ADA0-3F7D2D5314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0B2248A8-0573-4B70-9DBC-BA56AA3D862E}"/>
              </a:ext>
            </a:extLst>
          </p:cNvPr>
          <p:cNvPicPr>
            <a:picLocks noChangeAspect="1"/>
          </p:cNvPicPr>
          <p:nvPr/>
        </p:nvPicPr>
        <p:blipFill>
          <a:blip r:embed="rId2"/>
          <a:stretch>
            <a:fillRect/>
          </a:stretch>
        </p:blipFill>
        <p:spPr>
          <a:xfrm>
            <a:off x="1163523" y="2519159"/>
            <a:ext cx="6262999" cy="3748726"/>
          </a:xfrm>
          <a:prstGeom prst="rect">
            <a:avLst/>
          </a:prstGeom>
        </p:spPr>
      </p:pic>
    </p:spTree>
    <p:extLst>
      <p:ext uri="{BB962C8B-B14F-4D97-AF65-F5344CB8AC3E}">
        <p14:creationId xmlns:p14="http://schemas.microsoft.com/office/powerpoint/2010/main" val="2058742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B4840-DC68-47E7-B4B8-EDF75BEE386A}"/>
              </a:ext>
            </a:extLst>
          </p:cNvPr>
          <p:cNvSpPr>
            <a:spLocks noGrp="1"/>
          </p:cNvSpPr>
          <p:nvPr>
            <p:ph type="title"/>
          </p:nvPr>
        </p:nvSpPr>
        <p:spPr/>
        <p:txBody>
          <a:bodyPr>
            <a:normAutofit fontScale="90000"/>
          </a:bodyPr>
          <a:lstStyle/>
          <a:p>
            <a:r>
              <a:rPr kumimoji="1" lang="en-US" altLang="ja-JP" dirty="0"/>
              <a:t>Office 365 </a:t>
            </a:r>
            <a:r>
              <a:rPr kumimoji="1" lang="ja-JP" altLang="en-US" dirty="0"/>
              <a:t>オンライン版で </a:t>
            </a:r>
            <a:r>
              <a:rPr kumimoji="1" lang="en-US" altLang="ja-JP" dirty="0"/>
              <a:t>Excel</a:t>
            </a:r>
            <a:r>
              <a:rPr lang="ja-JP" altLang="en-US" dirty="0"/>
              <a:t> を起動</a:t>
            </a:r>
            <a:endParaRPr kumimoji="1" lang="ja-JP" altLang="en-US" dirty="0"/>
          </a:p>
        </p:txBody>
      </p:sp>
      <p:sp>
        <p:nvSpPr>
          <p:cNvPr id="3" name="コンテンツ プレースホルダー 2">
            <a:extLst>
              <a:ext uri="{FF2B5EF4-FFF2-40B4-BE49-F238E27FC236}">
                <a16:creationId xmlns:a16="http://schemas.microsoft.com/office/drawing/2014/main" id="{BE13BF4A-AB4A-421A-9529-D7E6028AEBD0}"/>
              </a:ext>
            </a:extLst>
          </p:cNvPr>
          <p:cNvSpPr>
            <a:spLocks noGrp="1"/>
          </p:cNvSpPr>
          <p:nvPr>
            <p:ph idx="1"/>
          </p:nvPr>
        </p:nvSpPr>
        <p:spPr/>
        <p:txBody>
          <a:bodyPr/>
          <a:lstStyle/>
          <a:p>
            <a:pPr marL="0" indent="0">
              <a:buNone/>
            </a:pPr>
            <a:r>
              <a:rPr kumimoji="1" lang="ja-JP" altLang="en-US" sz="2400" dirty="0"/>
              <a:t>① </a:t>
            </a:r>
            <a:r>
              <a:rPr kumimoji="1" lang="en-US" altLang="ja-JP" sz="2400" b="1" dirty="0"/>
              <a:t>Web </a:t>
            </a:r>
            <a:r>
              <a:rPr kumimoji="1" lang="ja-JP" altLang="en-US" sz="2400" b="1" dirty="0"/>
              <a:t>ブラウザ</a:t>
            </a:r>
            <a:r>
              <a:rPr kumimoji="1" lang="ja-JP" altLang="en-US" sz="2400" dirty="0"/>
              <a:t>で，次のページを開く</a:t>
            </a:r>
            <a:r>
              <a:rPr kumimoji="1" lang="en-US" altLang="ja-JP" sz="2400" dirty="0"/>
              <a:t>	</a:t>
            </a:r>
            <a:r>
              <a:rPr lang="en-US" altLang="ja-JP" sz="2400" b="1" dirty="0"/>
              <a:t>https://</a:t>
            </a:r>
            <a:r>
              <a:rPr lang="en-US" altLang="ja-JP" sz="2400" b="1" dirty="0" err="1"/>
              <a:t>portal.office.com</a:t>
            </a:r>
            <a:endParaRPr lang="en-US" altLang="ja-JP" sz="2400" b="1" dirty="0"/>
          </a:p>
          <a:p>
            <a:pPr marL="0" indent="0">
              <a:buNone/>
            </a:pPr>
            <a:endParaRPr lang="en-US" altLang="ja-JP" sz="2400" dirty="0"/>
          </a:p>
          <a:p>
            <a:pPr marL="0" indent="0">
              <a:buNone/>
            </a:pPr>
            <a:r>
              <a:rPr kumimoji="1" lang="ja-JP" altLang="en-US" sz="2400" dirty="0"/>
              <a:t>② </a:t>
            </a:r>
            <a:r>
              <a:rPr kumimoji="1" lang="ja-JP" altLang="en-US" sz="2400" b="1" dirty="0"/>
              <a:t>電子メールアドレス</a:t>
            </a:r>
            <a:r>
              <a:rPr kumimoji="1" lang="ja-JP" altLang="en-US" sz="2400" dirty="0"/>
              <a:t>を入れる．「</a:t>
            </a:r>
            <a:r>
              <a:rPr kumimoji="1" lang="ja-JP" altLang="en-US" sz="2400" b="1" dirty="0"/>
              <a:t>次へ</a:t>
            </a:r>
            <a:r>
              <a:rPr kumimoji="1" lang="ja-JP" altLang="en-US" sz="2400" dirty="0"/>
              <a:t>」をクリック．</a:t>
            </a:r>
            <a:endParaRPr kumimoji="1" lang="en-US" altLang="ja-JP" sz="2400" dirty="0"/>
          </a:p>
          <a:p>
            <a:pPr marL="0" indent="0">
              <a:buNone/>
            </a:pPr>
            <a:r>
              <a:rPr lang="en-US" altLang="ja-JP" sz="2400" b="1" dirty="0"/>
              <a:t>	</a:t>
            </a:r>
            <a:r>
              <a:rPr lang="ja-JP" altLang="ja-JP" sz="2400" b="1" dirty="0"/>
              <a:t>（例）</a:t>
            </a:r>
            <a:r>
              <a:rPr lang="en-US" altLang="ja-JP" sz="2400" b="1" dirty="0" err="1"/>
              <a:t>p1234567@fukuyama-u.ac.jp</a:t>
            </a:r>
            <a:endParaRPr lang="ja-JP" altLang="ja-JP" sz="2400" b="1"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CD740331-A607-4316-8D67-442DD829FC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8CE5CF9D-9086-4DFB-A8E7-6EB0F21AA535}"/>
              </a:ext>
            </a:extLst>
          </p:cNvPr>
          <p:cNvPicPr>
            <a:picLocks noChangeAspect="1"/>
          </p:cNvPicPr>
          <p:nvPr/>
        </p:nvPicPr>
        <p:blipFill>
          <a:blip r:embed="rId2"/>
          <a:stretch>
            <a:fillRect/>
          </a:stretch>
        </p:blipFill>
        <p:spPr>
          <a:xfrm>
            <a:off x="1249260" y="3208078"/>
            <a:ext cx="3965779" cy="2803669"/>
          </a:xfrm>
          <a:prstGeom prst="rect">
            <a:avLst/>
          </a:prstGeom>
        </p:spPr>
      </p:pic>
    </p:spTree>
    <p:extLst>
      <p:ext uri="{BB962C8B-B14F-4D97-AF65-F5344CB8AC3E}">
        <p14:creationId xmlns:p14="http://schemas.microsoft.com/office/powerpoint/2010/main" val="4227178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B4840-DC68-47E7-B4B8-EDF75BEE386A}"/>
              </a:ext>
            </a:extLst>
          </p:cNvPr>
          <p:cNvSpPr>
            <a:spLocks noGrp="1"/>
          </p:cNvSpPr>
          <p:nvPr>
            <p:ph type="title"/>
          </p:nvPr>
        </p:nvSpPr>
        <p:spPr/>
        <p:txBody>
          <a:bodyPr>
            <a:normAutofit fontScale="90000"/>
          </a:bodyPr>
          <a:lstStyle/>
          <a:p>
            <a:r>
              <a:rPr kumimoji="1" lang="en-US" altLang="ja-JP" dirty="0"/>
              <a:t>Office 365 </a:t>
            </a:r>
            <a:r>
              <a:rPr kumimoji="1" lang="ja-JP" altLang="en-US" dirty="0"/>
              <a:t>オンライン版で </a:t>
            </a:r>
            <a:r>
              <a:rPr kumimoji="1" lang="en-US" altLang="ja-JP" dirty="0"/>
              <a:t>Excel</a:t>
            </a:r>
            <a:r>
              <a:rPr lang="ja-JP" altLang="en-US" dirty="0"/>
              <a:t> を起動</a:t>
            </a:r>
            <a:endParaRPr kumimoji="1" lang="ja-JP" altLang="en-US" dirty="0"/>
          </a:p>
        </p:txBody>
      </p:sp>
      <p:sp>
        <p:nvSpPr>
          <p:cNvPr id="3" name="コンテンツ プレースホルダー 2">
            <a:extLst>
              <a:ext uri="{FF2B5EF4-FFF2-40B4-BE49-F238E27FC236}">
                <a16:creationId xmlns:a16="http://schemas.microsoft.com/office/drawing/2014/main" id="{BE13BF4A-AB4A-421A-9529-D7E6028AEBD0}"/>
              </a:ext>
            </a:extLst>
          </p:cNvPr>
          <p:cNvSpPr>
            <a:spLocks noGrp="1"/>
          </p:cNvSpPr>
          <p:nvPr>
            <p:ph idx="1"/>
          </p:nvPr>
        </p:nvSpPr>
        <p:spPr>
          <a:xfrm>
            <a:off x="321844" y="846253"/>
            <a:ext cx="8758655" cy="5333166"/>
          </a:xfrm>
        </p:spPr>
        <p:txBody>
          <a:bodyPr/>
          <a:lstStyle/>
          <a:p>
            <a:pPr marL="0" indent="0">
              <a:buNone/>
            </a:pPr>
            <a:r>
              <a:rPr lang="ja-JP" altLang="en-US" sz="2400" dirty="0"/>
              <a:t>③</a:t>
            </a:r>
            <a:r>
              <a:rPr kumimoji="1" lang="ja-JP" altLang="en-US" sz="2400" dirty="0"/>
              <a:t> </a:t>
            </a:r>
            <a:r>
              <a:rPr lang="ja-JP" altLang="en-US" sz="2400" b="1" dirty="0"/>
              <a:t>パスワード</a:t>
            </a:r>
            <a:r>
              <a:rPr lang="ja-JP" altLang="en-US" sz="2400" dirty="0"/>
              <a:t>を入れ，「</a:t>
            </a:r>
            <a:r>
              <a:rPr lang="ja-JP" altLang="en-US" sz="2400" b="1" dirty="0"/>
              <a:t>サインイン</a:t>
            </a:r>
            <a:r>
              <a:rPr lang="ja-JP" altLang="en-US" sz="2400" dirty="0"/>
              <a:t>」を</a:t>
            </a:r>
            <a:r>
              <a:rPr lang="ja-JP" altLang="en-US" sz="2400" b="1" dirty="0"/>
              <a:t>クリック</a:t>
            </a:r>
            <a:endParaRPr lang="en-US" altLang="ja-JP" sz="2400" b="1" dirty="0"/>
          </a:p>
          <a:p>
            <a:pPr marL="0" indent="0">
              <a:buNone/>
            </a:pPr>
            <a:r>
              <a:rPr kumimoji="1" lang="en-US" altLang="ja-JP" sz="2400" dirty="0"/>
              <a:t>	</a:t>
            </a:r>
            <a:r>
              <a:rPr kumimoji="1" lang="ja-JP" altLang="en-US" sz="2400" dirty="0"/>
              <a:t>パスワードは，各自が設定したもの</a:t>
            </a: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kumimoji="1" lang="ja-JP" altLang="en-US" sz="2400" dirty="0"/>
              <a:t>④ </a:t>
            </a:r>
            <a:r>
              <a:rPr kumimoji="1" lang="en-US" altLang="ja-JP" sz="2400" dirty="0"/>
              <a:t>Excel </a:t>
            </a:r>
            <a:r>
              <a:rPr kumimoji="1" lang="ja-JP" altLang="en-US" sz="2400" dirty="0"/>
              <a:t>を使いたいときは，</a:t>
            </a:r>
            <a:r>
              <a:rPr kumimoji="1" lang="ja-JP" altLang="en-US" sz="2400" b="1" dirty="0"/>
              <a:t>メニュー</a:t>
            </a:r>
            <a:r>
              <a:rPr kumimoji="1" lang="ja-JP" altLang="en-US" sz="2400" dirty="0"/>
              <a:t>で </a:t>
            </a:r>
            <a:r>
              <a:rPr kumimoji="1" lang="en-US" altLang="ja-JP" sz="2400" dirty="0"/>
              <a:t>Excel </a:t>
            </a:r>
            <a:r>
              <a:rPr kumimoji="1" lang="ja-JP" altLang="en-US" sz="2400" dirty="0"/>
              <a:t>を選ぶ</a:t>
            </a:r>
            <a:endParaRPr kumimoji="1" lang="en-US" altLang="ja-JP" sz="2400" dirty="0"/>
          </a:p>
          <a:p>
            <a:pPr marL="0" indent="0">
              <a:buNone/>
            </a:pPr>
            <a:endParaRPr lang="en-US" altLang="ja-JP" sz="2400" b="1" dirty="0"/>
          </a:p>
          <a:p>
            <a:pPr marL="0" indent="0">
              <a:buNone/>
            </a:pPr>
            <a:endParaRPr lang="en-US" altLang="ja-JP" sz="2400"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CD740331-A607-4316-8D67-442DD829FC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CA62958D-ABC7-4910-9E52-8E9BFA9B555C}"/>
              </a:ext>
            </a:extLst>
          </p:cNvPr>
          <p:cNvPicPr>
            <a:picLocks noChangeAspect="1"/>
          </p:cNvPicPr>
          <p:nvPr/>
        </p:nvPicPr>
        <p:blipFill>
          <a:blip r:embed="rId2"/>
          <a:stretch>
            <a:fillRect/>
          </a:stretch>
        </p:blipFill>
        <p:spPr>
          <a:xfrm>
            <a:off x="1152428" y="2052421"/>
            <a:ext cx="3778444" cy="1816193"/>
          </a:xfrm>
          <a:prstGeom prst="rect">
            <a:avLst/>
          </a:prstGeom>
        </p:spPr>
      </p:pic>
      <p:pic>
        <p:nvPicPr>
          <p:cNvPr id="7" name="図 6">
            <a:extLst>
              <a:ext uri="{FF2B5EF4-FFF2-40B4-BE49-F238E27FC236}">
                <a16:creationId xmlns:a16="http://schemas.microsoft.com/office/drawing/2014/main" id="{CE94BA56-D481-444B-8B01-29B58F881A69}"/>
              </a:ext>
            </a:extLst>
          </p:cNvPr>
          <p:cNvPicPr>
            <a:picLocks noChangeAspect="1"/>
          </p:cNvPicPr>
          <p:nvPr/>
        </p:nvPicPr>
        <p:blipFill>
          <a:blip r:embed="rId3"/>
          <a:stretch>
            <a:fillRect/>
          </a:stretch>
        </p:blipFill>
        <p:spPr>
          <a:xfrm>
            <a:off x="5188447" y="4805579"/>
            <a:ext cx="1360534" cy="2029965"/>
          </a:xfrm>
          <a:prstGeom prst="rect">
            <a:avLst/>
          </a:prstGeom>
          <a:ln>
            <a:solidFill>
              <a:schemeClr val="tx1"/>
            </a:solidFill>
          </a:ln>
        </p:spPr>
      </p:pic>
      <p:pic>
        <p:nvPicPr>
          <p:cNvPr id="8" name="図 7">
            <a:extLst>
              <a:ext uri="{FF2B5EF4-FFF2-40B4-BE49-F238E27FC236}">
                <a16:creationId xmlns:a16="http://schemas.microsoft.com/office/drawing/2014/main" id="{4632DE7B-7C34-4E34-888B-AD86AFFB6706}"/>
              </a:ext>
            </a:extLst>
          </p:cNvPr>
          <p:cNvPicPr>
            <a:picLocks noChangeAspect="1"/>
          </p:cNvPicPr>
          <p:nvPr/>
        </p:nvPicPr>
        <p:blipFill>
          <a:blip r:embed="rId4"/>
          <a:stretch>
            <a:fillRect/>
          </a:stretch>
        </p:blipFill>
        <p:spPr>
          <a:xfrm>
            <a:off x="4168699" y="4805579"/>
            <a:ext cx="586382" cy="1995670"/>
          </a:xfrm>
          <a:prstGeom prst="rect">
            <a:avLst/>
          </a:prstGeom>
          <a:ln>
            <a:solidFill>
              <a:schemeClr val="tx1"/>
            </a:solidFill>
          </a:ln>
        </p:spPr>
      </p:pic>
      <p:pic>
        <p:nvPicPr>
          <p:cNvPr id="9" name="図 8">
            <a:extLst>
              <a:ext uri="{FF2B5EF4-FFF2-40B4-BE49-F238E27FC236}">
                <a16:creationId xmlns:a16="http://schemas.microsoft.com/office/drawing/2014/main" id="{E80559AE-FDDB-4B16-AFEA-6D947F6201F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06294" y="4917439"/>
            <a:ext cx="2932430" cy="1572895"/>
          </a:xfrm>
          <a:prstGeom prst="rect">
            <a:avLst/>
          </a:prstGeom>
          <a:ln>
            <a:solidFill>
              <a:schemeClr val="tx1"/>
            </a:solidFill>
          </a:ln>
        </p:spPr>
      </p:pic>
      <p:sp>
        <p:nvSpPr>
          <p:cNvPr id="5" name="正方形/長方形 4">
            <a:extLst>
              <a:ext uri="{FF2B5EF4-FFF2-40B4-BE49-F238E27FC236}">
                <a16:creationId xmlns:a16="http://schemas.microsoft.com/office/drawing/2014/main" id="{39715C38-7110-4374-9429-1C1191E6374B}"/>
              </a:ext>
            </a:extLst>
          </p:cNvPr>
          <p:cNvSpPr/>
          <p:nvPr/>
        </p:nvSpPr>
        <p:spPr>
          <a:xfrm>
            <a:off x="6670444" y="5612062"/>
            <a:ext cx="2578100" cy="38270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さまざまなメニュー</a:t>
            </a:r>
            <a:endParaRPr kumimoji="0"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660730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3DD5A-A8AB-4426-8BD1-F76327D6A2F9}"/>
              </a:ext>
            </a:extLst>
          </p:cNvPr>
          <p:cNvSpPr>
            <a:spLocks noGrp="1"/>
          </p:cNvSpPr>
          <p:nvPr>
            <p:ph type="title"/>
          </p:nvPr>
        </p:nvSpPr>
        <p:spPr/>
        <p:txBody>
          <a:bodyPr>
            <a:normAutofit fontScale="90000"/>
          </a:bodyPr>
          <a:lstStyle/>
          <a:p>
            <a:r>
              <a:rPr lang="en-US" altLang="ja-JP"/>
              <a:t>Office 365 </a:t>
            </a:r>
            <a:r>
              <a:rPr lang="ja-JP" altLang="en-US" dirty="0"/>
              <a:t>オンライン版で </a:t>
            </a:r>
            <a:r>
              <a:rPr lang="en-US" altLang="ja-JP" dirty="0"/>
              <a:t>Excel</a:t>
            </a:r>
            <a:r>
              <a:rPr lang="ja-JP" altLang="en-US" dirty="0"/>
              <a:t> を起動</a:t>
            </a:r>
            <a:endParaRPr kumimoji="1" lang="ja-JP" altLang="en-US" dirty="0"/>
          </a:p>
        </p:txBody>
      </p:sp>
      <p:sp>
        <p:nvSpPr>
          <p:cNvPr id="3" name="コンテンツ プレースホルダー 2">
            <a:extLst>
              <a:ext uri="{FF2B5EF4-FFF2-40B4-BE49-F238E27FC236}">
                <a16:creationId xmlns:a16="http://schemas.microsoft.com/office/drawing/2014/main" id="{FFFA2452-9D8A-4FF2-8982-6E06A8B84EF6}"/>
              </a:ext>
            </a:extLst>
          </p:cNvPr>
          <p:cNvSpPr>
            <a:spLocks noGrp="1"/>
          </p:cNvSpPr>
          <p:nvPr>
            <p:ph idx="1"/>
          </p:nvPr>
        </p:nvSpPr>
        <p:spPr>
          <a:xfrm>
            <a:off x="321845" y="834039"/>
            <a:ext cx="8461208" cy="5333166"/>
          </a:xfrm>
        </p:spPr>
        <p:txBody>
          <a:bodyPr>
            <a:normAutofit/>
          </a:bodyPr>
          <a:lstStyle/>
          <a:p>
            <a:pPr marL="0" indent="0">
              <a:buNone/>
            </a:pPr>
            <a:r>
              <a:rPr kumimoji="1" lang="ja-JP" altLang="en-US" sz="2400" dirty="0"/>
              <a:t>⑤ </a:t>
            </a:r>
            <a:r>
              <a:rPr kumimoji="1" lang="en-US" altLang="ja-JP" sz="2400" b="1" dirty="0"/>
              <a:t>Excel </a:t>
            </a:r>
            <a:r>
              <a:rPr kumimoji="1" lang="ja-JP" altLang="en-US" sz="2400" b="1" dirty="0"/>
              <a:t>のブックの種類</a:t>
            </a:r>
            <a:r>
              <a:rPr kumimoji="1" lang="ja-JP" altLang="en-US" sz="2400" dirty="0"/>
              <a:t>を選ぶ</a:t>
            </a: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r>
              <a:rPr lang="en-US" altLang="ja-JP" sz="2400" dirty="0">
                <a:latin typeface="+mn-ea"/>
                <a:ea typeface="+mn-ea"/>
              </a:rPr>
              <a:t>	</a:t>
            </a:r>
            <a:r>
              <a:rPr lang="ja-JP" altLang="en-US" sz="2400" dirty="0">
                <a:latin typeface="+mn-ea"/>
                <a:ea typeface="+mn-ea"/>
              </a:rPr>
              <a:t>この授業では「新しい空白のブック」を使う</a:t>
            </a:r>
            <a:endParaRPr lang="en-US" altLang="ja-JP" sz="2400" dirty="0">
              <a:latin typeface="+mn-ea"/>
              <a:ea typeface="+mn-ea"/>
            </a:endParaRPr>
          </a:p>
          <a:p>
            <a:pPr marL="0" indent="0">
              <a:buNone/>
            </a:pPr>
            <a:endParaRPr kumimoji="1" lang="en-US" altLang="ja-JP" sz="2400" dirty="0"/>
          </a:p>
          <a:p>
            <a:pPr marL="0" indent="0">
              <a:buNone/>
            </a:pPr>
            <a:r>
              <a:rPr lang="ja-JP" altLang="en-US" sz="2400" dirty="0"/>
              <a:t>⑥ </a:t>
            </a:r>
            <a:r>
              <a:rPr lang="en-US" altLang="ja-JP" sz="2400" dirty="0"/>
              <a:t>Excel </a:t>
            </a:r>
            <a:r>
              <a:rPr lang="ja-JP" altLang="en-US" sz="2400" dirty="0"/>
              <a:t>の画面が開く</a:t>
            </a:r>
            <a:endParaRPr kumimoji="1"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D558A53A-A1CF-49F7-A69B-2690066EF97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20ADF1C6-0762-42FF-85E5-DA9B75957539}"/>
              </a:ext>
            </a:extLst>
          </p:cNvPr>
          <p:cNvPicPr>
            <a:picLocks noChangeAspect="1"/>
          </p:cNvPicPr>
          <p:nvPr/>
        </p:nvPicPr>
        <p:blipFill>
          <a:blip r:embed="rId2"/>
          <a:stretch>
            <a:fillRect/>
          </a:stretch>
        </p:blipFill>
        <p:spPr>
          <a:xfrm>
            <a:off x="1138123" y="1528736"/>
            <a:ext cx="6478367" cy="1449413"/>
          </a:xfrm>
          <a:prstGeom prst="rect">
            <a:avLst/>
          </a:prstGeom>
        </p:spPr>
      </p:pic>
      <p:sp>
        <p:nvSpPr>
          <p:cNvPr id="6" name="正方形/長方形 5">
            <a:extLst>
              <a:ext uri="{FF2B5EF4-FFF2-40B4-BE49-F238E27FC236}">
                <a16:creationId xmlns:a16="http://schemas.microsoft.com/office/drawing/2014/main" id="{892D87E1-6A40-44D9-B7A8-7653F30985C8}"/>
              </a:ext>
            </a:extLst>
          </p:cNvPr>
          <p:cNvSpPr/>
          <p:nvPr/>
        </p:nvSpPr>
        <p:spPr>
          <a:xfrm>
            <a:off x="1460500" y="2253442"/>
            <a:ext cx="2381250" cy="5532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4F61E2DF-9A23-413C-B2CD-D39E65B05F82}"/>
              </a:ext>
            </a:extLst>
          </p:cNvPr>
          <p:cNvPicPr>
            <a:picLocks noChangeAspect="1"/>
          </p:cNvPicPr>
          <p:nvPr/>
        </p:nvPicPr>
        <p:blipFill>
          <a:blip r:embed="rId3"/>
          <a:stretch>
            <a:fillRect/>
          </a:stretch>
        </p:blipFill>
        <p:spPr>
          <a:xfrm>
            <a:off x="1138123" y="4794796"/>
            <a:ext cx="3154577" cy="1888176"/>
          </a:xfrm>
          <a:prstGeom prst="rect">
            <a:avLst/>
          </a:prstGeom>
        </p:spPr>
      </p:pic>
    </p:spTree>
    <p:extLst>
      <p:ext uri="{BB962C8B-B14F-4D97-AF65-F5344CB8AC3E}">
        <p14:creationId xmlns:p14="http://schemas.microsoft.com/office/powerpoint/2010/main" val="2030684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DD96CC-E3A8-4888-A875-ACE5EEF813B2}"/>
              </a:ext>
            </a:extLst>
          </p:cNvPr>
          <p:cNvSpPr>
            <a:spLocks noGrp="1"/>
          </p:cNvSpPr>
          <p:nvPr>
            <p:ph type="title"/>
          </p:nvPr>
        </p:nvSpPr>
        <p:spPr>
          <a:xfrm>
            <a:off x="321845" y="175028"/>
            <a:ext cx="8461208" cy="671225"/>
          </a:xfrm>
        </p:spPr>
        <p:txBody>
          <a:bodyPr>
            <a:normAutofit fontScale="90000"/>
          </a:bodyPr>
          <a:lstStyle/>
          <a:p>
            <a:r>
              <a:rPr lang="en-US" altLang="ja-JP" dirty="0"/>
              <a:t>Office 365 </a:t>
            </a:r>
            <a:r>
              <a:rPr lang="ja-JP" altLang="en-US" dirty="0"/>
              <a:t>アプリ版のインストールと</a:t>
            </a:r>
            <a:br>
              <a:rPr lang="en-US" altLang="ja-JP" dirty="0"/>
            </a:br>
            <a:r>
              <a:rPr lang="ja-JP" altLang="en-US" dirty="0"/>
              <a:t> </a:t>
            </a:r>
            <a:r>
              <a:rPr lang="en-US" altLang="ja-JP" dirty="0"/>
              <a:t>Excel</a:t>
            </a:r>
            <a:r>
              <a:rPr lang="ja-JP" altLang="en-US" dirty="0"/>
              <a:t> の起動</a:t>
            </a:r>
            <a:endParaRPr kumimoji="1" lang="ja-JP" altLang="en-US" dirty="0"/>
          </a:p>
        </p:txBody>
      </p:sp>
      <p:sp>
        <p:nvSpPr>
          <p:cNvPr id="3" name="コンテンツ プレースホルダー 2">
            <a:extLst>
              <a:ext uri="{FF2B5EF4-FFF2-40B4-BE49-F238E27FC236}">
                <a16:creationId xmlns:a16="http://schemas.microsoft.com/office/drawing/2014/main" id="{554FC3AC-C179-4876-9C80-E41605AF6E95}"/>
              </a:ext>
            </a:extLst>
          </p:cNvPr>
          <p:cNvSpPr>
            <a:spLocks noGrp="1"/>
          </p:cNvSpPr>
          <p:nvPr>
            <p:ph idx="1"/>
          </p:nvPr>
        </p:nvSpPr>
        <p:spPr>
          <a:xfrm>
            <a:off x="341396" y="984249"/>
            <a:ext cx="8461208" cy="5195169"/>
          </a:xfrm>
        </p:spPr>
        <p:txBody>
          <a:bodyPr/>
          <a:lstStyle/>
          <a:p>
            <a:pPr marL="0" indent="0">
              <a:buNone/>
            </a:pPr>
            <a:r>
              <a:rPr lang="en-US" altLang="ja-JP" sz="2400" dirty="0"/>
              <a:t>【</a:t>
            </a:r>
            <a:r>
              <a:rPr lang="ja-JP" altLang="en-US" sz="2400" dirty="0"/>
              <a:t>要点</a:t>
            </a:r>
            <a:r>
              <a:rPr lang="en-US" altLang="ja-JP" sz="2400" dirty="0"/>
              <a:t>】 </a:t>
            </a:r>
            <a:r>
              <a:rPr lang="ja-JP" altLang="en-US" sz="2400" b="1" dirty="0"/>
              <a:t>インストール</a:t>
            </a:r>
            <a:r>
              <a:rPr lang="ja-JP" altLang="en-US" sz="2400" dirty="0"/>
              <a:t>は，</a:t>
            </a:r>
            <a:r>
              <a:rPr lang="en-US" altLang="ja-JP" sz="2400" dirty="0"/>
              <a:t>Office 365 </a:t>
            </a:r>
            <a:r>
              <a:rPr lang="ja-JP" altLang="en-US" sz="2400" dirty="0"/>
              <a:t>アプリ版を使えるようにするための作業（最初に行う）．</a:t>
            </a:r>
            <a:endParaRPr lang="en-US" altLang="ja-JP" sz="2400" dirty="0"/>
          </a:p>
          <a:p>
            <a:pPr marL="0" indent="0">
              <a:buNone/>
            </a:pPr>
            <a:r>
              <a:rPr lang="ja-JP" altLang="en-US" sz="2400" dirty="0"/>
              <a:t>そのとき，次のページを開き，各自の </a:t>
            </a:r>
            <a:r>
              <a:rPr lang="en-US" altLang="ja-JP" sz="2400" b="1" dirty="0"/>
              <a:t>ID </a:t>
            </a:r>
            <a:r>
              <a:rPr lang="ja-JP" altLang="en-US" sz="2400" dirty="0"/>
              <a:t>と</a:t>
            </a:r>
            <a:r>
              <a:rPr lang="ja-JP" altLang="en-US" sz="2400" b="1" dirty="0"/>
              <a:t>パスワード</a:t>
            </a:r>
            <a:r>
              <a:rPr lang="ja-JP" altLang="en-US" sz="2400" dirty="0"/>
              <a:t>でサインイン</a:t>
            </a:r>
            <a:endParaRPr lang="en-US" altLang="ja-JP" sz="2400" dirty="0"/>
          </a:p>
          <a:p>
            <a:pPr marL="0" indent="0">
              <a:buNone/>
            </a:pPr>
            <a:r>
              <a:rPr lang="en-US" altLang="ja-JP" sz="2400" dirty="0"/>
              <a:t>	</a:t>
            </a:r>
            <a:r>
              <a:rPr lang="en-US" altLang="ja-JP" sz="2400" b="1" dirty="0"/>
              <a:t>https://</a:t>
            </a:r>
            <a:r>
              <a:rPr lang="en-US" altLang="ja-JP" sz="2400" b="1" dirty="0" err="1"/>
              <a:t>portal.office.com</a:t>
            </a:r>
            <a:endParaRPr lang="en-US" altLang="ja-JP" sz="2400" b="1" dirty="0"/>
          </a:p>
          <a:p>
            <a:pPr marL="0" indent="0">
              <a:buNone/>
            </a:pPr>
            <a:r>
              <a:rPr lang="ja-JP" altLang="en-US" sz="2400" b="1" dirty="0"/>
              <a:t>インストール</a:t>
            </a:r>
            <a:r>
              <a:rPr lang="ja-JP" altLang="en-US" sz="2400" dirty="0"/>
              <a:t>が終わったら，</a:t>
            </a:r>
            <a:r>
              <a:rPr lang="ja-JP" altLang="en-US" sz="2400" b="1" dirty="0"/>
              <a:t>スタートメニュー</a:t>
            </a:r>
            <a:r>
              <a:rPr lang="ja-JP" altLang="en-US" sz="2400" dirty="0"/>
              <a:t>等で </a:t>
            </a:r>
            <a:r>
              <a:rPr lang="en-US" altLang="ja-JP" sz="2400" dirty="0"/>
              <a:t>Excel </a:t>
            </a:r>
            <a:r>
              <a:rPr lang="ja-JP" altLang="en-US" sz="2400" dirty="0"/>
              <a:t>を起動</a:t>
            </a:r>
            <a:endParaRPr lang="en-US" altLang="ja-JP" sz="2400" dirty="0"/>
          </a:p>
          <a:p>
            <a:endParaRPr kumimoji="1" lang="ja-JP" altLang="en-US" dirty="0"/>
          </a:p>
        </p:txBody>
      </p:sp>
      <p:sp>
        <p:nvSpPr>
          <p:cNvPr id="4" name="スライド番号プレースホルダー 3">
            <a:extLst>
              <a:ext uri="{FF2B5EF4-FFF2-40B4-BE49-F238E27FC236}">
                <a16:creationId xmlns:a16="http://schemas.microsoft.com/office/drawing/2014/main" id="{628B31DD-6AFA-45F2-ADA0-3F7D2D5314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D62D58E4-A5FC-4A67-AEEC-4C8B95E4E27C}"/>
              </a:ext>
            </a:extLst>
          </p:cNvPr>
          <p:cNvPicPr>
            <a:picLocks noChangeAspect="1"/>
          </p:cNvPicPr>
          <p:nvPr/>
        </p:nvPicPr>
        <p:blipFill>
          <a:blip r:embed="rId2"/>
          <a:stretch>
            <a:fillRect/>
          </a:stretch>
        </p:blipFill>
        <p:spPr>
          <a:xfrm>
            <a:off x="1341521" y="3983420"/>
            <a:ext cx="4805279" cy="2821032"/>
          </a:xfrm>
          <a:prstGeom prst="rect">
            <a:avLst/>
          </a:prstGeom>
        </p:spPr>
      </p:pic>
    </p:spTree>
    <p:extLst>
      <p:ext uri="{BB962C8B-B14F-4D97-AF65-F5344CB8AC3E}">
        <p14:creationId xmlns:p14="http://schemas.microsoft.com/office/powerpoint/2010/main" val="3679674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B4840-DC68-47E7-B4B8-EDF75BEE386A}"/>
              </a:ext>
            </a:extLst>
          </p:cNvPr>
          <p:cNvSpPr>
            <a:spLocks noGrp="1"/>
          </p:cNvSpPr>
          <p:nvPr>
            <p:ph type="title"/>
          </p:nvPr>
        </p:nvSpPr>
        <p:spPr>
          <a:xfrm>
            <a:off x="321845" y="175028"/>
            <a:ext cx="8461208" cy="834622"/>
          </a:xfrm>
        </p:spPr>
        <p:txBody>
          <a:bodyPr>
            <a:normAutofit fontScale="90000"/>
          </a:bodyPr>
          <a:lstStyle/>
          <a:p>
            <a:r>
              <a:rPr lang="en-US" altLang="ja-JP" dirty="0"/>
              <a:t>Office 365 </a:t>
            </a:r>
            <a:r>
              <a:rPr lang="ja-JP" altLang="en-US" dirty="0"/>
              <a:t>アプリ版のインストールと</a:t>
            </a:r>
            <a:br>
              <a:rPr lang="en-US" altLang="ja-JP"/>
            </a:br>
            <a:r>
              <a:rPr lang="ja-JP" altLang="en-US" dirty="0"/>
              <a:t> </a:t>
            </a:r>
            <a:r>
              <a:rPr lang="en-US" altLang="ja-JP" dirty="0"/>
              <a:t>Excel</a:t>
            </a:r>
            <a:r>
              <a:rPr lang="ja-JP" altLang="en-US" dirty="0"/>
              <a:t> の起動</a:t>
            </a:r>
            <a:endParaRPr kumimoji="1" lang="ja-JP" altLang="en-US" dirty="0"/>
          </a:p>
        </p:txBody>
      </p:sp>
      <p:sp>
        <p:nvSpPr>
          <p:cNvPr id="3" name="コンテンツ プレースホルダー 2">
            <a:extLst>
              <a:ext uri="{FF2B5EF4-FFF2-40B4-BE49-F238E27FC236}">
                <a16:creationId xmlns:a16="http://schemas.microsoft.com/office/drawing/2014/main" id="{BE13BF4A-AB4A-421A-9529-D7E6028AEBD0}"/>
              </a:ext>
            </a:extLst>
          </p:cNvPr>
          <p:cNvSpPr>
            <a:spLocks noGrp="1"/>
          </p:cNvSpPr>
          <p:nvPr>
            <p:ph idx="1"/>
          </p:nvPr>
        </p:nvSpPr>
        <p:spPr>
          <a:xfrm>
            <a:off x="341396" y="1132003"/>
            <a:ext cx="8461208" cy="5333166"/>
          </a:xfrm>
        </p:spPr>
        <p:txBody>
          <a:bodyPr/>
          <a:lstStyle/>
          <a:p>
            <a:pPr marL="0" indent="0">
              <a:buNone/>
            </a:pPr>
            <a:r>
              <a:rPr kumimoji="1" lang="ja-JP" altLang="en-US" sz="2400" dirty="0"/>
              <a:t>① </a:t>
            </a:r>
            <a:r>
              <a:rPr kumimoji="1" lang="en-US" altLang="ja-JP" sz="2400" b="1" dirty="0"/>
              <a:t>Web </a:t>
            </a:r>
            <a:r>
              <a:rPr kumimoji="1" lang="ja-JP" altLang="en-US" sz="2400" b="1" dirty="0"/>
              <a:t>ブラウザ</a:t>
            </a:r>
            <a:r>
              <a:rPr kumimoji="1" lang="ja-JP" altLang="en-US" sz="2400" dirty="0"/>
              <a:t>で，次のページを開く</a:t>
            </a:r>
            <a:r>
              <a:rPr kumimoji="1" lang="en-US" altLang="ja-JP" sz="2400" dirty="0"/>
              <a:t>	</a:t>
            </a:r>
            <a:r>
              <a:rPr lang="en-US" altLang="ja-JP" sz="2400" b="1" dirty="0"/>
              <a:t>https://</a:t>
            </a:r>
            <a:r>
              <a:rPr lang="en-US" altLang="ja-JP" sz="2400" b="1" dirty="0" err="1"/>
              <a:t>portal.office.com</a:t>
            </a:r>
            <a:endParaRPr lang="en-US" altLang="ja-JP" sz="2400" b="1" dirty="0"/>
          </a:p>
          <a:p>
            <a:pPr marL="0" indent="0">
              <a:buNone/>
            </a:pPr>
            <a:endParaRPr lang="en-US" altLang="ja-JP" sz="2400" dirty="0"/>
          </a:p>
          <a:p>
            <a:pPr marL="0" indent="0">
              <a:buNone/>
            </a:pPr>
            <a:r>
              <a:rPr kumimoji="1" lang="ja-JP" altLang="en-US" sz="2400" dirty="0"/>
              <a:t>② </a:t>
            </a:r>
            <a:r>
              <a:rPr kumimoji="1" lang="ja-JP" altLang="en-US" sz="2400" b="1" dirty="0"/>
              <a:t>電子メールアドレス</a:t>
            </a:r>
            <a:r>
              <a:rPr kumimoji="1" lang="ja-JP" altLang="en-US" sz="2400" dirty="0"/>
              <a:t>を入れる．「</a:t>
            </a:r>
            <a:r>
              <a:rPr kumimoji="1" lang="ja-JP" altLang="en-US" sz="2400" b="1" dirty="0"/>
              <a:t>次へ</a:t>
            </a:r>
            <a:r>
              <a:rPr kumimoji="1" lang="ja-JP" altLang="en-US" sz="2400" dirty="0"/>
              <a:t>」をクリック．</a:t>
            </a:r>
            <a:endParaRPr kumimoji="1" lang="en-US" altLang="ja-JP" sz="2400" dirty="0"/>
          </a:p>
          <a:p>
            <a:pPr marL="0" indent="0">
              <a:buNone/>
            </a:pPr>
            <a:r>
              <a:rPr lang="en-US" altLang="ja-JP" sz="2400" b="1" dirty="0"/>
              <a:t>	</a:t>
            </a:r>
            <a:r>
              <a:rPr lang="ja-JP" altLang="ja-JP" sz="2400" b="1" dirty="0"/>
              <a:t>（例）</a:t>
            </a:r>
            <a:r>
              <a:rPr lang="en-US" altLang="ja-JP" sz="2400" b="1" dirty="0" err="1"/>
              <a:t>p1234567@fukuyama-u.ac.jp</a:t>
            </a:r>
            <a:endParaRPr lang="ja-JP" altLang="ja-JP" sz="2400" b="1"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CD740331-A607-4316-8D67-442DD829FC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8CE5CF9D-9086-4DFB-A8E7-6EB0F21AA535}"/>
              </a:ext>
            </a:extLst>
          </p:cNvPr>
          <p:cNvPicPr>
            <a:picLocks noChangeAspect="1"/>
          </p:cNvPicPr>
          <p:nvPr/>
        </p:nvPicPr>
        <p:blipFill>
          <a:blip r:embed="rId2"/>
          <a:stretch>
            <a:fillRect/>
          </a:stretch>
        </p:blipFill>
        <p:spPr>
          <a:xfrm>
            <a:off x="1268811" y="3493828"/>
            <a:ext cx="3965779" cy="2803669"/>
          </a:xfrm>
          <a:prstGeom prst="rect">
            <a:avLst/>
          </a:prstGeom>
        </p:spPr>
      </p:pic>
    </p:spTree>
    <p:extLst>
      <p:ext uri="{BB962C8B-B14F-4D97-AF65-F5344CB8AC3E}">
        <p14:creationId xmlns:p14="http://schemas.microsoft.com/office/powerpoint/2010/main" val="3005723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B4840-DC68-47E7-B4B8-EDF75BEE386A}"/>
              </a:ext>
            </a:extLst>
          </p:cNvPr>
          <p:cNvSpPr>
            <a:spLocks noGrp="1"/>
          </p:cNvSpPr>
          <p:nvPr>
            <p:ph type="title"/>
          </p:nvPr>
        </p:nvSpPr>
        <p:spPr>
          <a:xfrm>
            <a:off x="321844" y="187356"/>
            <a:ext cx="8461208" cy="675878"/>
          </a:xfrm>
        </p:spPr>
        <p:txBody>
          <a:bodyPr>
            <a:normAutofit fontScale="90000"/>
          </a:bodyPr>
          <a:lstStyle/>
          <a:p>
            <a:r>
              <a:rPr lang="en-US" altLang="ja-JP" dirty="0"/>
              <a:t>Office 365 </a:t>
            </a:r>
            <a:r>
              <a:rPr lang="ja-JP" altLang="en-US" dirty="0"/>
              <a:t>アプリ版のインストールと</a:t>
            </a:r>
            <a:br>
              <a:rPr lang="en-US" altLang="ja-JP" dirty="0"/>
            </a:br>
            <a:r>
              <a:rPr lang="ja-JP" altLang="en-US" dirty="0"/>
              <a:t> </a:t>
            </a:r>
            <a:r>
              <a:rPr lang="en-US" altLang="ja-JP" dirty="0"/>
              <a:t>Excel</a:t>
            </a:r>
            <a:r>
              <a:rPr lang="ja-JP" altLang="en-US" dirty="0"/>
              <a:t> の起動</a:t>
            </a:r>
            <a:endParaRPr kumimoji="1" lang="ja-JP" altLang="en-US" dirty="0"/>
          </a:p>
        </p:txBody>
      </p:sp>
      <p:sp>
        <p:nvSpPr>
          <p:cNvPr id="3" name="コンテンツ プレースホルダー 2">
            <a:extLst>
              <a:ext uri="{FF2B5EF4-FFF2-40B4-BE49-F238E27FC236}">
                <a16:creationId xmlns:a16="http://schemas.microsoft.com/office/drawing/2014/main" id="{BE13BF4A-AB4A-421A-9529-D7E6028AEBD0}"/>
              </a:ext>
            </a:extLst>
          </p:cNvPr>
          <p:cNvSpPr>
            <a:spLocks noGrp="1"/>
          </p:cNvSpPr>
          <p:nvPr>
            <p:ph idx="1"/>
          </p:nvPr>
        </p:nvSpPr>
        <p:spPr>
          <a:xfrm>
            <a:off x="321844" y="971549"/>
            <a:ext cx="8758655" cy="5207869"/>
          </a:xfrm>
        </p:spPr>
        <p:txBody>
          <a:bodyPr/>
          <a:lstStyle/>
          <a:p>
            <a:pPr marL="0" indent="0">
              <a:buNone/>
            </a:pPr>
            <a:r>
              <a:rPr lang="ja-JP" altLang="en-US" sz="2400" dirty="0"/>
              <a:t>③</a:t>
            </a:r>
            <a:r>
              <a:rPr kumimoji="1" lang="ja-JP" altLang="en-US" sz="2400" dirty="0"/>
              <a:t> </a:t>
            </a:r>
            <a:r>
              <a:rPr lang="ja-JP" altLang="en-US" sz="2400" b="1" dirty="0"/>
              <a:t>パスワード</a:t>
            </a:r>
            <a:r>
              <a:rPr lang="ja-JP" altLang="en-US" sz="2400" dirty="0"/>
              <a:t>を入れ，「</a:t>
            </a:r>
            <a:r>
              <a:rPr lang="ja-JP" altLang="en-US" sz="2400" b="1" dirty="0"/>
              <a:t>サインイン</a:t>
            </a:r>
            <a:r>
              <a:rPr lang="ja-JP" altLang="en-US" sz="2400" dirty="0"/>
              <a:t>」を</a:t>
            </a:r>
            <a:r>
              <a:rPr lang="ja-JP" altLang="en-US" sz="2400" b="1" dirty="0"/>
              <a:t>クリック</a:t>
            </a:r>
            <a:endParaRPr lang="en-US" altLang="ja-JP" sz="2400" b="1" dirty="0"/>
          </a:p>
          <a:p>
            <a:pPr marL="0" indent="0">
              <a:buNone/>
            </a:pPr>
            <a:r>
              <a:rPr kumimoji="1" lang="en-US" altLang="ja-JP" sz="2400" dirty="0"/>
              <a:t>	</a:t>
            </a:r>
            <a:r>
              <a:rPr kumimoji="1" lang="ja-JP" altLang="en-US" sz="2400" dirty="0"/>
              <a:t>パスワードは，各自が設定したもの</a:t>
            </a: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kumimoji="1" lang="ja-JP" altLang="en-US" sz="2400" dirty="0"/>
              <a:t>④ 画面で「</a:t>
            </a:r>
            <a:r>
              <a:rPr kumimoji="1" lang="en-US" altLang="ja-JP" sz="2400" b="1" dirty="0"/>
              <a:t>Office </a:t>
            </a:r>
            <a:r>
              <a:rPr kumimoji="1" lang="ja-JP" altLang="en-US" sz="2400" b="1" dirty="0"/>
              <a:t>のインストール</a:t>
            </a:r>
            <a:r>
              <a:rPr kumimoji="1" lang="ja-JP" altLang="en-US" sz="2400" dirty="0"/>
              <a:t>」をクリック．メニューで「</a:t>
            </a:r>
            <a:r>
              <a:rPr kumimoji="1" lang="en-US" altLang="ja-JP" sz="2400" b="1" dirty="0"/>
              <a:t>Office 365 </a:t>
            </a:r>
            <a:r>
              <a:rPr kumimoji="1" lang="ja-JP" altLang="en-US" sz="2400" b="1" dirty="0"/>
              <a:t>のアプリ</a:t>
            </a:r>
            <a:r>
              <a:rPr kumimoji="1" lang="ja-JP" altLang="en-US" sz="2400" dirty="0"/>
              <a:t>」を選ぶ</a:t>
            </a:r>
            <a:endParaRPr lang="en-US" altLang="ja-JP" sz="2400" b="1" dirty="0"/>
          </a:p>
          <a:p>
            <a:pPr marL="0" indent="0">
              <a:buNone/>
            </a:pPr>
            <a:endParaRPr lang="en-US" altLang="ja-JP" sz="2400"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CD740331-A607-4316-8D67-442DD829FC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CA62958D-ABC7-4910-9E52-8E9BFA9B555C}"/>
              </a:ext>
            </a:extLst>
          </p:cNvPr>
          <p:cNvPicPr>
            <a:picLocks noChangeAspect="1"/>
          </p:cNvPicPr>
          <p:nvPr/>
        </p:nvPicPr>
        <p:blipFill>
          <a:blip r:embed="rId2"/>
          <a:stretch>
            <a:fillRect/>
          </a:stretch>
        </p:blipFill>
        <p:spPr>
          <a:xfrm>
            <a:off x="1152428" y="2052421"/>
            <a:ext cx="3778444" cy="1816193"/>
          </a:xfrm>
          <a:prstGeom prst="rect">
            <a:avLst/>
          </a:prstGeom>
        </p:spPr>
      </p:pic>
      <p:pic>
        <p:nvPicPr>
          <p:cNvPr id="10" name="図 9">
            <a:extLst>
              <a:ext uri="{FF2B5EF4-FFF2-40B4-BE49-F238E27FC236}">
                <a16:creationId xmlns:a16="http://schemas.microsoft.com/office/drawing/2014/main" id="{2156E57E-371D-4DF8-821E-DE3DB1EE690E}"/>
              </a:ext>
            </a:extLst>
          </p:cNvPr>
          <p:cNvPicPr>
            <a:picLocks noChangeAspect="1"/>
          </p:cNvPicPr>
          <p:nvPr/>
        </p:nvPicPr>
        <p:blipFill>
          <a:blip r:embed="rId3"/>
          <a:stretch>
            <a:fillRect/>
          </a:stretch>
        </p:blipFill>
        <p:spPr>
          <a:xfrm>
            <a:off x="1592184" y="5135608"/>
            <a:ext cx="3703716" cy="1640051"/>
          </a:xfrm>
          <a:prstGeom prst="rect">
            <a:avLst/>
          </a:prstGeom>
        </p:spPr>
      </p:pic>
      <p:sp>
        <p:nvSpPr>
          <p:cNvPr id="11" name="正方形/長方形 10">
            <a:extLst>
              <a:ext uri="{FF2B5EF4-FFF2-40B4-BE49-F238E27FC236}">
                <a16:creationId xmlns:a16="http://schemas.microsoft.com/office/drawing/2014/main" id="{1D7EF04F-318E-4027-8933-FF4D7D75B050}"/>
              </a:ext>
            </a:extLst>
          </p:cNvPr>
          <p:cNvSpPr/>
          <p:nvPr/>
        </p:nvSpPr>
        <p:spPr>
          <a:xfrm>
            <a:off x="2870200" y="5609822"/>
            <a:ext cx="2381250" cy="5532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08021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973321" y="2706624"/>
            <a:ext cx="4986684" cy="3483864"/>
          </a:xfrm>
        </p:spPr>
        <p:txBody>
          <a:bodyPr>
            <a:normAutofit fontScale="92500"/>
          </a:bodyPr>
          <a:lstStyle/>
          <a:p>
            <a:pPr marL="514350" indent="-514350">
              <a:buFont typeface="+mj-lt"/>
              <a:buAutoNum type="arabicPeriod"/>
            </a:pPr>
            <a:r>
              <a:rPr lang="ja-JP" altLang="en-US" sz="2400" dirty="0"/>
              <a:t>データベースとデータサイエンス</a:t>
            </a:r>
            <a:endParaRPr lang="en-US" altLang="ja-JP" sz="2400" dirty="0"/>
          </a:p>
          <a:p>
            <a:pPr marL="514350" indent="-514350">
              <a:buFont typeface="+mj-lt"/>
              <a:buAutoNum type="arabicPeriod"/>
            </a:pPr>
            <a:r>
              <a:rPr lang="ja-JP" altLang="en-US" sz="2400" dirty="0"/>
              <a:t>表計算ソフトウエア</a:t>
            </a:r>
            <a:endParaRPr lang="en-US" altLang="ja-JP" sz="2400" dirty="0"/>
          </a:p>
          <a:p>
            <a:pPr marL="514350" indent="-514350">
              <a:buFont typeface="+mj-lt"/>
              <a:buAutoNum type="arabicPeriod"/>
            </a:pPr>
            <a:r>
              <a:rPr lang="en-US" altLang="ja-JP" sz="2400" dirty="0"/>
              <a:t>Office 365 </a:t>
            </a:r>
            <a:r>
              <a:rPr lang="ja-JP" altLang="en-US" sz="2400" dirty="0"/>
              <a:t>と </a:t>
            </a:r>
            <a:r>
              <a:rPr lang="en-US" altLang="ja-JP" sz="2400" dirty="0"/>
              <a:t>Excel</a:t>
            </a:r>
          </a:p>
          <a:p>
            <a:pPr marL="514350" indent="-514350">
              <a:buFont typeface="+mj-lt"/>
              <a:buAutoNum type="arabicPeriod"/>
            </a:pPr>
            <a:r>
              <a:rPr lang="en-US" altLang="ja-JP" sz="2400" dirty="0"/>
              <a:t>Excel </a:t>
            </a:r>
            <a:r>
              <a:rPr lang="ja-JP" altLang="en-US" sz="2400" dirty="0"/>
              <a:t>の基本</a:t>
            </a:r>
            <a:endParaRPr lang="en-US" altLang="ja-JP" sz="2400" dirty="0"/>
          </a:p>
          <a:p>
            <a:pPr marL="514350" indent="-514350">
              <a:buFont typeface="+mj-lt"/>
              <a:buAutoNum type="arabicPeriod"/>
            </a:pPr>
            <a:r>
              <a:rPr lang="ja-JP" altLang="en-US" sz="2400" dirty="0"/>
              <a:t>散布図（</a:t>
            </a:r>
            <a:r>
              <a:rPr lang="en-US" altLang="ja-JP" sz="2400" dirty="0"/>
              <a:t>Excel </a:t>
            </a:r>
            <a:r>
              <a:rPr lang="ja-JP" altLang="en-US" sz="2400" dirty="0"/>
              <a:t>を使用）</a:t>
            </a:r>
            <a:endParaRPr lang="en-US" altLang="ja-JP" sz="2400" dirty="0"/>
          </a:p>
          <a:p>
            <a:pPr marL="514350" indent="-514350">
              <a:buFont typeface="+mj-lt"/>
              <a:buAutoNum type="arabicPeriod"/>
            </a:pPr>
            <a:r>
              <a:rPr lang="ja-JP" altLang="en-US" sz="2400" dirty="0"/>
              <a:t>合計、平均（</a:t>
            </a:r>
            <a:r>
              <a:rPr lang="en-US" altLang="ja-JP" sz="2400" dirty="0"/>
              <a:t>Excel </a:t>
            </a:r>
            <a:r>
              <a:rPr lang="ja-JP" altLang="en-US" sz="2400" dirty="0"/>
              <a:t>を使用）</a:t>
            </a:r>
            <a:endParaRPr lang="en-US" altLang="ja-JP" sz="2400" dirty="0"/>
          </a:p>
          <a:p>
            <a:pPr marL="514350" indent="-514350">
              <a:buFont typeface="+mj-lt"/>
              <a:buAutoNum type="arabicPeriod"/>
            </a:pPr>
            <a:r>
              <a:rPr lang="ja-JP" altLang="en-US" sz="2400" dirty="0"/>
              <a:t>分布、密度（</a:t>
            </a:r>
            <a:r>
              <a:rPr lang="en-US" altLang="ja-JP" sz="2400" dirty="0"/>
              <a:t>Excel </a:t>
            </a:r>
            <a:r>
              <a:rPr lang="ja-JP" altLang="en-US" sz="2400" dirty="0"/>
              <a:t>を使用）</a:t>
            </a:r>
            <a:endParaRPr lang="en-US" altLang="ja-JP" sz="2400" dirty="0"/>
          </a:p>
          <a:p>
            <a:pPr marL="514350" indent="-514350">
              <a:buFont typeface="+mj-lt"/>
              <a:buAutoNum type="arabicPeriod"/>
            </a:pPr>
            <a:endParaRPr lang="en-US" altLang="ja-JP" sz="2400" dirty="0">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3</a:t>
            </a:fld>
            <a:endParaRPr kumimoji="1" lang="ja-JP" altLang="en-US"/>
          </a:p>
        </p:txBody>
      </p:sp>
    </p:spTree>
    <p:extLst>
      <p:ext uri="{BB962C8B-B14F-4D97-AF65-F5344CB8AC3E}">
        <p14:creationId xmlns:p14="http://schemas.microsoft.com/office/powerpoint/2010/main" val="3034512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3DD5A-A8AB-4426-8BD1-F76327D6A2F9}"/>
              </a:ext>
            </a:extLst>
          </p:cNvPr>
          <p:cNvSpPr>
            <a:spLocks noGrp="1"/>
          </p:cNvSpPr>
          <p:nvPr>
            <p:ph type="title"/>
          </p:nvPr>
        </p:nvSpPr>
        <p:spPr>
          <a:xfrm>
            <a:off x="321845" y="175028"/>
            <a:ext cx="8461208" cy="837941"/>
          </a:xfrm>
        </p:spPr>
        <p:txBody>
          <a:bodyPr>
            <a:normAutofit fontScale="90000"/>
          </a:bodyPr>
          <a:lstStyle/>
          <a:p>
            <a:r>
              <a:rPr lang="en-US" altLang="ja-JP" dirty="0"/>
              <a:t>Office 365 </a:t>
            </a:r>
            <a:r>
              <a:rPr lang="ja-JP" altLang="en-US" dirty="0"/>
              <a:t>アプリ版のインストールと</a:t>
            </a:r>
            <a:br>
              <a:rPr lang="en-US" altLang="ja-JP"/>
            </a:br>
            <a:r>
              <a:rPr lang="ja-JP" altLang="en-US" dirty="0"/>
              <a:t> </a:t>
            </a:r>
            <a:r>
              <a:rPr lang="en-US" altLang="ja-JP" dirty="0"/>
              <a:t>Excel</a:t>
            </a:r>
            <a:r>
              <a:rPr lang="ja-JP" altLang="en-US" dirty="0"/>
              <a:t> の起動</a:t>
            </a:r>
            <a:endParaRPr kumimoji="1" lang="ja-JP" altLang="en-US" dirty="0"/>
          </a:p>
        </p:txBody>
      </p:sp>
      <p:sp>
        <p:nvSpPr>
          <p:cNvPr id="3" name="コンテンツ プレースホルダー 2">
            <a:extLst>
              <a:ext uri="{FF2B5EF4-FFF2-40B4-BE49-F238E27FC236}">
                <a16:creationId xmlns:a16="http://schemas.microsoft.com/office/drawing/2014/main" id="{FFFA2452-9D8A-4FF2-8982-6E06A8B84EF6}"/>
              </a:ext>
            </a:extLst>
          </p:cNvPr>
          <p:cNvSpPr>
            <a:spLocks noGrp="1"/>
          </p:cNvSpPr>
          <p:nvPr>
            <p:ph idx="1"/>
          </p:nvPr>
        </p:nvSpPr>
        <p:spPr>
          <a:xfrm>
            <a:off x="321845" y="1155699"/>
            <a:ext cx="8461208" cy="5011505"/>
          </a:xfrm>
        </p:spPr>
        <p:txBody>
          <a:bodyPr>
            <a:normAutofit/>
          </a:bodyPr>
          <a:lstStyle/>
          <a:p>
            <a:pPr marL="0" indent="0">
              <a:buNone/>
            </a:pPr>
            <a:r>
              <a:rPr kumimoji="1" lang="ja-JP" altLang="en-US" sz="2400" dirty="0"/>
              <a:t>⑤ </a:t>
            </a:r>
            <a:r>
              <a:rPr kumimoji="1" lang="ja-JP" altLang="en-US" sz="2400" b="1" dirty="0"/>
              <a:t>画面の指示</a:t>
            </a:r>
            <a:r>
              <a:rPr kumimoji="1" lang="ja-JP" altLang="en-US" sz="2400" dirty="0"/>
              <a:t>に従い，インストールを</a:t>
            </a:r>
            <a:r>
              <a:rPr lang="ja-JP" altLang="en-US" sz="2400" dirty="0"/>
              <a:t>行う</a:t>
            </a:r>
            <a:endParaRPr kumimoji="1" lang="en-US" altLang="ja-JP" sz="2400" dirty="0"/>
          </a:p>
          <a:p>
            <a:pPr marL="0" indent="0">
              <a:buNone/>
            </a:pPr>
            <a:r>
              <a:rPr lang="en-US" altLang="ja-JP" sz="2400" dirty="0">
                <a:latin typeface="+mn-ea"/>
                <a:ea typeface="+mn-ea"/>
              </a:rPr>
              <a:t>	</a:t>
            </a:r>
            <a:r>
              <a:rPr lang="ja-JP" altLang="en-US" sz="2400" dirty="0">
                <a:latin typeface="+mn-ea"/>
                <a:ea typeface="+mn-ea"/>
              </a:rPr>
              <a:t>インストールでは，大量の通信が行われる．</a:t>
            </a:r>
            <a:endParaRPr lang="en-US" altLang="ja-JP" sz="2400" dirty="0">
              <a:latin typeface="+mn-ea"/>
              <a:ea typeface="+mn-ea"/>
            </a:endParaRPr>
          </a:p>
          <a:p>
            <a:pPr marL="0" indent="0">
              <a:buNone/>
            </a:pPr>
            <a:r>
              <a:rPr lang="en-US" altLang="ja-JP" sz="2400" dirty="0">
                <a:latin typeface="+mn-ea"/>
                <a:ea typeface="+mn-ea"/>
              </a:rPr>
              <a:t>	</a:t>
            </a:r>
            <a:r>
              <a:rPr lang="ja-JP" altLang="en-US" sz="2400" dirty="0">
                <a:latin typeface="+mn-ea"/>
                <a:ea typeface="+mn-ea"/>
              </a:rPr>
              <a:t>（時間がかかる．通信費用にも注意）</a:t>
            </a:r>
            <a:endParaRPr lang="en-US" altLang="ja-JP" sz="2400" dirty="0">
              <a:latin typeface="+mn-ea"/>
              <a:ea typeface="+mn-ea"/>
            </a:endParaRPr>
          </a:p>
          <a:p>
            <a:pPr marL="0" indent="0">
              <a:buNone/>
            </a:pPr>
            <a:endParaRPr lang="en-US" altLang="ja-JP" sz="2400" dirty="0"/>
          </a:p>
          <a:p>
            <a:pPr marL="0" indent="0">
              <a:buNone/>
            </a:pPr>
            <a:endParaRPr kumimoji="1"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D558A53A-A1CF-49F7-A69B-2690066EF97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8" name="図 7">
            <a:extLst>
              <a:ext uri="{FF2B5EF4-FFF2-40B4-BE49-F238E27FC236}">
                <a16:creationId xmlns:a16="http://schemas.microsoft.com/office/drawing/2014/main" id="{D7669DFB-0F07-4568-B8E2-3ADA19948ED5}"/>
              </a:ext>
            </a:extLst>
          </p:cNvPr>
          <p:cNvPicPr>
            <a:picLocks noChangeAspect="1"/>
          </p:cNvPicPr>
          <p:nvPr/>
        </p:nvPicPr>
        <p:blipFill>
          <a:blip r:embed="rId2"/>
          <a:stretch>
            <a:fillRect/>
          </a:stretch>
        </p:blipFill>
        <p:spPr>
          <a:xfrm>
            <a:off x="620643" y="3623352"/>
            <a:ext cx="3628547" cy="3166889"/>
          </a:xfrm>
          <a:prstGeom prst="rect">
            <a:avLst/>
          </a:prstGeom>
        </p:spPr>
      </p:pic>
      <p:sp>
        <p:nvSpPr>
          <p:cNvPr id="9" name="テキスト ボックス 8">
            <a:extLst>
              <a:ext uri="{FF2B5EF4-FFF2-40B4-BE49-F238E27FC236}">
                <a16:creationId xmlns:a16="http://schemas.microsoft.com/office/drawing/2014/main" id="{32A4F258-00C8-4F66-ADA4-24B2A0001218}"/>
              </a:ext>
            </a:extLst>
          </p:cNvPr>
          <p:cNvSpPr txBox="1"/>
          <p:nvPr/>
        </p:nvSpPr>
        <p:spPr>
          <a:xfrm>
            <a:off x="1511300" y="3182655"/>
            <a:ext cx="24929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次のような指示がでる</a:t>
            </a:r>
          </a:p>
        </p:txBody>
      </p:sp>
      <p:sp>
        <p:nvSpPr>
          <p:cNvPr id="10" name="テキスト ボックス 9">
            <a:extLst>
              <a:ext uri="{FF2B5EF4-FFF2-40B4-BE49-F238E27FC236}">
                <a16:creationId xmlns:a16="http://schemas.microsoft.com/office/drawing/2014/main" id="{990D163B-AB78-4924-B69C-67332C8416F6}"/>
              </a:ext>
            </a:extLst>
          </p:cNvPr>
          <p:cNvSpPr txBox="1"/>
          <p:nvPr/>
        </p:nvSpPr>
        <p:spPr>
          <a:xfrm>
            <a:off x="4392081" y="3722405"/>
            <a:ext cx="156966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１．保存する</a:t>
            </a:r>
          </a:p>
        </p:txBody>
      </p:sp>
      <p:sp>
        <p:nvSpPr>
          <p:cNvPr id="11" name="テキスト ボックス 10">
            <a:extLst>
              <a:ext uri="{FF2B5EF4-FFF2-40B4-BE49-F238E27FC236}">
                <a16:creationId xmlns:a16="http://schemas.microsoft.com/office/drawing/2014/main" id="{B2CEA64F-576A-4FCF-9A74-372C977689D6}"/>
              </a:ext>
            </a:extLst>
          </p:cNvPr>
          <p:cNvSpPr txBox="1"/>
          <p:nvPr/>
        </p:nvSpPr>
        <p:spPr>
          <a:xfrm>
            <a:off x="4392081" y="4332005"/>
            <a:ext cx="24929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２．フォルダーを開く</a:t>
            </a:r>
          </a:p>
        </p:txBody>
      </p:sp>
      <p:sp>
        <p:nvSpPr>
          <p:cNvPr id="12" name="テキスト ボックス 11">
            <a:extLst>
              <a:ext uri="{FF2B5EF4-FFF2-40B4-BE49-F238E27FC236}">
                <a16:creationId xmlns:a16="http://schemas.microsoft.com/office/drawing/2014/main" id="{9D6F40FE-408D-4294-9CF4-14EA5E5BA9B7}"/>
              </a:ext>
            </a:extLst>
          </p:cNvPr>
          <p:cNvSpPr txBox="1"/>
          <p:nvPr/>
        </p:nvSpPr>
        <p:spPr>
          <a:xfrm>
            <a:off x="4392081" y="4941605"/>
            <a:ext cx="45704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３．実行し，その後も，画面の指示に従う</a:t>
            </a:r>
          </a:p>
        </p:txBody>
      </p:sp>
    </p:spTree>
    <p:extLst>
      <p:ext uri="{BB962C8B-B14F-4D97-AF65-F5344CB8AC3E}">
        <p14:creationId xmlns:p14="http://schemas.microsoft.com/office/powerpoint/2010/main" val="819615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3DD5A-A8AB-4426-8BD1-F76327D6A2F9}"/>
              </a:ext>
            </a:extLst>
          </p:cNvPr>
          <p:cNvSpPr>
            <a:spLocks noGrp="1"/>
          </p:cNvSpPr>
          <p:nvPr>
            <p:ph type="title"/>
          </p:nvPr>
        </p:nvSpPr>
        <p:spPr>
          <a:xfrm>
            <a:off x="321845" y="175028"/>
            <a:ext cx="8461208" cy="837941"/>
          </a:xfrm>
        </p:spPr>
        <p:txBody>
          <a:bodyPr>
            <a:normAutofit fontScale="90000"/>
          </a:bodyPr>
          <a:lstStyle/>
          <a:p>
            <a:r>
              <a:rPr lang="en-US" altLang="ja-JP" dirty="0"/>
              <a:t>Office 365 </a:t>
            </a:r>
            <a:r>
              <a:rPr lang="ja-JP" altLang="en-US" dirty="0"/>
              <a:t>アプリ版のインストールと</a:t>
            </a:r>
            <a:br>
              <a:rPr lang="en-US" altLang="ja-JP"/>
            </a:br>
            <a:r>
              <a:rPr lang="ja-JP" altLang="en-US" dirty="0"/>
              <a:t> </a:t>
            </a:r>
            <a:r>
              <a:rPr lang="en-US" altLang="ja-JP" dirty="0"/>
              <a:t>Excel</a:t>
            </a:r>
            <a:r>
              <a:rPr lang="ja-JP" altLang="en-US" dirty="0"/>
              <a:t> の起動</a:t>
            </a:r>
            <a:endParaRPr kumimoji="1" lang="ja-JP" altLang="en-US" dirty="0"/>
          </a:p>
        </p:txBody>
      </p:sp>
      <p:sp>
        <p:nvSpPr>
          <p:cNvPr id="3" name="コンテンツ プレースホルダー 2">
            <a:extLst>
              <a:ext uri="{FF2B5EF4-FFF2-40B4-BE49-F238E27FC236}">
                <a16:creationId xmlns:a16="http://schemas.microsoft.com/office/drawing/2014/main" id="{FFFA2452-9D8A-4FF2-8982-6E06A8B84EF6}"/>
              </a:ext>
            </a:extLst>
          </p:cNvPr>
          <p:cNvSpPr>
            <a:spLocks noGrp="1"/>
          </p:cNvSpPr>
          <p:nvPr>
            <p:ph idx="1"/>
          </p:nvPr>
        </p:nvSpPr>
        <p:spPr>
          <a:xfrm>
            <a:off x="321845" y="1155699"/>
            <a:ext cx="7977605" cy="5011505"/>
          </a:xfrm>
        </p:spPr>
        <p:txBody>
          <a:bodyPr>
            <a:normAutofit/>
          </a:bodyPr>
          <a:lstStyle/>
          <a:p>
            <a:pPr marL="0" indent="0">
              <a:buNone/>
            </a:pPr>
            <a:r>
              <a:rPr lang="ja-JP" altLang="en-US" sz="2400" dirty="0"/>
              <a:t>⑥ </a:t>
            </a:r>
            <a:r>
              <a:rPr lang="en-US" altLang="ja-JP" sz="2400" dirty="0"/>
              <a:t>Excel </a:t>
            </a:r>
            <a:r>
              <a:rPr lang="ja-JP" altLang="en-US" sz="2400" dirty="0"/>
              <a:t>を使うときは，スタートメニューなどで </a:t>
            </a:r>
            <a:r>
              <a:rPr lang="en-US" altLang="ja-JP" sz="2400" dirty="0"/>
              <a:t>Excel </a:t>
            </a:r>
            <a:r>
              <a:rPr lang="ja-JP" altLang="en-US" sz="2400" dirty="0"/>
              <a:t>を選ぶ</a:t>
            </a:r>
            <a:endParaRPr lang="en-US" altLang="ja-JP" sz="2400" dirty="0"/>
          </a:p>
          <a:p>
            <a:pPr marL="0" indent="0">
              <a:buNone/>
            </a:pPr>
            <a:r>
              <a:rPr lang="ja-JP" altLang="en-US" sz="2400" dirty="0"/>
              <a:t>⑦ </a:t>
            </a:r>
            <a:r>
              <a:rPr lang="en-US" altLang="ja-JP" sz="2400" b="1" dirty="0"/>
              <a:t>Excel </a:t>
            </a:r>
            <a:r>
              <a:rPr lang="ja-JP" altLang="en-US" sz="2400" b="1" dirty="0"/>
              <a:t>のブックの種類</a:t>
            </a:r>
            <a:r>
              <a:rPr lang="ja-JP" altLang="en-US" sz="2400" dirty="0"/>
              <a:t>を選ぶ</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en-US" altLang="ja-JP" sz="2400" dirty="0">
                <a:latin typeface="+mn-ea"/>
              </a:rPr>
              <a:t>	</a:t>
            </a:r>
            <a:r>
              <a:rPr lang="ja-JP" altLang="en-US" sz="2400" dirty="0">
                <a:latin typeface="+mn-ea"/>
                <a:ea typeface="+mn-ea"/>
              </a:rPr>
              <a:t>この授業では「新しい空白のブック」を使う</a:t>
            </a:r>
            <a:endParaRPr lang="en-US" altLang="ja-JP" sz="2400" dirty="0">
              <a:latin typeface="+mn-ea"/>
              <a:ea typeface="+mn-ea"/>
            </a:endParaRPr>
          </a:p>
          <a:p>
            <a:pPr marL="0" indent="0">
              <a:buNone/>
            </a:pPr>
            <a:r>
              <a:rPr lang="ja-JP" altLang="en-US" sz="2400" dirty="0"/>
              <a:t>⑧ </a:t>
            </a:r>
            <a:r>
              <a:rPr lang="en-US" altLang="ja-JP" sz="2400" dirty="0"/>
              <a:t>Excel </a:t>
            </a:r>
            <a:r>
              <a:rPr lang="ja-JP" altLang="en-US" sz="2400" dirty="0"/>
              <a:t>の画面が開く</a:t>
            </a:r>
            <a:endParaRPr lang="en-US" altLang="ja-JP" sz="2400" dirty="0"/>
          </a:p>
          <a:p>
            <a:pPr marL="0" indent="0">
              <a:buNone/>
            </a:pPr>
            <a:endParaRPr lang="en-US" altLang="ja-JP" sz="2400" dirty="0"/>
          </a:p>
          <a:p>
            <a:pPr marL="0" indent="0">
              <a:buNone/>
            </a:pPr>
            <a:endParaRPr kumimoji="1"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D558A53A-A1CF-49F7-A69B-2690066EF97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797B2EAE-587F-49F6-8D30-6DEF391E62F2}"/>
              </a:ext>
            </a:extLst>
          </p:cNvPr>
          <p:cNvPicPr>
            <a:picLocks noChangeAspect="1"/>
          </p:cNvPicPr>
          <p:nvPr/>
        </p:nvPicPr>
        <p:blipFill>
          <a:blip r:embed="rId2"/>
          <a:stretch>
            <a:fillRect/>
          </a:stretch>
        </p:blipFill>
        <p:spPr>
          <a:xfrm>
            <a:off x="1625541" y="2514547"/>
            <a:ext cx="1963235" cy="1746303"/>
          </a:xfrm>
          <a:prstGeom prst="rect">
            <a:avLst/>
          </a:prstGeom>
        </p:spPr>
      </p:pic>
      <p:pic>
        <p:nvPicPr>
          <p:cNvPr id="13" name="図 12">
            <a:extLst>
              <a:ext uri="{FF2B5EF4-FFF2-40B4-BE49-F238E27FC236}">
                <a16:creationId xmlns:a16="http://schemas.microsoft.com/office/drawing/2014/main" id="{1668704F-E8E4-4C11-96AB-61DC6C4401A3}"/>
              </a:ext>
            </a:extLst>
          </p:cNvPr>
          <p:cNvPicPr>
            <a:picLocks noChangeAspect="1"/>
          </p:cNvPicPr>
          <p:nvPr/>
        </p:nvPicPr>
        <p:blipFill>
          <a:blip r:embed="rId3"/>
          <a:stretch>
            <a:fillRect/>
          </a:stretch>
        </p:blipFill>
        <p:spPr>
          <a:xfrm>
            <a:off x="1468323" y="5432189"/>
            <a:ext cx="2278177" cy="1363606"/>
          </a:xfrm>
          <a:prstGeom prst="rect">
            <a:avLst/>
          </a:prstGeom>
        </p:spPr>
      </p:pic>
    </p:spTree>
    <p:extLst>
      <p:ext uri="{BB962C8B-B14F-4D97-AF65-F5344CB8AC3E}">
        <p14:creationId xmlns:p14="http://schemas.microsoft.com/office/powerpoint/2010/main" val="1627976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6-4 Excel </a:t>
            </a:r>
            <a:r>
              <a:rPr lang="ja-JP" altLang="en-US" dirty="0"/>
              <a:t>の基本</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C1B777B0-7990-D0A7-ED2F-C63A6FD2730A}"/>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677197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2C03FB5-B1F3-458E-A26B-1E7F0DB94AF3}"/>
              </a:ext>
            </a:extLst>
          </p:cNvPr>
          <p:cNvPicPr>
            <a:picLocks noChangeAspect="1"/>
          </p:cNvPicPr>
          <p:nvPr/>
        </p:nvPicPr>
        <p:blipFill>
          <a:blip r:embed="rId2"/>
          <a:stretch>
            <a:fillRect/>
          </a:stretch>
        </p:blipFill>
        <p:spPr>
          <a:xfrm>
            <a:off x="3206046" y="1457030"/>
            <a:ext cx="5582070" cy="3339944"/>
          </a:xfrm>
          <a:prstGeom prst="rect">
            <a:avLst/>
          </a:prstGeom>
        </p:spPr>
      </p:pic>
      <p:sp>
        <p:nvSpPr>
          <p:cNvPr id="2" name="タイトル 1">
            <a:extLst>
              <a:ext uri="{FF2B5EF4-FFF2-40B4-BE49-F238E27FC236}">
                <a16:creationId xmlns:a16="http://schemas.microsoft.com/office/drawing/2014/main" id="{C02E68A6-9CFD-4C9F-A712-DE16B08E4E21}"/>
              </a:ext>
            </a:extLst>
          </p:cNvPr>
          <p:cNvSpPr>
            <a:spLocks noGrp="1"/>
          </p:cNvSpPr>
          <p:nvPr>
            <p:ph type="title"/>
          </p:nvPr>
        </p:nvSpPr>
        <p:spPr>
          <a:xfrm>
            <a:off x="341396" y="366697"/>
            <a:ext cx="8461208" cy="469865"/>
          </a:xfrm>
        </p:spPr>
        <p:txBody>
          <a:bodyPr>
            <a:normAutofit fontScale="90000"/>
          </a:bodyPr>
          <a:lstStyle/>
          <a:p>
            <a:r>
              <a:rPr lang="ja-JP" altLang="en-US" dirty="0"/>
              <a:t>オンライン版の </a:t>
            </a:r>
            <a:r>
              <a:rPr kumimoji="1" lang="en-US" altLang="ja-JP" dirty="0"/>
              <a:t>Excel</a:t>
            </a:r>
            <a:r>
              <a:rPr lang="ja-JP" altLang="en-US" dirty="0"/>
              <a:t> の画面（メニュー、リボン、ワークシートなど）</a:t>
            </a:r>
            <a:endParaRPr kumimoji="1" lang="ja-JP" altLang="en-US" dirty="0"/>
          </a:p>
        </p:txBody>
      </p:sp>
      <p:sp>
        <p:nvSpPr>
          <p:cNvPr id="4" name="スライド番号プレースホルダー 3">
            <a:extLst>
              <a:ext uri="{FF2B5EF4-FFF2-40B4-BE49-F238E27FC236}">
                <a16:creationId xmlns:a16="http://schemas.microsoft.com/office/drawing/2014/main" id="{2E9E7B3D-C899-44B3-AC1B-72B67C4FE31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角丸四角形 3">
            <a:extLst>
              <a:ext uri="{FF2B5EF4-FFF2-40B4-BE49-F238E27FC236}">
                <a16:creationId xmlns:a16="http://schemas.microsoft.com/office/drawing/2014/main" id="{081612AE-8EC2-422D-8D94-2FCA5F989B85}"/>
              </a:ext>
            </a:extLst>
          </p:cNvPr>
          <p:cNvSpPr/>
          <p:nvPr/>
        </p:nvSpPr>
        <p:spPr>
          <a:xfrm>
            <a:off x="3077429" y="1941533"/>
            <a:ext cx="5877037" cy="375503"/>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 name="角丸四角形 4">
            <a:extLst>
              <a:ext uri="{FF2B5EF4-FFF2-40B4-BE49-F238E27FC236}">
                <a16:creationId xmlns:a16="http://schemas.microsoft.com/office/drawing/2014/main" id="{09D27C4D-6194-4A78-9048-3425FC01049F}"/>
              </a:ext>
            </a:extLst>
          </p:cNvPr>
          <p:cNvSpPr/>
          <p:nvPr/>
        </p:nvSpPr>
        <p:spPr>
          <a:xfrm>
            <a:off x="3065434" y="2341911"/>
            <a:ext cx="5877037" cy="2477901"/>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 name="角丸四角形吹き出し 5">
            <a:extLst>
              <a:ext uri="{FF2B5EF4-FFF2-40B4-BE49-F238E27FC236}">
                <a16:creationId xmlns:a16="http://schemas.microsoft.com/office/drawing/2014/main" id="{2F9AC131-0FDB-4451-A63B-C31AE9B1A196}"/>
              </a:ext>
            </a:extLst>
          </p:cNvPr>
          <p:cNvSpPr/>
          <p:nvPr/>
        </p:nvSpPr>
        <p:spPr>
          <a:xfrm>
            <a:off x="1146573" y="1874939"/>
            <a:ext cx="1453874" cy="662791"/>
          </a:xfrm>
          <a:prstGeom prst="wedgeRoundRectCallout">
            <a:avLst>
              <a:gd name="adj1" fmla="val 79769"/>
              <a:gd name="adj2" fmla="val 897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4E800A4A-7643-4239-B968-A9ED2B179173}"/>
              </a:ext>
            </a:extLst>
          </p:cNvPr>
          <p:cNvSpPr txBox="1"/>
          <p:nvPr/>
        </p:nvSpPr>
        <p:spPr>
          <a:xfrm>
            <a:off x="3894756" y="6020737"/>
            <a:ext cx="4242379"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オンライン版の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27B9B06A-B050-4522-915F-462A664F9F62}"/>
              </a:ext>
            </a:extLst>
          </p:cNvPr>
          <p:cNvSpPr txBox="1"/>
          <p:nvPr/>
        </p:nvSpPr>
        <p:spPr>
          <a:xfrm>
            <a:off x="1308908" y="2018416"/>
            <a:ext cx="236735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リボン</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角丸四角形吹き出し 8">
            <a:extLst>
              <a:ext uri="{FF2B5EF4-FFF2-40B4-BE49-F238E27FC236}">
                <a16:creationId xmlns:a16="http://schemas.microsoft.com/office/drawing/2014/main" id="{1ED5AC21-947E-42A6-8288-1D9D9F77665C}"/>
              </a:ext>
            </a:extLst>
          </p:cNvPr>
          <p:cNvSpPr/>
          <p:nvPr/>
        </p:nvSpPr>
        <p:spPr>
          <a:xfrm>
            <a:off x="58280" y="2861410"/>
            <a:ext cx="2650027" cy="2138485"/>
          </a:xfrm>
          <a:prstGeom prst="wedgeRoundRectCallout">
            <a:avLst>
              <a:gd name="adj1" fmla="val 66292"/>
              <a:gd name="adj2" fmla="val -199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FCA5BF1A-5C0E-4816-87C4-9CCF7A1E573F}"/>
              </a:ext>
            </a:extLst>
          </p:cNvPr>
          <p:cNvSpPr txBox="1"/>
          <p:nvPr/>
        </p:nvSpPr>
        <p:spPr>
          <a:xfrm>
            <a:off x="166140" y="3004928"/>
            <a:ext cx="2542167"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ワークシート</a:t>
            </a:r>
            <a:endParaRPr kumimoji="1" lang="en-US" altLang="ja-JP" sz="24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表形式</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で値などが入る．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グラフの挿入</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なども</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可能</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5" name="直線矢印コネクタ 14">
            <a:extLst>
              <a:ext uri="{FF2B5EF4-FFF2-40B4-BE49-F238E27FC236}">
                <a16:creationId xmlns:a16="http://schemas.microsoft.com/office/drawing/2014/main" id="{CDF23EB3-1CFF-4360-AE66-3049FFEDB189}"/>
              </a:ext>
            </a:extLst>
          </p:cNvPr>
          <p:cNvCxnSpPr/>
          <p:nvPr/>
        </p:nvCxnSpPr>
        <p:spPr>
          <a:xfrm flipV="1">
            <a:off x="2945696" y="4770521"/>
            <a:ext cx="520700" cy="7048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30701B49-11B6-441D-B1C1-2D79AB40FD71}"/>
              </a:ext>
            </a:extLst>
          </p:cNvPr>
          <p:cNvSpPr/>
          <p:nvPr/>
        </p:nvSpPr>
        <p:spPr>
          <a:xfrm>
            <a:off x="717952" y="5570219"/>
            <a:ext cx="4185761"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表形式で、値や数式を並べる</a:t>
            </a:r>
          </a:p>
        </p:txBody>
      </p:sp>
      <p:sp>
        <p:nvSpPr>
          <p:cNvPr id="17" name="角丸四角形 3">
            <a:extLst>
              <a:ext uri="{FF2B5EF4-FFF2-40B4-BE49-F238E27FC236}">
                <a16:creationId xmlns:a16="http://schemas.microsoft.com/office/drawing/2014/main" id="{469A531B-A7C1-4845-AE3C-EB9C968329D6}"/>
              </a:ext>
            </a:extLst>
          </p:cNvPr>
          <p:cNvSpPr/>
          <p:nvPr/>
        </p:nvSpPr>
        <p:spPr>
          <a:xfrm>
            <a:off x="3065434" y="1457030"/>
            <a:ext cx="5221315" cy="461665"/>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角丸四角形吹き出し 5">
            <a:extLst>
              <a:ext uri="{FF2B5EF4-FFF2-40B4-BE49-F238E27FC236}">
                <a16:creationId xmlns:a16="http://schemas.microsoft.com/office/drawing/2014/main" id="{3BC75C3C-4C07-4C60-B9C2-58FB148D4AEC}"/>
              </a:ext>
            </a:extLst>
          </p:cNvPr>
          <p:cNvSpPr/>
          <p:nvPr/>
        </p:nvSpPr>
        <p:spPr>
          <a:xfrm>
            <a:off x="926926" y="1082615"/>
            <a:ext cx="1688127" cy="662791"/>
          </a:xfrm>
          <a:prstGeom prst="wedgeRoundRectCallout">
            <a:avLst>
              <a:gd name="adj1" fmla="val 78477"/>
              <a:gd name="adj2" fmla="val 6283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AA589E49-E5A4-4FC7-90CC-E1C5DD799151}"/>
              </a:ext>
            </a:extLst>
          </p:cNvPr>
          <p:cNvSpPr txBox="1"/>
          <p:nvPr/>
        </p:nvSpPr>
        <p:spPr>
          <a:xfrm>
            <a:off x="1146573" y="1225987"/>
            <a:ext cx="236735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メニュー</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935030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B515B18E-81FE-43C0-AB3F-49933A111C2E}"/>
              </a:ext>
            </a:extLst>
          </p:cNvPr>
          <p:cNvPicPr>
            <a:picLocks noChangeAspect="1"/>
          </p:cNvPicPr>
          <p:nvPr/>
        </p:nvPicPr>
        <p:blipFill>
          <a:blip r:embed="rId2"/>
          <a:stretch>
            <a:fillRect/>
          </a:stretch>
        </p:blipFill>
        <p:spPr>
          <a:xfrm>
            <a:off x="3206046" y="1577732"/>
            <a:ext cx="5830004" cy="3277532"/>
          </a:xfrm>
          <a:prstGeom prst="rect">
            <a:avLst/>
          </a:prstGeom>
        </p:spPr>
      </p:pic>
      <p:sp>
        <p:nvSpPr>
          <p:cNvPr id="2" name="タイトル 1">
            <a:extLst>
              <a:ext uri="{FF2B5EF4-FFF2-40B4-BE49-F238E27FC236}">
                <a16:creationId xmlns:a16="http://schemas.microsoft.com/office/drawing/2014/main" id="{C02E68A6-9CFD-4C9F-A712-DE16B08E4E21}"/>
              </a:ext>
            </a:extLst>
          </p:cNvPr>
          <p:cNvSpPr>
            <a:spLocks noGrp="1"/>
          </p:cNvSpPr>
          <p:nvPr>
            <p:ph type="title"/>
          </p:nvPr>
        </p:nvSpPr>
        <p:spPr>
          <a:xfrm>
            <a:off x="341396" y="366697"/>
            <a:ext cx="8461208" cy="469865"/>
          </a:xfrm>
        </p:spPr>
        <p:txBody>
          <a:bodyPr>
            <a:normAutofit fontScale="90000"/>
          </a:bodyPr>
          <a:lstStyle/>
          <a:p>
            <a:r>
              <a:rPr lang="ja-JP" altLang="en-US" dirty="0"/>
              <a:t>アプリ版の </a:t>
            </a:r>
            <a:r>
              <a:rPr kumimoji="1" lang="en-US" altLang="ja-JP"/>
              <a:t>Excel</a:t>
            </a:r>
            <a:r>
              <a:rPr lang="ja-JP" altLang="en-US" dirty="0"/>
              <a:t> の画面（メニュー、リボン、ワークシートなど）</a:t>
            </a:r>
            <a:endParaRPr kumimoji="1" lang="ja-JP" altLang="en-US" dirty="0"/>
          </a:p>
        </p:txBody>
      </p:sp>
      <p:sp>
        <p:nvSpPr>
          <p:cNvPr id="4" name="スライド番号プレースホルダー 3">
            <a:extLst>
              <a:ext uri="{FF2B5EF4-FFF2-40B4-BE49-F238E27FC236}">
                <a16:creationId xmlns:a16="http://schemas.microsoft.com/office/drawing/2014/main" id="{2E9E7B3D-C899-44B3-AC1B-72B67C4FE31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角丸四角形 3">
            <a:extLst>
              <a:ext uri="{FF2B5EF4-FFF2-40B4-BE49-F238E27FC236}">
                <a16:creationId xmlns:a16="http://schemas.microsoft.com/office/drawing/2014/main" id="{081612AE-8EC2-422D-8D94-2FCA5F989B85}"/>
              </a:ext>
            </a:extLst>
          </p:cNvPr>
          <p:cNvSpPr/>
          <p:nvPr/>
        </p:nvSpPr>
        <p:spPr>
          <a:xfrm>
            <a:off x="3077429" y="1941533"/>
            <a:ext cx="5877037" cy="685457"/>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 name="角丸四角形 4">
            <a:extLst>
              <a:ext uri="{FF2B5EF4-FFF2-40B4-BE49-F238E27FC236}">
                <a16:creationId xmlns:a16="http://schemas.microsoft.com/office/drawing/2014/main" id="{09D27C4D-6194-4A78-9048-3425FC01049F}"/>
              </a:ext>
            </a:extLst>
          </p:cNvPr>
          <p:cNvSpPr/>
          <p:nvPr/>
        </p:nvSpPr>
        <p:spPr>
          <a:xfrm>
            <a:off x="3118221" y="2630109"/>
            <a:ext cx="5877037" cy="2174177"/>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 name="角丸四角形吹き出し 5">
            <a:extLst>
              <a:ext uri="{FF2B5EF4-FFF2-40B4-BE49-F238E27FC236}">
                <a16:creationId xmlns:a16="http://schemas.microsoft.com/office/drawing/2014/main" id="{2F9AC131-0FDB-4451-A63B-C31AE9B1A196}"/>
              </a:ext>
            </a:extLst>
          </p:cNvPr>
          <p:cNvSpPr/>
          <p:nvPr/>
        </p:nvSpPr>
        <p:spPr>
          <a:xfrm>
            <a:off x="1146573" y="1874939"/>
            <a:ext cx="1453874" cy="662791"/>
          </a:xfrm>
          <a:prstGeom prst="wedgeRoundRectCallout">
            <a:avLst>
              <a:gd name="adj1" fmla="val 79769"/>
              <a:gd name="adj2" fmla="val 897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4E800A4A-7643-4239-B968-A9ED2B179173}"/>
              </a:ext>
            </a:extLst>
          </p:cNvPr>
          <p:cNvSpPr txBox="1"/>
          <p:nvPr/>
        </p:nvSpPr>
        <p:spPr>
          <a:xfrm>
            <a:off x="3359353" y="6020737"/>
            <a:ext cx="5313186"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アプリ版の </a:t>
            </a:r>
            <a:r>
              <a:rPr kumimoji="1" lang="en-US" altLang="ja-JP"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2019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の画面を示している）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27B9B06A-B050-4522-915F-462A664F9F62}"/>
              </a:ext>
            </a:extLst>
          </p:cNvPr>
          <p:cNvSpPr txBox="1"/>
          <p:nvPr/>
        </p:nvSpPr>
        <p:spPr>
          <a:xfrm>
            <a:off x="1308908" y="2018416"/>
            <a:ext cx="236735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リボン</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角丸四角形吹き出し 8">
            <a:extLst>
              <a:ext uri="{FF2B5EF4-FFF2-40B4-BE49-F238E27FC236}">
                <a16:creationId xmlns:a16="http://schemas.microsoft.com/office/drawing/2014/main" id="{1ED5AC21-947E-42A6-8288-1D9D9F77665C}"/>
              </a:ext>
            </a:extLst>
          </p:cNvPr>
          <p:cNvSpPr/>
          <p:nvPr/>
        </p:nvSpPr>
        <p:spPr>
          <a:xfrm>
            <a:off x="58280" y="2861410"/>
            <a:ext cx="2650027" cy="2138485"/>
          </a:xfrm>
          <a:prstGeom prst="wedgeRoundRectCallout">
            <a:avLst>
              <a:gd name="adj1" fmla="val 66292"/>
              <a:gd name="adj2" fmla="val -199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FCA5BF1A-5C0E-4816-87C4-9CCF7A1E573F}"/>
              </a:ext>
            </a:extLst>
          </p:cNvPr>
          <p:cNvSpPr txBox="1"/>
          <p:nvPr/>
        </p:nvSpPr>
        <p:spPr>
          <a:xfrm>
            <a:off x="166140" y="3004928"/>
            <a:ext cx="2542167"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ワークシート</a:t>
            </a:r>
            <a:endParaRPr kumimoji="1" lang="en-US" altLang="ja-JP"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表形式</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で値などが入る．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グラフの挿入</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なども</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可能</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5" name="直線矢印コネクタ 14">
            <a:extLst>
              <a:ext uri="{FF2B5EF4-FFF2-40B4-BE49-F238E27FC236}">
                <a16:creationId xmlns:a16="http://schemas.microsoft.com/office/drawing/2014/main" id="{CDF23EB3-1CFF-4360-AE66-3049FFEDB189}"/>
              </a:ext>
            </a:extLst>
          </p:cNvPr>
          <p:cNvCxnSpPr/>
          <p:nvPr/>
        </p:nvCxnSpPr>
        <p:spPr>
          <a:xfrm flipV="1">
            <a:off x="2945696" y="4770521"/>
            <a:ext cx="520700" cy="7048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30701B49-11B6-441D-B1C1-2D79AB40FD71}"/>
              </a:ext>
            </a:extLst>
          </p:cNvPr>
          <p:cNvSpPr/>
          <p:nvPr/>
        </p:nvSpPr>
        <p:spPr>
          <a:xfrm>
            <a:off x="717952" y="5570219"/>
            <a:ext cx="4185761"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表形式で、値や数式を並べる</a:t>
            </a:r>
          </a:p>
        </p:txBody>
      </p:sp>
      <p:sp>
        <p:nvSpPr>
          <p:cNvPr id="17" name="角丸四角形 3">
            <a:extLst>
              <a:ext uri="{FF2B5EF4-FFF2-40B4-BE49-F238E27FC236}">
                <a16:creationId xmlns:a16="http://schemas.microsoft.com/office/drawing/2014/main" id="{469A531B-A7C1-4845-AE3C-EB9C968329D6}"/>
              </a:ext>
            </a:extLst>
          </p:cNvPr>
          <p:cNvSpPr/>
          <p:nvPr/>
        </p:nvSpPr>
        <p:spPr>
          <a:xfrm>
            <a:off x="3065435" y="1612499"/>
            <a:ext cx="4631810" cy="295894"/>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角丸四角形吹き出し 5">
            <a:extLst>
              <a:ext uri="{FF2B5EF4-FFF2-40B4-BE49-F238E27FC236}">
                <a16:creationId xmlns:a16="http://schemas.microsoft.com/office/drawing/2014/main" id="{3BC75C3C-4C07-4C60-B9C2-58FB148D4AEC}"/>
              </a:ext>
            </a:extLst>
          </p:cNvPr>
          <p:cNvSpPr/>
          <p:nvPr/>
        </p:nvSpPr>
        <p:spPr>
          <a:xfrm>
            <a:off x="926926" y="1082615"/>
            <a:ext cx="1688127" cy="662791"/>
          </a:xfrm>
          <a:prstGeom prst="wedgeRoundRectCallout">
            <a:avLst>
              <a:gd name="adj1" fmla="val 78477"/>
              <a:gd name="adj2" fmla="val 6283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AA589E49-E5A4-4FC7-90CC-E1C5DD799151}"/>
              </a:ext>
            </a:extLst>
          </p:cNvPr>
          <p:cNvSpPr txBox="1"/>
          <p:nvPr/>
        </p:nvSpPr>
        <p:spPr>
          <a:xfrm>
            <a:off x="1146573" y="1225987"/>
            <a:ext cx="236735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メニュー</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33764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8610" y="1747349"/>
            <a:ext cx="6741414" cy="1160157"/>
          </a:xfrm>
        </p:spPr>
        <p:txBody>
          <a:bodyPr>
            <a:normAutofit fontScale="92500" lnSpcReduction="20000"/>
          </a:bodyPr>
          <a:lstStyle/>
          <a:p>
            <a:pPr marL="0" indent="0">
              <a:lnSpc>
                <a:spcPct val="110000"/>
              </a:lnSpc>
              <a:buNone/>
            </a:pPr>
            <a:r>
              <a:rPr lang="en-US" altLang="ja-JP" sz="2400" dirty="0"/>
              <a:t>Excel </a:t>
            </a:r>
            <a:r>
              <a:rPr lang="ja-JP" altLang="en-US" sz="2400" dirty="0"/>
              <a:t>の</a:t>
            </a:r>
            <a:r>
              <a:rPr lang="ja-JP" altLang="en-US" sz="2400" b="1" dirty="0">
                <a:solidFill>
                  <a:srgbClr val="C00000"/>
                </a:solidFill>
              </a:rPr>
              <a:t>ワークシート</a:t>
            </a:r>
            <a:r>
              <a:rPr lang="ja-JP" altLang="en-US" sz="2400" dirty="0"/>
              <a:t>（</a:t>
            </a:r>
            <a:r>
              <a:rPr lang="ja-JP" altLang="en-US" sz="2400" dirty="0">
                <a:solidFill>
                  <a:srgbClr val="C00000"/>
                </a:solidFill>
              </a:rPr>
              <a:t>シート</a:t>
            </a:r>
            <a:r>
              <a:rPr lang="ja-JP" altLang="en-US" sz="2400" dirty="0"/>
              <a:t>ともいう）には、表形式で、値や数式を並べる．</a:t>
            </a:r>
            <a:endParaRPr lang="en-US" altLang="ja-JP" sz="2400"/>
          </a:p>
          <a:p>
            <a:pPr marL="0" indent="0">
              <a:lnSpc>
                <a:spcPct val="110000"/>
              </a:lnSpc>
              <a:buNone/>
            </a:pPr>
            <a:r>
              <a:rPr lang="ja-JP" altLang="en-US" sz="2400" dirty="0"/>
              <a:t>グラフの挿入なども可能</a:t>
            </a:r>
            <a:endParaRPr lang="en-US" altLang="ja-JP" sz="2400" dirty="0"/>
          </a:p>
        </p:txBody>
      </p:sp>
      <p:sp>
        <p:nvSpPr>
          <p:cNvPr id="4" name="タイトル 1"/>
          <p:cNvSpPr>
            <a:spLocks noGrp="1"/>
          </p:cNvSpPr>
          <p:nvPr>
            <p:ph type="title"/>
          </p:nvPr>
        </p:nvSpPr>
        <p:spPr>
          <a:xfrm>
            <a:off x="308610" y="384591"/>
            <a:ext cx="7886700" cy="850201"/>
          </a:xfrm>
        </p:spPr>
        <p:txBody>
          <a:bodyPr>
            <a:normAutofit/>
          </a:bodyPr>
          <a:lstStyle/>
          <a:p>
            <a:r>
              <a:rPr kumimoji="1" lang="en-US" altLang="ja-JP" dirty="0"/>
              <a:t>Excel </a:t>
            </a:r>
            <a:r>
              <a:rPr kumimoji="1" lang="ja-JP" altLang="en-US" dirty="0"/>
              <a:t>のワークシート</a:t>
            </a:r>
          </a:p>
        </p:txBody>
      </p:sp>
      <p:pic>
        <p:nvPicPr>
          <p:cNvPr id="7" name="図 6"/>
          <p:cNvPicPr>
            <a:picLocks noChangeAspect="1"/>
          </p:cNvPicPr>
          <p:nvPr/>
        </p:nvPicPr>
        <p:blipFill>
          <a:blip r:embed="rId2"/>
          <a:stretch>
            <a:fillRect/>
          </a:stretch>
        </p:blipFill>
        <p:spPr>
          <a:xfrm>
            <a:off x="650396" y="3281951"/>
            <a:ext cx="7843208" cy="2341256"/>
          </a:xfrm>
          <a:prstGeom prst="rect">
            <a:avLst/>
          </a:prstGeom>
        </p:spPr>
      </p:pic>
      <p:sp>
        <p:nvSpPr>
          <p:cNvPr id="10" name="テキスト ボックス 9"/>
          <p:cNvSpPr txBox="1"/>
          <p:nvPr/>
        </p:nvSpPr>
        <p:spPr>
          <a:xfrm>
            <a:off x="3181251" y="5733794"/>
            <a:ext cx="322171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のワーク</a:t>
            </a:r>
            <a:r>
              <a:rPr kumimoji="0"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シートの例</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518331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D5B634-4E61-4F67-A74A-4B93FA2F0CDC}"/>
              </a:ext>
            </a:extLst>
          </p:cNvPr>
          <p:cNvSpPr>
            <a:spLocks noGrp="1"/>
          </p:cNvSpPr>
          <p:nvPr>
            <p:ph type="title"/>
          </p:nvPr>
        </p:nvSpPr>
        <p:spPr/>
        <p:txBody>
          <a:bodyPr>
            <a:normAutofit fontScale="90000"/>
          </a:bodyPr>
          <a:lstStyle/>
          <a:p>
            <a:r>
              <a:rPr kumimoji="1" lang="en-US" altLang="ja-JP" dirty="0"/>
              <a:t>Excel </a:t>
            </a:r>
            <a:r>
              <a:rPr kumimoji="1" lang="ja-JP" altLang="en-US" dirty="0"/>
              <a:t>のブック</a:t>
            </a:r>
          </a:p>
        </p:txBody>
      </p:sp>
      <p:sp>
        <p:nvSpPr>
          <p:cNvPr id="3" name="コンテンツ プレースホルダー 2">
            <a:extLst>
              <a:ext uri="{FF2B5EF4-FFF2-40B4-BE49-F238E27FC236}">
                <a16:creationId xmlns:a16="http://schemas.microsoft.com/office/drawing/2014/main" id="{F991E7D7-8444-4CDC-B650-6D64BE3DB10D}"/>
              </a:ext>
            </a:extLst>
          </p:cNvPr>
          <p:cNvSpPr>
            <a:spLocks noGrp="1"/>
          </p:cNvSpPr>
          <p:nvPr>
            <p:ph idx="1"/>
          </p:nvPr>
        </p:nvSpPr>
        <p:spPr/>
        <p:txBody>
          <a:bodyPr/>
          <a:lstStyle/>
          <a:p>
            <a:pPr>
              <a:lnSpc>
                <a:spcPct val="110000"/>
              </a:lnSpc>
            </a:pPr>
            <a:r>
              <a:rPr lang="en-US" altLang="ja-JP" sz="2400" dirty="0"/>
              <a:t>Excel </a:t>
            </a:r>
            <a:r>
              <a:rPr lang="ja-JP" altLang="en-US" sz="2400" dirty="0"/>
              <a:t>の</a:t>
            </a:r>
            <a:r>
              <a:rPr lang="ja-JP" altLang="en-US" sz="2400" b="1" dirty="0">
                <a:solidFill>
                  <a:srgbClr val="C00000"/>
                </a:solidFill>
              </a:rPr>
              <a:t>ブック</a:t>
            </a:r>
            <a:r>
              <a:rPr lang="ja-JP" altLang="en-US" sz="2400" dirty="0"/>
              <a:t>は、</a:t>
            </a:r>
            <a:r>
              <a:rPr lang="en-US" altLang="ja-JP" sz="2400" dirty="0"/>
              <a:t>Excel </a:t>
            </a:r>
            <a:r>
              <a:rPr lang="ja-JP" altLang="en-US" sz="2400" dirty="0"/>
              <a:t>の</a:t>
            </a:r>
            <a:r>
              <a:rPr lang="ja-JP" altLang="en-US" sz="2400" b="1" dirty="0">
                <a:solidFill>
                  <a:srgbClr val="C00000"/>
                </a:solidFill>
              </a:rPr>
              <a:t>ファイル</a:t>
            </a:r>
            <a:r>
              <a:rPr lang="ja-JP" altLang="en-US" sz="2400" dirty="0"/>
              <a:t>のこと</a:t>
            </a:r>
            <a:endParaRPr lang="en-US" altLang="ja-JP" sz="2400" dirty="0"/>
          </a:p>
          <a:p>
            <a:pPr>
              <a:lnSpc>
                <a:spcPct val="110000"/>
              </a:lnSpc>
            </a:pPr>
            <a:r>
              <a:rPr lang="ja-JP" altLang="en-US" sz="2400" dirty="0"/>
              <a:t>１つあるいは複数の</a:t>
            </a:r>
            <a:r>
              <a:rPr lang="ja-JP" altLang="en-US" sz="2400" b="1" dirty="0">
                <a:solidFill>
                  <a:srgbClr val="C00000"/>
                </a:solidFill>
              </a:rPr>
              <a:t>ワークシート</a:t>
            </a:r>
            <a:r>
              <a:rPr lang="ja-JP" altLang="en-US" sz="2400" dirty="0"/>
              <a:t>を、１つの</a:t>
            </a:r>
            <a:r>
              <a:rPr lang="ja-JP" altLang="en-US" sz="2400" b="1" dirty="0">
                <a:solidFill>
                  <a:srgbClr val="C00000"/>
                </a:solidFill>
              </a:rPr>
              <a:t>ブック</a:t>
            </a:r>
            <a:r>
              <a:rPr lang="ja-JP" altLang="en-US" sz="2400" dirty="0"/>
              <a:t>に保存することができる</a:t>
            </a:r>
          </a:p>
          <a:p>
            <a:endParaRPr kumimoji="1" lang="ja-JP" altLang="en-US" dirty="0"/>
          </a:p>
        </p:txBody>
      </p:sp>
      <p:sp>
        <p:nvSpPr>
          <p:cNvPr id="4" name="スライド番号プレースホルダー 3">
            <a:extLst>
              <a:ext uri="{FF2B5EF4-FFF2-40B4-BE49-F238E27FC236}">
                <a16:creationId xmlns:a16="http://schemas.microsoft.com/office/drawing/2014/main" id="{E3E4B8B4-2BE7-4E4D-AA13-6A7F00B08E88}"/>
              </a:ext>
            </a:extLst>
          </p:cNvPr>
          <p:cNvSpPr>
            <a:spLocks noGrp="1"/>
          </p:cNvSpPr>
          <p:nvPr>
            <p:ph type="sldNum" sz="quarter" idx="12"/>
          </p:nvPr>
        </p:nvSpPr>
        <p:spPr/>
        <p:txBody>
          <a:bodyPr/>
          <a:lstStyle/>
          <a:p>
            <a:fld id="{E205D82C-95A1-431E-8E38-AA614A14CDCF}" type="slidenum">
              <a:rPr kumimoji="1" lang="ja-JP" altLang="en-US" smtClean="0"/>
              <a:t>36</a:t>
            </a:fld>
            <a:endParaRPr kumimoji="1" lang="ja-JP" altLang="en-US"/>
          </a:p>
        </p:txBody>
      </p:sp>
      <p:pic>
        <p:nvPicPr>
          <p:cNvPr id="5" name="図 4">
            <a:extLst>
              <a:ext uri="{FF2B5EF4-FFF2-40B4-BE49-F238E27FC236}">
                <a16:creationId xmlns:a16="http://schemas.microsoft.com/office/drawing/2014/main" id="{4318FF1A-4C5B-4420-9B43-62C56D5042A0}"/>
              </a:ext>
            </a:extLst>
          </p:cNvPr>
          <p:cNvPicPr>
            <a:picLocks noChangeAspect="1"/>
          </p:cNvPicPr>
          <p:nvPr/>
        </p:nvPicPr>
        <p:blipFill>
          <a:blip r:embed="rId2"/>
          <a:stretch>
            <a:fillRect/>
          </a:stretch>
        </p:blipFill>
        <p:spPr>
          <a:xfrm>
            <a:off x="321845" y="3212213"/>
            <a:ext cx="8405084" cy="909360"/>
          </a:xfrm>
          <a:prstGeom prst="rect">
            <a:avLst/>
          </a:prstGeom>
        </p:spPr>
      </p:pic>
      <p:sp>
        <p:nvSpPr>
          <p:cNvPr id="6" name="コンテンツ プレースホルダー 2">
            <a:extLst>
              <a:ext uri="{FF2B5EF4-FFF2-40B4-BE49-F238E27FC236}">
                <a16:creationId xmlns:a16="http://schemas.microsoft.com/office/drawing/2014/main" id="{1309F8AD-FC5C-4397-AE31-E1D646ED4F7F}"/>
              </a:ext>
            </a:extLst>
          </p:cNvPr>
          <p:cNvSpPr txBox="1">
            <a:spLocks/>
          </p:cNvSpPr>
          <p:nvPr/>
        </p:nvSpPr>
        <p:spPr>
          <a:xfrm>
            <a:off x="1060450" y="4223656"/>
            <a:ext cx="7010598" cy="5738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1" lang="ja-JP" altLang="en-US" sz="21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で保</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存するときに、</a:t>
            </a:r>
            <a:r>
              <a:rPr lang="ja-JP" altLang="en-US" sz="2100" dirty="0">
                <a:solidFill>
                  <a:prstClr val="black"/>
                </a:solidFill>
              </a:rPr>
              <a:t>ファイル名などを設定できる．</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561513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0912" y="374502"/>
            <a:ext cx="7886700" cy="503396"/>
          </a:xfrm>
        </p:spPr>
        <p:txBody>
          <a:bodyPr>
            <a:noAutofit/>
          </a:bodyPr>
          <a:lstStyle/>
          <a:p>
            <a:r>
              <a:rPr kumimoji="1" lang="en-US" altLang="ja-JP" dirty="0"/>
              <a:t>Excel </a:t>
            </a:r>
            <a:r>
              <a:rPr kumimoji="1" lang="ja-JP" altLang="en-US" dirty="0"/>
              <a:t>のスタート画面</a:t>
            </a:r>
          </a:p>
        </p:txBody>
      </p:sp>
      <p:sp>
        <p:nvSpPr>
          <p:cNvPr id="6" name="テキスト ボックス 5"/>
          <p:cNvSpPr txBox="1"/>
          <p:nvPr/>
        </p:nvSpPr>
        <p:spPr>
          <a:xfrm>
            <a:off x="709404" y="1113324"/>
            <a:ext cx="7144135" cy="10618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kumimoji="0" lang="ja-JP" altLang="en-US" sz="21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起動</a:t>
            </a: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すると、</a:t>
            </a:r>
            <a:r>
              <a:rPr kumimoji="0" lang="ja-JP" altLang="en-US" sz="21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最初</a:t>
            </a: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a:t>
            </a:r>
            <a:r>
              <a:rPr kumimoji="1" lang="ja-JP" altLang="en-US" sz="21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スタート画面</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が表示される．</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作成したいブックの種類</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を選ぶことができる．</a:t>
            </a:r>
            <a:endParaRPr kumimoji="1" lang="en-US" altLang="ja-JP" sz="2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過去の履歴の確認もできる</a:t>
            </a:r>
          </a:p>
        </p:txBody>
      </p:sp>
      <p:sp>
        <p:nvSpPr>
          <p:cNvPr id="7" name="角丸四角形 6"/>
          <p:cNvSpPr/>
          <p:nvPr/>
        </p:nvSpPr>
        <p:spPr>
          <a:xfrm>
            <a:off x="520700" y="995680"/>
            <a:ext cx="8058149" cy="1252220"/>
          </a:xfrm>
          <a:prstGeom prst="roundRect">
            <a:avLst/>
          </a:prstGeom>
          <a:noFill/>
          <a:ln w="508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5" name="図 4">
            <a:extLst>
              <a:ext uri="{FF2B5EF4-FFF2-40B4-BE49-F238E27FC236}">
                <a16:creationId xmlns:a16="http://schemas.microsoft.com/office/drawing/2014/main" id="{404ED767-BD78-4D29-984D-E4866ED181E0}"/>
              </a:ext>
            </a:extLst>
          </p:cNvPr>
          <p:cNvPicPr>
            <a:picLocks noChangeAspect="1"/>
          </p:cNvPicPr>
          <p:nvPr/>
        </p:nvPicPr>
        <p:blipFill>
          <a:blip r:embed="rId2"/>
          <a:stretch>
            <a:fillRect/>
          </a:stretch>
        </p:blipFill>
        <p:spPr>
          <a:xfrm>
            <a:off x="2471566" y="4911762"/>
            <a:ext cx="2811636" cy="1891705"/>
          </a:xfrm>
          <a:prstGeom prst="rect">
            <a:avLst/>
          </a:prstGeom>
        </p:spPr>
      </p:pic>
      <p:sp>
        <p:nvSpPr>
          <p:cNvPr id="8" name="テキスト ボックス 7">
            <a:extLst>
              <a:ext uri="{FF2B5EF4-FFF2-40B4-BE49-F238E27FC236}">
                <a16:creationId xmlns:a16="http://schemas.microsoft.com/office/drawing/2014/main" id="{F5697EF4-D7B8-4427-B558-F014570BED46}"/>
              </a:ext>
            </a:extLst>
          </p:cNvPr>
          <p:cNvSpPr txBox="1"/>
          <p:nvPr/>
        </p:nvSpPr>
        <p:spPr>
          <a:xfrm>
            <a:off x="618989" y="5810079"/>
            <a:ext cx="1261884"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アプリ版</a:t>
            </a:r>
          </a:p>
        </p:txBody>
      </p:sp>
      <p:sp>
        <p:nvSpPr>
          <p:cNvPr id="9" name="テキスト ボックス 8">
            <a:extLst>
              <a:ext uri="{FF2B5EF4-FFF2-40B4-BE49-F238E27FC236}">
                <a16:creationId xmlns:a16="http://schemas.microsoft.com/office/drawing/2014/main" id="{93B0DB8F-0428-4ACC-BC9A-ACACF6ACD074}"/>
              </a:ext>
            </a:extLst>
          </p:cNvPr>
          <p:cNvSpPr txBox="1"/>
          <p:nvPr/>
        </p:nvSpPr>
        <p:spPr>
          <a:xfrm>
            <a:off x="559547" y="3174305"/>
            <a:ext cx="1800493"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オンライン版</a:t>
            </a:r>
          </a:p>
        </p:txBody>
      </p:sp>
      <p:pic>
        <p:nvPicPr>
          <p:cNvPr id="3" name="図 2">
            <a:extLst>
              <a:ext uri="{FF2B5EF4-FFF2-40B4-BE49-F238E27FC236}">
                <a16:creationId xmlns:a16="http://schemas.microsoft.com/office/drawing/2014/main" id="{33FB5D55-49DB-4A49-8F81-9963770B145A}"/>
              </a:ext>
            </a:extLst>
          </p:cNvPr>
          <p:cNvPicPr>
            <a:picLocks noChangeAspect="1"/>
          </p:cNvPicPr>
          <p:nvPr/>
        </p:nvPicPr>
        <p:blipFill>
          <a:blip r:embed="rId3"/>
          <a:stretch>
            <a:fillRect/>
          </a:stretch>
        </p:blipFill>
        <p:spPr>
          <a:xfrm>
            <a:off x="2471565" y="2782916"/>
            <a:ext cx="2811636" cy="1827185"/>
          </a:xfrm>
          <a:prstGeom prst="rect">
            <a:avLst/>
          </a:prstGeom>
        </p:spPr>
      </p:pic>
      <p:sp>
        <p:nvSpPr>
          <p:cNvPr id="4" name="正方形/長方形 3">
            <a:extLst>
              <a:ext uri="{FF2B5EF4-FFF2-40B4-BE49-F238E27FC236}">
                <a16:creationId xmlns:a16="http://schemas.microsoft.com/office/drawing/2014/main" id="{FDB37D77-3054-4F28-8706-7E8341E48385}"/>
              </a:ext>
            </a:extLst>
          </p:cNvPr>
          <p:cNvSpPr/>
          <p:nvPr/>
        </p:nvSpPr>
        <p:spPr>
          <a:xfrm>
            <a:off x="6121400" y="2292797"/>
            <a:ext cx="2978150"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この授業では「新しい空白のブック」を使う</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72558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A2ECC7-915E-4CE0-B3A2-7F7829E78B8C}"/>
              </a:ext>
            </a:extLst>
          </p:cNvPr>
          <p:cNvSpPr>
            <a:spLocks noGrp="1"/>
          </p:cNvSpPr>
          <p:nvPr>
            <p:ph type="title"/>
          </p:nvPr>
        </p:nvSpPr>
        <p:spPr/>
        <p:txBody>
          <a:bodyPr>
            <a:normAutofit fontScale="90000"/>
          </a:bodyPr>
          <a:lstStyle/>
          <a:p>
            <a:r>
              <a:rPr kumimoji="1" lang="ja-JP" altLang="en-US" dirty="0"/>
              <a:t>アクティブセル</a:t>
            </a:r>
          </a:p>
        </p:txBody>
      </p:sp>
      <p:sp>
        <p:nvSpPr>
          <p:cNvPr id="3" name="コンテンツ プレースホルダー 2">
            <a:extLst>
              <a:ext uri="{FF2B5EF4-FFF2-40B4-BE49-F238E27FC236}">
                <a16:creationId xmlns:a16="http://schemas.microsoft.com/office/drawing/2014/main" id="{5F26A6EF-9579-4BAD-A249-71D3B295CDF5}"/>
              </a:ext>
            </a:extLst>
          </p:cNvPr>
          <p:cNvSpPr>
            <a:spLocks noGrp="1"/>
          </p:cNvSpPr>
          <p:nvPr>
            <p:ph idx="1"/>
          </p:nvPr>
        </p:nvSpPr>
        <p:spPr/>
        <p:txBody>
          <a:bodyPr/>
          <a:lstStyle/>
          <a:p>
            <a:r>
              <a:rPr kumimoji="1" lang="en-US" altLang="ja-JP" dirty="0"/>
              <a:t>Excel </a:t>
            </a:r>
            <a:r>
              <a:rPr kumimoji="1" lang="ja-JP" altLang="en-US" dirty="0" err="1"/>
              <a:t>での</a:t>
            </a:r>
            <a:r>
              <a:rPr kumimoji="1" lang="ja-JP" altLang="en-US" dirty="0"/>
              <a:t>編集中のセル</a:t>
            </a:r>
          </a:p>
        </p:txBody>
      </p:sp>
      <p:sp>
        <p:nvSpPr>
          <p:cNvPr id="4" name="スライド番号プレースホルダー 3">
            <a:extLst>
              <a:ext uri="{FF2B5EF4-FFF2-40B4-BE49-F238E27FC236}">
                <a16:creationId xmlns:a16="http://schemas.microsoft.com/office/drawing/2014/main" id="{A322AF46-1D27-4BEB-AE82-04EF9928B2A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514BDE42-62E6-4948-98C0-CD342A678E6B}"/>
              </a:ext>
            </a:extLst>
          </p:cNvPr>
          <p:cNvPicPr>
            <a:picLocks noChangeAspect="1"/>
          </p:cNvPicPr>
          <p:nvPr/>
        </p:nvPicPr>
        <p:blipFill>
          <a:blip r:embed="rId2"/>
          <a:stretch>
            <a:fillRect/>
          </a:stretch>
        </p:blipFill>
        <p:spPr>
          <a:xfrm>
            <a:off x="175599" y="1805202"/>
            <a:ext cx="6723675" cy="4691275"/>
          </a:xfrm>
          <a:prstGeom prst="rect">
            <a:avLst/>
          </a:prstGeom>
        </p:spPr>
      </p:pic>
    </p:spTree>
    <p:extLst>
      <p:ext uri="{BB962C8B-B14F-4D97-AF65-F5344CB8AC3E}">
        <p14:creationId xmlns:p14="http://schemas.microsoft.com/office/powerpoint/2010/main" val="1595692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4810275" y="2388179"/>
            <a:ext cx="3953466" cy="1798078"/>
          </a:xfrm>
          <a:prstGeom prst="rect">
            <a:avLst/>
          </a:prstGeom>
        </p:spPr>
      </p:pic>
      <p:sp>
        <p:nvSpPr>
          <p:cNvPr id="2" name="タイトル 1"/>
          <p:cNvSpPr>
            <a:spLocks noGrp="1"/>
          </p:cNvSpPr>
          <p:nvPr>
            <p:ph type="title"/>
          </p:nvPr>
        </p:nvSpPr>
        <p:spPr>
          <a:xfrm>
            <a:off x="237818" y="317073"/>
            <a:ext cx="7886700" cy="503396"/>
          </a:xfrm>
        </p:spPr>
        <p:txBody>
          <a:bodyPr>
            <a:normAutofit fontScale="90000"/>
          </a:bodyPr>
          <a:lstStyle/>
          <a:p>
            <a:r>
              <a:rPr kumimoji="1" lang="ja-JP" altLang="en-US" dirty="0"/>
              <a:t>アクティブセルでの数式の入力　</a:t>
            </a:r>
          </a:p>
        </p:txBody>
      </p:sp>
      <p:sp>
        <p:nvSpPr>
          <p:cNvPr id="4" name="右矢印 3"/>
          <p:cNvSpPr/>
          <p:nvPr/>
        </p:nvSpPr>
        <p:spPr>
          <a:xfrm>
            <a:off x="4251961" y="2859239"/>
            <a:ext cx="283265" cy="893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タイトル 1"/>
          <p:cNvSpPr txBox="1">
            <a:spLocks/>
          </p:cNvSpPr>
          <p:nvPr/>
        </p:nvSpPr>
        <p:spPr>
          <a:xfrm>
            <a:off x="5174391" y="4432702"/>
            <a:ext cx="3795409" cy="138546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入力を終わりたい</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ので</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en-US" altLang="ja-JP"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Enter </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キーを押す</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すると、数式が</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自動計算</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される</a:t>
            </a:r>
          </a:p>
        </p:txBody>
      </p:sp>
      <p:sp>
        <p:nvSpPr>
          <p:cNvPr id="7" name="正方形/長方形 6"/>
          <p:cNvSpPr/>
          <p:nvPr/>
        </p:nvSpPr>
        <p:spPr>
          <a:xfrm>
            <a:off x="6088122" y="3694126"/>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583660" y="1412272"/>
            <a:ext cx="8560340" cy="975908"/>
          </a:xfrm>
          <a:prstGeom prst="rect">
            <a:avLst/>
          </a:prstGeom>
        </p:spPr>
        <p:txBody>
          <a:bodyPr vert="horz" lIns="68580" tIns="34290" rIns="68580" bIns="34290" rtlCol="0" anchor="ctr">
            <a:normAutofit fontScale="82500" lnSpcReduction="100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数式</a:t>
            </a: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を入力したいときは、</a:t>
            </a:r>
            <a:r>
              <a:rPr kumimoji="1" lang="ja-JP" altLang="en-US"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頭</a:t>
            </a: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に</a:t>
            </a:r>
            <a:r>
              <a:rPr kumimoji="1" lang="ja-JP" altLang="en-US"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半角の「</a:t>
            </a:r>
            <a:r>
              <a:rPr kumimoji="1" lang="en-US" altLang="ja-JP"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を付ける</a:t>
            </a:r>
            <a:endParaRPr kumimoji="1" lang="en-US" altLang="ja-JP"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pic>
        <p:nvPicPr>
          <p:cNvPr id="9" name="図 8"/>
          <p:cNvPicPr>
            <a:picLocks noChangeAspect="1"/>
          </p:cNvPicPr>
          <p:nvPr/>
        </p:nvPicPr>
        <p:blipFill>
          <a:blip r:embed="rId3"/>
          <a:stretch>
            <a:fillRect/>
          </a:stretch>
        </p:blipFill>
        <p:spPr>
          <a:xfrm>
            <a:off x="0" y="2388180"/>
            <a:ext cx="3953466" cy="1798078"/>
          </a:xfrm>
          <a:prstGeom prst="rect">
            <a:avLst/>
          </a:prstGeom>
        </p:spPr>
      </p:pic>
      <p:sp>
        <p:nvSpPr>
          <p:cNvPr id="11" name="タイトル 1"/>
          <p:cNvSpPr txBox="1">
            <a:spLocks/>
          </p:cNvSpPr>
          <p:nvPr/>
        </p:nvSpPr>
        <p:spPr>
          <a:xfrm>
            <a:off x="126164" y="4432702"/>
            <a:ext cx="4727886"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キーボードで「</a:t>
            </a:r>
            <a:r>
              <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=100+200</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」と</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打つと、</a:t>
            </a:r>
            <a:r>
              <a:rPr kumimoji="1" lang="ja-JP" altLang="en-US" sz="21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j-cs"/>
              </a:rPr>
              <a:t>アクティブセル</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に数式が入る</a:t>
            </a:r>
          </a:p>
        </p:txBody>
      </p:sp>
    </p:spTree>
    <p:extLst>
      <p:ext uri="{BB962C8B-B14F-4D97-AF65-F5344CB8AC3E}">
        <p14:creationId xmlns:p14="http://schemas.microsoft.com/office/powerpoint/2010/main" val="367790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6-1 </a:t>
            </a:r>
            <a:r>
              <a:rPr lang="ja-JP" altLang="en-US" dirty="0"/>
              <a:t>データベースと</a:t>
            </a:r>
            <a:br>
              <a:rPr lang="en-US" altLang="ja-JP" dirty="0"/>
            </a:br>
            <a:r>
              <a:rPr lang="ja-JP" altLang="en-US" dirty="0"/>
              <a:t>データサイエンス</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4</a:t>
            </a:fld>
            <a:endParaRPr lang="ja-JP" altLang="en-US" dirty="0"/>
          </a:p>
        </p:txBody>
      </p:sp>
      <p:sp>
        <p:nvSpPr>
          <p:cNvPr id="3" name="字幕 2">
            <a:extLst>
              <a:ext uri="{FF2B5EF4-FFF2-40B4-BE49-F238E27FC236}">
                <a16:creationId xmlns:a16="http://schemas.microsoft.com/office/drawing/2014/main" id="{5A310BD6-66D8-127F-758F-444DC29B3DCB}"/>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796488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711" y="333412"/>
            <a:ext cx="7886700" cy="503396"/>
          </a:xfrm>
        </p:spPr>
        <p:txBody>
          <a:bodyPr>
            <a:normAutofit fontScale="90000"/>
          </a:bodyPr>
          <a:lstStyle/>
          <a:p>
            <a:r>
              <a:rPr kumimoji="1" lang="ja-JP" altLang="en-US" dirty="0"/>
              <a:t>数式バーで数式の確認①</a:t>
            </a:r>
          </a:p>
        </p:txBody>
      </p:sp>
      <p:pic>
        <p:nvPicPr>
          <p:cNvPr id="3" name="図 2"/>
          <p:cNvPicPr>
            <a:picLocks noChangeAspect="1"/>
          </p:cNvPicPr>
          <p:nvPr/>
        </p:nvPicPr>
        <p:blipFill>
          <a:blip r:embed="rId2"/>
          <a:stretch>
            <a:fillRect/>
          </a:stretch>
        </p:blipFill>
        <p:spPr>
          <a:xfrm>
            <a:off x="80159" y="2597410"/>
            <a:ext cx="3596418" cy="1635689"/>
          </a:xfrm>
          <a:prstGeom prst="rect">
            <a:avLst/>
          </a:prstGeom>
        </p:spPr>
      </p:pic>
      <p:sp>
        <p:nvSpPr>
          <p:cNvPr id="4" name="右矢印 3"/>
          <p:cNvSpPr/>
          <p:nvPr/>
        </p:nvSpPr>
        <p:spPr>
          <a:xfrm>
            <a:off x="4000280" y="3194029"/>
            <a:ext cx="331839" cy="817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 name="図 4"/>
          <p:cNvPicPr>
            <a:picLocks noChangeAspect="1"/>
          </p:cNvPicPr>
          <p:nvPr/>
        </p:nvPicPr>
        <p:blipFill>
          <a:blip r:embed="rId3"/>
          <a:stretch>
            <a:fillRect/>
          </a:stretch>
        </p:blipFill>
        <p:spPr>
          <a:xfrm>
            <a:off x="4655822" y="2597410"/>
            <a:ext cx="4277396" cy="1945405"/>
          </a:xfrm>
          <a:prstGeom prst="rect">
            <a:avLst/>
          </a:prstGeom>
        </p:spPr>
      </p:pic>
      <p:sp>
        <p:nvSpPr>
          <p:cNvPr id="6" name="正方形/長方形 5"/>
          <p:cNvSpPr/>
          <p:nvPr/>
        </p:nvSpPr>
        <p:spPr>
          <a:xfrm>
            <a:off x="5969178" y="3971393"/>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7783482" y="2643646"/>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2702823" y="4764949"/>
            <a:ext cx="3258591"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300</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」のところを</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クリック</a:t>
            </a:r>
            <a:endParaRPr kumimoji="1" lang="en-US" altLang="ja-JP" sz="2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9" name="タイトル 1"/>
          <p:cNvSpPr txBox="1">
            <a:spLocks/>
          </p:cNvSpPr>
          <p:nvPr/>
        </p:nvSpPr>
        <p:spPr>
          <a:xfrm>
            <a:off x="5998330" y="4478047"/>
            <a:ext cx="3258591"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アクティブセル</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が動く</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0" name="タイトル 1"/>
          <p:cNvSpPr txBox="1">
            <a:spLocks/>
          </p:cNvSpPr>
          <p:nvPr/>
        </p:nvSpPr>
        <p:spPr>
          <a:xfrm>
            <a:off x="5885409" y="1465044"/>
            <a:ext cx="3258591"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数式バーに</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数式が表示される</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ここで修正もできる</a:t>
            </a: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151842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4575663" y="2516361"/>
            <a:ext cx="4339737" cy="1973758"/>
          </a:xfrm>
          <a:prstGeom prst="rect">
            <a:avLst/>
          </a:prstGeom>
        </p:spPr>
      </p:pic>
      <p:sp>
        <p:nvSpPr>
          <p:cNvPr id="2" name="タイトル 1"/>
          <p:cNvSpPr>
            <a:spLocks noGrp="1"/>
          </p:cNvSpPr>
          <p:nvPr>
            <p:ph type="title"/>
          </p:nvPr>
        </p:nvSpPr>
        <p:spPr>
          <a:xfrm>
            <a:off x="308610" y="390667"/>
            <a:ext cx="7886700" cy="503396"/>
          </a:xfrm>
        </p:spPr>
        <p:txBody>
          <a:bodyPr>
            <a:normAutofit fontScale="90000"/>
          </a:bodyPr>
          <a:lstStyle/>
          <a:p>
            <a:r>
              <a:rPr kumimoji="1" lang="ja-JP" altLang="en-US" dirty="0"/>
              <a:t>数式バーで数式の確認②</a:t>
            </a:r>
          </a:p>
        </p:txBody>
      </p:sp>
      <p:pic>
        <p:nvPicPr>
          <p:cNvPr id="3" name="図 2"/>
          <p:cNvPicPr>
            <a:picLocks noChangeAspect="1"/>
          </p:cNvPicPr>
          <p:nvPr/>
        </p:nvPicPr>
        <p:blipFill>
          <a:blip r:embed="rId3"/>
          <a:stretch>
            <a:fillRect/>
          </a:stretch>
        </p:blipFill>
        <p:spPr>
          <a:xfrm>
            <a:off x="0" y="2539948"/>
            <a:ext cx="3596418" cy="1635689"/>
          </a:xfrm>
          <a:prstGeom prst="rect">
            <a:avLst/>
          </a:prstGeom>
        </p:spPr>
      </p:pic>
      <p:sp>
        <p:nvSpPr>
          <p:cNvPr id="4" name="右矢印 3"/>
          <p:cNvSpPr/>
          <p:nvPr/>
        </p:nvSpPr>
        <p:spPr>
          <a:xfrm>
            <a:off x="3920121" y="3136567"/>
            <a:ext cx="331839" cy="817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p:cNvSpPr/>
          <p:nvPr/>
        </p:nvSpPr>
        <p:spPr>
          <a:xfrm>
            <a:off x="5889019" y="3913931"/>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7703323" y="2586185"/>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2622665" y="4707487"/>
            <a:ext cx="3258591"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300</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」のところを</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7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ダブル</a:t>
            </a:r>
            <a:r>
              <a:rPr kumimoji="1" lang="ja-JP" altLang="en-US" sz="2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クリック</a:t>
            </a:r>
            <a:endParaRPr kumimoji="1" lang="en-US" altLang="ja-JP" sz="2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9" name="タイトル 1"/>
          <p:cNvSpPr txBox="1">
            <a:spLocks/>
          </p:cNvSpPr>
          <p:nvPr/>
        </p:nvSpPr>
        <p:spPr>
          <a:xfrm>
            <a:off x="5918171" y="4420585"/>
            <a:ext cx="3258591" cy="12411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アクティブセル</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のところに数式が表示される</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（ここでも修正できる）</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1" name="タイトル 1"/>
          <p:cNvSpPr txBox="1">
            <a:spLocks/>
          </p:cNvSpPr>
          <p:nvPr/>
        </p:nvSpPr>
        <p:spPr>
          <a:xfrm>
            <a:off x="6002776" y="1425913"/>
            <a:ext cx="3258591"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数式バーに</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数式が表示される</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ここで修正もできる</a:t>
            </a: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4283891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8321" y="307749"/>
            <a:ext cx="7886700" cy="503396"/>
          </a:xfrm>
        </p:spPr>
        <p:txBody>
          <a:bodyPr>
            <a:normAutofit fontScale="90000"/>
          </a:bodyPr>
          <a:lstStyle/>
          <a:p>
            <a:r>
              <a:rPr kumimoji="1" lang="ja-JP" altLang="en-US" dirty="0"/>
              <a:t>アクティブセルでの数式の入力　</a:t>
            </a:r>
          </a:p>
        </p:txBody>
      </p:sp>
      <p:sp>
        <p:nvSpPr>
          <p:cNvPr id="4" name="右矢印 3"/>
          <p:cNvSpPr/>
          <p:nvPr/>
        </p:nvSpPr>
        <p:spPr>
          <a:xfrm>
            <a:off x="4456201" y="2840592"/>
            <a:ext cx="283265" cy="893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タイトル 1"/>
          <p:cNvSpPr txBox="1">
            <a:spLocks/>
          </p:cNvSpPr>
          <p:nvPr/>
        </p:nvSpPr>
        <p:spPr>
          <a:xfrm>
            <a:off x="5174391" y="4432702"/>
            <a:ext cx="3795409" cy="975908"/>
          </a:xfrm>
          <a:prstGeom prst="rect">
            <a:avLst/>
          </a:prstGeom>
        </p:spPr>
        <p:txBody>
          <a:bodyPr vert="horz" lIns="68580" tIns="34290" rIns="68580" bIns="34290" rtlCol="0" anchor="ct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入力を終わりたい</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ので</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en-US" altLang="ja-JP"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Enter </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キーを押す</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すると、数式が</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自動計算</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される</a:t>
            </a:r>
          </a:p>
        </p:txBody>
      </p:sp>
      <p:sp>
        <p:nvSpPr>
          <p:cNvPr id="7" name="正方形/長方形 6"/>
          <p:cNvSpPr/>
          <p:nvPr/>
        </p:nvSpPr>
        <p:spPr>
          <a:xfrm>
            <a:off x="6088122" y="3694126"/>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583660" y="1412272"/>
            <a:ext cx="8560340" cy="975908"/>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3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33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j-cs"/>
              </a:rPr>
              <a:t>B3+B4</a:t>
            </a: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」のような数式もある</a:t>
            </a:r>
            <a:endParaRPr kumimoji="1" lang="en-US" altLang="ja-JP"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1" name="タイトル 1"/>
          <p:cNvSpPr txBox="1">
            <a:spLocks/>
          </p:cNvSpPr>
          <p:nvPr/>
        </p:nvSpPr>
        <p:spPr>
          <a:xfrm>
            <a:off x="126164" y="4432702"/>
            <a:ext cx="4727886"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キーボードで「</a:t>
            </a:r>
            <a:r>
              <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21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j-cs"/>
              </a:rPr>
              <a:t>B3+B4</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」と</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打つと、</a:t>
            </a:r>
            <a:r>
              <a:rPr kumimoji="1" lang="ja-JP" altLang="en-US" sz="21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j-cs"/>
              </a:rPr>
              <a:t>アクティブセル</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に数式が入る</a:t>
            </a:r>
          </a:p>
        </p:txBody>
      </p:sp>
      <p:pic>
        <p:nvPicPr>
          <p:cNvPr id="3" name="図 2"/>
          <p:cNvPicPr>
            <a:picLocks noChangeAspect="1"/>
          </p:cNvPicPr>
          <p:nvPr/>
        </p:nvPicPr>
        <p:blipFill>
          <a:blip r:embed="rId2"/>
          <a:stretch>
            <a:fillRect/>
          </a:stretch>
        </p:blipFill>
        <p:spPr>
          <a:xfrm>
            <a:off x="60600" y="2296016"/>
            <a:ext cx="4156106" cy="1890241"/>
          </a:xfrm>
          <a:prstGeom prst="rect">
            <a:avLst/>
          </a:prstGeom>
        </p:spPr>
      </p:pic>
      <p:pic>
        <p:nvPicPr>
          <p:cNvPr id="6" name="図 5"/>
          <p:cNvPicPr>
            <a:picLocks noChangeAspect="1"/>
          </p:cNvPicPr>
          <p:nvPr/>
        </p:nvPicPr>
        <p:blipFill>
          <a:blip r:embed="rId3"/>
          <a:stretch>
            <a:fillRect/>
          </a:stretch>
        </p:blipFill>
        <p:spPr>
          <a:xfrm>
            <a:off x="4863830" y="2415272"/>
            <a:ext cx="4008791" cy="1823240"/>
          </a:xfrm>
          <a:prstGeom prst="rect">
            <a:avLst/>
          </a:prstGeom>
        </p:spPr>
      </p:pic>
    </p:spTree>
    <p:extLst>
      <p:ext uri="{BB962C8B-B14F-4D97-AF65-F5344CB8AC3E}">
        <p14:creationId xmlns:p14="http://schemas.microsoft.com/office/powerpoint/2010/main" val="3604048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708" y="393073"/>
            <a:ext cx="7886700" cy="503396"/>
          </a:xfrm>
        </p:spPr>
        <p:txBody>
          <a:bodyPr>
            <a:noAutofit/>
          </a:bodyPr>
          <a:lstStyle/>
          <a:p>
            <a:r>
              <a:rPr kumimoji="1" lang="en-US" altLang="ja-JP" dirty="0"/>
              <a:t>Excel </a:t>
            </a:r>
            <a:r>
              <a:rPr lang="ja-JP" altLang="en-US" dirty="0"/>
              <a:t>の数式</a:t>
            </a:r>
            <a:endParaRPr kumimoji="1" lang="ja-JP" altLang="en-US" dirty="0"/>
          </a:p>
        </p:txBody>
      </p:sp>
      <p:sp>
        <p:nvSpPr>
          <p:cNvPr id="3" name="コンテンツ プレースホルダー 2"/>
          <p:cNvSpPr>
            <a:spLocks noGrp="1"/>
          </p:cNvSpPr>
          <p:nvPr>
            <p:ph idx="1"/>
          </p:nvPr>
        </p:nvSpPr>
        <p:spPr>
          <a:xfrm>
            <a:off x="308610" y="1769269"/>
            <a:ext cx="8515350" cy="1434942"/>
          </a:xfrm>
        </p:spPr>
        <p:txBody>
          <a:bodyPr>
            <a:noAutofit/>
          </a:bodyPr>
          <a:lstStyle/>
          <a:p>
            <a:pPr>
              <a:lnSpc>
                <a:spcPct val="110000"/>
              </a:lnSpc>
            </a:pPr>
            <a:r>
              <a:rPr kumimoji="1" lang="en-US" altLang="ja-JP" dirty="0"/>
              <a:t>Excel </a:t>
            </a:r>
            <a:r>
              <a:rPr kumimoji="1" lang="ja-JP" altLang="en-US" dirty="0"/>
              <a:t>では、数式の頭に、</a:t>
            </a:r>
            <a:r>
              <a:rPr kumimoji="1" lang="ja-JP" altLang="en-US" b="1" dirty="0">
                <a:solidFill>
                  <a:srgbClr val="FF0000"/>
                </a:solidFill>
              </a:rPr>
              <a:t>半角の「</a:t>
            </a:r>
            <a:r>
              <a:rPr lang="en-US" altLang="ja-JP" b="1" dirty="0">
                <a:solidFill>
                  <a:srgbClr val="FF0000"/>
                </a:solidFill>
              </a:rPr>
              <a:t>=</a:t>
            </a:r>
            <a:r>
              <a:rPr kumimoji="1" lang="ja-JP" altLang="en-US" b="1" dirty="0">
                <a:solidFill>
                  <a:srgbClr val="FF0000"/>
                </a:solidFill>
              </a:rPr>
              <a:t>」</a:t>
            </a:r>
            <a:r>
              <a:rPr kumimoji="1" lang="ja-JP" altLang="en-US" dirty="0"/>
              <a:t>を付ける</a:t>
            </a:r>
            <a:endParaRPr kumimoji="1" lang="en-US" altLang="ja-JP" dirty="0"/>
          </a:p>
          <a:p>
            <a:pPr>
              <a:lnSpc>
                <a:spcPct val="110000"/>
              </a:lnSpc>
            </a:pPr>
            <a:endParaRPr lang="en-US" altLang="ja-JP" dirty="0"/>
          </a:p>
          <a:p>
            <a:pPr>
              <a:lnSpc>
                <a:spcPct val="110000"/>
              </a:lnSpc>
            </a:pPr>
            <a:r>
              <a:rPr kumimoji="1" lang="ja-JP" altLang="en-US" dirty="0"/>
              <a:t>数式は、</a:t>
            </a:r>
            <a:r>
              <a:rPr kumimoji="1" lang="ja-JP" altLang="en-US" b="1" dirty="0">
                <a:solidFill>
                  <a:srgbClr val="FF0000"/>
                </a:solidFill>
              </a:rPr>
              <a:t>半角文字</a:t>
            </a:r>
            <a:r>
              <a:rPr kumimoji="1" lang="ja-JP" altLang="en-US" dirty="0"/>
              <a:t>である</a:t>
            </a:r>
            <a:endParaRPr kumimoji="1" lang="en-US" altLang="ja-JP" dirty="0"/>
          </a:p>
          <a:p>
            <a:pPr>
              <a:lnSpc>
                <a:spcPct val="110000"/>
              </a:lnSpc>
            </a:pPr>
            <a:endParaRPr lang="en-US" altLang="ja-JP" dirty="0"/>
          </a:p>
          <a:p>
            <a:pPr>
              <a:lnSpc>
                <a:spcPct val="110000"/>
              </a:lnSpc>
            </a:pPr>
            <a:r>
              <a:rPr kumimoji="1" lang="ja-JP" altLang="en-US" dirty="0"/>
              <a:t>数式の中には、</a:t>
            </a:r>
            <a:r>
              <a:rPr kumimoji="1" lang="ja-JP" altLang="en-US" b="1" dirty="0">
                <a:solidFill>
                  <a:srgbClr val="C00000"/>
                </a:solidFill>
              </a:rPr>
              <a:t>番地</a:t>
            </a:r>
            <a:r>
              <a:rPr kumimoji="1" lang="ja-JP" altLang="en-US" dirty="0"/>
              <a:t>（「</a:t>
            </a:r>
            <a:r>
              <a:rPr kumimoji="1" lang="en-US" altLang="ja-JP" dirty="0" err="1"/>
              <a:t>B3</a:t>
            </a:r>
            <a:r>
              <a:rPr kumimoji="1" lang="ja-JP" altLang="en-US" dirty="0"/>
              <a:t>」や</a:t>
            </a:r>
            <a:r>
              <a:rPr lang="ja-JP" altLang="en-US" dirty="0"/>
              <a:t>「</a:t>
            </a:r>
            <a:r>
              <a:rPr lang="en-US" altLang="ja-JP" dirty="0" err="1"/>
              <a:t>B4</a:t>
            </a:r>
            <a:r>
              <a:rPr lang="ja-JP" altLang="en-US" dirty="0"/>
              <a:t>」など）</a:t>
            </a:r>
            <a:r>
              <a:rPr kumimoji="1" lang="ja-JP" altLang="en-US" dirty="0"/>
              <a:t>を書くことができる</a:t>
            </a:r>
          </a:p>
        </p:txBody>
      </p:sp>
    </p:spTree>
    <p:extLst>
      <p:ext uri="{BB962C8B-B14F-4D97-AF65-F5344CB8AC3E}">
        <p14:creationId xmlns:p14="http://schemas.microsoft.com/office/powerpoint/2010/main" val="3024530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59524" y="1497330"/>
            <a:ext cx="4269318" cy="2878373"/>
          </a:xfrm>
          <a:prstGeom prst="rect">
            <a:avLst/>
          </a:prstGeom>
        </p:spPr>
      </p:pic>
      <p:sp>
        <p:nvSpPr>
          <p:cNvPr id="2" name="タイトル 1"/>
          <p:cNvSpPr>
            <a:spLocks noGrp="1"/>
          </p:cNvSpPr>
          <p:nvPr>
            <p:ph type="title"/>
          </p:nvPr>
        </p:nvSpPr>
        <p:spPr>
          <a:xfrm>
            <a:off x="308610" y="311442"/>
            <a:ext cx="7886700" cy="503396"/>
          </a:xfrm>
        </p:spPr>
        <p:txBody>
          <a:bodyPr>
            <a:normAutofit fontScale="90000"/>
          </a:bodyPr>
          <a:lstStyle/>
          <a:p>
            <a:r>
              <a:rPr kumimoji="1" lang="ja-JP" altLang="en-US" dirty="0"/>
              <a:t>セルの数式と値のクリア</a:t>
            </a:r>
          </a:p>
        </p:txBody>
      </p:sp>
      <p:cxnSp>
        <p:nvCxnSpPr>
          <p:cNvPr id="5" name="直線矢印コネクタ 4"/>
          <p:cNvCxnSpPr/>
          <p:nvPr/>
        </p:nvCxnSpPr>
        <p:spPr>
          <a:xfrm flipV="1">
            <a:off x="2294183" y="4149734"/>
            <a:ext cx="404291" cy="509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2"/>
          <p:cNvSpPr>
            <a:spLocks noGrp="1"/>
          </p:cNvSpPr>
          <p:nvPr>
            <p:ph idx="1"/>
          </p:nvPr>
        </p:nvSpPr>
        <p:spPr>
          <a:xfrm>
            <a:off x="770780" y="5000425"/>
            <a:ext cx="5091704" cy="881056"/>
          </a:xfrm>
        </p:spPr>
        <p:txBody>
          <a:bodyPr>
            <a:normAutofit fontScale="92500" lnSpcReduction="20000"/>
          </a:bodyPr>
          <a:lstStyle/>
          <a:p>
            <a:pPr marL="0" indent="0">
              <a:lnSpc>
                <a:spcPct val="110000"/>
              </a:lnSpc>
              <a:buNone/>
            </a:pPr>
            <a:r>
              <a:rPr lang="ja-JP" altLang="en-US" sz="2400" b="1" u="sng" dirty="0">
                <a:solidFill>
                  <a:srgbClr val="FF0000"/>
                </a:solidFill>
              </a:rPr>
              <a:t>クリア</a:t>
            </a:r>
            <a:r>
              <a:rPr lang="ja-JP" altLang="en-US" sz="2400" dirty="0"/>
              <a:t>したい</a:t>
            </a:r>
            <a:r>
              <a:rPr lang="ja-JP" altLang="en-US" sz="2400" dirty="0">
                <a:solidFill>
                  <a:srgbClr val="C00000"/>
                </a:solidFill>
              </a:rPr>
              <a:t>セル</a:t>
            </a:r>
            <a:r>
              <a:rPr lang="ja-JP" altLang="en-US" sz="2400" dirty="0"/>
              <a:t>を</a:t>
            </a:r>
            <a:r>
              <a:rPr lang="ja-JP" altLang="en-US" sz="2400" b="1" u="sng" dirty="0">
                <a:solidFill>
                  <a:srgbClr val="FF0000"/>
                </a:solidFill>
              </a:rPr>
              <a:t>右クリック</a:t>
            </a:r>
            <a:r>
              <a:rPr lang="ja-JP" altLang="en-US" sz="2400" dirty="0"/>
              <a:t>して、</a:t>
            </a:r>
            <a:endParaRPr lang="en-US" altLang="ja-JP" sz="2400" dirty="0"/>
          </a:p>
          <a:p>
            <a:pPr marL="0" indent="0">
              <a:lnSpc>
                <a:spcPct val="110000"/>
              </a:lnSpc>
              <a:buNone/>
            </a:pPr>
            <a:r>
              <a:rPr lang="ja-JP" altLang="en-US" sz="2400" dirty="0"/>
              <a:t>「</a:t>
            </a:r>
            <a:r>
              <a:rPr lang="ja-JP" altLang="en-US" sz="2400" b="1" u="sng" dirty="0">
                <a:solidFill>
                  <a:srgbClr val="FF0000"/>
                </a:solidFill>
              </a:rPr>
              <a:t>数式と値のクリア</a:t>
            </a:r>
            <a:r>
              <a:rPr lang="ja-JP" altLang="en-US" sz="2400" dirty="0"/>
              <a:t>」を選ぶ</a:t>
            </a:r>
          </a:p>
        </p:txBody>
      </p:sp>
      <p:sp>
        <p:nvSpPr>
          <p:cNvPr id="7" name="右矢印 6"/>
          <p:cNvSpPr/>
          <p:nvPr/>
        </p:nvSpPr>
        <p:spPr>
          <a:xfrm>
            <a:off x="4591879" y="2479861"/>
            <a:ext cx="283265" cy="893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p:cNvSpPr/>
          <p:nvPr/>
        </p:nvSpPr>
        <p:spPr>
          <a:xfrm>
            <a:off x="2369686" y="3907847"/>
            <a:ext cx="983974" cy="2418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1" name="図 10"/>
          <p:cNvPicPr>
            <a:picLocks noChangeAspect="1"/>
          </p:cNvPicPr>
          <p:nvPr/>
        </p:nvPicPr>
        <p:blipFill>
          <a:blip r:embed="rId3"/>
          <a:stretch>
            <a:fillRect/>
          </a:stretch>
        </p:blipFill>
        <p:spPr>
          <a:xfrm>
            <a:off x="5038179" y="1497330"/>
            <a:ext cx="3991307" cy="2690937"/>
          </a:xfrm>
          <a:prstGeom prst="rect">
            <a:avLst/>
          </a:prstGeom>
        </p:spPr>
      </p:pic>
      <p:sp>
        <p:nvSpPr>
          <p:cNvPr id="12" name="正方形/長方形 11"/>
          <p:cNvSpPr/>
          <p:nvPr/>
        </p:nvSpPr>
        <p:spPr>
          <a:xfrm>
            <a:off x="6285704" y="2358918"/>
            <a:ext cx="983974" cy="2418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コンテンツ プレースホルダー 2"/>
          <p:cNvSpPr txBox="1">
            <a:spLocks/>
          </p:cNvSpPr>
          <p:nvPr/>
        </p:nvSpPr>
        <p:spPr>
          <a:xfrm>
            <a:off x="6256722" y="2663672"/>
            <a:ext cx="2935799" cy="88105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消えた！</a:t>
            </a:r>
          </a:p>
        </p:txBody>
      </p:sp>
    </p:spTree>
    <p:extLst>
      <p:ext uri="{BB962C8B-B14F-4D97-AF65-F5344CB8AC3E}">
        <p14:creationId xmlns:p14="http://schemas.microsoft.com/office/powerpoint/2010/main" val="2701480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5086544" y="1785635"/>
            <a:ext cx="3793331" cy="2557463"/>
          </a:xfrm>
          <a:prstGeom prst="rect">
            <a:avLst/>
          </a:prstGeom>
        </p:spPr>
      </p:pic>
      <p:pic>
        <p:nvPicPr>
          <p:cNvPr id="3" name="図 2"/>
          <p:cNvPicPr>
            <a:picLocks noChangeAspect="1"/>
          </p:cNvPicPr>
          <p:nvPr/>
        </p:nvPicPr>
        <p:blipFill>
          <a:blip r:embed="rId3"/>
          <a:stretch>
            <a:fillRect/>
          </a:stretch>
        </p:blipFill>
        <p:spPr>
          <a:xfrm>
            <a:off x="397518" y="1825468"/>
            <a:ext cx="3793331" cy="2557463"/>
          </a:xfrm>
          <a:prstGeom prst="rect">
            <a:avLst/>
          </a:prstGeom>
        </p:spPr>
      </p:pic>
      <p:sp>
        <p:nvSpPr>
          <p:cNvPr id="2" name="タイトル 1"/>
          <p:cNvSpPr>
            <a:spLocks noGrp="1"/>
          </p:cNvSpPr>
          <p:nvPr>
            <p:ph type="title"/>
          </p:nvPr>
        </p:nvSpPr>
        <p:spPr>
          <a:xfrm>
            <a:off x="326309" y="384650"/>
            <a:ext cx="7886700" cy="503396"/>
          </a:xfrm>
        </p:spPr>
        <p:txBody>
          <a:bodyPr>
            <a:normAutofit fontScale="90000"/>
          </a:bodyPr>
          <a:lstStyle/>
          <a:p>
            <a:r>
              <a:rPr kumimoji="1" lang="ja-JP" altLang="en-US" dirty="0"/>
              <a:t>セルの数値と値のクリア</a:t>
            </a:r>
          </a:p>
        </p:txBody>
      </p:sp>
      <p:cxnSp>
        <p:nvCxnSpPr>
          <p:cNvPr id="5" name="直線矢印コネクタ 4"/>
          <p:cNvCxnSpPr/>
          <p:nvPr/>
        </p:nvCxnSpPr>
        <p:spPr>
          <a:xfrm flipV="1">
            <a:off x="2987733" y="4216475"/>
            <a:ext cx="404291" cy="509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2"/>
          <p:cNvSpPr>
            <a:spLocks noGrp="1"/>
          </p:cNvSpPr>
          <p:nvPr>
            <p:ph idx="1"/>
          </p:nvPr>
        </p:nvSpPr>
        <p:spPr>
          <a:xfrm>
            <a:off x="770780" y="5000425"/>
            <a:ext cx="5091704" cy="881056"/>
          </a:xfrm>
        </p:spPr>
        <p:txBody>
          <a:bodyPr>
            <a:normAutofit fontScale="77500" lnSpcReduction="20000"/>
          </a:bodyPr>
          <a:lstStyle/>
          <a:p>
            <a:pPr marL="0" indent="0">
              <a:lnSpc>
                <a:spcPct val="110000"/>
              </a:lnSpc>
              <a:buNone/>
            </a:pPr>
            <a:r>
              <a:rPr lang="ja-JP" altLang="en-US" sz="2400" b="1" u="sng" dirty="0">
                <a:solidFill>
                  <a:srgbClr val="FF0000"/>
                </a:solidFill>
              </a:rPr>
              <a:t>クリア</a:t>
            </a:r>
            <a:r>
              <a:rPr lang="ja-JP" altLang="en-US" sz="2400" dirty="0"/>
              <a:t>したい</a:t>
            </a:r>
            <a:r>
              <a:rPr lang="ja-JP" altLang="en-US" sz="2400" dirty="0">
                <a:solidFill>
                  <a:srgbClr val="C00000"/>
                </a:solidFill>
              </a:rPr>
              <a:t>セル</a:t>
            </a:r>
            <a:r>
              <a:rPr lang="ja-JP" altLang="en-US" sz="2400" dirty="0"/>
              <a:t>を範囲選択（マウスでドラッグ）したあと、</a:t>
            </a:r>
            <a:r>
              <a:rPr lang="ja-JP" altLang="en-US" sz="2400" b="1" u="sng" dirty="0">
                <a:solidFill>
                  <a:srgbClr val="FF0000"/>
                </a:solidFill>
              </a:rPr>
              <a:t>右クリック</a:t>
            </a:r>
            <a:r>
              <a:rPr lang="ja-JP" altLang="en-US" sz="2400" dirty="0"/>
              <a:t>して、「</a:t>
            </a:r>
            <a:r>
              <a:rPr lang="ja-JP" altLang="en-US" sz="2400" b="1" u="sng" dirty="0">
                <a:solidFill>
                  <a:srgbClr val="FF0000"/>
                </a:solidFill>
              </a:rPr>
              <a:t>数式と値のクリア</a:t>
            </a:r>
            <a:r>
              <a:rPr lang="ja-JP" altLang="en-US" sz="2400" dirty="0"/>
              <a:t>」を選ぶ</a:t>
            </a:r>
          </a:p>
        </p:txBody>
      </p:sp>
      <p:sp>
        <p:nvSpPr>
          <p:cNvPr id="7" name="右矢印 6"/>
          <p:cNvSpPr/>
          <p:nvPr/>
        </p:nvSpPr>
        <p:spPr>
          <a:xfrm>
            <a:off x="4591879" y="2479861"/>
            <a:ext cx="283265" cy="893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p:cNvSpPr/>
          <p:nvPr/>
        </p:nvSpPr>
        <p:spPr>
          <a:xfrm>
            <a:off x="3189879" y="3964722"/>
            <a:ext cx="983974" cy="2418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p:cNvSpPr/>
          <p:nvPr/>
        </p:nvSpPr>
        <p:spPr>
          <a:xfrm>
            <a:off x="5577782" y="2545665"/>
            <a:ext cx="2828799" cy="3911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コンテンツ プレースホルダー 2"/>
          <p:cNvSpPr txBox="1">
            <a:spLocks/>
          </p:cNvSpPr>
          <p:nvPr/>
        </p:nvSpPr>
        <p:spPr>
          <a:xfrm>
            <a:off x="6208201" y="3083667"/>
            <a:ext cx="2935799" cy="88105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消えた！</a:t>
            </a:r>
          </a:p>
        </p:txBody>
      </p:sp>
    </p:spTree>
    <p:extLst>
      <p:ext uri="{BB962C8B-B14F-4D97-AF65-F5344CB8AC3E}">
        <p14:creationId xmlns:p14="http://schemas.microsoft.com/office/powerpoint/2010/main" val="2424632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8611" y="431199"/>
            <a:ext cx="7886700" cy="503396"/>
          </a:xfrm>
        </p:spPr>
        <p:txBody>
          <a:bodyPr>
            <a:noAutofit/>
          </a:bodyPr>
          <a:lstStyle/>
          <a:p>
            <a:r>
              <a:rPr lang="ja-JP" altLang="en-US" dirty="0"/>
              <a:t>元に戻す操作</a:t>
            </a:r>
            <a:endParaRPr kumimoji="1" lang="ja-JP" altLang="en-US" dirty="0"/>
          </a:p>
        </p:txBody>
      </p:sp>
      <p:pic>
        <p:nvPicPr>
          <p:cNvPr id="4" name="図 3"/>
          <p:cNvPicPr>
            <a:picLocks noChangeAspect="1"/>
          </p:cNvPicPr>
          <p:nvPr/>
        </p:nvPicPr>
        <p:blipFill>
          <a:blip r:embed="rId2"/>
          <a:stretch>
            <a:fillRect/>
          </a:stretch>
        </p:blipFill>
        <p:spPr>
          <a:xfrm>
            <a:off x="0" y="2574887"/>
            <a:ext cx="2566418" cy="1714730"/>
          </a:xfrm>
          <a:prstGeom prst="rect">
            <a:avLst/>
          </a:prstGeom>
        </p:spPr>
      </p:pic>
      <p:sp>
        <p:nvSpPr>
          <p:cNvPr id="5" name="右矢印 4"/>
          <p:cNvSpPr/>
          <p:nvPr/>
        </p:nvSpPr>
        <p:spPr>
          <a:xfrm>
            <a:off x="2722183" y="3271979"/>
            <a:ext cx="464574" cy="641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 name="図 5"/>
          <p:cNvPicPr>
            <a:picLocks noChangeAspect="1"/>
          </p:cNvPicPr>
          <p:nvPr/>
        </p:nvPicPr>
        <p:blipFill>
          <a:blip r:embed="rId3"/>
          <a:stretch>
            <a:fillRect/>
          </a:stretch>
        </p:blipFill>
        <p:spPr>
          <a:xfrm>
            <a:off x="3342523" y="2574887"/>
            <a:ext cx="2411339" cy="1714730"/>
          </a:xfrm>
          <a:prstGeom prst="rect">
            <a:avLst/>
          </a:prstGeom>
        </p:spPr>
      </p:pic>
      <p:sp>
        <p:nvSpPr>
          <p:cNvPr id="7" name="コンテンツ プレースホルダー 2"/>
          <p:cNvSpPr>
            <a:spLocks noGrp="1"/>
          </p:cNvSpPr>
          <p:nvPr>
            <p:ph idx="1"/>
          </p:nvPr>
        </p:nvSpPr>
        <p:spPr>
          <a:xfrm>
            <a:off x="2155442" y="4648901"/>
            <a:ext cx="2392750" cy="881056"/>
          </a:xfrm>
        </p:spPr>
        <p:txBody>
          <a:bodyPr>
            <a:normAutofit fontScale="77500" lnSpcReduction="20000"/>
          </a:bodyPr>
          <a:lstStyle/>
          <a:p>
            <a:pPr marL="0" indent="0">
              <a:lnSpc>
                <a:spcPct val="110000"/>
              </a:lnSpc>
              <a:buNone/>
            </a:pPr>
            <a:r>
              <a:rPr kumimoji="1" lang="ja-JP" altLang="en-US" dirty="0">
                <a:solidFill>
                  <a:schemeClr val="tx1"/>
                </a:solidFill>
              </a:rPr>
              <a:t>何かの操作を</a:t>
            </a:r>
            <a:endParaRPr kumimoji="1" lang="en-US" altLang="ja-JP" dirty="0">
              <a:solidFill>
                <a:schemeClr val="tx1"/>
              </a:solidFill>
            </a:endParaRPr>
          </a:p>
          <a:p>
            <a:pPr marL="0" indent="0">
              <a:lnSpc>
                <a:spcPct val="110000"/>
              </a:lnSpc>
              <a:buNone/>
            </a:pPr>
            <a:r>
              <a:rPr kumimoji="1" lang="ja-JP" altLang="en-US" dirty="0">
                <a:solidFill>
                  <a:schemeClr val="tx1"/>
                </a:solidFill>
              </a:rPr>
              <a:t>したとする</a:t>
            </a:r>
          </a:p>
        </p:txBody>
      </p:sp>
      <p:sp>
        <p:nvSpPr>
          <p:cNvPr id="8" name="右矢印 7"/>
          <p:cNvSpPr/>
          <p:nvPr/>
        </p:nvSpPr>
        <p:spPr>
          <a:xfrm>
            <a:off x="5909627" y="3271979"/>
            <a:ext cx="464574" cy="641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0" name="図 9"/>
          <p:cNvPicPr>
            <a:picLocks noChangeAspect="1"/>
          </p:cNvPicPr>
          <p:nvPr/>
        </p:nvPicPr>
        <p:blipFill>
          <a:blip r:embed="rId4"/>
          <a:stretch>
            <a:fillRect/>
          </a:stretch>
        </p:blipFill>
        <p:spPr>
          <a:xfrm>
            <a:off x="3052977" y="910359"/>
            <a:ext cx="878681" cy="721519"/>
          </a:xfrm>
          <a:prstGeom prst="rect">
            <a:avLst/>
          </a:prstGeom>
          <a:ln>
            <a:solidFill>
              <a:srgbClr val="FF0000"/>
            </a:solidFill>
          </a:ln>
        </p:spPr>
      </p:pic>
      <p:cxnSp>
        <p:nvCxnSpPr>
          <p:cNvPr id="12" name="直線矢印コネクタ 11"/>
          <p:cNvCxnSpPr>
            <a:cxnSpLocks/>
            <a:stCxn id="10" idx="2"/>
            <a:endCxn id="19" idx="0"/>
          </p:cNvCxnSpPr>
          <p:nvPr/>
        </p:nvCxnSpPr>
        <p:spPr>
          <a:xfrm>
            <a:off x="3492318" y="1631878"/>
            <a:ext cx="273428" cy="9139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コンテンツ プレースホルダー 2"/>
          <p:cNvSpPr txBox="1">
            <a:spLocks/>
          </p:cNvSpPr>
          <p:nvPr/>
        </p:nvSpPr>
        <p:spPr>
          <a:xfrm>
            <a:off x="4103032" y="853351"/>
            <a:ext cx="2392750" cy="881056"/>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元に戻す</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ボタン</a:t>
            </a:r>
          </a:p>
        </p:txBody>
      </p:sp>
      <p:pic>
        <p:nvPicPr>
          <p:cNvPr id="16" name="図 15"/>
          <p:cNvPicPr>
            <a:picLocks noChangeAspect="1"/>
          </p:cNvPicPr>
          <p:nvPr/>
        </p:nvPicPr>
        <p:blipFill>
          <a:blip r:embed="rId5"/>
          <a:stretch>
            <a:fillRect/>
          </a:stretch>
        </p:blipFill>
        <p:spPr>
          <a:xfrm>
            <a:off x="6414779" y="2545797"/>
            <a:ext cx="2664650" cy="1743821"/>
          </a:xfrm>
          <a:prstGeom prst="rect">
            <a:avLst/>
          </a:prstGeom>
        </p:spPr>
      </p:pic>
      <p:sp>
        <p:nvSpPr>
          <p:cNvPr id="18" name="コンテンツ プレースホルダー 2"/>
          <p:cNvSpPr txBox="1">
            <a:spLocks/>
          </p:cNvSpPr>
          <p:nvPr/>
        </p:nvSpPr>
        <p:spPr>
          <a:xfrm>
            <a:off x="5354355" y="4672972"/>
            <a:ext cx="2650357" cy="8810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元に戻す</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」ボタンを押すと元に戻る</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正方形/長方形 18"/>
          <p:cNvSpPr/>
          <p:nvPr/>
        </p:nvSpPr>
        <p:spPr>
          <a:xfrm>
            <a:off x="3666784" y="2545798"/>
            <a:ext cx="197924" cy="2013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4">
            <a:extLst>
              <a:ext uri="{FF2B5EF4-FFF2-40B4-BE49-F238E27FC236}">
                <a16:creationId xmlns:a16="http://schemas.microsoft.com/office/drawing/2014/main" id="{BA74764B-C2EB-4507-81CB-6999F8AA49FC}"/>
              </a:ext>
            </a:extLst>
          </p:cNvPr>
          <p:cNvSpPr/>
          <p:nvPr/>
        </p:nvSpPr>
        <p:spPr>
          <a:xfrm>
            <a:off x="1008075" y="5517973"/>
            <a:ext cx="7015048" cy="1036210"/>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コンテンツ プレースホルダー 2">
            <a:extLst>
              <a:ext uri="{FF2B5EF4-FFF2-40B4-BE49-F238E27FC236}">
                <a16:creationId xmlns:a16="http://schemas.microsoft.com/office/drawing/2014/main" id="{0F639347-B131-4A6A-BF58-0C460C02EB83}"/>
              </a:ext>
            </a:extLst>
          </p:cNvPr>
          <p:cNvSpPr txBox="1">
            <a:spLocks/>
          </p:cNvSpPr>
          <p:nvPr/>
        </p:nvSpPr>
        <p:spPr>
          <a:xfrm>
            <a:off x="1287751" y="5675868"/>
            <a:ext cx="6678025" cy="67103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もとに戻す操作は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CTRL + Z</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コントロールキーと「</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Z</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」を同時押し</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でも，できる</a:t>
            </a:r>
          </a:p>
        </p:txBody>
      </p:sp>
      <p:pic>
        <p:nvPicPr>
          <p:cNvPr id="11" name="図 10">
            <a:extLst>
              <a:ext uri="{FF2B5EF4-FFF2-40B4-BE49-F238E27FC236}">
                <a16:creationId xmlns:a16="http://schemas.microsoft.com/office/drawing/2014/main" id="{CA119A32-5557-43E1-8C26-745B943336FA}"/>
              </a:ext>
            </a:extLst>
          </p:cNvPr>
          <p:cNvPicPr>
            <a:picLocks noChangeAspect="1"/>
          </p:cNvPicPr>
          <p:nvPr/>
        </p:nvPicPr>
        <p:blipFill>
          <a:blip r:embed="rId6"/>
          <a:stretch>
            <a:fillRect/>
          </a:stretch>
        </p:blipFill>
        <p:spPr>
          <a:xfrm>
            <a:off x="6026576" y="1095764"/>
            <a:ext cx="1612983" cy="562004"/>
          </a:xfrm>
          <a:prstGeom prst="rect">
            <a:avLst/>
          </a:prstGeom>
        </p:spPr>
      </p:pic>
      <p:sp>
        <p:nvSpPr>
          <p:cNvPr id="21" name="コンテンツ プレースホルダー 2">
            <a:extLst>
              <a:ext uri="{FF2B5EF4-FFF2-40B4-BE49-F238E27FC236}">
                <a16:creationId xmlns:a16="http://schemas.microsoft.com/office/drawing/2014/main" id="{26785583-90ED-4394-BD16-0A277FFA23D6}"/>
              </a:ext>
            </a:extLst>
          </p:cNvPr>
          <p:cNvSpPr txBox="1">
            <a:spLocks/>
          </p:cNvSpPr>
          <p:nvPr/>
        </p:nvSpPr>
        <p:spPr>
          <a:xfrm>
            <a:off x="5753862" y="1650133"/>
            <a:ext cx="3506652" cy="75374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オンライン版の </a:t>
            </a:r>
            <a:r>
              <a:rPr kumimoji="1" lang="en-US" altLang="ja-JP" sz="2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Excel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でも</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「元に戻す」ボタンはある</a:t>
            </a:r>
          </a:p>
        </p:txBody>
      </p:sp>
    </p:spTree>
    <p:extLst>
      <p:ext uri="{BB962C8B-B14F-4D97-AF65-F5344CB8AC3E}">
        <p14:creationId xmlns:p14="http://schemas.microsoft.com/office/powerpoint/2010/main" val="1835898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6-5 </a:t>
            </a:r>
            <a:r>
              <a:rPr lang="ja-JP" altLang="en-US" dirty="0"/>
              <a:t>散布図（</a:t>
            </a:r>
            <a:r>
              <a:rPr lang="en-US" altLang="ja-JP" dirty="0"/>
              <a:t>Excel </a:t>
            </a:r>
            <a:r>
              <a:rPr lang="ja-JP" altLang="en-US" dirty="0"/>
              <a:t>を使用）</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0684B575-C980-9EE5-F7AE-4361C6C0D947}"/>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529707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367B19-3F33-4522-AC20-8593A6F85D2A}"/>
              </a:ext>
            </a:extLst>
          </p:cNvPr>
          <p:cNvSpPr>
            <a:spLocks noGrp="1"/>
          </p:cNvSpPr>
          <p:nvPr>
            <p:ph type="title"/>
          </p:nvPr>
        </p:nvSpPr>
        <p:spPr/>
        <p:txBody>
          <a:bodyPr>
            <a:normAutofit fontScale="90000"/>
          </a:bodyPr>
          <a:lstStyle/>
          <a:p>
            <a:r>
              <a:rPr kumimoji="1" lang="ja-JP" altLang="en-US" dirty="0"/>
              <a:t>散布図の用途</a:t>
            </a:r>
          </a:p>
        </p:txBody>
      </p:sp>
      <p:sp>
        <p:nvSpPr>
          <p:cNvPr id="3" name="コンテンツ プレースホルダー 2">
            <a:extLst>
              <a:ext uri="{FF2B5EF4-FFF2-40B4-BE49-F238E27FC236}">
                <a16:creationId xmlns:a16="http://schemas.microsoft.com/office/drawing/2014/main" id="{E1BC9F11-00A2-468E-B365-DCDD164BAB19}"/>
              </a:ext>
            </a:extLst>
          </p:cNvPr>
          <p:cNvSpPr>
            <a:spLocks noGrp="1"/>
          </p:cNvSpPr>
          <p:nvPr>
            <p:ph idx="1"/>
          </p:nvPr>
        </p:nvSpPr>
        <p:spPr>
          <a:xfrm>
            <a:off x="321845" y="846253"/>
            <a:ext cx="2954755" cy="5333166"/>
          </a:xfrm>
        </p:spPr>
        <p:txBody>
          <a:bodyPr/>
          <a:lstStyle/>
          <a:p>
            <a:r>
              <a:rPr kumimoji="1" lang="ja-JP" altLang="en-US" dirty="0"/>
              <a:t>時間変化</a:t>
            </a:r>
          </a:p>
        </p:txBody>
      </p:sp>
      <p:sp>
        <p:nvSpPr>
          <p:cNvPr id="4" name="スライド番号プレースホルダー 3">
            <a:extLst>
              <a:ext uri="{FF2B5EF4-FFF2-40B4-BE49-F238E27FC236}">
                <a16:creationId xmlns:a16="http://schemas.microsoft.com/office/drawing/2014/main" id="{7F5038EC-F240-4909-8DC4-A4CBCDB114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2">
            <a:extLst>
              <a:ext uri="{FF2B5EF4-FFF2-40B4-BE49-F238E27FC236}">
                <a16:creationId xmlns:a16="http://schemas.microsoft.com/office/drawing/2014/main" id="{17AFB596-CD98-4F0C-9CA9-CCA5C9B5511B}"/>
              </a:ext>
            </a:extLst>
          </p:cNvPr>
          <p:cNvSpPr txBox="1">
            <a:spLocks/>
          </p:cNvSpPr>
          <p:nvPr/>
        </p:nvSpPr>
        <p:spPr>
          <a:xfrm>
            <a:off x="5246735" y="854257"/>
            <a:ext cx="2954755" cy="533316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分布</a:t>
            </a:r>
          </a:p>
        </p:txBody>
      </p:sp>
      <p:pic>
        <p:nvPicPr>
          <p:cNvPr id="8" name="図 7">
            <a:extLst>
              <a:ext uri="{FF2B5EF4-FFF2-40B4-BE49-F238E27FC236}">
                <a16:creationId xmlns:a16="http://schemas.microsoft.com/office/drawing/2014/main" id="{F65D156B-12BC-4EEF-8FF5-57777FAAF650}"/>
              </a:ext>
            </a:extLst>
          </p:cNvPr>
          <p:cNvPicPr>
            <a:picLocks noChangeAspect="1"/>
          </p:cNvPicPr>
          <p:nvPr/>
        </p:nvPicPr>
        <p:blipFill>
          <a:blip r:embed="rId2"/>
          <a:stretch>
            <a:fillRect/>
          </a:stretch>
        </p:blipFill>
        <p:spPr>
          <a:xfrm>
            <a:off x="4527550" y="1613193"/>
            <a:ext cx="4507130" cy="2401203"/>
          </a:xfrm>
          <a:prstGeom prst="rect">
            <a:avLst/>
          </a:prstGeom>
        </p:spPr>
      </p:pic>
      <p:pic>
        <p:nvPicPr>
          <p:cNvPr id="9" name="図 8">
            <a:extLst>
              <a:ext uri="{FF2B5EF4-FFF2-40B4-BE49-F238E27FC236}">
                <a16:creationId xmlns:a16="http://schemas.microsoft.com/office/drawing/2014/main" id="{46BD040B-A9C2-40E9-8616-7023405C70A0}"/>
              </a:ext>
            </a:extLst>
          </p:cNvPr>
          <p:cNvPicPr>
            <a:picLocks noChangeAspect="1"/>
          </p:cNvPicPr>
          <p:nvPr/>
        </p:nvPicPr>
        <p:blipFill>
          <a:blip r:embed="rId3"/>
          <a:stretch>
            <a:fillRect/>
          </a:stretch>
        </p:blipFill>
        <p:spPr>
          <a:xfrm>
            <a:off x="109320" y="1754187"/>
            <a:ext cx="4181556" cy="2119214"/>
          </a:xfrm>
          <a:prstGeom prst="rect">
            <a:avLst/>
          </a:prstGeom>
        </p:spPr>
      </p:pic>
      <p:sp>
        <p:nvSpPr>
          <p:cNvPr id="10" name="テキスト ボックス 9">
            <a:extLst>
              <a:ext uri="{FF2B5EF4-FFF2-40B4-BE49-F238E27FC236}">
                <a16:creationId xmlns:a16="http://schemas.microsoft.com/office/drawing/2014/main" id="{8FA5CD13-0E1D-4CC4-921D-5301AF38183B}"/>
              </a:ext>
            </a:extLst>
          </p:cNvPr>
          <p:cNvSpPr txBox="1"/>
          <p:nvPr/>
        </p:nvSpPr>
        <p:spPr>
          <a:xfrm>
            <a:off x="109320" y="4269912"/>
            <a:ext cx="2954655"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横軸は時間．</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散布図から，</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時間変化</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を読み取る</a:t>
            </a:r>
          </a:p>
        </p:txBody>
      </p:sp>
      <p:sp>
        <p:nvSpPr>
          <p:cNvPr id="11" name="テキスト ボックス 10">
            <a:extLst>
              <a:ext uri="{FF2B5EF4-FFF2-40B4-BE49-F238E27FC236}">
                <a16:creationId xmlns:a16="http://schemas.microsoft.com/office/drawing/2014/main" id="{29160298-9ACC-441C-A4CB-189C60500651}"/>
              </a:ext>
            </a:extLst>
          </p:cNvPr>
          <p:cNvSpPr txBox="1"/>
          <p:nvPr/>
        </p:nvSpPr>
        <p:spPr>
          <a:xfrm>
            <a:off x="4650462" y="4269912"/>
            <a:ext cx="3877985"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横軸と縦軸は，２つの量．</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散布図から，</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２つの量の間の</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関係</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を見る</a:t>
            </a:r>
          </a:p>
        </p:txBody>
      </p:sp>
    </p:spTree>
    <p:extLst>
      <p:ext uri="{BB962C8B-B14F-4D97-AF65-F5344CB8AC3E}">
        <p14:creationId xmlns:p14="http://schemas.microsoft.com/office/powerpoint/2010/main" val="1621708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65D156B-12BC-4EEF-8FF5-57777FAAF650}"/>
              </a:ext>
            </a:extLst>
          </p:cNvPr>
          <p:cNvPicPr>
            <a:picLocks noChangeAspect="1"/>
          </p:cNvPicPr>
          <p:nvPr/>
        </p:nvPicPr>
        <p:blipFill>
          <a:blip r:embed="rId2"/>
          <a:stretch>
            <a:fillRect/>
          </a:stretch>
        </p:blipFill>
        <p:spPr>
          <a:xfrm>
            <a:off x="768349" y="1052612"/>
            <a:ext cx="7894053" cy="4205608"/>
          </a:xfrm>
          <a:prstGeom prst="rect">
            <a:avLst/>
          </a:prstGeom>
        </p:spPr>
      </p:pic>
      <p:sp>
        <p:nvSpPr>
          <p:cNvPr id="2" name="タイトル 1">
            <a:extLst>
              <a:ext uri="{FF2B5EF4-FFF2-40B4-BE49-F238E27FC236}">
                <a16:creationId xmlns:a16="http://schemas.microsoft.com/office/drawing/2014/main" id="{4C367B19-3F33-4522-AC20-8593A6F85D2A}"/>
              </a:ext>
            </a:extLst>
          </p:cNvPr>
          <p:cNvSpPr>
            <a:spLocks noGrp="1"/>
          </p:cNvSpPr>
          <p:nvPr>
            <p:ph type="title"/>
          </p:nvPr>
        </p:nvSpPr>
        <p:spPr/>
        <p:txBody>
          <a:bodyPr>
            <a:normAutofit fontScale="90000"/>
          </a:bodyPr>
          <a:lstStyle/>
          <a:p>
            <a:r>
              <a:rPr kumimoji="1" lang="ja-JP" altLang="en-US" dirty="0"/>
              <a:t>分布から読み取れること</a:t>
            </a:r>
          </a:p>
        </p:txBody>
      </p:sp>
      <p:sp>
        <p:nvSpPr>
          <p:cNvPr id="4" name="スライド番号プレースホルダー 3">
            <a:extLst>
              <a:ext uri="{FF2B5EF4-FFF2-40B4-BE49-F238E27FC236}">
                <a16:creationId xmlns:a16="http://schemas.microsoft.com/office/drawing/2014/main" id="{7F5038EC-F240-4909-8DC4-A4CBCDB114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12" name="直線コネクタ 11">
            <a:extLst>
              <a:ext uri="{FF2B5EF4-FFF2-40B4-BE49-F238E27FC236}">
                <a16:creationId xmlns:a16="http://schemas.microsoft.com/office/drawing/2014/main" id="{08A9BE8D-DC77-46FD-BCF7-406A717FF09E}"/>
              </a:ext>
            </a:extLst>
          </p:cNvPr>
          <p:cNvCxnSpPr/>
          <p:nvPr/>
        </p:nvCxnSpPr>
        <p:spPr>
          <a:xfrm flipV="1">
            <a:off x="1543050" y="1498600"/>
            <a:ext cx="6648450" cy="362585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55AC0DC7-41CA-493A-942E-8F9AD90D1BAB}"/>
              </a:ext>
            </a:extLst>
          </p:cNvPr>
          <p:cNvSpPr txBox="1"/>
          <p:nvPr/>
        </p:nvSpPr>
        <p:spPr>
          <a:xfrm>
            <a:off x="6394529" y="1032184"/>
            <a:ext cx="274947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２つの量に関係がある</a:t>
            </a:r>
          </a:p>
        </p:txBody>
      </p:sp>
      <p:sp>
        <p:nvSpPr>
          <p:cNvPr id="15" name="テキスト ボックス 14">
            <a:extLst>
              <a:ext uri="{FF2B5EF4-FFF2-40B4-BE49-F238E27FC236}">
                <a16:creationId xmlns:a16="http://schemas.microsoft.com/office/drawing/2014/main" id="{EC9B164B-D824-441A-B32D-BCABEDECF3C5}"/>
              </a:ext>
            </a:extLst>
          </p:cNvPr>
          <p:cNvSpPr txBox="1"/>
          <p:nvPr/>
        </p:nvSpPr>
        <p:spPr>
          <a:xfrm>
            <a:off x="3530375" y="5686734"/>
            <a:ext cx="249299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横軸</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花びらの長さ</a:t>
            </a:r>
          </a:p>
        </p:txBody>
      </p:sp>
      <p:sp>
        <p:nvSpPr>
          <p:cNvPr id="17" name="テキスト ボックス 16">
            <a:extLst>
              <a:ext uri="{FF2B5EF4-FFF2-40B4-BE49-F238E27FC236}">
                <a16:creationId xmlns:a16="http://schemas.microsoft.com/office/drawing/2014/main" id="{281C0271-8027-4C6C-99EF-54583A25140F}"/>
              </a:ext>
            </a:extLst>
          </p:cNvPr>
          <p:cNvSpPr txBox="1"/>
          <p:nvPr/>
        </p:nvSpPr>
        <p:spPr>
          <a:xfrm>
            <a:off x="275913" y="1854200"/>
            <a:ext cx="492443" cy="2144177"/>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縦軸</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花びらの幅</a:t>
            </a:r>
          </a:p>
        </p:txBody>
      </p:sp>
      <p:sp>
        <p:nvSpPr>
          <p:cNvPr id="18" name="楕円 17">
            <a:extLst>
              <a:ext uri="{FF2B5EF4-FFF2-40B4-BE49-F238E27FC236}">
                <a16:creationId xmlns:a16="http://schemas.microsoft.com/office/drawing/2014/main" id="{9CB3C5C0-4497-44E8-AD47-5ABFDE6DD7D6}"/>
              </a:ext>
            </a:extLst>
          </p:cNvPr>
          <p:cNvSpPr/>
          <p:nvPr/>
        </p:nvSpPr>
        <p:spPr>
          <a:xfrm rot="20107325">
            <a:off x="3642574" y="2024990"/>
            <a:ext cx="4320976" cy="1486517"/>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楕円 18">
            <a:extLst>
              <a:ext uri="{FF2B5EF4-FFF2-40B4-BE49-F238E27FC236}">
                <a16:creationId xmlns:a16="http://schemas.microsoft.com/office/drawing/2014/main" id="{6D3779D5-B6C6-4C64-82E3-FCA3ED902873}"/>
              </a:ext>
            </a:extLst>
          </p:cNvPr>
          <p:cNvSpPr/>
          <p:nvPr/>
        </p:nvSpPr>
        <p:spPr>
          <a:xfrm rot="20107325">
            <a:off x="2068812" y="4068024"/>
            <a:ext cx="1231915" cy="857514"/>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AB258376-8A0F-4CEF-905C-7EA310905835}"/>
              </a:ext>
            </a:extLst>
          </p:cNvPr>
          <p:cNvSpPr txBox="1"/>
          <p:nvPr/>
        </p:nvSpPr>
        <p:spPr>
          <a:xfrm>
            <a:off x="6134179" y="3598267"/>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かたまり</a:t>
            </a:r>
          </a:p>
        </p:txBody>
      </p:sp>
      <p:sp>
        <p:nvSpPr>
          <p:cNvPr id="23" name="テキスト ボックス 22">
            <a:extLst>
              <a:ext uri="{FF2B5EF4-FFF2-40B4-BE49-F238E27FC236}">
                <a16:creationId xmlns:a16="http://schemas.microsoft.com/office/drawing/2014/main" id="{60F83E0F-FEAF-46CB-A585-845F7C8AA8EC}"/>
              </a:ext>
            </a:extLst>
          </p:cNvPr>
          <p:cNvSpPr txBox="1"/>
          <p:nvPr/>
        </p:nvSpPr>
        <p:spPr>
          <a:xfrm>
            <a:off x="3311085" y="4417731"/>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かたまり</a:t>
            </a:r>
          </a:p>
        </p:txBody>
      </p:sp>
      <p:cxnSp>
        <p:nvCxnSpPr>
          <p:cNvPr id="26" name="直線矢印コネクタ 25">
            <a:extLst>
              <a:ext uri="{FF2B5EF4-FFF2-40B4-BE49-F238E27FC236}">
                <a16:creationId xmlns:a16="http://schemas.microsoft.com/office/drawing/2014/main" id="{087B076F-2162-4885-B934-8EFBF7990CAB}"/>
              </a:ext>
            </a:extLst>
          </p:cNvPr>
          <p:cNvCxnSpPr>
            <a:cxnSpLocks/>
          </p:cNvCxnSpPr>
          <p:nvPr/>
        </p:nvCxnSpPr>
        <p:spPr>
          <a:xfrm>
            <a:off x="4572000" y="2169567"/>
            <a:ext cx="431800" cy="756721"/>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F9A3EBE3-8445-4366-BA12-6E3ED69DEE3D}"/>
              </a:ext>
            </a:extLst>
          </p:cNvPr>
          <p:cNvCxnSpPr/>
          <p:nvPr/>
        </p:nvCxnSpPr>
        <p:spPr>
          <a:xfrm>
            <a:off x="2286123" y="3359577"/>
            <a:ext cx="288425" cy="957788"/>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3CBE60AB-32DF-4EA7-894C-1D8B21A3A27B}"/>
              </a:ext>
            </a:extLst>
          </p:cNvPr>
          <p:cNvCxnSpPr>
            <a:cxnSpLocks/>
          </p:cNvCxnSpPr>
          <p:nvPr/>
        </p:nvCxnSpPr>
        <p:spPr>
          <a:xfrm>
            <a:off x="5384800" y="1695450"/>
            <a:ext cx="345654" cy="474117"/>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32D57E01-417E-4D41-BC22-13249C6AD676}"/>
              </a:ext>
            </a:extLst>
          </p:cNvPr>
          <p:cNvSpPr txBox="1"/>
          <p:nvPr/>
        </p:nvSpPr>
        <p:spPr>
          <a:xfrm>
            <a:off x="4952333" y="1338631"/>
            <a:ext cx="69762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密集</a:t>
            </a:r>
          </a:p>
        </p:txBody>
      </p:sp>
      <p:sp>
        <p:nvSpPr>
          <p:cNvPr id="32" name="テキスト ボックス 31">
            <a:extLst>
              <a:ext uri="{FF2B5EF4-FFF2-40B4-BE49-F238E27FC236}">
                <a16:creationId xmlns:a16="http://schemas.microsoft.com/office/drawing/2014/main" id="{D49E28A3-1007-4717-B634-6986D4709BA6}"/>
              </a:ext>
            </a:extLst>
          </p:cNvPr>
          <p:cNvSpPr txBox="1"/>
          <p:nvPr/>
        </p:nvSpPr>
        <p:spPr>
          <a:xfrm>
            <a:off x="1876921" y="3001599"/>
            <a:ext cx="69762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密集</a:t>
            </a:r>
          </a:p>
        </p:txBody>
      </p:sp>
      <p:sp>
        <p:nvSpPr>
          <p:cNvPr id="33" name="テキスト ボックス 32">
            <a:extLst>
              <a:ext uri="{FF2B5EF4-FFF2-40B4-BE49-F238E27FC236}">
                <a16:creationId xmlns:a16="http://schemas.microsoft.com/office/drawing/2014/main" id="{39CF047F-48F0-4D79-AB56-38FB0FC4E4F5}"/>
              </a:ext>
            </a:extLst>
          </p:cNvPr>
          <p:cNvSpPr txBox="1"/>
          <p:nvPr/>
        </p:nvSpPr>
        <p:spPr>
          <a:xfrm>
            <a:off x="4015235" y="1835742"/>
            <a:ext cx="69762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密集</a:t>
            </a:r>
          </a:p>
        </p:txBody>
      </p:sp>
    </p:spTree>
    <p:extLst>
      <p:ext uri="{BB962C8B-B14F-4D97-AF65-F5344CB8AC3E}">
        <p14:creationId xmlns:p14="http://schemas.microsoft.com/office/powerpoint/2010/main" val="2952067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8A1B1-D789-4A75-9CBB-3DA7804A18BE}"/>
              </a:ext>
            </a:extLst>
          </p:cNvPr>
          <p:cNvSpPr>
            <a:spLocks noGrp="1"/>
          </p:cNvSpPr>
          <p:nvPr>
            <p:ph type="title"/>
          </p:nvPr>
        </p:nvSpPr>
        <p:spPr/>
        <p:txBody>
          <a:bodyPr>
            <a:normAutofit fontScale="90000"/>
          </a:bodyPr>
          <a:lstStyle/>
          <a:p>
            <a:r>
              <a:rPr kumimoji="1" lang="ja-JP" altLang="en-US" dirty="0"/>
              <a:t>データベースとは</a:t>
            </a:r>
          </a:p>
        </p:txBody>
      </p:sp>
      <p:sp>
        <p:nvSpPr>
          <p:cNvPr id="4" name="スライド番号プレースホルダー 3">
            <a:extLst>
              <a:ext uri="{FF2B5EF4-FFF2-40B4-BE49-F238E27FC236}">
                <a16:creationId xmlns:a16="http://schemas.microsoft.com/office/drawing/2014/main" id="{8C61E4F3-5C0F-4820-B7D8-AB61F7076A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Rectangle 3">
            <a:extLst>
              <a:ext uri="{FF2B5EF4-FFF2-40B4-BE49-F238E27FC236}">
                <a16:creationId xmlns:a16="http://schemas.microsoft.com/office/drawing/2014/main" id="{956C52FD-833B-46A9-90D5-8EC2711BA12F}"/>
              </a:ext>
            </a:extLst>
          </p:cNvPr>
          <p:cNvSpPr txBox="1">
            <a:spLocks/>
          </p:cNvSpPr>
          <p:nvPr/>
        </p:nvSpPr>
        <p:spPr>
          <a:xfrm>
            <a:off x="550444" y="920878"/>
            <a:ext cx="7962900" cy="9828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特定のテーマや目的</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に従って収集された</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大量のデータ</a:t>
            </a:r>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7" name="Text Box 19">
            <a:extLst>
              <a:ext uri="{FF2B5EF4-FFF2-40B4-BE49-F238E27FC236}">
                <a16:creationId xmlns:a16="http://schemas.microsoft.com/office/drawing/2014/main" id="{58D8749F-4AD8-4708-8092-594A0B3E9169}"/>
              </a:ext>
            </a:extLst>
          </p:cNvPr>
          <p:cNvSpPr txBox="1">
            <a:spLocks noChangeArrowheads="1"/>
          </p:cNvSpPr>
          <p:nvPr/>
        </p:nvSpPr>
        <p:spPr bwMode="auto">
          <a:xfrm>
            <a:off x="1097674" y="4191745"/>
            <a:ext cx="756047"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取引</a:t>
            </a:r>
          </a:p>
        </p:txBody>
      </p:sp>
      <p:sp>
        <p:nvSpPr>
          <p:cNvPr id="8" name="Text Box 20">
            <a:extLst>
              <a:ext uri="{FF2B5EF4-FFF2-40B4-BE49-F238E27FC236}">
                <a16:creationId xmlns:a16="http://schemas.microsoft.com/office/drawing/2014/main" id="{1D46DEDD-1ACA-4953-BE70-9FE45F3D5499}"/>
              </a:ext>
            </a:extLst>
          </p:cNvPr>
          <p:cNvSpPr txBox="1">
            <a:spLocks noChangeArrowheads="1"/>
          </p:cNvSpPr>
          <p:nvPr/>
        </p:nvSpPr>
        <p:spPr bwMode="auto">
          <a:xfrm>
            <a:off x="1092315" y="5753844"/>
            <a:ext cx="72151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計測</a:t>
            </a:r>
          </a:p>
        </p:txBody>
      </p:sp>
      <p:sp>
        <p:nvSpPr>
          <p:cNvPr id="9" name="AutoShape 28">
            <a:extLst>
              <a:ext uri="{FF2B5EF4-FFF2-40B4-BE49-F238E27FC236}">
                <a16:creationId xmlns:a16="http://schemas.microsoft.com/office/drawing/2014/main" id="{67B28A7C-638C-4EAF-9DA7-8DB1505E6D1D}"/>
              </a:ext>
            </a:extLst>
          </p:cNvPr>
          <p:cNvSpPr>
            <a:spLocks noChangeArrowheads="1"/>
          </p:cNvSpPr>
          <p:nvPr/>
        </p:nvSpPr>
        <p:spPr bwMode="auto">
          <a:xfrm>
            <a:off x="4390943" y="3956086"/>
            <a:ext cx="1067991" cy="523875"/>
          </a:xfrm>
          <a:prstGeom prst="rightArrow">
            <a:avLst>
              <a:gd name="adj1" fmla="val 50000"/>
              <a:gd name="adj2" fmla="val 62726"/>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pic>
        <p:nvPicPr>
          <p:cNvPr id="10" name="Picture 30" descr="働く車-軽トラック イラストアイコン">
            <a:extLst>
              <a:ext uri="{FF2B5EF4-FFF2-40B4-BE49-F238E27FC236}">
                <a16:creationId xmlns:a16="http://schemas.microsoft.com/office/drawing/2014/main" id="{0A3EF6CA-B3D3-43C2-A2A8-A5D450D0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758" y="3238141"/>
            <a:ext cx="889397"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1">
            <a:extLst>
              <a:ext uri="{FF2B5EF4-FFF2-40B4-BE49-F238E27FC236}">
                <a16:creationId xmlns:a16="http://schemas.microsoft.com/office/drawing/2014/main" id="{BE995936-8BDB-4D5F-B65F-A3519BB162EC}"/>
              </a:ext>
            </a:extLst>
          </p:cNvPr>
          <p:cNvSpPr txBox="1">
            <a:spLocks noChangeArrowheads="1"/>
          </p:cNvSpPr>
          <p:nvPr/>
        </p:nvSpPr>
        <p:spPr bwMode="auto">
          <a:xfrm>
            <a:off x="1196494" y="6413888"/>
            <a:ext cx="151923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データ収集</a:t>
            </a:r>
          </a:p>
        </p:txBody>
      </p:sp>
      <p:pic>
        <p:nvPicPr>
          <p:cNvPr id="12" name="Picture 33" descr="13">
            <a:extLst>
              <a:ext uri="{FF2B5EF4-FFF2-40B4-BE49-F238E27FC236}">
                <a16:creationId xmlns:a16="http://schemas.microsoft.com/office/drawing/2014/main" id="{738D2BE5-AE9A-475E-B6C5-C3AAF2150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576" y="2923730"/>
            <a:ext cx="984647" cy="118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4">
            <a:extLst>
              <a:ext uri="{FF2B5EF4-FFF2-40B4-BE49-F238E27FC236}">
                <a16:creationId xmlns:a16="http://schemas.microsoft.com/office/drawing/2014/main" id="{3B5201FC-498F-4D86-92D1-647207B24475}"/>
              </a:ext>
            </a:extLst>
          </p:cNvPr>
          <p:cNvSpPr txBox="1">
            <a:spLocks noChangeArrowheads="1"/>
          </p:cNvSpPr>
          <p:nvPr/>
        </p:nvSpPr>
        <p:spPr bwMode="auto">
          <a:xfrm>
            <a:off x="2459749" y="4134595"/>
            <a:ext cx="752474"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記入</a:t>
            </a:r>
          </a:p>
        </p:txBody>
      </p:sp>
      <p:sp>
        <p:nvSpPr>
          <p:cNvPr id="14" name="Text Box 35">
            <a:extLst>
              <a:ext uri="{FF2B5EF4-FFF2-40B4-BE49-F238E27FC236}">
                <a16:creationId xmlns:a16="http://schemas.microsoft.com/office/drawing/2014/main" id="{36442C50-2147-4999-8113-247F7D076B27}"/>
              </a:ext>
            </a:extLst>
          </p:cNvPr>
          <p:cNvSpPr txBox="1">
            <a:spLocks noChangeArrowheads="1"/>
          </p:cNvSpPr>
          <p:nvPr/>
        </p:nvSpPr>
        <p:spPr bwMode="auto">
          <a:xfrm>
            <a:off x="5881072" y="5255012"/>
            <a:ext cx="2658874" cy="682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データベース</a:t>
            </a:r>
            <a:endParaRPr kumimoji="1" lang="en-US" altLang="ja-JP"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endParaRPr>
          </a:p>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（データの集まり）</a:t>
            </a:r>
          </a:p>
        </p:txBody>
      </p:sp>
      <p:pic>
        <p:nvPicPr>
          <p:cNvPr id="15" name="Picture 37" descr="機械の前に立って胸部のレントゲンを撮影する男性を描いたイラスト">
            <a:extLst>
              <a:ext uri="{FF2B5EF4-FFF2-40B4-BE49-F238E27FC236}">
                <a16:creationId xmlns:a16="http://schemas.microsoft.com/office/drawing/2014/main" id="{B69F31CE-3E76-4ACC-8BD4-822FC082D4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8731" y="4567160"/>
            <a:ext cx="1047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8">
            <a:extLst>
              <a:ext uri="{FF2B5EF4-FFF2-40B4-BE49-F238E27FC236}">
                <a16:creationId xmlns:a16="http://schemas.microsoft.com/office/drawing/2014/main" id="{B59A03E4-2C3D-4B75-BE8E-B2EE64905311}"/>
              </a:ext>
            </a:extLst>
          </p:cNvPr>
          <p:cNvSpPr txBox="1">
            <a:spLocks noChangeArrowheads="1"/>
          </p:cNvSpPr>
          <p:nvPr/>
        </p:nvSpPr>
        <p:spPr bwMode="auto">
          <a:xfrm>
            <a:off x="1933491" y="5770513"/>
            <a:ext cx="753666"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Calibri Light" panose="020F0302020204030204" pitchFamily="34" charset="0"/>
                <a:ea typeface="メイリオ" panose="020B0604030504040204" pitchFamily="50" charset="-128"/>
                <a:cs typeface="+mn-cs"/>
              </a:rPr>
              <a:t>撮影</a:t>
            </a:r>
          </a:p>
        </p:txBody>
      </p:sp>
      <p:sp>
        <p:nvSpPr>
          <p:cNvPr id="17" name="Text Box 41">
            <a:extLst>
              <a:ext uri="{FF2B5EF4-FFF2-40B4-BE49-F238E27FC236}">
                <a16:creationId xmlns:a16="http://schemas.microsoft.com/office/drawing/2014/main" id="{A81C549C-3ED4-406A-9B5D-28505870486D}"/>
              </a:ext>
            </a:extLst>
          </p:cNvPr>
          <p:cNvSpPr txBox="1">
            <a:spLocks noChangeArrowheads="1"/>
          </p:cNvSpPr>
          <p:nvPr/>
        </p:nvSpPr>
        <p:spPr bwMode="auto">
          <a:xfrm>
            <a:off x="2715732" y="5634782"/>
            <a:ext cx="1545432"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データ保存</a:t>
            </a:r>
          </a:p>
        </p:txBody>
      </p:sp>
      <p:pic>
        <p:nvPicPr>
          <p:cNvPr id="18" name="Picture 44" descr="本が詰まったダンボール箱のイラスト">
            <a:extLst>
              <a:ext uri="{FF2B5EF4-FFF2-40B4-BE49-F238E27FC236}">
                <a16:creationId xmlns:a16="http://schemas.microsoft.com/office/drawing/2014/main" id="{EB893D08-103E-4F88-8E19-D1381C12E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8822" y="4563220"/>
            <a:ext cx="1310879" cy="108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descr="端末にタッチする女性のイラスト">
            <a:extLst>
              <a:ext uri="{FF2B5EF4-FFF2-40B4-BE49-F238E27FC236}">
                <a16:creationId xmlns:a16="http://schemas.microsoft.com/office/drawing/2014/main" id="{7C55F8E5-0776-4268-9FF3-89DC962466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832" y="2851101"/>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22">
            <a:extLst>
              <a:ext uri="{FF2B5EF4-FFF2-40B4-BE49-F238E27FC236}">
                <a16:creationId xmlns:a16="http://schemas.microsoft.com/office/drawing/2014/main" id="{FD1791C2-A289-46E9-9806-E2CFD0FF341F}"/>
              </a:ext>
            </a:extLst>
          </p:cNvPr>
          <p:cNvSpPr/>
          <p:nvPr/>
        </p:nvSpPr>
        <p:spPr>
          <a:xfrm>
            <a:off x="407569" y="774518"/>
            <a:ext cx="8105775" cy="1129224"/>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1" name="Picture 6" descr="http://4.bp.blogspot.com/-ugfDrCNROHw/VbnRccqW8JI/AAAAAAAAwLQ/W3tt2UI4bcA/s800/computer_server.png">
            <a:extLst>
              <a:ext uri="{FF2B5EF4-FFF2-40B4-BE49-F238E27FC236}">
                <a16:creationId xmlns:a16="http://schemas.microsoft.com/office/drawing/2014/main" id="{4AFE0348-8BDF-4D37-9B43-605015A30F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7949" y="3003251"/>
            <a:ext cx="2465395" cy="230206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FFE0256-0C40-52EF-AFEE-9B6C2AA51E3D}"/>
              </a:ext>
            </a:extLst>
          </p:cNvPr>
          <p:cNvSpPr txBox="1"/>
          <p:nvPr/>
        </p:nvSpPr>
        <p:spPr>
          <a:xfrm>
            <a:off x="1067838" y="2075042"/>
            <a:ext cx="726352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例：銀行、商店、交通機関、電話会社などさまざま</a:t>
            </a:r>
          </a:p>
        </p:txBody>
      </p:sp>
    </p:spTree>
    <p:extLst>
      <p:ext uri="{BB962C8B-B14F-4D97-AF65-F5344CB8AC3E}">
        <p14:creationId xmlns:p14="http://schemas.microsoft.com/office/powerpoint/2010/main" val="27354599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4E35F68-3066-4A9A-A28D-F32F0029AB15}"/>
              </a:ext>
            </a:extLst>
          </p:cNvPr>
          <p:cNvPicPr>
            <a:picLocks noChangeAspect="1"/>
          </p:cNvPicPr>
          <p:nvPr/>
        </p:nvPicPr>
        <p:blipFill>
          <a:blip r:embed="rId2"/>
          <a:stretch>
            <a:fillRect/>
          </a:stretch>
        </p:blipFill>
        <p:spPr>
          <a:xfrm>
            <a:off x="1889428" y="4608124"/>
            <a:ext cx="1375445" cy="1309890"/>
          </a:xfrm>
          <a:prstGeom prst="rect">
            <a:avLst/>
          </a:prstGeom>
        </p:spPr>
      </p:pic>
      <p:sp>
        <p:nvSpPr>
          <p:cNvPr id="2" name="タイトル 1"/>
          <p:cNvSpPr>
            <a:spLocks noGrp="1"/>
          </p:cNvSpPr>
          <p:nvPr>
            <p:ph type="title"/>
          </p:nvPr>
        </p:nvSpPr>
        <p:spPr/>
        <p:txBody>
          <a:bodyPr>
            <a:normAutofit fontScale="90000"/>
          </a:bodyPr>
          <a:lstStyle/>
          <a:p>
            <a:r>
              <a:rPr kumimoji="1" lang="en-US" altLang="ja-JP" dirty="0"/>
              <a:t>Excel </a:t>
            </a:r>
            <a:r>
              <a:rPr kumimoji="1" lang="ja-JP" altLang="en-US" dirty="0" err="1"/>
              <a:t>での</a:t>
            </a:r>
            <a:r>
              <a:rPr kumimoji="1" lang="ja-JP" altLang="en-US" dirty="0"/>
              <a:t>散布図の作成手順</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p:cNvPicPr>
            <a:picLocks noChangeAspect="1"/>
          </p:cNvPicPr>
          <p:nvPr/>
        </p:nvPicPr>
        <p:blipFill>
          <a:blip r:embed="rId3"/>
          <a:stretch>
            <a:fillRect/>
          </a:stretch>
        </p:blipFill>
        <p:spPr>
          <a:xfrm>
            <a:off x="601812" y="935752"/>
            <a:ext cx="2641146" cy="1566949"/>
          </a:xfrm>
          <a:prstGeom prst="rect">
            <a:avLst/>
          </a:prstGeom>
        </p:spPr>
      </p:pic>
      <p:sp>
        <p:nvSpPr>
          <p:cNvPr id="9" name="コンテンツ プレースホルダー 2"/>
          <p:cNvSpPr txBox="1">
            <a:spLocks/>
          </p:cNvSpPr>
          <p:nvPr/>
        </p:nvSpPr>
        <p:spPr>
          <a:xfrm>
            <a:off x="4162149" y="2812386"/>
            <a:ext cx="4186202" cy="46914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　グラフ化したい部分を</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範囲選択</a:t>
            </a:r>
          </a:p>
        </p:txBody>
      </p:sp>
      <p:sp>
        <p:nvSpPr>
          <p:cNvPr id="10" name="角丸四角形 9"/>
          <p:cNvSpPr/>
          <p:nvPr/>
        </p:nvSpPr>
        <p:spPr>
          <a:xfrm>
            <a:off x="4008806" y="2686908"/>
            <a:ext cx="4258126" cy="531854"/>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1" name="コンテンツ プレースホルダー 2"/>
          <p:cNvSpPr txBox="1">
            <a:spLocks/>
          </p:cNvSpPr>
          <p:nvPr/>
        </p:nvSpPr>
        <p:spPr>
          <a:xfrm>
            <a:off x="1602617" y="2571704"/>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元データ</a:t>
            </a:r>
          </a:p>
        </p:txBody>
      </p:sp>
      <p:sp>
        <p:nvSpPr>
          <p:cNvPr id="12" name="右矢印 11"/>
          <p:cNvSpPr/>
          <p:nvPr/>
        </p:nvSpPr>
        <p:spPr>
          <a:xfrm>
            <a:off x="3500859" y="1502747"/>
            <a:ext cx="371591"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3" name="右矢印 12"/>
          <p:cNvSpPr/>
          <p:nvPr/>
        </p:nvSpPr>
        <p:spPr>
          <a:xfrm>
            <a:off x="230221" y="4460487"/>
            <a:ext cx="371591"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右矢印 13"/>
          <p:cNvSpPr/>
          <p:nvPr/>
        </p:nvSpPr>
        <p:spPr>
          <a:xfrm>
            <a:off x="4614113" y="4480341"/>
            <a:ext cx="376987"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コンテンツ プレースホルダー 2"/>
          <p:cNvSpPr txBox="1">
            <a:spLocks/>
          </p:cNvSpPr>
          <p:nvPr/>
        </p:nvSpPr>
        <p:spPr>
          <a:xfrm>
            <a:off x="421470" y="6432148"/>
            <a:ext cx="5639921"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　リボンで「</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挿入</a:t>
            </a: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散布図</a:t>
            </a:r>
            <a:endPar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角丸四角形 15"/>
          <p:cNvSpPr/>
          <p:nvPr/>
        </p:nvSpPr>
        <p:spPr>
          <a:xfrm>
            <a:off x="360013" y="6270152"/>
            <a:ext cx="4429545" cy="531854"/>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19" name="図 18">
            <a:extLst>
              <a:ext uri="{FF2B5EF4-FFF2-40B4-BE49-F238E27FC236}">
                <a16:creationId xmlns:a16="http://schemas.microsoft.com/office/drawing/2014/main" id="{F27992F4-B37A-4553-A6F1-B78E395167AE}"/>
              </a:ext>
            </a:extLst>
          </p:cNvPr>
          <p:cNvPicPr>
            <a:picLocks noChangeAspect="1"/>
          </p:cNvPicPr>
          <p:nvPr/>
        </p:nvPicPr>
        <p:blipFill>
          <a:blip r:embed="rId4"/>
          <a:stretch>
            <a:fillRect/>
          </a:stretch>
        </p:blipFill>
        <p:spPr>
          <a:xfrm>
            <a:off x="1422988" y="3292559"/>
            <a:ext cx="2295702" cy="870452"/>
          </a:xfrm>
          <a:prstGeom prst="rect">
            <a:avLst/>
          </a:prstGeom>
        </p:spPr>
      </p:pic>
      <p:sp>
        <p:nvSpPr>
          <p:cNvPr id="17" name="正方形/長方形 16"/>
          <p:cNvSpPr/>
          <p:nvPr/>
        </p:nvSpPr>
        <p:spPr>
          <a:xfrm>
            <a:off x="1791177" y="3302435"/>
            <a:ext cx="291901" cy="1211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正方形/長方形 17"/>
          <p:cNvSpPr/>
          <p:nvPr/>
        </p:nvSpPr>
        <p:spPr>
          <a:xfrm>
            <a:off x="2909160" y="3541468"/>
            <a:ext cx="178399" cy="145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0" name="正方形/長方形 19"/>
          <p:cNvSpPr/>
          <p:nvPr/>
        </p:nvSpPr>
        <p:spPr>
          <a:xfrm>
            <a:off x="2909160" y="3686953"/>
            <a:ext cx="220541" cy="1251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5" name="正方形/長方形 24">
            <a:extLst>
              <a:ext uri="{FF2B5EF4-FFF2-40B4-BE49-F238E27FC236}">
                <a16:creationId xmlns:a16="http://schemas.microsoft.com/office/drawing/2014/main" id="{C053C848-2FA6-42FE-9779-5E0A0AC41AED}"/>
              </a:ext>
            </a:extLst>
          </p:cNvPr>
          <p:cNvSpPr/>
          <p:nvPr/>
        </p:nvSpPr>
        <p:spPr>
          <a:xfrm>
            <a:off x="2086764" y="4659759"/>
            <a:ext cx="291901" cy="1211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コンテンツ プレースホルダー 2"/>
          <p:cNvSpPr txBox="1">
            <a:spLocks/>
          </p:cNvSpPr>
          <p:nvPr/>
        </p:nvSpPr>
        <p:spPr>
          <a:xfrm>
            <a:off x="5886449" y="6240324"/>
            <a:ext cx="2995239"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散布図が得られる</a:t>
            </a:r>
          </a:p>
        </p:txBody>
      </p:sp>
      <p:pic>
        <p:nvPicPr>
          <p:cNvPr id="3" name="図 2">
            <a:extLst>
              <a:ext uri="{FF2B5EF4-FFF2-40B4-BE49-F238E27FC236}">
                <a16:creationId xmlns:a16="http://schemas.microsoft.com/office/drawing/2014/main" id="{C9A94F05-21AF-4CF4-BC23-9B628C835477}"/>
              </a:ext>
            </a:extLst>
          </p:cNvPr>
          <p:cNvPicPr>
            <a:picLocks noChangeAspect="1"/>
          </p:cNvPicPr>
          <p:nvPr/>
        </p:nvPicPr>
        <p:blipFill>
          <a:blip r:embed="rId5"/>
          <a:stretch>
            <a:fillRect/>
          </a:stretch>
        </p:blipFill>
        <p:spPr>
          <a:xfrm>
            <a:off x="4543952" y="584233"/>
            <a:ext cx="3124361" cy="2038455"/>
          </a:xfrm>
          <a:prstGeom prst="rect">
            <a:avLst/>
          </a:prstGeom>
        </p:spPr>
      </p:pic>
      <p:pic>
        <p:nvPicPr>
          <p:cNvPr id="22" name="図 21">
            <a:extLst>
              <a:ext uri="{FF2B5EF4-FFF2-40B4-BE49-F238E27FC236}">
                <a16:creationId xmlns:a16="http://schemas.microsoft.com/office/drawing/2014/main" id="{090AB675-8E87-4F30-896D-80D76D78C1C9}"/>
              </a:ext>
            </a:extLst>
          </p:cNvPr>
          <p:cNvPicPr>
            <a:picLocks noChangeAspect="1"/>
          </p:cNvPicPr>
          <p:nvPr/>
        </p:nvPicPr>
        <p:blipFill>
          <a:blip r:embed="rId6"/>
          <a:stretch>
            <a:fillRect/>
          </a:stretch>
        </p:blipFill>
        <p:spPr>
          <a:xfrm>
            <a:off x="5041726" y="3768404"/>
            <a:ext cx="4102274" cy="2336930"/>
          </a:xfrm>
          <a:prstGeom prst="rect">
            <a:avLst/>
          </a:prstGeom>
        </p:spPr>
      </p:pic>
      <p:sp>
        <p:nvSpPr>
          <p:cNvPr id="23" name="コンテンツ プレースホルダー 2">
            <a:extLst>
              <a:ext uri="{FF2B5EF4-FFF2-40B4-BE49-F238E27FC236}">
                <a16:creationId xmlns:a16="http://schemas.microsoft.com/office/drawing/2014/main" id="{90ADE6E7-658C-40F6-9F56-93A27537A861}"/>
              </a:ext>
            </a:extLst>
          </p:cNvPr>
          <p:cNvSpPr txBox="1">
            <a:spLocks/>
          </p:cNvSpPr>
          <p:nvPr/>
        </p:nvSpPr>
        <p:spPr>
          <a:xfrm>
            <a:off x="1493163" y="4238578"/>
            <a:ext cx="2994545" cy="3173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アプリ版の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 </a:t>
            </a:r>
          </a:p>
        </p:txBody>
      </p:sp>
      <p:sp>
        <p:nvSpPr>
          <p:cNvPr id="24" name="コンテンツ プレースホルダー 2">
            <a:extLst>
              <a:ext uri="{FF2B5EF4-FFF2-40B4-BE49-F238E27FC236}">
                <a16:creationId xmlns:a16="http://schemas.microsoft.com/office/drawing/2014/main" id="{32C4066A-E3CD-40DF-984A-0B3FF55BC6F2}"/>
              </a:ext>
            </a:extLst>
          </p:cNvPr>
          <p:cNvSpPr txBox="1">
            <a:spLocks/>
          </p:cNvSpPr>
          <p:nvPr/>
        </p:nvSpPr>
        <p:spPr>
          <a:xfrm>
            <a:off x="1200738" y="5929610"/>
            <a:ext cx="2994545" cy="3173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オンライン版の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 </a:t>
            </a:r>
          </a:p>
        </p:txBody>
      </p:sp>
      <p:sp>
        <p:nvSpPr>
          <p:cNvPr id="32" name="正方形/長方形 31">
            <a:extLst>
              <a:ext uri="{FF2B5EF4-FFF2-40B4-BE49-F238E27FC236}">
                <a16:creationId xmlns:a16="http://schemas.microsoft.com/office/drawing/2014/main" id="{E17751FB-F25B-4A9E-AAE0-3BEF6831F8D7}"/>
              </a:ext>
            </a:extLst>
          </p:cNvPr>
          <p:cNvSpPr/>
          <p:nvPr/>
        </p:nvSpPr>
        <p:spPr>
          <a:xfrm>
            <a:off x="3175673" y="4717924"/>
            <a:ext cx="178399" cy="145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3" name="正方形/長方形 32">
            <a:extLst>
              <a:ext uri="{FF2B5EF4-FFF2-40B4-BE49-F238E27FC236}">
                <a16:creationId xmlns:a16="http://schemas.microsoft.com/office/drawing/2014/main" id="{413D7C32-10CF-432A-95B0-671283DC97A8}"/>
              </a:ext>
            </a:extLst>
          </p:cNvPr>
          <p:cNvSpPr/>
          <p:nvPr/>
        </p:nvSpPr>
        <p:spPr>
          <a:xfrm>
            <a:off x="2424889" y="5712504"/>
            <a:ext cx="282328" cy="2577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928248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dirty="0"/>
              <a:t>Excel </a:t>
            </a:r>
            <a:r>
              <a:rPr kumimoji="1" lang="ja-JP" altLang="en-US" dirty="0" err="1"/>
              <a:t>での</a:t>
            </a:r>
            <a:r>
              <a:rPr kumimoji="1" lang="ja-JP" altLang="en-US" dirty="0"/>
              <a:t>散布図の種類の選択</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12" name="図 11">
            <a:extLst>
              <a:ext uri="{FF2B5EF4-FFF2-40B4-BE49-F238E27FC236}">
                <a16:creationId xmlns:a16="http://schemas.microsoft.com/office/drawing/2014/main" id="{1D1C8A0A-3581-4660-A65C-92F404C98FD3}"/>
              </a:ext>
            </a:extLst>
          </p:cNvPr>
          <p:cNvPicPr>
            <a:picLocks noChangeAspect="1"/>
          </p:cNvPicPr>
          <p:nvPr/>
        </p:nvPicPr>
        <p:blipFill>
          <a:blip r:embed="rId2"/>
          <a:stretch>
            <a:fillRect/>
          </a:stretch>
        </p:blipFill>
        <p:spPr>
          <a:xfrm>
            <a:off x="1478180" y="868385"/>
            <a:ext cx="5192127" cy="2125073"/>
          </a:xfrm>
          <a:prstGeom prst="rect">
            <a:avLst/>
          </a:prstGeom>
        </p:spPr>
      </p:pic>
      <p:sp>
        <p:nvSpPr>
          <p:cNvPr id="6" name="正方形/長方形 5"/>
          <p:cNvSpPr/>
          <p:nvPr/>
        </p:nvSpPr>
        <p:spPr>
          <a:xfrm>
            <a:off x="2334321" y="868384"/>
            <a:ext cx="601120" cy="2818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コンテンツ プレースホルダー 2"/>
          <p:cNvSpPr txBox="1">
            <a:spLocks/>
          </p:cNvSpPr>
          <p:nvPr/>
        </p:nvSpPr>
        <p:spPr>
          <a:xfrm>
            <a:off x="2432486" y="553488"/>
            <a:ext cx="1251239" cy="25293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挿入</a:t>
            </a:r>
          </a:p>
        </p:txBody>
      </p:sp>
      <p:sp>
        <p:nvSpPr>
          <p:cNvPr id="8" name="正方形/長方形 7"/>
          <p:cNvSpPr/>
          <p:nvPr/>
        </p:nvSpPr>
        <p:spPr>
          <a:xfrm>
            <a:off x="4860916" y="1463691"/>
            <a:ext cx="358026" cy="3354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コンテンツ プレースホルダー 2"/>
          <p:cNvSpPr txBox="1">
            <a:spLocks/>
          </p:cNvSpPr>
          <p:nvPr/>
        </p:nvSpPr>
        <p:spPr>
          <a:xfrm>
            <a:off x="5259273" y="1393280"/>
            <a:ext cx="2489614" cy="3651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散布図を展開</a:t>
            </a:r>
          </a:p>
        </p:txBody>
      </p:sp>
      <p:sp>
        <p:nvSpPr>
          <p:cNvPr id="10" name="正方形/長方形 9"/>
          <p:cNvSpPr/>
          <p:nvPr/>
        </p:nvSpPr>
        <p:spPr>
          <a:xfrm>
            <a:off x="4873073" y="1832261"/>
            <a:ext cx="632739" cy="3933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コンテンツ プレースホルダー 2"/>
          <p:cNvSpPr txBox="1">
            <a:spLocks/>
          </p:cNvSpPr>
          <p:nvPr/>
        </p:nvSpPr>
        <p:spPr>
          <a:xfrm>
            <a:off x="2334321" y="1993790"/>
            <a:ext cx="2596169" cy="33543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一番左上の散布図をクリック</a:t>
            </a:r>
          </a:p>
        </p:txBody>
      </p:sp>
      <p:sp>
        <p:nvSpPr>
          <p:cNvPr id="13" name="コンテンツ プレースホルダー 2">
            <a:extLst>
              <a:ext uri="{FF2B5EF4-FFF2-40B4-BE49-F238E27FC236}">
                <a16:creationId xmlns:a16="http://schemas.microsoft.com/office/drawing/2014/main" id="{E446AA11-5C9C-4229-8703-82FEB9D018AB}"/>
              </a:ext>
            </a:extLst>
          </p:cNvPr>
          <p:cNvSpPr txBox="1">
            <a:spLocks/>
          </p:cNvSpPr>
          <p:nvPr/>
        </p:nvSpPr>
        <p:spPr>
          <a:xfrm>
            <a:off x="2998005" y="3067315"/>
            <a:ext cx="2994545" cy="3173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アプリ版の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 </a:t>
            </a:r>
          </a:p>
        </p:txBody>
      </p:sp>
      <p:sp>
        <p:nvSpPr>
          <p:cNvPr id="14" name="コンテンツ プレースホルダー 2">
            <a:extLst>
              <a:ext uri="{FF2B5EF4-FFF2-40B4-BE49-F238E27FC236}">
                <a16:creationId xmlns:a16="http://schemas.microsoft.com/office/drawing/2014/main" id="{D6513A32-7E1A-4F78-B6CA-2B0C0995EBF9}"/>
              </a:ext>
            </a:extLst>
          </p:cNvPr>
          <p:cNvSpPr txBox="1">
            <a:spLocks/>
          </p:cNvSpPr>
          <p:nvPr/>
        </p:nvSpPr>
        <p:spPr>
          <a:xfrm>
            <a:off x="2810082" y="6477419"/>
            <a:ext cx="2994545" cy="3173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オンライン版の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 </a:t>
            </a:r>
          </a:p>
        </p:txBody>
      </p:sp>
      <p:pic>
        <p:nvPicPr>
          <p:cNvPr id="15" name="図 14">
            <a:extLst>
              <a:ext uri="{FF2B5EF4-FFF2-40B4-BE49-F238E27FC236}">
                <a16:creationId xmlns:a16="http://schemas.microsoft.com/office/drawing/2014/main" id="{0AADAAF5-00F0-4772-B4FF-2E769E715A48}"/>
              </a:ext>
            </a:extLst>
          </p:cNvPr>
          <p:cNvPicPr>
            <a:picLocks noChangeAspect="1"/>
          </p:cNvPicPr>
          <p:nvPr/>
        </p:nvPicPr>
        <p:blipFill>
          <a:blip r:embed="rId3"/>
          <a:stretch>
            <a:fillRect/>
          </a:stretch>
        </p:blipFill>
        <p:spPr>
          <a:xfrm>
            <a:off x="2576970" y="3588764"/>
            <a:ext cx="2994545" cy="2851822"/>
          </a:xfrm>
          <a:prstGeom prst="rect">
            <a:avLst/>
          </a:prstGeom>
        </p:spPr>
      </p:pic>
      <p:sp>
        <p:nvSpPr>
          <p:cNvPr id="16" name="正方形/長方形 15">
            <a:extLst>
              <a:ext uri="{FF2B5EF4-FFF2-40B4-BE49-F238E27FC236}">
                <a16:creationId xmlns:a16="http://schemas.microsoft.com/office/drawing/2014/main" id="{EB18A2E9-B27B-4BBE-8145-FB25BABDD5B5}"/>
              </a:ext>
            </a:extLst>
          </p:cNvPr>
          <p:cNvSpPr/>
          <p:nvPr/>
        </p:nvSpPr>
        <p:spPr>
          <a:xfrm>
            <a:off x="3051036" y="3728401"/>
            <a:ext cx="601120" cy="2818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コンテンツ プレースホルダー 2">
            <a:extLst>
              <a:ext uri="{FF2B5EF4-FFF2-40B4-BE49-F238E27FC236}">
                <a16:creationId xmlns:a16="http://schemas.microsoft.com/office/drawing/2014/main" id="{090792B3-12D1-4CDF-819F-72395A5ED430}"/>
              </a:ext>
            </a:extLst>
          </p:cNvPr>
          <p:cNvSpPr txBox="1">
            <a:spLocks/>
          </p:cNvSpPr>
          <p:nvPr/>
        </p:nvSpPr>
        <p:spPr>
          <a:xfrm>
            <a:off x="3149201" y="3413505"/>
            <a:ext cx="1251239" cy="25293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挿入</a:t>
            </a:r>
          </a:p>
        </p:txBody>
      </p:sp>
      <p:sp>
        <p:nvSpPr>
          <p:cNvPr id="18" name="正方形/長方形 17">
            <a:extLst>
              <a:ext uri="{FF2B5EF4-FFF2-40B4-BE49-F238E27FC236}">
                <a16:creationId xmlns:a16="http://schemas.microsoft.com/office/drawing/2014/main" id="{9594D8A0-D717-45B7-92FF-9E33A27F4F0D}"/>
              </a:ext>
            </a:extLst>
          </p:cNvPr>
          <p:cNvSpPr/>
          <p:nvPr/>
        </p:nvSpPr>
        <p:spPr>
          <a:xfrm>
            <a:off x="5363400" y="3808058"/>
            <a:ext cx="358026" cy="3354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コンテンツ プレースホルダー 2">
            <a:extLst>
              <a:ext uri="{FF2B5EF4-FFF2-40B4-BE49-F238E27FC236}">
                <a16:creationId xmlns:a16="http://schemas.microsoft.com/office/drawing/2014/main" id="{E8160AB7-089F-41D6-8C33-0C70269F327F}"/>
              </a:ext>
            </a:extLst>
          </p:cNvPr>
          <p:cNvSpPr txBox="1">
            <a:spLocks/>
          </p:cNvSpPr>
          <p:nvPr/>
        </p:nvSpPr>
        <p:spPr>
          <a:xfrm>
            <a:off x="5761757" y="3737647"/>
            <a:ext cx="2489614" cy="3651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散布図を展開</a:t>
            </a:r>
          </a:p>
        </p:txBody>
      </p:sp>
      <p:sp>
        <p:nvSpPr>
          <p:cNvPr id="20" name="正方形/長方形 19">
            <a:extLst>
              <a:ext uri="{FF2B5EF4-FFF2-40B4-BE49-F238E27FC236}">
                <a16:creationId xmlns:a16="http://schemas.microsoft.com/office/drawing/2014/main" id="{5792F4EC-3BED-4659-9C9E-A4E79C0B5CD8}"/>
              </a:ext>
            </a:extLst>
          </p:cNvPr>
          <p:cNvSpPr/>
          <p:nvPr/>
        </p:nvSpPr>
        <p:spPr>
          <a:xfrm>
            <a:off x="3588559" y="6013837"/>
            <a:ext cx="632739" cy="3933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コンテンツ プレースホルダー 2">
            <a:extLst>
              <a:ext uri="{FF2B5EF4-FFF2-40B4-BE49-F238E27FC236}">
                <a16:creationId xmlns:a16="http://schemas.microsoft.com/office/drawing/2014/main" id="{0CD087E4-A5E4-4E12-A234-CB1A8E548A7F}"/>
              </a:ext>
            </a:extLst>
          </p:cNvPr>
          <p:cNvSpPr txBox="1">
            <a:spLocks/>
          </p:cNvSpPr>
          <p:nvPr/>
        </p:nvSpPr>
        <p:spPr>
          <a:xfrm>
            <a:off x="1049807" y="6175366"/>
            <a:ext cx="2596169" cy="33543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一番左の散布図をクリック</a:t>
            </a:r>
          </a:p>
        </p:txBody>
      </p:sp>
    </p:spTree>
    <p:extLst>
      <p:ext uri="{BB962C8B-B14F-4D97-AF65-F5344CB8AC3E}">
        <p14:creationId xmlns:p14="http://schemas.microsoft.com/office/powerpoint/2010/main" val="1010877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EEFB8F8-CF29-42A9-A171-1FCC19CFB22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3" name="オブジェクト 2">
            <a:extLst>
              <a:ext uri="{FF2B5EF4-FFF2-40B4-BE49-F238E27FC236}">
                <a16:creationId xmlns:a16="http://schemas.microsoft.com/office/drawing/2014/main" id="{37D238C0-546E-4640-9F82-49FC6E6D051B}"/>
              </a:ext>
            </a:extLst>
          </p:cNvPr>
          <p:cNvGraphicFramePr>
            <a:graphicFrameLocks noChangeAspect="1"/>
          </p:cNvGraphicFramePr>
          <p:nvPr/>
        </p:nvGraphicFramePr>
        <p:xfrm>
          <a:off x="37969" y="1212850"/>
          <a:ext cx="8926743" cy="4813300"/>
        </p:xfrm>
        <a:graphic>
          <a:graphicData uri="http://schemas.openxmlformats.org/presentationml/2006/ole">
            <mc:AlternateContent xmlns:mc="http://schemas.openxmlformats.org/markup-compatibility/2006">
              <mc:Choice xmlns:v="urn:schemas-microsoft-com:vml" Requires="v">
                <p:oleObj name="Worksheet" r:id="rId2" imgW="5953114" imgH="3209887" progId="Excel.Sheet.12">
                  <p:embed/>
                </p:oleObj>
              </mc:Choice>
              <mc:Fallback>
                <p:oleObj name="Worksheet" r:id="rId2" imgW="5953114" imgH="3209887" progId="Excel.Sheet.12">
                  <p:embed/>
                  <p:pic>
                    <p:nvPicPr>
                      <p:cNvPr id="3" name="オブジェクト 2">
                        <a:extLst>
                          <a:ext uri="{FF2B5EF4-FFF2-40B4-BE49-F238E27FC236}">
                            <a16:creationId xmlns:a16="http://schemas.microsoft.com/office/drawing/2014/main" id="{37D238C0-546E-4640-9F82-49FC6E6D051B}"/>
                          </a:ext>
                        </a:extLst>
                      </p:cNvPr>
                      <p:cNvPicPr/>
                      <p:nvPr/>
                    </p:nvPicPr>
                    <p:blipFill>
                      <a:blip r:embed="rId3"/>
                      <a:stretch>
                        <a:fillRect/>
                      </a:stretch>
                    </p:blipFill>
                    <p:spPr>
                      <a:xfrm>
                        <a:off x="37969" y="1212850"/>
                        <a:ext cx="8926743" cy="4813300"/>
                      </a:xfrm>
                      <a:prstGeom prst="rect">
                        <a:avLst/>
                      </a:prstGeom>
                    </p:spPr>
                  </p:pic>
                </p:oleObj>
              </mc:Fallback>
            </mc:AlternateContent>
          </a:graphicData>
        </a:graphic>
      </p:graphicFrame>
      <p:sp>
        <p:nvSpPr>
          <p:cNvPr id="4" name="コンテンツ プレースホルダー 2">
            <a:extLst>
              <a:ext uri="{FF2B5EF4-FFF2-40B4-BE49-F238E27FC236}">
                <a16:creationId xmlns:a16="http://schemas.microsoft.com/office/drawing/2014/main" id="{A3CA4B46-7923-4A74-9C52-A8FB2D51B370}"/>
              </a:ext>
            </a:extLst>
          </p:cNvPr>
          <p:cNvSpPr txBox="1">
            <a:spLocks/>
          </p:cNvSpPr>
          <p:nvPr/>
        </p:nvSpPr>
        <p:spPr>
          <a:xfrm>
            <a:off x="881284" y="755650"/>
            <a:ext cx="3280682" cy="4572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元データ</a:t>
            </a:r>
          </a:p>
        </p:txBody>
      </p:sp>
      <p:sp>
        <p:nvSpPr>
          <p:cNvPr id="6" name="コンテンツ プレースホルダー 2">
            <a:extLst>
              <a:ext uri="{FF2B5EF4-FFF2-40B4-BE49-F238E27FC236}">
                <a16:creationId xmlns:a16="http://schemas.microsoft.com/office/drawing/2014/main" id="{D8C06ACC-BCBE-4EFA-9946-56A10AE90459}"/>
              </a:ext>
            </a:extLst>
          </p:cNvPr>
          <p:cNvSpPr txBox="1">
            <a:spLocks/>
          </p:cNvSpPr>
          <p:nvPr/>
        </p:nvSpPr>
        <p:spPr>
          <a:xfrm>
            <a:off x="5684030" y="6127751"/>
            <a:ext cx="3280682" cy="4572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散布図</a:t>
            </a:r>
          </a:p>
        </p:txBody>
      </p:sp>
    </p:spTree>
    <p:extLst>
      <p:ext uri="{BB962C8B-B14F-4D97-AF65-F5344CB8AC3E}">
        <p14:creationId xmlns:p14="http://schemas.microsoft.com/office/powerpoint/2010/main" val="1380829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9321" y="1122363"/>
            <a:ext cx="8481317" cy="2387600"/>
          </a:xfrm>
        </p:spPr>
        <p:txBody>
          <a:bodyPr>
            <a:noAutofit/>
          </a:bodyPr>
          <a:lstStyle/>
          <a:p>
            <a:r>
              <a:rPr lang="en-US" altLang="ja-JP" dirty="0"/>
              <a:t>6-6 </a:t>
            </a:r>
            <a:r>
              <a:rPr lang="ja-JP" altLang="en-US" dirty="0"/>
              <a:t>合計、平均（</a:t>
            </a:r>
            <a:r>
              <a:rPr lang="en-US" altLang="ja-JP" dirty="0"/>
              <a:t>Excel </a:t>
            </a:r>
            <a:r>
              <a:rPr lang="ja-JP" altLang="en-US" dirty="0"/>
              <a:t>を使用）</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0CC4C8D5-66E5-85F9-2C8F-54D51913C7AA}"/>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404094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B75714-FAE6-4144-B14B-839922DA3B5A}"/>
              </a:ext>
            </a:extLst>
          </p:cNvPr>
          <p:cNvSpPr>
            <a:spLocks noGrp="1"/>
          </p:cNvSpPr>
          <p:nvPr>
            <p:ph type="title"/>
          </p:nvPr>
        </p:nvSpPr>
        <p:spPr/>
        <p:txBody>
          <a:bodyPr>
            <a:normAutofit fontScale="90000"/>
          </a:bodyPr>
          <a:lstStyle/>
          <a:p>
            <a:r>
              <a:rPr kumimoji="1" lang="en-US" altLang="ja-JP"/>
              <a:t>Excel </a:t>
            </a:r>
            <a:r>
              <a:rPr kumimoji="1" lang="ja-JP" altLang="en-US" dirty="0"/>
              <a:t>で</a:t>
            </a:r>
            <a:r>
              <a:rPr lang="ja-JP" altLang="en-US" dirty="0"/>
              <a:t>合計</a:t>
            </a:r>
            <a:r>
              <a:rPr kumimoji="1" lang="ja-JP" altLang="en-US" dirty="0"/>
              <a:t>を求める </a:t>
            </a:r>
            <a:r>
              <a:rPr lang="en-US" altLang="ja-JP" dirty="0"/>
              <a:t>SUM</a:t>
            </a:r>
            <a:endParaRPr kumimoji="1" lang="ja-JP" altLang="en-US" dirty="0"/>
          </a:p>
        </p:txBody>
      </p:sp>
      <p:sp>
        <p:nvSpPr>
          <p:cNvPr id="4" name="スライド番号プレースホルダー 3">
            <a:extLst>
              <a:ext uri="{FF2B5EF4-FFF2-40B4-BE49-F238E27FC236}">
                <a16:creationId xmlns:a16="http://schemas.microsoft.com/office/drawing/2014/main" id="{063FB08D-9503-4A12-92FC-67411ECA081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3481500B-B533-4B94-9B75-AC772C855EA0}"/>
              </a:ext>
            </a:extLst>
          </p:cNvPr>
          <p:cNvPicPr>
            <a:picLocks noChangeAspect="1"/>
          </p:cNvPicPr>
          <p:nvPr/>
        </p:nvPicPr>
        <p:blipFill>
          <a:blip r:embed="rId2"/>
          <a:stretch>
            <a:fillRect/>
          </a:stretch>
        </p:blipFill>
        <p:spPr>
          <a:xfrm>
            <a:off x="61823" y="1134996"/>
            <a:ext cx="5150283" cy="3849754"/>
          </a:xfrm>
          <a:prstGeom prst="rect">
            <a:avLst/>
          </a:prstGeom>
        </p:spPr>
      </p:pic>
      <p:sp>
        <p:nvSpPr>
          <p:cNvPr id="7" name="テキスト ボックス 6">
            <a:extLst>
              <a:ext uri="{FF2B5EF4-FFF2-40B4-BE49-F238E27FC236}">
                <a16:creationId xmlns:a16="http://schemas.microsoft.com/office/drawing/2014/main" id="{0B38A7E6-9324-4C7C-9314-501ECA2A9059}"/>
              </a:ext>
            </a:extLst>
          </p:cNvPr>
          <p:cNvSpPr txBox="1"/>
          <p:nvPr/>
        </p:nvSpPr>
        <p:spPr>
          <a:xfrm>
            <a:off x="5575300" y="1984499"/>
            <a:ext cx="3155031"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=SUM(</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C2:C7</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範囲 </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C2</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から </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C7</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合計</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を求める</a:t>
            </a:r>
          </a:p>
        </p:txBody>
      </p:sp>
    </p:spTree>
    <p:extLst>
      <p:ext uri="{BB962C8B-B14F-4D97-AF65-F5344CB8AC3E}">
        <p14:creationId xmlns:p14="http://schemas.microsoft.com/office/powerpoint/2010/main" val="3182297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B75714-FAE6-4144-B14B-839922DA3B5A}"/>
              </a:ext>
            </a:extLst>
          </p:cNvPr>
          <p:cNvSpPr>
            <a:spLocks noGrp="1"/>
          </p:cNvSpPr>
          <p:nvPr>
            <p:ph type="title"/>
          </p:nvPr>
        </p:nvSpPr>
        <p:spPr/>
        <p:txBody>
          <a:bodyPr>
            <a:normAutofit fontScale="90000"/>
          </a:bodyPr>
          <a:lstStyle/>
          <a:p>
            <a:r>
              <a:rPr kumimoji="1" lang="en-US" altLang="ja-JP"/>
              <a:t>Excel </a:t>
            </a:r>
            <a:r>
              <a:rPr kumimoji="1" lang="ja-JP" altLang="en-US" dirty="0"/>
              <a:t>で平均を求める </a:t>
            </a:r>
            <a:r>
              <a:rPr kumimoji="1" lang="en-US" altLang="ja-JP" dirty="0"/>
              <a:t>AVERAGE</a:t>
            </a:r>
            <a:endParaRPr kumimoji="1" lang="ja-JP" altLang="en-US" dirty="0"/>
          </a:p>
        </p:txBody>
      </p:sp>
      <p:sp>
        <p:nvSpPr>
          <p:cNvPr id="4" name="スライド番号プレースホルダー 3">
            <a:extLst>
              <a:ext uri="{FF2B5EF4-FFF2-40B4-BE49-F238E27FC236}">
                <a16:creationId xmlns:a16="http://schemas.microsoft.com/office/drawing/2014/main" id="{063FB08D-9503-4A12-92FC-67411ECA081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0B38A7E6-9324-4C7C-9314-501ECA2A9059}"/>
              </a:ext>
            </a:extLst>
          </p:cNvPr>
          <p:cNvSpPr txBox="1"/>
          <p:nvPr/>
        </p:nvSpPr>
        <p:spPr>
          <a:xfrm>
            <a:off x="5384800" y="1952749"/>
            <a:ext cx="3988721"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=AVERAGE(</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B2:B7</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範囲 </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B2</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から </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B7</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平均</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を求める</a:t>
            </a:r>
          </a:p>
        </p:txBody>
      </p:sp>
      <p:pic>
        <p:nvPicPr>
          <p:cNvPr id="3" name="図 2">
            <a:extLst>
              <a:ext uri="{FF2B5EF4-FFF2-40B4-BE49-F238E27FC236}">
                <a16:creationId xmlns:a16="http://schemas.microsoft.com/office/drawing/2014/main" id="{90176A02-1CF9-4B1C-BD86-0ADD39A053DA}"/>
              </a:ext>
            </a:extLst>
          </p:cNvPr>
          <p:cNvPicPr>
            <a:picLocks noChangeAspect="1"/>
          </p:cNvPicPr>
          <p:nvPr/>
        </p:nvPicPr>
        <p:blipFill>
          <a:blip r:embed="rId2"/>
          <a:stretch>
            <a:fillRect/>
          </a:stretch>
        </p:blipFill>
        <p:spPr>
          <a:xfrm>
            <a:off x="117377" y="1217547"/>
            <a:ext cx="5318224" cy="3532254"/>
          </a:xfrm>
          <a:prstGeom prst="rect">
            <a:avLst/>
          </a:prstGeom>
        </p:spPr>
      </p:pic>
    </p:spTree>
    <p:extLst>
      <p:ext uri="{BB962C8B-B14F-4D97-AF65-F5344CB8AC3E}">
        <p14:creationId xmlns:p14="http://schemas.microsoft.com/office/powerpoint/2010/main" val="34319226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A3F421-22C9-4A92-B072-FD2DF1BB6BB1}"/>
              </a:ext>
            </a:extLst>
          </p:cNvPr>
          <p:cNvSpPr>
            <a:spLocks noGrp="1"/>
          </p:cNvSpPr>
          <p:nvPr>
            <p:ph type="title"/>
          </p:nvPr>
        </p:nvSpPr>
        <p:spPr/>
        <p:txBody>
          <a:bodyPr>
            <a:normAutofit fontScale="90000"/>
          </a:bodyPr>
          <a:lstStyle/>
          <a:p>
            <a:r>
              <a:rPr kumimoji="1" lang="ja-JP" altLang="en-US" dirty="0"/>
              <a:t>平均</a:t>
            </a:r>
          </a:p>
        </p:txBody>
      </p:sp>
      <p:sp>
        <p:nvSpPr>
          <p:cNvPr id="3" name="コンテンツ プレースホルダー 2">
            <a:extLst>
              <a:ext uri="{FF2B5EF4-FFF2-40B4-BE49-F238E27FC236}">
                <a16:creationId xmlns:a16="http://schemas.microsoft.com/office/drawing/2014/main" id="{8D201AA8-5C51-417C-BE10-C6937072988A}"/>
              </a:ext>
            </a:extLst>
          </p:cNvPr>
          <p:cNvSpPr>
            <a:spLocks noGrp="1"/>
          </p:cNvSpPr>
          <p:nvPr>
            <p:ph idx="1"/>
          </p:nvPr>
        </p:nvSpPr>
        <p:spPr/>
        <p:txBody>
          <a:bodyPr/>
          <a:lstStyle/>
          <a:p>
            <a:r>
              <a:rPr kumimoji="1" lang="ja-JP" altLang="en-US" b="1" dirty="0">
                <a:solidFill>
                  <a:srgbClr val="C00000"/>
                </a:solidFill>
              </a:rPr>
              <a:t>平均</a:t>
            </a:r>
            <a:r>
              <a:rPr kumimoji="1" lang="ja-JP" altLang="en-US" dirty="0"/>
              <a:t>は，データの</a:t>
            </a:r>
            <a:r>
              <a:rPr kumimoji="1" lang="ja-JP" altLang="en-US" b="1" dirty="0">
                <a:solidFill>
                  <a:srgbClr val="C00000"/>
                </a:solidFill>
              </a:rPr>
              <a:t>合計</a:t>
            </a:r>
            <a:r>
              <a:rPr kumimoji="1" lang="ja-JP" altLang="en-US" dirty="0"/>
              <a:t>を，</a:t>
            </a:r>
            <a:r>
              <a:rPr kumimoji="1" lang="ja-JP" altLang="en-US" b="1" dirty="0">
                <a:solidFill>
                  <a:srgbClr val="C00000"/>
                </a:solidFill>
              </a:rPr>
              <a:t>データの個数</a:t>
            </a:r>
            <a:r>
              <a:rPr kumimoji="1" lang="ja-JP" altLang="en-US" dirty="0"/>
              <a:t>で</a:t>
            </a:r>
            <a:r>
              <a:rPr kumimoji="1" lang="ja-JP" altLang="en-US" b="1" dirty="0">
                <a:solidFill>
                  <a:srgbClr val="C00000"/>
                </a:solidFill>
              </a:rPr>
              <a:t>割ったもの</a:t>
            </a:r>
            <a:endParaRPr kumimoji="1" lang="en-US" altLang="ja-JP" b="1" dirty="0">
              <a:solidFill>
                <a:srgbClr val="C00000"/>
              </a:solidFill>
            </a:endParaRPr>
          </a:p>
          <a:p>
            <a:pPr marL="0" indent="0">
              <a:buNone/>
            </a:pPr>
            <a:r>
              <a:rPr lang="en-US" altLang="ja-JP" dirty="0"/>
              <a:t>         10, 40, 30, 40 </a:t>
            </a:r>
            <a:r>
              <a:rPr lang="ja-JP" altLang="en-US" dirty="0"/>
              <a:t>の</a:t>
            </a:r>
            <a:r>
              <a:rPr lang="ja-JP" altLang="en-US" b="1" dirty="0">
                <a:solidFill>
                  <a:srgbClr val="C00000"/>
                </a:solidFill>
              </a:rPr>
              <a:t>平均</a:t>
            </a:r>
            <a:r>
              <a:rPr lang="en-US" altLang="ja-JP" dirty="0"/>
              <a:t>: </a:t>
            </a:r>
            <a:r>
              <a:rPr lang="en-US" altLang="ja-JP" b="1" dirty="0">
                <a:solidFill>
                  <a:srgbClr val="C00000"/>
                </a:solidFill>
              </a:rPr>
              <a:t>120</a:t>
            </a:r>
            <a:r>
              <a:rPr lang="en-US" altLang="ja-JP" dirty="0"/>
              <a:t> ÷ </a:t>
            </a:r>
            <a:r>
              <a:rPr lang="en-US" altLang="ja-JP" b="1" dirty="0">
                <a:solidFill>
                  <a:srgbClr val="C00000"/>
                </a:solidFill>
              </a:rPr>
              <a:t>4</a:t>
            </a:r>
            <a:r>
              <a:rPr lang="en-US" altLang="ja-JP" dirty="0"/>
              <a:t> </a:t>
            </a:r>
            <a:r>
              <a:rPr lang="ja-JP" altLang="en-US" dirty="0"/>
              <a:t>で </a:t>
            </a:r>
            <a:r>
              <a:rPr lang="en-US" altLang="ja-JP" b="1" dirty="0"/>
              <a:t>30</a:t>
            </a:r>
          </a:p>
          <a:p>
            <a:pPr marL="0" indent="0">
              <a:buNone/>
            </a:pPr>
            <a:endParaRPr kumimoji="1" lang="en-US" altLang="ja-JP" b="1" dirty="0"/>
          </a:p>
          <a:p>
            <a:r>
              <a:rPr kumimoji="1" lang="ja-JP" altLang="en-US" b="1" dirty="0"/>
              <a:t>複数の値の組</a:t>
            </a:r>
            <a:r>
              <a:rPr kumimoji="1" lang="ja-JP" altLang="en-US" dirty="0"/>
              <a:t>の</a:t>
            </a:r>
            <a:r>
              <a:rPr kumimoji="1" lang="ja-JP" altLang="en-US" b="1" dirty="0">
                <a:solidFill>
                  <a:srgbClr val="C00000"/>
                </a:solidFill>
              </a:rPr>
              <a:t>平均</a:t>
            </a:r>
            <a:r>
              <a:rPr kumimoji="1" lang="ja-JP" altLang="en-US" dirty="0"/>
              <a:t>を考えることもある</a:t>
            </a:r>
            <a:endParaRPr kumimoji="1" lang="en-US" altLang="ja-JP" dirty="0"/>
          </a:p>
          <a:p>
            <a:pPr marL="0" indent="0">
              <a:buNone/>
            </a:pPr>
            <a:r>
              <a:rPr lang="en-US" altLang="ja-JP" dirty="0"/>
              <a:t>	(10, 5), (40, 10), (30, 5), (40, 20) </a:t>
            </a:r>
            <a:r>
              <a:rPr lang="ja-JP" altLang="en-US" dirty="0"/>
              <a:t>の平均</a:t>
            </a:r>
            <a:r>
              <a:rPr lang="en-US" altLang="ja-JP" dirty="0"/>
              <a:t>:</a:t>
            </a:r>
          </a:p>
          <a:p>
            <a:pPr marL="0" indent="0">
              <a:buNone/>
            </a:pPr>
            <a:r>
              <a:rPr lang="en-US" altLang="ja-JP" dirty="0"/>
              <a:t>	</a:t>
            </a:r>
            <a:r>
              <a:rPr lang="ja-JP" altLang="en-US" dirty="0"/>
              <a:t>合計は </a:t>
            </a:r>
            <a:r>
              <a:rPr lang="en-US" altLang="ja-JP" dirty="0"/>
              <a:t>120 </a:t>
            </a:r>
            <a:r>
              <a:rPr lang="ja-JP" altLang="en-US" dirty="0"/>
              <a:t>と </a:t>
            </a:r>
            <a:r>
              <a:rPr lang="en-US" altLang="ja-JP" dirty="0"/>
              <a:t>40</a:t>
            </a:r>
            <a:r>
              <a:rPr lang="ja-JP" altLang="en-US" dirty="0" err="1"/>
              <a:t>．</a:t>
            </a:r>
            <a:r>
              <a:rPr lang="en-US" altLang="ja-JP" dirty="0"/>
              <a:t>4</a:t>
            </a:r>
            <a:r>
              <a:rPr lang="ja-JP" altLang="en-US" dirty="0"/>
              <a:t>で割って </a:t>
            </a:r>
            <a:r>
              <a:rPr lang="en-US" altLang="ja-JP" dirty="0"/>
              <a:t>(30, 10)</a:t>
            </a:r>
            <a:endParaRPr kumimoji="1" lang="ja-JP" altLang="en-US" dirty="0"/>
          </a:p>
        </p:txBody>
      </p:sp>
      <p:sp>
        <p:nvSpPr>
          <p:cNvPr id="4" name="スライド番号プレースホルダー 3">
            <a:extLst>
              <a:ext uri="{FF2B5EF4-FFF2-40B4-BE49-F238E27FC236}">
                <a16:creationId xmlns:a16="http://schemas.microsoft.com/office/drawing/2014/main" id="{D5B911CE-1ED1-4409-BD49-F1A84459206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40E792E2-C92F-4458-AA19-759406920A6E}"/>
              </a:ext>
            </a:extLst>
          </p:cNvPr>
          <p:cNvCxnSpPr/>
          <p:nvPr/>
        </p:nvCxnSpPr>
        <p:spPr>
          <a:xfrm>
            <a:off x="1873250" y="6356351"/>
            <a:ext cx="2349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E73A5F55-3F25-47F3-BAD1-C363FDCAFB65}"/>
              </a:ext>
            </a:extLst>
          </p:cNvPr>
          <p:cNvCxnSpPr>
            <a:cxnSpLocks/>
          </p:cNvCxnSpPr>
          <p:nvPr/>
        </p:nvCxnSpPr>
        <p:spPr>
          <a:xfrm flipV="1">
            <a:off x="2025650" y="5010151"/>
            <a:ext cx="0" cy="149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39635268-BBF5-498B-A70C-C558D7E1173D}"/>
              </a:ext>
            </a:extLst>
          </p:cNvPr>
          <p:cNvSpPr/>
          <p:nvPr/>
        </p:nvSpPr>
        <p:spPr>
          <a:xfrm>
            <a:off x="2844800" y="544830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楕円 11">
            <a:extLst>
              <a:ext uri="{FF2B5EF4-FFF2-40B4-BE49-F238E27FC236}">
                <a16:creationId xmlns:a16="http://schemas.microsoft.com/office/drawing/2014/main" id="{1C9FB27C-3323-49D6-A946-A85AFB1C84B0}"/>
              </a:ext>
            </a:extLst>
          </p:cNvPr>
          <p:cNvSpPr/>
          <p:nvPr/>
        </p:nvSpPr>
        <p:spPr>
          <a:xfrm>
            <a:off x="2997200" y="560070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楕円 12">
            <a:extLst>
              <a:ext uri="{FF2B5EF4-FFF2-40B4-BE49-F238E27FC236}">
                <a16:creationId xmlns:a16="http://schemas.microsoft.com/office/drawing/2014/main" id="{0F846ED4-81DC-48F5-A7A4-FA02A262CB89}"/>
              </a:ext>
            </a:extLst>
          </p:cNvPr>
          <p:cNvSpPr/>
          <p:nvPr/>
        </p:nvSpPr>
        <p:spPr>
          <a:xfrm>
            <a:off x="3070222" y="558165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a:extLst>
              <a:ext uri="{FF2B5EF4-FFF2-40B4-BE49-F238E27FC236}">
                <a16:creationId xmlns:a16="http://schemas.microsoft.com/office/drawing/2014/main" id="{B58E0C22-5C6F-4076-83D8-5C03D790E5D4}"/>
              </a:ext>
            </a:extLst>
          </p:cNvPr>
          <p:cNvSpPr/>
          <p:nvPr/>
        </p:nvSpPr>
        <p:spPr>
          <a:xfrm>
            <a:off x="2800347" y="5758582"/>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楕円 14">
            <a:extLst>
              <a:ext uri="{FF2B5EF4-FFF2-40B4-BE49-F238E27FC236}">
                <a16:creationId xmlns:a16="http://schemas.microsoft.com/office/drawing/2014/main" id="{4FB948C7-7072-49BB-A6A8-4A7D050DB214}"/>
              </a:ext>
            </a:extLst>
          </p:cNvPr>
          <p:cNvSpPr/>
          <p:nvPr/>
        </p:nvSpPr>
        <p:spPr>
          <a:xfrm>
            <a:off x="2836858" y="5625232"/>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a:extLst>
              <a:ext uri="{FF2B5EF4-FFF2-40B4-BE49-F238E27FC236}">
                <a16:creationId xmlns:a16="http://schemas.microsoft.com/office/drawing/2014/main" id="{C1365901-F3EC-4746-926C-754506B173AC}"/>
              </a:ext>
            </a:extLst>
          </p:cNvPr>
          <p:cNvSpPr/>
          <p:nvPr/>
        </p:nvSpPr>
        <p:spPr>
          <a:xfrm>
            <a:off x="2505069" y="558165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a:extLst>
              <a:ext uri="{FF2B5EF4-FFF2-40B4-BE49-F238E27FC236}">
                <a16:creationId xmlns:a16="http://schemas.microsoft.com/office/drawing/2014/main" id="{95110E8E-7CC7-49D1-8EBD-C099E3E5149D}"/>
              </a:ext>
            </a:extLst>
          </p:cNvPr>
          <p:cNvSpPr/>
          <p:nvPr/>
        </p:nvSpPr>
        <p:spPr>
          <a:xfrm>
            <a:off x="3176580" y="5258772"/>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楕円 17">
            <a:extLst>
              <a:ext uri="{FF2B5EF4-FFF2-40B4-BE49-F238E27FC236}">
                <a16:creationId xmlns:a16="http://schemas.microsoft.com/office/drawing/2014/main" id="{396D51DE-9BA8-4FF0-843D-C8CB1BA7879D}"/>
              </a:ext>
            </a:extLst>
          </p:cNvPr>
          <p:cNvSpPr/>
          <p:nvPr/>
        </p:nvSpPr>
        <p:spPr>
          <a:xfrm>
            <a:off x="2651114" y="5117231"/>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楕円 18">
            <a:extLst>
              <a:ext uri="{FF2B5EF4-FFF2-40B4-BE49-F238E27FC236}">
                <a16:creationId xmlns:a16="http://schemas.microsoft.com/office/drawing/2014/main" id="{269A391D-C478-49E2-8B2A-B337C7795F1F}"/>
              </a:ext>
            </a:extLst>
          </p:cNvPr>
          <p:cNvSpPr/>
          <p:nvPr/>
        </p:nvSpPr>
        <p:spPr>
          <a:xfrm>
            <a:off x="3176579" y="5945072"/>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楕円 19">
            <a:extLst>
              <a:ext uri="{FF2B5EF4-FFF2-40B4-BE49-F238E27FC236}">
                <a16:creationId xmlns:a16="http://schemas.microsoft.com/office/drawing/2014/main" id="{6C32A0CE-0167-473D-9D16-45327A19629A}"/>
              </a:ext>
            </a:extLst>
          </p:cNvPr>
          <p:cNvSpPr/>
          <p:nvPr/>
        </p:nvSpPr>
        <p:spPr>
          <a:xfrm>
            <a:off x="2382047" y="6055593"/>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a:extLst>
              <a:ext uri="{FF2B5EF4-FFF2-40B4-BE49-F238E27FC236}">
                <a16:creationId xmlns:a16="http://schemas.microsoft.com/office/drawing/2014/main" id="{B52842C8-34D4-40B0-8271-2BE18F8D74A9}"/>
              </a:ext>
            </a:extLst>
          </p:cNvPr>
          <p:cNvSpPr/>
          <p:nvPr/>
        </p:nvSpPr>
        <p:spPr>
          <a:xfrm>
            <a:off x="2811466" y="5594350"/>
            <a:ext cx="146045"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04DB1DB7-C9A5-4F7A-8C6E-81A76B246389}"/>
              </a:ext>
            </a:extLst>
          </p:cNvPr>
          <p:cNvSpPr txBox="1"/>
          <p:nvPr/>
        </p:nvSpPr>
        <p:spPr>
          <a:xfrm>
            <a:off x="2550203" y="6030601"/>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平均</a:t>
            </a:r>
          </a:p>
        </p:txBody>
      </p:sp>
      <p:sp>
        <p:nvSpPr>
          <p:cNvPr id="23" name="テキスト ボックス 22">
            <a:extLst>
              <a:ext uri="{FF2B5EF4-FFF2-40B4-BE49-F238E27FC236}">
                <a16:creationId xmlns:a16="http://schemas.microsoft.com/office/drawing/2014/main" id="{436E2250-16AD-4183-8F85-88851E03046D}"/>
              </a:ext>
            </a:extLst>
          </p:cNvPr>
          <p:cNvSpPr txBox="1"/>
          <p:nvPr/>
        </p:nvSpPr>
        <p:spPr>
          <a:xfrm>
            <a:off x="4736690" y="4604250"/>
            <a:ext cx="373716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平均</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1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データ集合</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1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代表</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とみることができる場合がある</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23">
            <a:extLst>
              <a:ext uri="{FF2B5EF4-FFF2-40B4-BE49-F238E27FC236}">
                <a16:creationId xmlns:a16="http://schemas.microsoft.com/office/drawing/2014/main" id="{FD10A6FB-B992-41E8-B9FC-2EB3078C88C9}"/>
              </a:ext>
            </a:extLst>
          </p:cNvPr>
          <p:cNvSpPr txBox="1"/>
          <p:nvPr/>
        </p:nvSpPr>
        <p:spPr>
          <a:xfrm>
            <a:off x="4736690" y="5514975"/>
            <a:ext cx="404636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計測に</a:t>
            </a:r>
            <a:r>
              <a:rPr kumimoji="1" lang="ja-JP" altLang="en-US"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誤差</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があるとき，</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複数の計測を繰り返し，</a:t>
            </a:r>
            <a:r>
              <a:rPr kumimoji="1" lang="ja-JP" altLang="en-US" sz="1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平均</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をとることで，</a:t>
            </a:r>
            <a:r>
              <a:rPr kumimoji="1" lang="ja-JP" altLang="en-US"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誤差を軽減</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できることも</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81455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A3F421-22C9-4A92-B072-FD2DF1BB6BB1}"/>
              </a:ext>
            </a:extLst>
          </p:cNvPr>
          <p:cNvSpPr>
            <a:spLocks noGrp="1"/>
          </p:cNvSpPr>
          <p:nvPr>
            <p:ph type="title"/>
          </p:nvPr>
        </p:nvSpPr>
        <p:spPr/>
        <p:txBody>
          <a:bodyPr>
            <a:normAutofit fontScale="90000"/>
          </a:bodyPr>
          <a:lstStyle/>
          <a:p>
            <a:r>
              <a:rPr kumimoji="1" lang="ja-JP" altLang="en-US" dirty="0"/>
              <a:t>平均を使うときの注意点</a:t>
            </a:r>
          </a:p>
        </p:txBody>
      </p:sp>
      <p:sp>
        <p:nvSpPr>
          <p:cNvPr id="4" name="スライド番号プレースホルダー 3">
            <a:extLst>
              <a:ext uri="{FF2B5EF4-FFF2-40B4-BE49-F238E27FC236}">
                <a16:creationId xmlns:a16="http://schemas.microsoft.com/office/drawing/2014/main" id="{D5B911CE-1ED1-4409-BD49-F1A84459206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40E792E2-C92F-4458-AA19-759406920A6E}"/>
              </a:ext>
            </a:extLst>
          </p:cNvPr>
          <p:cNvCxnSpPr/>
          <p:nvPr/>
        </p:nvCxnSpPr>
        <p:spPr>
          <a:xfrm>
            <a:off x="1090374" y="3130899"/>
            <a:ext cx="2349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E73A5F55-3F25-47F3-BAD1-C363FDCAFB65}"/>
              </a:ext>
            </a:extLst>
          </p:cNvPr>
          <p:cNvCxnSpPr>
            <a:cxnSpLocks/>
          </p:cNvCxnSpPr>
          <p:nvPr/>
        </p:nvCxnSpPr>
        <p:spPr>
          <a:xfrm flipV="1">
            <a:off x="1242774" y="1784699"/>
            <a:ext cx="0" cy="149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39635268-BBF5-498B-A70C-C558D7E1173D}"/>
              </a:ext>
            </a:extLst>
          </p:cNvPr>
          <p:cNvSpPr/>
          <p:nvPr/>
        </p:nvSpPr>
        <p:spPr>
          <a:xfrm>
            <a:off x="2061924" y="222284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楕円 11">
            <a:extLst>
              <a:ext uri="{FF2B5EF4-FFF2-40B4-BE49-F238E27FC236}">
                <a16:creationId xmlns:a16="http://schemas.microsoft.com/office/drawing/2014/main" id="{1C9FB27C-3323-49D6-A946-A85AFB1C84B0}"/>
              </a:ext>
            </a:extLst>
          </p:cNvPr>
          <p:cNvSpPr/>
          <p:nvPr/>
        </p:nvSpPr>
        <p:spPr>
          <a:xfrm>
            <a:off x="2214324" y="237524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楕円 12">
            <a:extLst>
              <a:ext uri="{FF2B5EF4-FFF2-40B4-BE49-F238E27FC236}">
                <a16:creationId xmlns:a16="http://schemas.microsoft.com/office/drawing/2014/main" id="{0F846ED4-81DC-48F5-A7A4-FA02A262CB89}"/>
              </a:ext>
            </a:extLst>
          </p:cNvPr>
          <p:cNvSpPr/>
          <p:nvPr/>
        </p:nvSpPr>
        <p:spPr>
          <a:xfrm>
            <a:off x="2287346" y="235619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a:extLst>
              <a:ext uri="{FF2B5EF4-FFF2-40B4-BE49-F238E27FC236}">
                <a16:creationId xmlns:a16="http://schemas.microsoft.com/office/drawing/2014/main" id="{B58E0C22-5C6F-4076-83D8-5C03D790E5D4}"/>
              </a:ext>
            </a:extLst>
          </p:cNvPr>
          <p:cNvSpPr/>
          <p:nvPr/>
        </p:nvSpPr>
        <p:spPr>
          <a:xfrm>
            <a:off x="2017471" y="253313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楕円 14">
            <a:extLst>
              <a:ext uri="{FF2B5EF4-FFF2-40B4-BE49-F238E27FC236}">
                <a16:creationId xmlns:a16="http://schemas.microsoft.com/office/drawing/2014/main" id="{4FB948C7-7072-49BB-A6A8-4A7D050DB214}"/>
              </a:ext>
            </a:extLst>
          </p:cNvPr>
          <p:cNvSpPr/>
          <p:nvPr/>
        </p:nvSpPr>
        <p:spPr>
          <a:xfrm>
            <a:off x="2053982" y="239978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a:extLst>
              <a:ext uri="{FF2B5EF4-FFF2-40B4-BE49-F238E27FC236}">
                <a16:creationId xmlns:a16="http://schemas.microsoft.com/office/drawing/2014/main" id="{C1365901-F3EC-4746-926C-754506B173AC}"/>
              </a:ext>
            </a:extLst>
          </p:cNvPr>
          <p:cNvSpPr/>
          <p:nvPr/>
        </p:nvSpPr>
        <p:spPr>
          <a:xfrm>
            <a:off x="1722193" y="235619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a:extLst>
              <a:ext uri="{FF2B5EF4-FFF2-40B4-BE49-F238E27FC236}">
                <a16:creationId xmlns:a16="http://schemas.microsoft.com/office/drawing/2014/main" id="{95110E8E-7CC7-49D1-8EBD-C099E3E5149D}"/>
              </a:ext>
            </a:extLst>
          </p:cNvPr>
          <p:cNvSpPr/>
          <p:nvPr/>
        </p:nvSpPr>
        <p:spPr>
          <a:xfrm>
            <a:off x="2393704" y="203332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楕円 18">
            <a:extLst>
              <a:ext uri="{FF2B5EF4-FFF2-40B4-BE49-F238E27FC236}">
                <a16:creationId xmlns:a16="http://schemas.microsoft.com/office/drawing/2014/main" id="{269A391D-C478-49E2-8B2A-B337C7795F1F}"/>
              </a:ext>
            </a:extLst>
          </p:cNvPr>
          <p:cNvSpPr/>
          <p:nvPr/>
        </p:nvSpPr>
        <p:spPr>
          <a:xfrm>
            <a:off x="2393703" y="271962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楕円 19">
            <a:extLst>
              <a:ext uri="{FF2B5EF4-FFF2-40B4-BE49-F238E27FC236}">
                <a16:creationId xmlns:a16="http://schemas.microsoft.com/office/drawing/2014/main" id="{6C32A0CE-0167-473D-9D16-45327A19629A}"/>
              </a:ext>
            </a:extLst>
          </p:cNvPr>
          <p:cNvSpPr/>
          <p:nvPr/>
        </p:nvSpPr>
        <p:spPr>
          <a:xfrm>
            <a:off x="1599171" y="2830141"/>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a:extLst>
              <a:ext uri="{FF2B5EF4-FFF2-40B4-BE49-F238E27FC236}">
                <a16:creationId xmlns:a16="http://schemas.microsoft.com/office/drawing/2014/main" id="{B52842C8-34D4-40B0-8271-2BE18F8D74A9}"/>
              </a:ext>
            </a:extLst>
          </p:cNvPr>
          <p:cNvSpPr/>
          <p:nvPr/>
        </p:nvSpPr>
        <p:spPr>
          <a:xfrm>
            <a:off x="2028590" y="2368898"/>
            <a:ext cx="146045"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04DB1DB7-C9A5-4F7A-8C6E-81A76B246389}"/>
              </a:ext>
            </a:extLst>
          </p:cNvPr>
          <p:cNvSpPr txBox="1"/>
          <p:nvPr/>
        </p:nvSpPr>
        <p:spPr>
          <a:xfrm>
            <a:off x="1767327" y="2805149"/>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平均</a:t>
            </a:r>
          </a:p>
        </p:txBody>
      </p:sp>
      <p:sp>
        <p:nvSpPr>
          <p:cNvPr id="24" name="テキスト ボックス 23">
            <a:extLst>
              <a:ext uri="{FF2B5EF4-FFF2-40B4-BE49-F238E27FC236}">
                <a16:creationId xmlns:a16="http://schemas.microsoft.com/office/drawing/2014/main" id="{FD10A6FB-B992-41E8-B9FC-2EB3078C88C9}"/>
              </a:ext>
            </a:extLst>
          </p:cNvPr>
          <p:cNvSpPr txBox="1"/>
          <p:nvPr/>
        </p:nvSpPr>
        <p:spPr>
          <a:xfrm>
            <a:off x="1995658" y="4994604"/>
            <a:ext cx="572663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データの分布によって</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平均</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では</a:t>
            </a: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役に立たない</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こともある．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（平均は万能ではない）</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5" name="直線矢印コネクタ 24">
            <a:extLst>
              <a:ext uri="{FF2B5EF4-FFF2-40B4-BE49-F238E27FC236}">
                <a16:creationId xmlns:a16="http://schemas.microsoft.com/office/drawing/2014/main" id="{C587FEAB-6CD2-4A81-B180-8EB5B01365CF}"/>
              </a:ext>
            </a:extLst>
          </p:cNvPr>
          <p:cNvCxnSpPr/>
          <p:nvPr/>
        </p:nvCxnSpPr>
        <p:spPr>
          <a:xfrm>
            <a:off x="4777029" y="3174481"/>
            <a:ext cx="2349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BE293F24-78D4-42B6-BB31-BD6AE7DF1BBB}"/>
              </a:ext>
            </a:extLst>
          </p:cNvPr>
          <p:cNvCxnSpPr>
            <a:cxnSpLocks/>
          </p:cNvCxnSpPr>
          <p:nvPr/>
        </p:nvCxnSpPr>
        <p:spPr>
          <a:xfrm flipV="1">
            <a:off x="4929429" y="1828281"/>
            <a:ext cx="0" cy="149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楕円 26">
            <a:extLst>
              <a:ext uri="{FF2B5EF4-FFF2-40B4-BE49-F238E27FC236}">
                <a16:creationId xmlns:a16="http://schemas.microsoft.com/office/drawing/2014/main" id="{D099AC8A-92D8-4540-A7C3-B4AFF7D36D84}"/>
              </a:ext>
            </a:extLst>
          </p:cNvPr>
          <p:cNvSpPr/>
          <p:nvPr/>
        </p:nvSpPr>
        <p:spPr>
          <a:xfrm>
            <a:off x="5527004" y="2753644"/>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楕円 28">
            <a:extLst>
              <a:ext uri="{FF2B5EF4-FFF2-40B4-BE49-F238E27FC236}">
                <a16:creationId xmlns:a16="http://schemas.microsoft.com/office/drawing/2014/main" id="{A9ED5F67-95B7-4EDF-8925-586043A42741}"/>
              </a:ext>
            </a:extLst>
          </p:cNvPr>
          <p:cNvSpPr/>
          <p:nvPr/>
        </p:nvSpPr>
        <p:spPr>
          <a:xfrm>
            <a:off x="6923326" y="205820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楕円 29">
            <a:extLst>
              <a:ext uri="{FF2B5EF4-FFF2-40B4-BE49-F238E27FC236}">
                <a16:creationId xmlns:a16="http://schemas.microsoft.com/office/drawing/2014/main" id="{8758B2ED-29D4-4C27-9E4B-7E060569D1B4}"/>
              </a:ext>
            </a:extLst>
          </p:cNvPr>
          <p:cNvSpPr/>
          <p:nvPr/>
        </p:nvSpPr>
        <p:spPr>
          <a:xfrm>
            <a:off x="5527634" y="258456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楕円 31">
            <a:extLst>
              <a:ext uri="{FF2B5EF4-FFF2-40B4-BE49-F238E27FC236}">
                <a16:creationId xmlns:a16="http://schemas.microsoft.com/office/drawing/2014/main" id="{683AE0A9-937E-4767-A738-00E1E943DCD6}"/>
              </a:ext>
            </a:extLst>
          </p:cNvPr>
          <p:cNvSpPr/>
          <p:nvPr/>
        </p:nvSpPr>
        <p:spPr>
          <a:xfrm>
            <a:off x="5314632" y="2505853"/>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楕円 32">
            <a:extLst>
              <a:ext uri="{FF2B5EF4-FFF2-40B4-BE49-F238E27FC236}">
                <a16:creationId xmlns:a16="http://schemas.microsoft.com/office/drawing/2014/main" id="{D9A71F6C-BAB2-4E2D-A9A2-D4EE8686D7B6}"/>
              </a:ext>
            </a:extLst>
          </p:cNvPr>
          <p:cNvSpPr/>
          <p:nvPr/>
        </p:nvSpPr>
        <p:spPr>
          <a:xfrm>
            <a:off x="7275762" y="2352155"/>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楕円 34">
            <a:extLst>
              <a:ext uri="{FF2B5EF4-FFF2-40B4-BE49-F238E27FC236}">
                <a16:creationId xmlns:a16="http://schemas.microsoft.com/office/drawing/2014/main" id="{90928F5C-085F-4FF9-88B1-FB407BDF46F5}"/>
              </a:ext>
            </a:extLst>
          </p:cNvPr>
          <p:cNvSpPr/>
          <p:nvPr/>
        </p:nvSpPr>
        <p:spPr>
          <a:xfrm>
            <a:off x="5314632" y="2720455"/>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5B2555F5-CE2A-4FDB-BE01-E7408DF7480C}"/>
              </a:ext>
            </a:extLst>
          </p:cNvPr>
          <p:cNvSpPr txBox="1"/>
          <p:nvPr/>
        </p:nvSpPr>
        <p:spPr>
          <a:xfrm>
            <a:off x="5791878" y="2702328"/>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平均</a:t>
            </a:r>
          </a:p>
        </p:txBody>
      </p:sp>
      <p:sp>
        <p:nvSpPr>
          <p:cNvPr id="38" name="楕円 37">
            <a:extLst>
              <a:ext uri="{FF2B5EF4-FFF2-40B4-BE49-F238E27FC236}">
                <a16:creationId xmlns:a16="http://schemas.microsoft.com/office/drawing/2014/main" id="{3A6F99ED-F304-48A5-B794-1B8DD72D067B}"/>
              </a:ext>
            </a:extLst>
          </p:cNvPr>
          <p:cNvSpPr/>
          <p:nvPr/>
        </p:nvSpPr>
        <p:spPr>
          <a:xfrm>
            <a:off x="5968999" y="2487865"/>
            <a:ext cx="146045"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72484519-14BD-4F20-A064-87D9231FA69A}"/>
              </a:ext>
            </a:extLst>
          </p:cNvPr>
          <p:cNvSpPr txBox="1"/>
          <p:nvPr/>
        </p:nvSpPr>
        <p:spPr>
          <a:xfrm>
            <a:off x="5062888" y="3686476"/>
            <a:ext cx="2723823"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このような平均に，</a:t>
            </a:r>
            <a:endParaRPr kumimoji="1"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意味があるでしょうか？</a:t>
            </a:r>
          </a:p>
        </p:txBody>
      </p:sp>
    </p:spTree>
    <p:extLst>
      <p:ext uri="{BB962C8B-B14F-4D97-AF65-F5344CB8AC3E}">
        <p14:creationId xmlns:p14="http://schemas.microsoft.com/office/powerpoint/2010/main" val="811768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1AB3BC-F1F7-476B-8111-DA61F1E24FCB}"/>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7460629C-0C32-47E3-91FB-FC16CD2F5D9A}"/>
              </a:ext>
            </a:extLst>
          </p:cNvPr>
          <p:cNvSpPr>
            <a:spLocks noGrp="1"/>
          </p:cNvSpPr>
          <p:nvPr>
            <p:ph idx="1"/>
          </p:nvPr>
        </p:nvSpPr>
        <p:spPr/>
        <p:txBody>
          <a:bodyPr/>
          <a:lstStyle/>
          <a:p>
            <a:pPr marL="0" indent="0">
              <a:buNone/>
            </a:pPr>
            <a:r>
              <a:rPr kumimoji="1" lang="ja-JP" altLang="en-US" dirty="0"/>
              <a:t>① </a:t>
            </a:r>
            <a:r>
              <a:rPr lang="ja-JP" altLang="en-US" dirty="0"/>
              <a:t>次のデータについて，</a:t>
            </a:r>
            <a:r>
              <a:rPr lang="en-US" altLang="ja-JP" dirty="0"/>
              <a:t>Excel </a:t>
            </a:r>
            <a:r>
              <a:rPr lang="ja-JP" altLang="en-US" dirty="0"/>
              <a:t>で</a:t>
            </a:r>
            <a:r>
              <a:rPr lang="ja-JP" altLang="en-US" b="1" dirty="0"/>
              <a:t>散布図</a:t>
            </a:r>
            <a:r>
              <a:rPr lang="ja-JP" altLang="en-US" dirty="0"/>
              <a:t>を作る</a:t>
            </a:r>
            <a:endParaRPr lang="en-US" altLang="ja-JP" dirty="0"/>
          </a:p>
          <a:p>
            <a:pPr marL="0" indent="0">
              <a:buNone/>
            </a:pPr>
            <a:r>
              <a:rPr kumimoji="1" lang="ja-JP" altLang="en-US" dirty="0"/>
              <a:t>② 次のデータについて，</a:t>
            </a:r>
            <a:r>
              <a:rPr kumimoji="1" lang="ja-JP" altLang="en-US" b="1" dirty="0"/>
              <a:t>出生数 </a:t>
            </a:r>
            <a:r>
              <a:rPr kumimoji="1" lang="en-US" altLang="ja-JP" b="1" dirty="0"/>
              <a:t>1432, 1222, 1187, 1191, 1063, 1071</a:t>
            </a:r>
            <a:r>
              <a:rPr kumimoji="1" lang="en-US" altLang="ja-JP" dirty="0"/>
              <a:t> </a:t>
            </a:r>
            <a:r>
              <a:rPr kumimoji="1" lang="ja-JP" altLang="en-US" dirty="0"/>
              <a:t>の</a:t>
            </a:r>
            <a:r>
              <a:rPr lang="ja-JP" altLang="en-US" b="1" dirty="0"/>
              <a:t>合計</a:t>
            </a:r>
            <a:r>
              <a:rPr lang="ja-JP" altLang="en-US" dirty="0"/>
              <a:t>と</a:t>
            </a:r>
            <a:r>
              <a:rPr lang="ja-JP" altLang="en-US" b="1" dirty="0"/>
              <a:t>平均</a:t>
            </a:r>
            <a:r>
              <a:rPr lang="ja-JP" altLang="en-US" dirty="0"/>
              <a:t>を求める</a:t>
            </a:r>
            <a:endParaRPr kumimoji="1" lang="ja-JP" altLang="en-US" dirty="0"/>
          </a:p>
        </p:txBody>
      </p:sp>
      <p:sp>
        <p:nvSpPr>
          <p:cNvPr id="4" name="スライド番号プレースホルダー 3">
            <a:extLst>
              <a:ext uri="{FF2B5EF4-FFF2-40B4-BE49-F238E27FC236}">
                <a16:creationId xmlns:a16="http://schemas.microsoft.com/office/drawing/2014/main" id="{402DD0AF-44ED-43CF-B7EA-9509C782B84C}"/>
              </a:ext>
            </a:extLst>
          </p:cNvPr>
          <p:cNvSpPr>
            <a:spLocks noGrp="1"/>
          </p:cNvSpPr>
          <p:nvPr>
            <p:ph type="sldNum" sz="quarter" idx="12"/>
          </p:nvPr>
        </p:nvSpPr>
        <p:spPr/>
        <p:txBody>
          <a:bodyPr/>
          <a:lstStyle/>
          <a:p>
            <a:fld id="{E205D82C-95A1-431E-8E38-AA614A14CDCF}" type="slidenum">
              <a:rPr kumimoji="1" lang="ja-JP" altLang="en-US" smtClean="0"/>
              <a:t>58</a:t>
            </a:fld>
            <a:endParaRPr kumimoji="1" lang="ja-JP" altLang="en-US"/>
          </a:p>
        </p:txBody>
      </p:sp>
      <p:pic>
        <p:nvPicPr>
          <p:cNvPr id="5" name="図 4">
            <a:extLst>
              <a:ext uri="{FF2B5EF4-FFF2-40B4-BE49-F238E27FC236}">
                <a16:creationId xmlns:a16="http://schemas.microsoft.com/office/drawing/2014/main" id="{EF769DE8-0E09-45F4-9402-D980403E31AB}"/>
              </a:ext>
            </a:extLst>
          </p:cNvPr>
          <p:cNvPicPr>
            <a:picLocks noChangeAspect="1"/>
          </p:cNvPicPr>
          <p:nvPr/>
        </p:nvPicPr>
        <p:blipFill>
          <a:blip r:embed="rId2"/>
          <a:stretch>
            <a:fillRect/>
          </a:stretch>
        </p:blipFill>
        <p:spPr>
          <a:xfrm>
            <a:off x="976817" y="2599661"/>
            <a:ext cx="5751187" cy="3412086"/>
          </a:xfrm>
          <a:prstGeom prst="rect">
            <a:avLst/>
          </a:prstGeom>
        </p:spPr>
      </p:pic>
    </p:spTree>
    <p:extLst>
      <p:ext uri="{BB962C8B-B14F-4D97-AF65-F5344CB8AC3E}">
        <p14:creationId xmlns:p14="http://schemas.microsoft.com/office/powerpoint/2010/main" val="3646036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9321" y="1122363"/>
            <a:ext cx="8481317" cy="2387600"/>
          </a:xfrm>
        </p:spPr>
        <p:txBody>
          <a:bodyPr>
            <a:noAutofit/>
          </a:bodyPr>
          <a:lstStyle/>
          <a:p>
            <a:r>
              <a:rPr lang="en-US" altLang="ja-JP"/>
              <a:t>6-7 </a:t>
            </a:r>
            <a:r>
              <a:rPr lang="ja-JP" altLang="en-US" dirty="0"/>
              <a:t>分布、密度（</a:t>
            </a:r>
            <a:r>
              <a:rPr lang="en-US" altLang="ja-JP" dirty="0"/>
              <a:t>Excel </a:t>
            </a:r>
            <a:r>
              <a:rPr lang="ja-JP" altLang="en-US" dirty="0"/>
              <a:t>を使用）</a:t>
            </a:r>
            <a:br>
              <a:rPr lang="en-US" altLang="ja-JP" dirty="0"/>
            </a:br>
            <a:endParaRPr lang="ja-JP" altLang="en-US" dirty="0"/>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r>
              <a:rPr lang="ja-JP" altLang="en-US" dirty="0"/>
              <a:t>（コンピューターサイエンス）</a:t>
            </a:r>
            <a:endParaRPr lang="en-US" altLang="ja-JP" dirty="0"/>
          </a:p>
          <a:p>
            <a:r>
              <a:rPr lang="en-US" altLang="ja-JP" dirty="0"/>
              <a:t>URL: https://</a:t>
            </a:r>
            <a:r>
              <a:rPr lang="en-US" altLang="ja-JP" dirty="0" err="1"/>
              <a:t>www.kkaneko.jp</a:t>
            </a:r>
            <a:r>
              <a:rPr lang="en-US" altLang="ja-JP" dirty="0"/>
              <a:t>/cc/cs/</a:t>
            </a:r>
            <a:r>
              <a:rPr lang="en-US" altLang="ja-JP" dirty="0" err="1"/>
              <a:t>index.html</a:t>
            </a:r>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4047DBB5-87E7-41C0-8239-B092FFAB7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Tree>
    <p:extLst>
      <p:ext uri="{BB962C8B-B14F-4D97-AF65-F5344CB8AC3E}">
        <p14:creationId xmlns:p14="http://schemas.microsoft.com/office/powerpoint/2010/main" val="368625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9A942B-922C-4DFC-BFCC-5D6D760E68D4}"/>
              </a:ext>
            </a:extLst>
          </p:cNvPr>
          <p:cNvSpPr>
            <a:spLocks noGrp="1"/>
          </p:cNvSpPr>
          <p:nvPr>
            <p:ph type="title"/>
          </p:nvPr>
        </p:nvSpPr>
        <p:spPr/>
        <p:txBody>
          <a:bodyPr>
            <a:normAutofit fontScale="90000"/>
          </a:bodyPr>
          <a:lstStyle/>
          <a:p>
            <a:r>
              <a:rPr kumimoji="1" lang="ja-JP" altLang="en-US" dirty="0"/>
              <a:t>データベース</a:t>
            </a:r>
            <a:r>
              <a:rPr lang="ja-JP" altLang="en-US" dirty="0"/>
              <a:t>の必要性</a:t>
            </a:r>
            <a:endParaRPr kumimoji="1" lang="ja-JP" altLang="en-US" dirty="0"/>
          </a:p>
        </p:txBody>
      </p:sp>
      <p:sp>
        <p:nvSpPr>
          <p:cNvPr id="4" name="スライド番号プレースホルダー 3">
            <a:extLst>
              <a:ext uri="{FF2B5EF4-FFF2-40B4-BE49-F238E27FC236}">
                <a16:creationId xmlns:a16="http://schemas.microsoft.com/office/drawing/2014/main" id="{E56A7A92-4384-4687-BC2F-054E1A2C435B}"/>
              </a:ext>
            </a:extLst>
          </p:cNvPr>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sp>
        <p:nvSpPr>
          <p:cNvPr id="5" name="Rectangle 3">
            <a:extLst>
              <a:ext uri="{FF2B5EF4-FFF2-40B4-BE49-F238E27FC236}">
                <a16:creationId xmlns:a16="http://schemas.microsoft.com/office/drawing/2014/main" id="{7C0E0D50-E58B-4637-8A46-AF776B862D1A}"/>
              </a:ext>
            </a:extLst>
          </p:cNvPr>
          <p:cNvSpPr txBox="1">
            <a:spLocks/>
          </p:cNvSpPr>
          <p:nvPr/>
        </p:nvSpPr>
        <p:spPr>
          <a:xfrm>
            <a:off x="587530" y="1039432"/>
            <a:ext cx="7562851" cy="36042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srgbClr val="FF0000"/>
                </a:solidFill>
              </a:rPr>
              <a:t>日常生活での情報管理に不可欠</a:t>
            </a:r>
            <a:endParaRPr lang="en-US" altLang="ja-JP" sz="2400" dirty="0">
              <a:solidFill>
                <a:srgbClr val="FF0000"/>
              </a:solidFill>
            </a:endParaRPr>
          </a:p>
          <a:p>
            <a:r>
              <a:rPr lang="ja-JP" altLang="en-US" sz="2400" dirty="0"/>
              <a:t>銀行の銀行口座</a:t>
            </a:r>
          </a:p>
          <a:p>
            <a:r>
              <a:rPr lang="ja-JP" altLang="en-US" sz="2400" dirty="0"/>
              <a:t>ホテルの予約情報</a:t>
            </a:r>
            <a:endParaRPr lang="en-US" altLang="ja-JP" sz="2400" dirty="0"/>
          </a:p>
          <a:p>
            <a:r>
              <a:rPr lang="ja-JP" altLang="en-US" sz="2400" dirty="0"/>
              <a:t>交通機関の座席予約情報</a:t>
            </a:r>
            <a:endParaRPr lang="en-US" altLang="ja-JP" sz="2400" dirty="0"/>
          </a:p>
          <a:p>
            <a:r>
              <a:rPr lang="ja-JP" altLang="en-US" sz="2400" dirty="0"/>
              <a:t>大学の履修登録や出欠の情報</a:t>
            </a:r>
            <a:endParaRPr lang="en-US" altLang="ja-JP" sz="2400" dirty="0"/>
          </a:p>
          <a:p>
            <a:r>
              <a:rPr lang="ja-JP" altLang="en-US" sz="2400" dirty="0"/>
              <a:t>企業の製品情報</a:t>
            </a:r>
          </a:p>
          <a:p>
            <a:r>
              <a:rPr lang="ja-JP" altLang="en-US" sz="2400" dirty="0"/>
              <a:t>電話会社の通話量情報</a:t>
            </a:r>
            <a:endParaRPr lang="en-US" altLang="ja-JP" sz="2400" dirty="0"/>
          </a:p>
          <a:p>
            <a:pPr marL="0" indent="0">
              <a:buNone/>
            </a:pPr>
            <a:endParaRPr lang="ja-JP" altLang="en-US" sz="2400" dirty="0"/>
          </a:p>
          <a:p>
            <a:endParaRPr lang="ja-JP" altLang="en-US" sz="2400" dirty="0"/>
          </a:p>
          <a:p>
            <a:endParaRPr lang="ja-JP" altLang="en-US" sz="2400" dirty="0"/>
          </a:p>
        </p:txBody>
      </p:sp>
      <p:sp>
        <p:nvSpPr>
          <p:cNvPr id="6" name="Text Box 4">
            <a:extLst>
              <a:ext uri="{FF2B5EF4-FFF2-40B4-BE49-F238E27FC236}">
                <a16:creationId xmlns:a16="http://schemas.microsoft.com/office/drawing/2014/main" id="{BCA6A18A-6FEC-4B83-8714-1D346ED6D00F}"/>
              </a:ext>
            </a:extLst>
          </p:cNvPr>
          <p:cNvSpPr txBox="1">
            <a:spLocks noChangeArrowheads="1"/>
          </p:cNvSpPr>
          <p:nvPr/>
        </p:nvSpPr>
        <p:spPr bwMode="auto">
          <a:xfrm>
            <a:off x="2301016" y="5051870"/>
            <a:ext cx="3877985"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ct val="100000"/>
              </a:lnSpc>
              <a:spcBef>
                <a:spcPct val="0"/>
              </a:spcBef>
              <a:buFontTx/>
              <a:buNone/>
            </a:pPr>
            <a:r>
              <a:rPr lang="ja-JP" altLang="en-US" sz="2400" dirty="0">
                <a:solidFill>
                  <a:srgbClr val="C00000"/>
                </a:solidFill>
              </a:rPr>
              <a:t>データベース</a:t>
            </a:r>
            <a:r>
              <a:rPr lang="ja-JP" altLang="en-US" sz="2400" dirty="0">
                <a:solidFill>
                  <a:schemeClr val="tx1"/>
                </a:solidFill>
              </a:rPr>
              <a:t>がなければ、</a:t>
            </a:r>
          </a:p>
          <a:p>
            <a:pPr algn="ctr">
              <a:lnSpc>
                <a:spcPct val="100000"/>
              </a:lnSpc>
              <a:spcBef>
                <a:spcPct val="0"/>
              </a:spcBef>
              <a:buFontTx/>
              <a:buNone/>
            </a:pPr>
            <a:r>
              <a:rPr lang="ja-JP" altLang="en-US" sz="2400" dirty="0">
                <a:solidFill>
                  <a:schemeClr val="tx1"/>
                </a:solidFill>
              </a:rPr>
              <a:t>現代の生活が成り立たない</a:t>
            </a:r>
          </a:p>
        </p:txBody>
      </p:sp>
      <p:pic>
        <p:nvPicPr>
          <p:cNvPr id="7" name="Picture 10" descr="http://free-illustrations-ls01.gatag.net/images/lgi01a201401201000.jpg">
            <a:extLst>
              <a:ext uri="{FF2B5EF4-FFF2-40B4-BE49-F238E27FC236}">
                <a16:creationId xmlns:a16="http://schemas.microsoft.com/office/drawing/2014/main" id="{89585785-163C-4F65-AF17-B8CEFBA960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6139" y="1126348"/>
            <a:ext cx="1208485" cy="101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携帯で話す男性 無料のクリップアート素材/フリーイラスト画像">
            <a:extLst>
              <a:ext uri="{FF2B5EF4-FFF2-40B4-BE49-F238E27FC236}">
                <a16:creationId xmlns:a16="http://schemas.microsoft.com/office/drawing/2014/main" id="{29CEBB78-3246-4311-9225-029BACDD54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1852" y="2345547"/>
            <a:ext cx="122277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飛行機の機内のイラスト">
            <a:extLst>
              <a:ext uri="{FF2B5EF4-FFF2-40B4-BE49-F238E27FC236}">
                <a16:creationId xmlns:a16="http://schemas.microsoft.com/office/drawing/2014/main" id="{C1DE29CC-9D72-48BD-A0C8-B1980470D8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4797" y="2457467"/>
            <a:ext cx="1108472" cy="105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端末にタッチする女性のイラスト">
            <a:extLst>
              <a:ext uri="{FF2B5EF4-FFF2-40B4-BE49-F238E27FC236}">
                <a16:creationId xmlns:a16="http://schemas.microsoft.com/office/drawing/2014/main" id="{20AC647B-A5A0-4EF5-BDDA-24D8803703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2435" y="1039432"/>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12">
            <a:extLst>
              <a:ext uri="{FF2B5EF4-FFF2-40B4-BE49-F238E27FC236}">
                <a16:creationId xmlns:a16="http://schemas.microsoft.com/office/drawing/2014/main" id="{D40C4B75-EA3B-4EF7-9706-5C90FC056048}"/>
              </a:ext>
            </a:extLst>
          </p:cNvPr>
          <p:cNvSpPr/>
          <p:nvPr/>
        </p:nvSpPr>
        <p:spPr>
          <a:xfrm>
            <a:off x="1879953" y="4930396"/>
            <a:ext cx="4612482" cy="1073945"/>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408352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0D3584-D0CD-4285-8A0F-39A990ACEEC1}"/>
              </a:ext>
            </a:extLst>
          </p:cNvPr>
          <p:cNvSpPr>
            <a:spLocks noGrp="1"/>
          </p:cNvSpPr>
          <p:nvPr>
            <p:ph type="title"/>
          </p:nvPr>
        </p:nvSpPr>
        <p:spPr/>
        <p:txBody>
          <a:bodyPr>
            <a:normAutofit fontScale="90000"/>
          </a:bodyPr>
          <a:lstStyle/>
          <a:p>
            <a:r>
              <a:rPr kumimoji="1" lang="ja-JP" altLang="en-US" dirty="0"/>
              <a:t>ヒストグラム</a:t>
            </a:r>
          </a:p>
        </p:txBody>
      </p:sp>
      <p:sp>
        <p:nvSpPr>
          <p:cNvPr id="3" name="コンテンツ プレースホルダー 2">
            <a:extLst>
              <a:ext uri="{FF2B5EF4-FFF2-40B4-BE49-F238E27FC236}">
                <a16:creationId xmlns:a16="http://schemas.microsoft.com/office/drawing/2014/main" id="{23A38B8A-5D70-469B-A903-D593283FD5C1}"/>
              </a:ext>
            </a:extLst>
          </p:cNvPr>
          <p:cNvSpPr>
            <a:spLocks noGrp="1"/>
          </p:cNvSpPr>
          <p:nvPr>
            <p:ph idx="1"/>
          </p:nvPr>
        </p:nvSpPr>
        <p:spPr/>
        <p:txBody>
          <a:bodyPr/>
          <a:lstStyle/>
          <a:p>
            <a:pPr marL="0" indent="0">
              <a:buNone/>
            </a:pPr>
            <a:r>
              <a:rPr kumimoji="1" lang="ja-JP" altLang="en-US" b="1" dirty="0">
                <a:solidFill>
                  <a:srgbClr val="C00000"/>
                </a:solidFill>
              </a:rPr>
              <a:t>ヒストグラム</a:t>
            </a:r>
            <a:r>
              <a:rPr kumimoji="1" lang="ja-JP" altLang="en-US" dirty="0"/>
              <a:t>は，区間ごとに，データを数え上げたもの</a:t>
            </a:r>
          </a:p>
        </p:txBody>
      </p:sp>
      <p:sp>
        <p:nvSpPr>
          <p:cNvPr id="4" name="スライド番号プレースホルダー 3">
            <a:extLst>
              <a:ext uri="{FF2B5EF4-FFF2-40B4-BE49-F238E27FC236}">
                <a16:creationId xmlns:a16="http://schemas.microsoft.com/office/drawing/2014/main" id="{28D5D3AA-19BA-4A04-A1BF-B9C45B6AEE0D}"/>
              </a:ext>
            </a:extLst>
          </p:cNvPr>
          <p:cNvSpPr>
            <a:spLocks noGrp="1"/>
          </p:cNvSpPr>
          <p:nvPr>
            <p:ph type="sldNum" sz="quarter" idx="12"/>
          </p:nvPr>
        </p:nvSpPr>
        <p:spPr/>
        <p:txBody>
          <a:bodyPr/>
          <a:lstStyle/>
          <a:p>
            <a:fld id="{E205D82C-95A1-431E-8E38-AA614A14CDCF}" type="slidenum">
              <a:rPr kumimoji="1" lang="ja-JP" altLang="en-US" smtClean="0"/>
              <a:t>60</a:t>
            </a:fld>
            <a:endParaRPr kumimoji="1" lang="ja-JP" altLang="en-US"/>
          </a:p>
        </p:txBody>
      </p:sp>
      <p:pic>
        <p:nvPicPr>
          <p:cNvPr id="5" name="図 4">
            <a:extLst>
              <a:ext uri="{FF2B5EF4-FFF2-40B4-BE49-F238E27FC236}">
                <a16:creationId xmlns:a16="http://schemas.microsoft.com/office/drawing/2014/main" id="{31209EED-80D0-4D4D-8A6D-FF0B68DBDE22}"/>
              </a:ext>
            </a:extLst>
          </p:cNvPr>
          <p:cNvPicPr>
            <a:picLocks noChangeAspect="1"/>
          </p:cNvPicPr>
          <p:nvPr/>
        </p:nvPicPr>
        <p:blipFill>
          <a:blip r:embed="rId2"/>
          <a:stretch>
            <a:fillRect/>
          </a:stretch>
        </p:blipFill>
        <p:spPr>
          <a:xfrm>
            <a:off x="1944933" y="1631199"/>
            <a:ext cx="6717205" cy="3595601"/>
          </a:xfrm>
          <a:prstGeom prst="rect">
            <a:avLst/>
          </a:prstGeom>
        </p:spPr>
      </p:pic>
      <p:sp>
        <p:nvSpPr>
          <p:cNvPr id="6" name="矢印: 上 5">
            <a:extLst>
              <a:ext uri="{FF2B5EF4-FFF2-40B4-BE49-F238E27FC236}">
                <a16:creationId xmlns:a16="http://schemas.microsoft.com/office/drawing/2014/main" id="{320D6D70-1BA0-47BE-A8D3-B0ED39537CE7}"/>
              </a:ext>
            </a:extLst>
          </p:cNvPr>
          <p:cNvSpPr/>
          <p:nvPr/>
        </p:nvSpPr>
        <p:spPr>
          <a:xfrm>
            <a:off x="892263" y="2284432"/>
            <a:ext cx="482252" cy="8956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01E9FBB-CBFF-47D6-83DD-7D63A163CA87}"/>
              </a:ext>
            </a:extLst>
          </p:cNvPr>
          <p:cNvSpPr txBox="1"/>
          <p:nvPr/>
        </p:nvSpPr>
        <p:spPr>
          <a:xfrm>
            <a:off x="68894" y="3381403"/>
            <a:ext cx="2031325" cy="830997"/>
          </a:xfrm>
          <a:prstGeom prst="rect">
            <a:avLst/>
          </a:prstGeom>
          <a:noFill/>
        </p:spPr>
        <p:txBody>
          <a:bodyPr wrap="none" rtlCol="0">
            <a:spAutoFit/>
          </a:bodyPr>
          <a:lstStyle/>
          <a:p>
            <a:r>
              <a:rPr kumimoji="1" lang="ja-JP" altLang="en-US" sz="2400" b="1" dirty="0">
                <a:solidFill>
                  <a:srgbClr val="002060"/>
                </a:solidFill>
                <a:latin typeface="メイリオ" panose="020B0604030504040204" pitchFamily="50" charset="-128"/>
                <a:ea typeface="メイリオ" panose="020B0604030504040204" pitchFamily="50" charset="-128"/>
              </a:rPr>
              <a:t>データが</a:t>
            </a:r>
            <a:endParaRPr kumimoji="1" lang="en-US" altLang="ja-JP" sz="2400" b="1" dirty="0">
              <a:solidFill>
                <a:srgbClr val="002060"/>
              </a:solidFill>
              <a:latin typeface="メイリオ" panose="020B0604030504040204" pitchFamily="50" charset="-128"/>
              <a:ea typeface="メイリオ" panose="020B0604030504040204" pitchFamily="50" charset="-128"/>
            </a:endParaRPr>
          </a:p>
          <a:p>
            <a:r>
              <a:rPr kumimoji="1" lang="ja-JP" altLang="en-US" sz="2400" b="1" dirty="0">
                <a:solidFill>
                  <a:srgbClr val="002060"/>
                </a:solidFill>
                <a:latin typeface="メイリオ" panose="020B0604030504040204" pitchFamily="50" charset="-128"/>
                <a:ea typeface="メイリオ" panose="020B0604030504040204" pitchFamily="50" charset="-128"/>
              </a:rPr>
              <a:t>何個あるのか</a:t>
            </a:r>
          </a:p>
        </p:txBody>
      </p:sp>
      <p:sp>
        <p:nvSpPr>
          <p:cNvPr id="8" name="テキスト ボックス 7">
            <a:extLst>
              <a:ext uri="{FF2B5EF4-FFF2-40B4-BE49-F238E27FC236}">
                <a16:creationId xmlns:a16="http://schemas.microsoft.com/office/drawing/2014/main" id="{C802FF04-65AD-49A4-8651-2BFC6776737A}"/>
              </a:ext>
            </a:extLst>
          </p:cNvPr>
          <p:cNvSpPr txBox="1"/>
          <p:nvPr/>
        </p:nvSpPr>
        <p:spPr>
          <a:xfrm>
            <a:off x="3202489" y="5890479"/>
            <a:ext cx="2874505" cy="830997"/>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区間 </a:t>
            </a:r>
            <a:r>
              <a:rPr kumimoji="1" lang="en-US" altLang="ja-JP" sz="2400" b="1" dirty="0">
                <a:latin typeface="メイリオ" panose="020B0604030504040204" pitchFamily="50" charset="-128"/>
                <a:ea typeface="メイリオ" panose="020B0604030504040204" pitchFamily="50" charset="-128"/>
              </a:rPr>
              <a:t>0.6 </a:t>
            </a:r>
            <a:r>
              <a:rPr kumimoji="1" lang="ja-JP" altLang="en-US" sz="2400" b="1" dirty="0">
                <a:latin typeface="メイリオ" panose="020B0604030504040204" pitchFamily="50" charset="-128"/>
                <a:ea typeface="メイリオ" panose="020B0604030504040204" pitchFamily="50" charset="-128"/>
              </a:rPr>
              <a:t>～ </a:t>
            </a:r>
            <a:r>
              <a:rPr kumimoji="1" lang="en-US" altLang="ja-JP" sz="2400" b="1" dirty="0">
                <a:latin typeface="メイリオ" panose="020B0604030504040204" pitchFamily="50" charset="-128"/>
                <a:ea typeface="メイリオ" panose="020B0604030504040204" pitchFamily="50" charset="-128"/>
              </a:rPr>
              <a:t>1.1 </a:t>
            </a:r>
            <a:r>
              <a:rPr kumimoji="1" lang="ja-JP" altLang="en-US" sz="2400" b="1" dirty="0">
                <a:latin typeface="メイリオ" panose="020B0604030504040204" pitchFamily="50" charset="-128"/>
                <a:ea typeface="メイリオ" panose="020B0604030504040204" pitchFamily="50" charset="-128"/>
              </a:rPr>
              <a:t>の</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データは </a:t>
            </a:r>
            <a:r>
              <a:rPr kumimoji="1" lang="en-US" altLang="ja-JP" sz="2400" b="1" dirty="0">
                <a:latin typeface="メイリオ" panose="020B0604030504040204" pitchFamily="50" charset="-128"/>
                <a:ea typeface="メイリオ" panose="020B0604030504040204" pitchFamily="50" charset="-128"/>
              </a:rPr>
              <a:t>10</a:t>
            </a:r>
            <a:r>
              <a:rPr kumimoji="1" lang="ja-JP" altLang="en-US" sz="2400" b="1" dirty="0">
                <a:latin typeface="メイリオ" panose="020B0604030504040204" pitchFamily="50" charset="-128"/>
                <a:ea typeface="メイリオ" panose="020B0604030504040204" pitchFamily="50" charset="-128"/>
              </a:rPr>
              <a:t>個</a:t>
            </a:r>
          </a:p>
        </p:txBody>
      </p:sp>
      <p:cxnSp>
        <p:nvCxnSpPr>
          <p:cNvPr id="10" name="直線矢印コネクタ 9">
            <a:extLst>
              <a:ext uri="{FF2B5EF4-FFF2-40B4-BE49-F238E27FC236}">
                <a16:creationId xmlns:a16="http://schemas.microsoft.com/office/drawing/2014/main" id="{0C4E52E9-FCAC-4F5E-AB66-002F52F29E88}"/>
              </a:ext>
            </a:extLst>
          </p:cNvPr>
          <p:cNvCxnSpPr/>
          <p:nvPr/>
        </p:nvCxnSpPr>
        <p:spPr>
          <a:xfrm flipH="1" flipV="1">
            <a:off x="4152378" y="5287611"/>
            <a:ext cx="50104" cy="564776"/>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050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Excel </a:t>
            </a:r>
            <a:r>
              <a:rPr kumimoji="1" lang="ja-JP" altLang="en-US" dirty="0" err="1"/>
              <a:t>での</a:t>
            </a:r>
            <a:r>
              <a:rPr kumimoji="1" lang="ja-JP" altLang="en-US" dirty="0"/>
              <a:t>ヒストグラムの作成手順</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コンテンツ プレースホルダー 2"/>
          <p:cNvSpPr txBox="1">
            <a:spLocks/>
          </p:cNvSpPr>
          <p:nvPr/>
        </p:nvSpPr>
        <p:spPr>
          <a:xfrm>
            <a:off x="4353432" y="2898859"/>
            <a:ext cx="4186202" cy="46914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　ヒストグラム化したい</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列</a:t>
            </a: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選択</a:t>
            </a:r>
          </a:p>
        </p:txBody>
      </p:sp>
      <p:sp>
        <p:nvSpPr>
          <p:cNvPr id="10" name="角丸四角形 9"/>
          <p:cNvSpPr/>
          <p:nvPr/>
        </p:nvSpPr>
        <p:spPr>
          <a:xfrm>
            <a:off x="4200089" y="2773381"/>
            <a:ext cx="4258126" cy="531854"/>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1" name="コンテンツ プレースホルダー 2"/>
          <p:cNvSpPr txBox="1">
            <a:spLocks/>
          </p:cNvSpPr>
          <p:nvPr/>
        </p:nvSpPr>
        <p:spPr>
          <a:xfrm>
            <a:off x="1793900" y="2658177"/>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元データ</a:t>
            </a:r>
          </a:p>
        </p:txBody>
      </p:sp>
      <p:sp>
        <p:nvSpPr>
          <p:cNvPr id="12" name="右矢印 11"/>
          <p:cNvSpPr/>
          <p:nvPr/>
        </p:nvSpPr>
        <p:spPr>
          <a:xfrm>
            <a:off x="3692142" y="1589220"/>
            <a:ext cx="371591"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3" name="右矢印 12"/>
          <p:cNvSpPr/>
          <p:nvPr/>
        </p:nvSpPr>
        <p:spPr>
          <a:xfrm>
            <a:off x="230221" y="4460487"/>
            <a:ext cx="371591"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右矢印 13"/>
          <p:cNvSpPr/>
          <p:nvPr/>
        </p:nvSpPr>
        <p:spPr>
          <a:xfrm>
            <a:off x="4614113" y="4480341"/>
            <a:ext cx="376987"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コンテンツ プレースホルダー 2"/>
          <p:cNvSpPr txBox="1">
            <a:spLocks/>
          </p:cNvSpPr>
          <p:nvPr/>
        </p:nvSpPr>
        <p:spPr>
          <a:xfrm>
            <a:off x="230221" y="6111843"/>
            <a:ext cx="5639921"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　リボンで「</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挿入</a:t>
            </a: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ヒストグラム</a:t>
            </a:r>
            <a:endParaRPr kumimoji="1" lang="en-US" altLang="ja-JP"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の選択</a:t>
            </a:r>
          </a:p>
        </p:txBody>
      </p:sp>
      <p:sp>
        <p:nvSpPr>
          <p:cNvPr id="16" name="角丸四角形 15"/>
          <p:cNvSpPr/>
          <p:nvPr/>
        </p:nvSpPr>
        <p:spPr>
          <a:xfrm>
            <a:off x="212029" y="6000108"/>
            <a:ext cx="4429545" cy="807438"/>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7" name="図 6">
            <a:extLst>
              <a:ext uri="{FF2B5EF4-FFF2-40B4-BE49-F238E27FC236}">
                <a16:creationId xmlns:a16="http://schemas.microsoft.com/office/drawing/2014/main" id="{FEAB7C31-8EFF-451F-8AE7-22D54F061D68}"/>
              </a:ext>
            </a:extLst>
          </p:cNvPr>
          <p:cNvPicPr>
            <a:picLocks noChangeAspect="1"/>
          </p:cNvPicPr>
          <p:nvPr/>
        </p:nvPicPr>
        <p:blipFill>
          <a:blip r:embed="rId2"/>
          <a:stretch>
            <a:fillRect/>
          </a:stretch>
        </p:blipFill>
        <p:spPr>
          <a:xfrm>
            <a:off x="1349771" y="3334266"/>
            <a:ext cx="2420728" cy="731341"/>
          </a:xfrm>
          <a:prstGeom prst="rect">
            <a:avLst/>
          </a:prstGeom>
        </p:spPr>
      </p:pic>
      <p:sp>
        <p:nvSpPr>
          <p:cNvPr id="17" name="正方形/長方形 16"/>
          <p:cNvSpPr/>
          <p:nvPr/>
        </p:nvSpPr>
        <p:spPr>
          <a:xfrm>
            <a:off x="1768472" y="3346856"/>
            <a:ext cx="303966" cy="1322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正方形/長方形 17"/>
          <p:cNvSpPr/>
          <p:nvPr/>
        </p:nvSpPr>
        <p:spPr>
          <a:xfrm>
            <a:off x="3199198" y="3588730"/>
            <a:ext cx="185773" cy="1587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0" name="正方形/長方形 19"/>
          <p:cNvSpPr/>
          <p:nvPr/>
        </p:nvSpPr>
        <p:spPr>
          <a:xfrm>
            <a:off x="3199198" y="3793975"/>
            <a:ext cx="256624" cy="204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コンテンツ プレースホルダー 2"/>
          <p:cNvSpPr txBox="1">
            <a:spLocks/>
          </p:cNvSpPr>
          <p:nvPr/>
        </p:nvSpPr>
        <p:spPr>
          <a:xfrm>
            <a:off x="5581649" y="6135027"/>
            <a:ext cx="2995239"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ヒストグラムが得られる</a:t>
            </a:r>
          </a:p>
        </p:txBody>
      </p:sp>
      <p:pic>
        <p:nvPicPr>
          <p:cNvPr id="6" name="図 5">
            <a:extLst>
              <a:ext uri="{FF2B5EF4-FFF2-40B4-BE49-F238E27FC236}">
                <a16:creationId xmlns:a16="http://schemas.microsoft.com/office/drawing/2014/main" id="{25F0DE39-276D-4AE7-A302-F1E54EE5AFF5}"/>
              </a:ext>
            </a:extLst>
          </p:cNvPr>
          <p:cNvPicPr>
            <a:picLocks noChangeAspect="1"/>
          </p:cNvPicPr>
          <p:nvPr/>
        </p:nvPicPr>
        <p:blipFill>
          <a:blip r:embed="rId3"/>
          <a:stretch>
            <a:fillRect/>
          </a:stretch>
        </p:blipFill>
        <p:spPr>
          <a:xfrm>
            <a:off x="5035532" y="581095"/>
            <a:ext cx="2406107" cy="2072954"/>
          </a:xfrm>
          <a:prstGeom prst="rect">
            <a:avLst/>
          </a:prstGeom>
        </p:spPr>
      </p:pic>
      <p:pic>
        <p:nvPicPr>
          <p:cNvPr id="8" name="図 7">
            <a:extLst>
              <a:ext uri="{FF2B5EF4-FFF2-40B4-BE49-F238E27FC236}">
                <a16:creationId xmlns:a16="http://schemas.microsoft.com/office/drawing/2014/main" id="{AE528D0C-A1FD-4DA8-B525-D06F72D389AD}"/>
              </a:ext>
            </a:extLst>
          </p:cNvPr>
          <p:cNvPicPr>
            <a:picLocks noChangeAspect="1"/>
          </p:cNvPicPr>
          <p:nvPr/>
        </p:nvPicPr>
        <p:blipFill>
          <a:blip r:embed="rId4"/>
          <a:stretch>
            <a:fillRect/>
          </a:stretch>
        </p:blipFill>
        <p:spPr>
          <a:xfrm>
            <a:off x="5151599" y="3845606"/>
            <a:ext cx="3539151" cy="1954723"/>
          </a:xfrm>
          <a:prstGeom prst="rect">
            <a:avLst/>
          </a:prstGeom>
        </p:spPr>
      </p:pic>
      <p:pic>
        <p:nvPicPr>
          <p:cNvPr id="23" name="図 22">
            <a:extLst>
              <a:ext uri="{FF2B5EF4-FFF2-40B4-BE49-F238E27FC236}">
                <a16:creationId xmlns:a16="http://schemas.microsoft.com/office/drawing/2014/main" id="{912ADAC1-4CE6-47A5-8BAB-05F9857511CD}"/>
              </a:ext>
            </a:extLst>
          </p:cNvPr>
          <p:cNvPicPr>
            <a:picLocks noChangeAspect="1"/>
          </p:cNvPicPr>
          <p:nvPr/>
        </p:nvPicPr>
        <p:blipFill>
          <a:blip r:embed="rId5"/>
          <a:stretch>
            <a:fillRect/>
          </a:stretch>
        </p:blipFill>
        <p:spPr>
          <a:xfrm>
            <a:off x="894110" y="889800"/>
            <a:ext cx="2540131" cy="1666961"/>
          </a:xfrm>
          <a:prstGeom prst="rect">
            <a:avLst/>
          </a:prstGeom>
        </p:spPr>
      </p:pic>
      <p:sp>
        <p:nvSpPr>
          <p:cNvPr id="5" name="テキスト ボックス 4">
            <a:extLst>
              <a:ext uri="{FF2B5EF4-FFF2-40B4-BE49-F238E27FC236}">
                <a16:creationId xmlns:a16="http://schemas.microsoft.com/office/drawing/2014/main" id="{3486F511-6513-4C7C-AFB5-0E41146B03E6}"/>
              </a:ext>
            </a:extLst>
          </p:cNvPr>
          <p:cNvSpPr txBox="1"/>
          <p:nvPr/>
        </p:nvSpPr>
        <p:spPr>
          <a:xfrm>
            <a:off x="1570013" y="4065607"/>
            <a:ext cx="18642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アプリ版の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9" name="図 18">
            <a:extLst>
              <a:ext uri="{FF2B5EF4-FFF2-40B4-BE49-F238E27FC236}">
                <a16:creationId xmlns:a16="http://schemas.microsoft.com/office/drawing/2014/main" id="{2B170CE1-4A06-4C68-9D3B-2DC5C4B63B79}"/>
              </a:ext>
            </a:extLst>
          </p:cNvPr>
          <p:cNvPicPr>
            <a:picLocks noChangeAspect="1"/>
          </p:cNvPicPr>
          <p:nvPr/>
        </p:nvPicPr>
        <p:blipFill>
          <a:blip r:embed="rId6"/>
          <a:stretch>
            <a:fillRect/>
          </a:stretch>
        </p:blipFill>
        <p:spPr>
          <a:xfrm>
            <a:off x="1793900" y="4488934"/>
            <a:ext cx="1260532" cy="1189480"/>
          </a:xfrm>
          <a:prstGeom prst="rect">
            <a:avLst/>
          </a:prstGeom>
        </p:spPr>
      </p:pic>
      <p:sp>
        <p:nvSpPr>
          <p:cNvPr id="24" name="テキスト ボックス 23">
            <a:extLst>
              <a:ext uri="{FF2B5EF4-FFF2-40B4-BE49-F238E27FC236}">
                <a16:creationId xmlns:a16="http://schemas.microsoft.com/office/drawing/2014/main" id="{838D901E-DEF1-4D7E-A863-61D5D7B57021}"/>
              </a:ext>
            </a:extLst>
          </p:cNvPr>
          <p:cNvSpPr txBox="1"/>
          <p:nvPr/>
        </p:nvSpPr>
        <p:spPr>
          <a:xfrm>
            <a:off x="1349040" y="5635219"/>
            <a:ext cx="232589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オンライン版の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F7FED27E-92F9-41C6-AAB2-D93DFB905A42}"/>
              </a:ext>
            </a:extLst>
          </p:cNvPr>
          <p:cNvSpPr/>
          <p:nvPr/>
        </p:nvSpPr>
        <p:spPr>
          <a:xfrm>
            <a:off x="1954284" y="4468260"/>
            <a:ext cx="256624" cy="204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6" name="正方形/長方形 25">
            <a:extLst>
              <a:ext uri="{FF2B5EF4-FFF2-40B4-BE49-F238E27FC236}">
                <a16:creationId xmlns:a16="http://schemas.microsoft.com/office/drawing/2014/main" id="{8D964450-0441-40A0-A25E-B135F6DEE35F}"/>
              </a:ext>
            </a:extLst>
          </p:cNvPr>
          <p:cNvSpPr/>
          <p:nvPr/>
        </p:nvSpPr>
        <p:spPr>
          <a:xfrm>
            <a:off x="2876705" y="4525915"/>
            <a:ext cx="256624" cy="204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7" name="正方形/長方形 26">
            <a:extLst>
              <a:ext uri="{FF2B5EF4-FFF2-40B4-BE49-F238E27FC236}">
                <a16:creationId xmlns:a16="http://schemas.microsoft.com/office/drawing/2014/main" id="{6991D23E-445F-4A46-BD33-85B85C6D40FE}"/>
              </a:ext>
            </a:extLst>
          </p:cNvPr>
          <p:cNvSpPr/>
          <p:nvPr/>
        </p:nvSpPr>
        <p:spPr>
          <a:xfrm>
            <a:off x="2685445" y="5425232"/>
            <a:ext cx="256624" cy="204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599084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0D3584-D0CD-4285-8A0F-39A990ACEEC1}"/>
              </a:ext>
            </a:extLst>
          </p:cNvPr>
          <p:cNvSpPr>
            <a:spLocks noGrp="1"/>
          </p:cNvSpPr>
          <p:nvPr>
            <p:ph type="title"/>
          </p:nvPr>
        </p:nvSpPr>
        <p:spPr/>
        <p:txBody>
          <a:bodyPr>
            <a:normAutofit fontScale="90000"/>
          </a:bodyPr>
          <a:lstStyle/>
          <a:p>
            <a:r>
              <a:rPr kumimoji="1" lang="ja-JP" altLang="en-US" dirty="0"/>
              <a:t>ヒストグラムから読み取れること</a:t>
            </a:r>
          </a:p>
        </p:txBody>
      </p:sp>
      <p:sp>
        <p:nvSpPr>
          <p:cNvPr id="4" name="スライド番号プレースホルダー 3">
            <a:extLst>
              <a:ext uri="{FF2B5EF4-FFF2-40B4-BE49-F238E27FC236}">
                <a16:creationId xmlns:a16="http://schemas.microsoft.com/office/drawing/2014/main" id="{28D5D3AA-19BA-4A04-A1BF-B9C45B6AEE0D}"/>
              </a:ext>
            </a:extLst>
          </p:cNvPr>
          <p:cNvSpPr>
            <a:spLocks noGrp="1"/>
          </p:cNvSpPr>
          <p:nvPr>
            <p:ph type="sldNum" sz="quarter" idx="12"/>
          </p:nvPr>
        </p:nvSpPr>
        <p:spPr/>
        <p:txBody>
          <a:bodyPr/>
          <a:lstStyle/>
          <a:p>
            <a:fld id="{E205D82C-95A1-431E-8E38-AA614A14CDCF}" type="slidenum">
              <a:rPr kumimoji="1" lang="ja-JP" altLang="en-US" smtClean="0"/>
              <a:t>62</a:t>
            </a:fld>
            <a:endParaRPr kumimoji="1" lang="ja-JP" altLang="en-US"/>
          </a:p>
        </p:txBody>
      </p:sp>
      <p:pic>
        <p:nvPicPr>
          <p:cNvPr id="5" name="図 4">
            <a:extLst>
              <a:ext uri="{FF2B5EF4-FFF2-40B4-BE49-F238E27FC236}">
                <a16:creationId xmlns:a16="http://schemas.microsoft.com/office/drawing/2014/main" id="{31209EED-80D0-4D4D-8A6D-FF0B68DBDE22}"/>
              </a:ext>
            </a:extLst>
          </p:cNvPr>
          <p:cNvPicPr>
            <a:picLocks noChangeAspect="1"/>
          </p:cNvPicPr>
          <p:nvPr/>
        </p:nvPicPr>
        <p:blipFill>
          <a:blip r:embed="rId2"/>
          <a:stretch>
            <a:fillRect/>
          </a:stretch>
        </p:blipFill>
        <p:spPr>
          <a:xfrm>
            <a:off x="1213397" y="1549780"/>
            <a:ext cx="6717205" cy="3595601"/>
          </a:xfrm>
          <a:prstGeom prst="rect">
            <a:avLst/>
          </a:prstGeom>
        </p:spPr>
      </p:pic>
      <p:sp>
        <p:nvSpPr>
          <p:cNvPr id="8" name="テキスト ボックス 7">
            <a:extLst>
              <a:ext uri="{FF2B5EF4-FFF2-40B4-BE49-F238E27FC236}">
                <a16:creationId xmlns:a16="http://schemas.microsoft.com/office/drawing/2014/main" id="{C802FF04-65AD-49A4-8651-2BFC6776737A}"/>
              </a:ext>
            </a:extLst>
          </p:cNvPr>
          <p:cNvSpPr txBox="1"/>
          <p:nvPr/>
        </p:nvSpPr>
        <p:spPr>
          <a:xfrm>
            <a:off x="3115196" y="834879"/>
            <a:ext cx="1723549"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密度が高い</a:t>
            </a:r>
          </a:p>
        </p:txBody>
      </p:sp>
      <p:cxnSp>
        <p:nvCxnSpPr>
          <p:cNvPr id="10" name="直線矢印コネクタ 9">
            <a:extLst>
              <a:ext uri="{FF2B5EF4-FFF2-40B4-BE49-F238E27FC236}">
                <a16:creationId xmlns:a16="http://schemas.microsoft.com/office/drawing/2014/main" id="{0C4E52E9-FCAC-4F5E-AB66-002F52F29E88}"/>
              </a:ext>
            </a:extLst>
          </p:cNvPr>
          <p:cNvCxnSpPr>
            <a:cxnSpLocks/>
          </p:cNvCxnSpPr>
          <p:nvPr/>
        </p:nvCxnSpPr>
        <p:spPr>
          <a:xfrm flipH="1">
            <a:off x="2455103" y="1346548"/>
            <a:ext cx="720245" cy="876822"/>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92C5512C-C54D-4067-A714-3737C9EDD6F9}"/>
              </a:ext>
            </a:extLst>
          </p:cNvPr>
          <p:cNvCxnSpPr>
            <a:cxnSpLocks/>
            <a:stCxn id="8" idx="2"/>
          </p:cNvCxnSpPr>
          <p:nvPr/>
        </p:nvCxnSpPr>
        <p:spPr>
          <a:xfrm>
            <a:off x="3976971" y="1296544"/>
            <a:ext cx="595028" cy="137150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C64366AE-35A4-40C2-B3FB-5947451EDAD1}"/>
              </a:ext>
            </a:extLst>
          </p:cNvPr>
          <p:cNvCxnSpPr>
            <a:cxnSpLocks/>
          </p:cNvCxnSpPr>
          <p:nvPr/>
        </p:nvCxnSpPr>
        <p:spPr>
          <a:xfrm flipV="1">
            <a:off x="3175348" y="5308220"/>
            <a:ext cx="103339" cy="595086"/>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F6B18FCD-B923-46E5-BB64-A8D31A4950D1}"/>
              </a:ext>
            </a:extLst>
          </p:cNvPr>
          <p:cNvSpPr txBox="1"/>
          <p:nvPr/>
        </p:nvSpPr>
        <p:spPr>
          <a:xfrm>
            <a:off x="2313573" y="6066145"/>
            <a:ext cx="1723549"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密度が低い</a:t>
            </a:r>
          </a:p>
        </p:txBody>
      </p:sp>
      <p:sp>
        <p:nvSpPr>
          <p:cNvPr id="22" name="テキスト ボックス 21">
            <a:extLst>
              <a:ext uri="{FF2B5EF4-FFF2-40B4-BE49-F238E27FC236}">
                <a16:creationId xmlns:a16="http://schemas.microsoft.com/office/drawing/2014/main" id="{F8FE7409-3C4C-4A9D-9B8F-8E57635C5BA6}"/>
              </a:ext>
            </a:extLst>
          </p:cNvPr>
          <p:cNvSpPr txBox="1"/>
          <p:nvPr/>
        </p:nvSpPr>
        <p:spPr>
          <a:xfrm>
            <a:off x="4552449" y="5482643"/>
            <a:ext cx="4493538" cy="1200329"/>
          </a:xfrm>
          <a:prstGeom prst="rect">
            <a:avLst/>
          </a:prstGeom>
          <a:noFill/>
        </p:spPr>
        <p:txBody>
          <a:bodyPr wrap="none" rtlCol="0">
            <a:spAutoFit/>
          </a:bodyPr>
          <a:lstStyle/>
          <a:p>
            <a:r>
              <a:rPr kumimoji="1" lang="en-US" altLang="ja-JP"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全体の傾向</a:t>
            </a:r>
            <a:r>
              <a:rPr kumimoji="1" lang="en-US" altLang="ja-JP" sz="2400" b="1" dirty="0">
                <a:latin typeface="メイリオ" panose="020B0604030504040204" pitchFamily="50" charset="-128"/>
                <a:ea typeface="メイリオ" panose="020B0604030504040204" pitchFamily="50" charset="-128"/>
              </a:rPr>
              <a:t>】</a:t>
            </a:r>
          </a:p>
          <a:p>
            <a:r>
              <a:rPr kumimoji="1" lang="ja-JP" altLang="en-US" sz="2400" b="1" dirty="0">
                <a:latin typeface="メイリオ" panose="020B0604030504040204" pitchFamily="50" charset="-128"/>
                <a:ea typeface="メイリオ" panose="020B0604030504040204" pitchFamily="50" charset="-128"/>
              </a:rPr>
              <a:t>山が</a:t>
            </a:r>
            <a:r>
              <a:rPr kumimoji="1" lang="ja-JP" altLang="en-US" sz="2400" b="1" dirty="0">
                <a:solidFill>
                  <a:srgbClr val="FF0000"/>
                </a:solidFill>
                <a:latin typeface="メイリオ" panose="020B0604030504040204" pitchFamily="50" charset="-128"/>
                <a:ea typeface="メイリオ" panose="020B0604030504040204" pitchFamily="50" charset="-128"/>
              </a:rPr>
              <a:t>２つ</a:t>
            </a:r>
            <a:r>
              <a:rPr kumimoji="1" lang="ja-JP" altLang="en-US" sz="2400" b="1" dirty="0">
                <a:latin typeface="メイリオ" panose="020B0604030504040204" pitchFamily="50" charset="-128"/>
                <a:ea typeface="メイリオ" panose="020B0604030504040204" pitchFamily="50" charset="-128"/>
              </a:rPr>
              <a:t>ある（１つではない）</a:t>
            </a:r>
            <a:endParaRPr kumimoji="1" lang="en-US" altLang="ja-JP" sz="2400" b="1" dirty="0">
              <a:latin typeface="メイリオ" panose="020B0604030504040204" pitchFamily="50" charset="-128"/>
              <a:ea typeface="メイリオ" panose="020B0604030504040204" pitchFamily="50" charset="-128"/>
            </a:endParaRPr>
          </a:p>
          <a:p>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84599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990C8A-F7B7-4A51-BB22-50FAFCAFB56C}"/>
              </a:ext>
            </a:extLst>
          </p:cNvPr>
          <p:cNvSpPr>
            <a:spLocks noGrp="1"/>
          </p:cNvSpPr>
          <p:nvPr>
            <p:ph type="title"/>
          </p:nvPr>
        </p:nvSpPr>
        <p:spPr/>
        <p:txBody>
          <a:bodyPr>
            <a:normAutofit fontScale="90000"/>
          </a:bodyPr>
          <a:lstStyle/>
          <a:p>
            <a:r>
              <a:rPr kumimoji="1" lang="ja-JP" altLang="en-US" dirty="0"/>
              <a:t>データサイエンス</a:t>
            </a:r>
          </a:p>
        </p:txBody>
      </p:sp>
      <p:sp>
        <p:nvSpPr>
          <p:cNvPr id="3" name="コンテンツ プレースホルダー 2">
            <a:extLst>
              <a:ext uri="{FF2B5EF4-FFF2-40B4-BE49-F238E27FC236}">
                <a16:creationId xmlns:a16="http://schemas.microsoft.com/office/drawing/2014/main" id="{8FF1A94A-866F-4BEF-BAAE-F654EC39DF62}"/>
              </a:ext>
            </a:extLst>
          </p:cNvPr>
          <p:cNvSpPr>
            <a:spLocks noGrp="1"/>
          </p:cNvSpPr>
          <p:nvPr>
            <p:ph idx="1"/>
          </p:nvPr>
        </p:nvSpPr>
        <p:spPr>
          <a:xfrm>
            <a:off x="321845" y="846252"/>
            <a:ext cx="8461208" cy="5795467"/>
          </a:xfrm>
        </p:spPr>
        <p:txBody>
          <a:bodyPr>
            <a:normAutofit fontScale="92500" lnSpcReduction="20000"/>
          </a:bodyPr>
          <a:lstStyle/>
          <a:p>
            <a:r>
              <a:rPr kumimoji="1" lang="ja-JP" altLang="en-US" b="1" dirty="0"/>
              <a:t>データサイエンス</a:t>
            </a:r>
            <a:r>
              <a:rPr kumimoji="1" lang="ja-JP" altLang="en-US" dirty="0"/>
              <a:t>は，</a:t>
            </a:r>
            <a:r>
              <a:rPr kumimoji="1" lang="ja-JP" altLang="en-US" b="1" dirty="0"/>
              <a:t>データから正し</a:t>
            </a:r>
            <a:r>
              <a:rPr lang="ja-JP" altLang="en-US" b="1" dirty="0"/>
              <a:t>い</a:t>
            </a:r>
            <a:r>
              <a:rPr kumimoji="1" lang="ja-JP" altLang="en-US" b="1" dirty="0"/>
              <a:t>知見や結論を導く</a:t>
            </a:r>
            <a:r>
              <a:rPr kumimoji="1" lang="ja-JP" altLang="en-US" dirty="0"/>
              <a:t>ための学問</a:t>
            </a: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solidFill>
                <a:srgbClr val="FF0000"/>
              </a:solidFill>
            </a:endParaRPr>
          </a:p>
          <a:p>
            <a:r>
              <a:rPr lang="ja-JP" altLang="en-US" dirty="0"/>
              <a:t>数式を使うこともあるが、それがデータサイエンスの全てではない</a:t>
            </a:r>
          </a:p>
          <a:p>
            <a:r>
              <a:rPr lang="ja-JP" altLang="en-US" b="1" dirty="0"/>
              <a:t>データから有益な情報を引き出す</a:t>
            </a:r>
            <a:r>
              <a:rPr lang="ja-JP" altLang="en-US" dirty="0"/>
              <a:t>ことが可能に。</a:t>
            </a:r>
          </a:p>
          <a:p>
            <a:r>
              <a:rPr lang="ja-JP" altLang="en-US" b="1" dirty="0"/>
              <a:t>大学生にとって、大切なスキル</a:t>
            </a:r>
            <a:endParaRPr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27EEA5D6-561A-4205-B6C3-861B1AD0ACBA}"/>
              </a:ext>
            </a:extLst>
          </p:cNvPr>
          <p:cNvSpPr>
            <a:spLocks noGrp="1"/>
          </p:cNvSpPr>
          <p:nvPr>
            <p:ph type="sldNum" sz="quarter" idx="12"/>
          </p:nvPr>
        </p:nvSpPr>
        <p:spPr/>
        <p:txBody>
          <a:bodyPr/>
          <a:lstStyle/>
          <a:p>
            <a:fld id="{E205D82C-95A1-431E-8E38-AA614A14CDCF}" type="slidenum">
              <a:rPr kumimoji="1" lang="ja-JP" altLang="en-US" smtClean="0"/>
              <a:t>63</a:t>
            </a:fld>
            <a:endParaRPr kumimoji="1" lang="ja-JP" altLang="en-US"/>
          </a:p>
        </p:txBody>
      </p:sp>
      <p:pic>
        <p:nvPicPr>
          <p:cNvPr id="5" name="図 4">
            <a:extLst>
              <a:ext uri="{FF2B5EF4-FFF2-40B4-BE49-F238E27FC236}">
                <a16:creationId xmlns:a16="http://schemas.microsoft.com/office/drawing/2014/main" id="{A510AE2D-ADD5-4D29-8384-20EDDF8D71F8}"/>
              </a:ext>
            </a:extLst>
          </p:cNvPr>
          <p:cNvPicPr>
            <a:picLocks noChangeAspect="1"/>
          </p:cNvPicPr>
          <p:nvPr/>
        </p:nvPicPr>
        <p:blipFill>
          <a:blip r:embed="rId2"/>
          <a:stretch>
            <a:fillRect/>
          </a:stretch>
        </p:blipFill>
        <p:spPr>
          <a:xfrm>
            <a:off x="422054" y="1570140"/>
            <a:ext cx="3899426" cy="2376043"/>
          </a:xfrm>
          <a:prstGeom prst="rect">
            <a:avLst/>
          </a:prstGeom>
        </p:spPr>
      </p:pic>
      <p:pic>
        <p:nvPicPr>
          <p:cNvPr id="6" name="図 5">
            <a:extLst>
              <a:ext uri="{FF2B5EF4-FFF2-40B4-BE49-F238E27FC236}">
                <a16:creationId xmlns:a16="http://schemas.microsoft.com/office/drawing/2014/main" id="{691DFCF6-E5DB-4239-93D6-4320ABF20001}"/>
              </a:ext>
            </a:extLst>
          </p:cNvPr>
          <p:cNvPicPr>
            <a:picLocks noChangeAspect="1"/>
          </p:cNvPicPr>
          <p:nvPr/>
        </p:nvPicPr>
        <p:blipFill>
          <a:blip r:embed="rId3"/>
          <a:stretch>
            <a:fillRect/>
          </a:stretch>
        </p:blipFill>
        <p:spPr>
          <a:xfrm>
            <a:off x="4916704" y="1330925"/>
            <a:ext cx="3905451" cy="2854472"/>
          </a:xfrm>
          <a:prstGeom prst="rect">
            <a:avLst/>
          </a:prstGeom>
        </p:spPr>
      </p:pic>
    </p:spTree>
    <p:extLst>
      <p:ext uri="{BB962C8B-B14F-4D97-AF65-F5344CB8AC3E}">
        <p14:creationId xmlns:p14="http://schemas.microsoft.com/office/powerpoint/2010/main" val="7592740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p:cNvSpPr>
            <a:spLocks noGrp="1"/>
          </p:cNvSpPr>
          <p:nvPr>
            <p:ph idx="1"/>
          </p:nvPr>
        </p:nvSpPr>
        <p:spPr>
          <a:xfrm>
            <a:off x="321845" y="846252"/>
            <a:ext cx="8461208" cy="5954255"/>
          </a:xfrm>
        </p:spPr>
        <p:txBody>
          <a:bodyPr>
            <a:normAutofit/>
          </a:bodyPr>
          <a:lstStyle/>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lang="ja-JP" altLang="en-US" sz="2400" dirty="0">
                <a:solidFill>
                  <a:prstClr val="black"/>
                </a:solidFill>
              </a:rPr>
              <a:t>特定の主題について</a:t>
            </a:r>
            <a:r>
              <a:rPr kumimoji="1" lang="ja-JP" altLang="en-US" sz="2400" b="1" i="0"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整理，保存，管理</a:t>
            </a:r>
            <a:r>
              <a:rPr lang="ja-JP" altLang="en-US" sz="2400" dirty="0">
                <a:solidFill>
                  <a:prstClr val="black"/>
                </a:solidFill>
              </a:rPr>
              <a:t>された</a:t>
            </a:r>
            <a:r>
              <a:rPr lang="ja-JP" altLang="en-US" sz="2400" b="1" dirty="0">
                <a:solidFill>
                  <a:srgbClr val="FF0000"/>
                </a:solidFill>
              </a:rPr>
              <a:t>データ</a:t>
            </a:r>
            <a:r>
              <a:rPr lang="ja-JP" altLang="en-US" sz="2400" dirty="0">
                <a:solidFill>
                  <a:prstClr val="black"/>
                </a:solidFill>
              </a:rPr>
              <a:t>の集合体</a:t>
            </a:r>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r>
              <a:rPr lang="ja-JP" altLang="en-US" sz="2400" b="1" dirty="0">
                <a:solidFill>
                  <a:srgbClr val="C00000"/>
                </a:solidFill>
              </a:rPr>
              <a:t>データサイエンス</a:t>
            </a:r>
            <a:r>
              <a:rPr lang="ja-JP" altLang="en-US" sz="2400" dirty="0"/>
              <a:t>は、</a:t>
            </a:r>
            <a:r>
              <a:rPr lang="ja-JP" altLang="en-US" sz="2400" b="1" dirty="0"/>
              <a:t>データから有用な情報を抽出する</a:t>
            </a:r>
            <a:r>
              <a:rPr lang="ja-JP" altLang="en-US" sz="2400" dirty="0"/>
              <a:t>学問分野</a:t>
            </a:r>
            <a:endParaRPr lang="en-US" altLang="ja-JP" sz="2400" dirty="0"/>
          </a:p>
          <a:p>
            <a:r>
              <a:rPr lang="en-US" altLang="ja-JP" sz="2400" b="1" dirty="0">
                <a:solidFill>
                  <a:srgbClr val="C00000"/>
                </a:solidFill>
              </a:rPr>
              <a:t>Excel</a:t>
            </a:r>
            <a:r>
              <a:rPr lang="ja-JP" altLang="en-US" sz="2400" b="1" dirty="0">
                <a:solidFill>
                  <a:srgbClr val="C00000"/>
                </a:solidFill>
              </a:rPr>
              <a:t> </a:t>
            </a:r>
            <a:r>
              <a:rPr lang="ja-JP" altLang="en-US" sz="2400" dirty="0"/>
              <a:t>は、計算機能（合計、平均など）、散布図やヒストグラムの作成など、多機能なツール．</a:t>
            </a:r>
            <a:r>
              <a:rPr lang="ja-JP" altLang="en-US" sz="2400" b="1" dirty="0"/>
              <a:t>データの整理、保存情報抽出</a:t>
            </a:r>
            <a:r>
              <a:rPr lang="ja-JP" altLang="en-US" sz="2400" dirty="0"/>
              <a:t>に役立つ。</a:t>
            </a:r>
            <a:endParaRPr lang="en-US" altLang="ja-JP" sz="2400" dirty="0"/>
          </a:p>
          <a:p>
            <a:endParaRPr lang="en-US" altLang="ja-JP" sz="2400" dirty="0"/>
          </a:p>
          <a:p>
            <a:pPr marL="0" indent="0">
              <a:buNone/>
            </a:pPr>
            <a:r>
              <a:rPr lang="ja-JP" altLang="en-US" sz="2400" dirty="0"/>
              <a:t>これらの技術を</a:t>
            </a:r>
            <a:r>
              <a:rPr lang="ja-JP" altLang="en-US" sz="2400" b="1" dirty="0"/>
              <a:t>理解</a:t>
            </a:r>
            <a:r>
              <a:rPr lang="ja-JP" altLang="en-US" sz="2400" dirty="0"/>
              <a:t>し、</a:t>
            </a:r>
            <a:r>
              <a:rPr lang="ja-JP" altLang="en-US" sz="2400" b="1" dirty="0"/>
              <a:t>実践する能力を磨くこと</a:t>
            </a:r>
            <a:r>
              <a:rPr lang="ja-JP" altLang="en-US" sz="2400" dirty="0"/>
              <a:t>は、</a:t>
            </a:r>
            <a:r>
              <a:rPr lang="ja-JP" altLang="en-US" sz="2400" b="1" dirty="0"/>
              <a:t>将来的に大きな利点になる</a:t>
            </a:r>
            <a:endParaRPr kumimoji="1" lang="ja-JP" altLang="en-US" sz="2400"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64</a:t>
            </a:fld>
            <a:endParaRPr kumimoji="1" lang="ja-JP" altLang="en-US"/>
          </a:p>
        </p:txBody>
      </p:sp>
    </p:spTree>
    <p:extLst>
      <p:ext uri="{BB962C8B-B14F-4D97-AF65-F5344CB8AC3E}">
        <p14:creationId xmlns:p14="http://schemas.microsoft.com/office/powerpoint/2010/main" val="40466115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177143" y="762000"/>
            <a:ext cx="6782862" cy="6014357"/>
          </a:xfrm>
        </p:spPr>
        <p:txBody>
          <a:bodyPr>
            <a:normAutofit/>
          </a:bodyPr>
          <a:lstStyle/>
          <a:p>
            <a:pPr marL="457200" indent="-457200">
              <a:buFont typeface="+mj-ea"/>
              <a:buAutoNum type="circleNumDbPlain"/>
            </a:pPr>
            <a:r>
              <a:rPr kumimoji="1" lang="ja-JP" altLang="en-US" sz="2400" b="1" dirty="0"/>
              <a:t>データベースとデータサイエンスの重要性を理解</a:t>
            </a:r>
            <a:r>
              <a:rPr kumimoji="1" lang="ja-JP" altLang="en-US" sz="2400" dirty="0"/>
              <a:t>し、生活や社会の利便性向上に役立っていることを実感。</a:t>
            </a:r>
            <a:endParaRPr kumimoji="1" lang="en-US" altLang="ja-JP" sz="2400" dirty="0"/>
          </a:p>
          <a:p>
            <a:pPr marL="457200" indent="-457200">
              <a:buFont typeface="+mj-ea"/>
              <a:buAutoNum type="circleNumDbPlain"/>
            </a:pPr>
            <a:r>
              <a:rPr kumimoji="1" lang="ja-JP" altLang="en-US" sz="2400" dirty="0"/>
              <a:t>データサイエンスを学ぶ意義。</a:t>
            </a:r>
            <a:r>
              <a:rPr kumimoji="1" lang="ja-JP" altLang="en-US" sz="2400" b="1" dirty="0"/>
              <a:t>データ分析スキル</a:t>
            </a:r>
            <a:r>
              <a:rPr kumimoji="1" lang="ja-JP" altLang="en-US" sz="2400" dirty="0"/>
              <a:t>を身につけることで</a:t>
            </a:r>
            <a:r>
              <a:rPr kumimoji="1" lang="ja-JP" altLang="en-US" sz="2400" b="1" dirty="0"/>
              <a:t>問題解決能力が高まる</a:t>
            </a:r>
            <a:r>
              <a:rPr kumimoji="1" lang="ja-JP" altLang="en-US" sz="2400" dirty="0"/>
              <a:t>。</a:t>
            </a:r>
            <a:endParaRPr kumimoji="1" lang="en-US" altLang="ja-JP" sz="2400" dirty="0"/>
          </a:p>
          <a:p>
            <a:pPr marL="457200" indent="-457200">
              <a:buFont typeface="+mj-ea"/>
              <a:buAutoNum type="circleNumDbPlain"/>
            </a:pPr>
            <a:r>
              <a:rPr lang="ja-JP" altLang="en-US" sz="2400" b="1" dirty="0"/>
              <a:t>散布図</a:t>
            </a:r>
            <a:r>
              <a:rPr lang="ja-JP" altLang="en-US" sz="2400" dirty="0"/>
              <a:t>など、</a:t>
            </a:r>
            <a:r>
              <a:rPr kumimoji="1" lang="ja-JP" altLang="en-US" sz="2400" dirty="0"/>
              <a:t>データの可視化により</a:t>
            </a:r>
            <a:r>
              <a:rPr kumimoji="1" lang="ja-JP" altLang="en-US" sz="2400" b="1" dirty="0"/>
              <a:t>新たな洞察</a:t>
            </a:r>
            <a:r>
              <a:rPr kumimoji="1" lang="ja-JP" altLang="en-US" sz="2400" dirty="0"/>
              <a:t>を得られ、</a:t>
            </a:r>
            <a:r>
              <a:rPr kumimoji="1" lang="ja-JP" altLang="en-US" sz="2400" b="1" dirty="0"/>
              <a:t>ものごとを多角的に捉える</a:t>
            </a:r>
            <a:r>
              <a:rPr kumimoji="1" lang="ja-JP" altLang="en-US" sz="2400" dirty="0"/>
              <a:t>ことができる</a:t>
            </a:r>
            <a:endParaRPr kumimoji="1" lang="en-US" altLang="ja-JP" sz="2400" dirty="0"/>
          </a:p>
          <a:p>
            <a:pPr marL="457200" indent="-457200">
              <a:buFont typeface="+mj-ea"/>
              <a:buAutoNum type="circleNumDbPlain"/>
            </a:pPr>
            <a:r>
              <a:rPr lang="ja-JP" altLang="en-US" sz="2400" b="1" dirty="0"/>
              <a:t>データ管理スキル</a:t>
            </a:r>
            <a:r>
              <a:rPr lang="ja-JP" altLang="en-US" sz="2400" dirty="0"/>
              <a:t>、</a:t>
            </a:r>
            <a:r>
              <a:rPr kumimoji="1" lang="ja-JP" altLang="en-US" sz="2400" b="1" dirty="0"/>
              <a:t>データ分析スキル</a:t>
            </a:r>
            <a:r>
              <a:rPr kumimoji="1" lang="ja-JP" altLang="en-US" sz="2400" dirty="0"/>
              <a:t>は現代社会で不可欠。この資料により成長。</a:t>
            </a:r>
            <a:endParaRPr kumimoji="1" lang="en-US" altLang="ja-JP" sz="2400" dirty="0"/>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65</a:t>
            </a:fld>
            <a:endParaRPr kumimoji="1" lang="ja-JP" altLang="en-US"/>
          </a:p>
        </p:txBody>
      </p:sp>
    </p:spTree>
    <p:extLst>
      <p:ext uri="{BB962C8B-B14F-4D97-AF65-F5344CB8AC3E}">
        <p14:creationId xmlns:p14="http://schemas.microsoft.com/office/powerpoint/2010/main" val="122277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8260" r="28260"/>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7</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1043353"/>
            <a:ext cx="5108047" cy="5545015"/>
          </a:xfrm>
        </p:spPr>
        <p:txBody>
          <a:bodyPr>
            <a:normAutofit/>
          </a:bodyPr>
          <a:lstStyle/>
          <a:p>
            <a:pPr marL="0" indent="0">
              <a:spcBef>
                <a:spcPts val="1200"/>
              </a:spcBef>
              <a:buNone/>
            </a:pPr>
            <a:r>
              <a:rPr lang="ja-JP" altLang="en-US" sz="2400" b="1" dirty="0"/>
              <a:t>オンラインコミュニケーションでのデータ管理．機能がより便利に．</a:t>
            </a:r>
            <a:endParaRPr lang="en-US" altLang="ja-JP" sz="2400" dirty="0"/>
          </a:p>
          <a:p>
            <a:pPr>
              <a:spcBef>
                <a:spcPts val="1200"/>
              </a:spcBef>
            </a:pPr>
            <a:r>
              <a:rPr lang="en-US" altLang="ja-JP" sz="2400" b="1" dirty="0"/>
              <a:t>SNS</a:t>
            </a:r>
            <a:r>
              <a:rPr lang="ja-JP" altLang="en-US" sz="2400" b="1" dirty="0"/>
              <a:t>（ソーシャルネットワーク）</a:t>
            </a:r>
            <a:endParaRPr lang="en-US" altLang="ja-JP" sz="2400" b="1" dirty="0"/>
          </a:p>
          <a:p>
            <a:pPr marL="0" indent="0">
              <a:spcBef>
                <a:spcPts val="1200"/>
              </a:spcBef>
              <a:buNone/>
            </a:pPr>
            <a:r>
              <a:rPr lang="ja-JP" altLang="en-US" sz="2400" dirty="0"/>
              <a:t>投稿、ユーザプロフィール、「い</a:t>
            </a:r>
            <a:endParaRPr lang="en-US" altLang="ja-JP" sz="2400" dirty="0"/>
          </a:p>
          <a:p>
            <a:pPr marL="0" indent="0">
              <a:spcBef>
                <a:spcPts val="1200"/>
              </a:spcBef>
              <a:buNone/>
            </a:pPr>
            <a:r>
              <a:rPr lang="ja-JP" altLang="en-US" sz="2400" dirty="0"/>
              <a:t>いね」、コメントの管理</a:t>
            </a:r>
            <a:endParaRPr lang="en-US" altLang="ja-JP" sz="2400" dirty="0"/>
          </a:p>
          <a:p>
            <a:pPr>
              <a:spcBef>
                <a:spcPts val="1200"/>
              </a:spcBef>
            </a:pPr>
            <a:r>
              <a:rPr lang="ja-JP" altLang="en-US" sz="2400" b="1" dirty="0"/>
              <a:t>電子メール</a:t>
            </a:r>
            <a:endParaRPr lang="en-US" altLang="ja-JP" sz="2400" b="1" dirty="0"/>
          </a:p>
          <a:p>
            <a:pPr marL="0" indent="0">
              <a:spcBef>
                <a:spcPts val="1200"/>
              </a:spcBef>
              <a:buNone/>
            </a:pPr>
            <a:r>
              <a:rPr lang="ja-JP" altLang="en-US" sz="2400" dirty="0"/>
              <a:t>本文、添付ファイル、送信者、受信</a:t>
            </a:r>
            <a:endParaRPr lang="en-US" altLang="ja-JP" sz="2400" dirty="0"/>
          </a:p>
          <a:p>
            <a:pPr marL="0" indent="0">
              <a:spcBef>
                <a:spcPts val="1200"/>
              </a:spcBef>
              <a:buNone/>
            </a:pPr>
            <a:r>
              <a:rPr lang="ja-JP" altLang="en-US" sz="2400" dirty="0"/>
              <a:t>者の管理</a:t>
            </a:r>
            <a:endParaRPr lang="en-US" altLang="ja-JP" sz="2400" dirty="0"/>
          </a:p>
          <a:p>
            <a:pPr>
              <a:spcBef>
                <a:spcPts val="1200"/>
              </a:spcBef>
            </a:pPr>
            <a:r>
              <a:rPr lang="ja-JP" altLang="en-US" sz="2400" b="1" dirty="0"/>
              <a:t>オンラインのチャット</a:t>
            </a:r>
            <a:endParaRPr lang="en-US" altLang="ja-JP" sz="2400" b="1" dirty="0"/>
          </a:p>
          <a:p>
            <a:pPr marL="0" indent="0">
              <a:spcBef>
                <a:spcPts val="1200"/>
              </a:spcBef>
              <a:buNone/>
            </a:pPr>
            <a:r>
              <a:rPr lang="ja-JP" altLang="en-US" sz="2400" dirty="0"/>
              <a:t>ユーザ間のメッセージの管理</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628003"/>
          </a:xfrm>
        </p:spPr>
        <p:txBody>
          <a:bodyPr>
            <a:normAutofit fontScale="90000"/>
          </a:bodyPr>
          <a:lstStyle/>
          <a:p>
            <a:r>
              <a:rPr lang="ja-JP" altLang="en-US" dirty="0">
                <a:latin typeface="Segoe UI" panose="020B0502040204020203" pitchFamily="34" charset="0"/>
              </a:rPr>
              <a:t>データベースの利用分野　</a:t>
            </a:r>
            <a:br>
              <a:rPr lang="en-US" altLang="ja-JP" dirty="0">
                <a:latin typeface="Segoe UI" panose="020B0502040204020203" pitchFamily="34" charset="0"/>
              </a:rPr>
            </a:br>
            <a:r>
              <a:rPr lang="ja-JP" altLang="en-US" dirty="0">
                <a:latin typeface="Segoe UI" panose="020B0502040204020203" pitchFamily="34" charset="0"/>
              </a:rPr>
              <a:t>①オンラインコミュニケーション</a:t>
            </a:r>
            <a:endParaRPr lang="ja-JP" altLang="en-US" dirty="0"/>
          </a:p>
        </p:txBody>
      </p:sp>
    </p:spTree>
    <p:extLst>
      <p:ext uri="{BB962C8B-B14F-4D97-AF65-F5344CB8AC3E}">
        <p14:creationId xmlns:p14="http://schemas.microsoft.com/office/powerpoint/2010/main" val="35868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8242" r="28242"/>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8</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1043353"/>
            <a:ext cx="5108047" cy="5545015"/>
          </a:xfrm>
        </p:spPr>
        <p:txBody>
          <a:bodyPr>
            <a:normAutofit/>
          </a:bodyPr>
          <a:lstStyle/>
          <a:p>
            <a:pPr marL="0" indent="0">
              <a:spcBef>
                <a:spcPts val="1200"/>
              </a:spcBef>
              <a:buNone/>
            </a:pPr>
            <a:r>
              <a:rPr lang="ja-JP" altLang="en-US" sz="2400" b="1" dirty="0"/>
              <a:t>リアルタイムで安全、便利なサービスの提供．</a:t>
            </a:r>
            <a:endParaRPr lang="en-US" altLang="ja-JP" sz="2400" dirty="0"/>
          </a:p>
          <a:p>
            <a:pPr>
              <a:spcBef>
                <a:spcPts val="1200"/>
              </a:spcBef>
            </a:pPr>
            <a:r>
              <a:rPr lang="ja-JP" altLang="en-US" sz="2400" b="1" dirty="0"/>
              <a:t>オンラインの取引</a:t>
            </a:r>
            <a:endParaRPr lang="en-US" altLang="ja-JP" sz="2400" b="1" dirty="0"/>
          </a:p>
          <a:p>
            <a:pPr marL="0" indent="0">
              <a:spcBef>
                <a:spcPts val="1200"/>
              </a:spcBef>
              <a:buNone/>
            </a:pPr>
            <a:r>
              <a:rPr lang="ja-JP" altLang="en-US" sz="2400" dirty="0"/>
              <a:t>注文，支払い，配送状況問い合わせ</a:t>
            </a:r>
            <a:endParaRPr lang="en-US" altLang="ja-JP" sz="2400" dirty="0"/>
          </a:p>
          <a:p>
            <a:pPr>
              <a:spcBef>
                <a:spcPts val="1200"/>
              </a:spcBef>
            </a:pPr>
            <a:r>
              <a:rPr lang="ja-JP" altLang="en-US" sz="2400" b="1" dirty="0"/>
              <a:t>オンラインの銀行</a:t>
            </a:r>
            <a:endParaRPr lang="en-US" altLang="ja-JP" sz="2400" b="1" dirty="0"/>
          </a:p>
          <a:p>
            <a:pPr marL="0" indent="0">
              <a:spcBef>
                <a:spcPts val="1200"/>
              </a:spcBef>
              <a:buNone/>
            </a:pPr>
            <a:r>
              <a:rPr lang="ja-JP" altLang="en-US" sz="2400" dirty="0"/>
              <a:t>送金，残高照会，融資申請</a:t>
            </a:r>
            <a:endParaRPr lang="en-US" altLang="ja-JP" sz="2400" dirty="0"/>
          </a:p>
          <a:p>
            <a:pPr>
              <a:spcBef>
                <a:spcPts val="1200"/>
              </a:spcBef>
            </a:pPr>
            <a:r>
              <a:rPr lang="ja-JP" altLang="en-US" sz="2400" b="1" dirty="0"/>
              <a:t>オンラインの予約</a:t>
            </a:r>
            <a:endParaRPr lang="en-US" altLang="ja-JP" sz="2400" b="1" dirty="0"/>
          </a:p>
          <a:p>
            <a:pPr marL="0" indent="0">
              <a:spcBef>
                <a:spcPts val="1200"/>
              </a:spcBef>
              <a:buNone/>
            </a:pPr>
            <a:r>
              <a:rPr lang="ja-JP" altLang="en-US" sz="2400" dirty="0"/>
              <a:t>列車や飛行機などの座席予約</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628003"/>
          </a:xfrm>
        </p:spPr>
        <p:txBody>
          <a:bodyPr>
            <a:normAutofit fontScale="90000"/>
          </a:bodyPr>
          <a:lstStyle/>
          <a:p>
            <a:r>
              <a:rPr lang="ja-JP" altLang="en-US" dirty="0">
                <a:latin typeface="Segoe UI" panose="020B0502040204020203" pitchFamily="34" charset="0"/>
              </a:rPr>
              <a:t>データベースの利用分野　</a:t>
            </a:r>
            <a:br>
              <a:rPr lang="en-US" altLang="ja-JP" dirty="0">
                <a:latin typeface="Segoe UI" panose="020B0502040204020203" pitchFamily="34" charset="0"/>
              </a:rPr>
            </a:br>
            <a:r>
              <a:rPr lang="ja-JP" altLang="en-US" dirty="0">
                <a:latin typeface="Segoe UI" panose="020B0502040204020203" pitchFamily="34" charset="0"/>
              </a:rPr>
              <a:t>②オンラインの取引</a:t>
            </a:r>
            <a:endParaRPr lang="ja-JP" altLang="en-US" dirty="0"/>
          </a:p>
        </p:txBody>
      </p:sp>
    </p:spTree>
    <p:extLst>
      <p:ext uri="{BB962C8B-B14F-4D97-AF65-F5344CB8AC3E}">
        <p14:creationId xmlns:p14="http://schemas.microsoft.com/office/powerpoint/2010/main" val="2495062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5519" r="25519"/>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9</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961291"/>
            <a:ext cx="5108047" cy="5627077"/>
          </a:xfrm>
        </p:spPr>
        <p:txBody>
          <a:bodyPr>
            <a:normAutofit/>
          </a:bodyPr>
          <a:lstStyle/>
          <a:p>
            <a:pPr marL="0" indent="0">
              <a:spcBef>
                <a:spcPts val="1200"/>
              </a:spcBef>
              <a:buNone/>
            </a:pPr>
            <a:r>
              <a:rPr lang="ja-JP" altLang="en-US" sz="2400" b="1" dirty="0"/>
              <a:t>人工知能での学習による上達：</a:t>
            </a:r>
            <a:r>
              <a:rPr lang="ja-JP" altLang="en-US" sz="2400" b="1" dirty="0">
                <a:solidFill>
                  <a:srgbClr val="FF0000"/>
                </a:solidFill>
              </a:rPr>
              <a:t>データを使用</a:t>
            </a:r>
            <a:r>
              <a:rPr lang="ja-JP" altLang="en-US" sz="2400" dirty="0"/>
              <a:t>し，</a:t>
            </a:r>
            <a:r>
              <a:rPr lang="ja-JP" altLang="en-US" sz="2400" b="1" dirty="0"/>
              <a:t>学習</a:t>
            </a:r>
            <a:r>
              <a:rPr lang="ja-JP" altLang="en-US" sz="2400" dirty="0"/>
              <a:t>を通じて</a:t>
            </a:r>
            <a:r>
              <a:rPr lang="ja-JP" altLang="en-US" sz="2400" b="1" dirty="0"/>
              <a:t>知的能力を向上．</a:t>
            </a:r>
            <a:endParaRPr lang="en-US" altLang="ja-JP" sz="2400" dirty="0"/>
          </a:p>
          <a:p>
            <a:pPr>
              <a:spcBef>
                <a:spcPts val="1200"/>
              </a:spcBef>
            </a:pPr>
            <a:r>
              <a:rPr lang="en-US" altLang="ja-JP" sz="2400" b="1" dirty="0" err="1"/>
              <a:t>ChatGPT</a:t>
            </a:r>
            <a:r>
              <a:rPr lang="ja-JP" altLang="en-US" sz="2400" b="1" dirty="0"/>
              <a:t> などの対話型</a:t>
            </a:r>
            <a:r>
              <a:rPr lang="en-US" altLang="ja-JP" sz="2400" b="1" dirty="0"/>
              <a:t>AI</a:t>
            </a:r>
          </a:p>
          <a:p>
            <a:pPr marL="0" indent="0">
              <a:spcBef>
                <a:spcPts val="1200"/>
              </a:spcBef>
              <a:buNone/>
            </a:pPr>
            <a:r>
              <a:rPr lang="ja-JP" altLang="en-US" sz="2400" dirty="0"/>
              <a:t>（対話，自由なアイデア出し，　　</a:t>
            </a:r>
            <a:endParaRPr lang="en-US" altLang="ja-JP" sz="2400" dirty="0"/>
          </a:p>
          <a:p>
            <a:pPr marL="0" indent="0">
              <a:spcBef>
                <a:spcPts val="1200"/>
              </a:spcBef>
              <a:buNone/>
            </a:pPr>
            <a:r>
              <a:rPr lang="ja-JP" altLang="en-US" sz="2400" dirty="0"/>
              <a:t>　要約，翻訳など）</a:t>
            </a:r>
            <a:endParaRPr lang="en-US" altLang="ja-JP" sz="2400" dirty="0"/>
          </a:p>
          <a:p>
            <a:pPr>
              <a:spcBef>
                <a:spcPts val="1200"/>
              </a:spcBef>
            </a:pPr>
            <a:r>
              <a:rPr lang="ja-JP" altLang="en-US" sz="2400" b="1" dirty="0"/>
              <a:t>医用画像や自動運転での画像理解</a:t>
            </a:r>
            <a:endParaRPr lang="en-US" altLang="ja-JP" sz="2400" b="1" dirty="0"/>
          </a:p>
          <a:p>
            <a:pPr marL="0" indent="0">
              <a:spcBef>
                <a:spcPts val="1200"/>
              </a:spcBef>
              <a:buNone/>
            </a:pPr>
            <a:r>
              <a:rPr lang="ja-JP" altLang="en-US" sz="2400" dirty="0"/>
              <a:t>（画像診断、物体認識など）</a:t>
            </a:r>
            <a:endParaRPr lang="en-US" altLang="ja-JP" sz="2400" dirty="0"/>
          </a:p>
          <a:p>
            <a:pPr>
              <a:spcBef>
                <a:spcPts val="1200"/>
              </a:spcBef>
            </a:pPr>
            <a:r>
              <a:rPr lang="ja-JP" altLang="en-US" sz="2400" b="1" dirty="0"/>
              <a:t>オンラインショッピングでの情報推薦</a:t>
            </a:r>
            <a:br>
              <a:rPr lang="en-US" altLang="ja-JP" sz="2400" dirty="0"/>
            </a:br>
            <a:r>
              <a:rPr lang="ja-JP" altLang="en-US" sz="2400" dirty="0"/>
              <a:t>（過去の履歴からの商品の順位付けなど）</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527561"/>
          </a:xfrm>
        </p:spPr>
        <p:txBody>
          <a:bodyPr>
            <a:normAutofit fontScale="90000"/>
          </a:bodyPr>
          <a:lstStyle/>
          <a:p>
            <a:r>
              <a:rPr lang="ja-JP" altLang="en-US" dirty="0">
                <a:latin typeface="Segoe UI" panose="020B0502040204020203" pitchFamily="34" charset="0"/>
              </a:rPr>
              <a:t>データベースの利用分野</a:t>
            </a:r>
            <a:br>
              <a:rPr lang="en-US" altLang="ja-JP" dirty="0">
                <a:latin typeface="Segoe UI" panose="020B0502040204020203" pitchFamily="34" charset="0"/>
              </a:rPr>
            </a:br>
            <a:r>
              <a:rPr lang="ja-JP" altLang="en-US" dirty="0">
                <a:latin typeface="Segoe UI" panose="020B0502040204020203" pitchFamily="34" charset="0"/>
              </a:rPr>
              <a:t>③人工知能</a:t>
            </a:r>
            <a:endParaRPr lang="ja-JP" altLang="en-US" dirty="0"/>
          </a:p>
        </p:txBody>
      </p:sp>
    </p:spTree>
    <p:extLst>
      <p:ext uri="{BB962C8B-B14F-4D97-AF65-F5344CB8AC3E}">
        <p14:creationId xmlns:p14="http://schemas.microsoft.com/office/powerpoint/2010/main" val="75960622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TotalTime>
  <Words>2971</Words>
  <Application>Microsoft Office PowerPoint</Application>
  <PresentationFormat>画面に合わせる (4:3)</PresentationFormat>
  <Paragraphs>487</Paragraphs>
  <Slides>65</Slides>
  <Notes>8</Notes>
  <HiddenSlides>0</HiddenSlides>
  <MMClips>0</MMClips>
  <ScaleCrop>false</ScaleCrop>
  <HeadingPairs>
    <vt:vector size="8" baseType="variant">
      <vt:variant>
        <vt:lpstr>使用されているフォント</vt:lpstr>
      </vt:variant>
      <vt:variant>
        <vt:i4>9</vt:i4>
      </vt:variant>
      <vt:variant>
        <vt:lpstr>テーマ</vt:lpstr>
      </vt:variant>
      <vt:variant>
        <vt:i4>3</vt:i4>
      </vt:variant>
      <vt:variant>
        <vt:lpstr>埋め込まれた OLE サーバー</vt:lpstr>
      </vt:variant>
      <vt:variant>
        <vt:i4>1</vt:i4>
      </vt:variant>
      <vt:variant>
        <vt:lpstr>スライド タイトル</vt:lpstr>
      </vt:variant>
      <vt:variant>
        <vt:i4>65</vt:i4>
      </vt:variant>
    </vt:vector>
  </HeadingPairs>
  <TitlesOfParts>
    <vt:vector size="78" baseType="lpstr">
      <vt:lpstr>ＭＳ Ｐゴシック</vt:lpstr>
      <vt:lpstr>ＭＳ ゴシック</vt:lpstr>
      <vt:lpstr>メイリオ</vt:lpstr>
      <vt:lpstr>游ゴシック</vt:lpstr>
      <vt:lpstr>游明朝</vt:lpstr>
      <vt:lpstr>Arial</vt:lpstr>
      <vt:lpstr>Calibri</vt:lpstr>
      <vt:lpstr>Calibri Light</vt:lpstr>
      <vt:lpstr>Segoe UI</vt:lpstr>
      <vt:lpstr>Office テーマ</vt:lpstr>
      <vt:lpstr>1_Office テーマ</vt:lpstr>
      <vt:lpstr>2_Office テーマ</vt:lpstr>
      <vt:lpstr>Worksheet</vt:lpstr>
      <vt:lpstr>cs-6. データベースと データサイエンス </vt:lpstr>
      <vt:lpstr>PowerPoint プレゼンテーション</vt:lpstr>
      <vt:lpstr>アウトライン</vt:lpstr>
      <vt:lpstr>6-1 データベースと データサイエンス </vt:lpstr>
      <vt:lpstr>データベースとは</vt:lpstr>
      <vt:lpstr>データベースの必要性</vt:lpstr>
      <vt:lpstr>データベースの利用分野　 ①オンラインコミュニケーション</vt:lpstr>
      <vt:lpstr>データベースの利用分野　 ②オンラインの取引</vt:lpstr>
      <vt:lpstr>データベースの利用分野 ③人工知能</vt:lpstr>
      <vt:lpstr>データベースの利用分野 ④データによる分析，予測</vt:lpstr>
      <vt:lpstr>サイバーフィジカル</vt:lpstr>
      <vt:lpstr>ここまでのまとめ</vt:lpstr>
      <vt:lpstr>データサイエンス</vt:lpstr>
      <vt:lpstr>6-2 表計算ソフトウエア </vt:lpstr>
      <vt:lpstr>パソコンの威力</vt:lpstr>
      <vt:lpstr>表計算ソフトウエアは何の役に立つのか</vt:lpstr>
      <vt:lpstr>例えば、こんなことが簡単にできます</vt:lpstr>
      <vt:lpstr>例えば、こんなことが簡単にできます</vt:lpstr>
      <vt:lpstr>例えば、こんなことが簡単にできます</vt:lpstr>
      <vt:lpstr>6-3 Office 365 と Excel </vt:lpstr>
      <vt:lpstr>Office 365 の主な機能</vt:lpstr>
      <vt:lpstr>Office 365 の種類</vt:lpstr>
      <vt:lpstr>Office 365 オンライン版で Excel を起動</vt:lpstr>
      <vt:lpstr>Office 365 オンライン版で Excel を起動</vt:lpstr>
      <vt:lpstr>Office 365 オンライン版で Excel を起動</vt:lpstr>
      <vt:lpstr>Office 365 オンライン版で Excel を起動</vt:lpstr>
      <vt:lpstr>Office 365 アプリ版のインストールと  Excel の起動</vt:lpstr>
      <vt:lpstr>Office 365 アプリ版のインストールと  Excel の起動</vt:lpstr>
      <vt:lpstr>Office 365 アプリ版のインストールと  Excel の起動</vt:lpstr>
      <vt:lpstr>Office 365 アプリ版のインストールと  Excel の起動</vt:lpstr>
      <vt:lpstr>Office 365 アプリ版のインストールと  Excel の起動</vt:lpstr>
      <vt:lpstr>6-4 Excel の基本 </vt:lpstr>
      <vt:lpstr>オンライン版の Excel の画面（メニュー、リボン、ワークシートなど）</vt:lpstr>
      <vt:lpstr>アプリ版の Excel の画面（メニュー、リボン、ワークシートなど）</vt:lpstr>
      <vt:lpstr>Excel のワークシート</vt:lpstr>
      <vt:lpstr>Excel のブック</vt:lpstr>
      <vt:lpstr>Excel のスタート画面</vt:lpstr>
      <vt:lpstr>アクティブセル</vt:lpstr>
      <vt:lpstr>アクティブセルでの数式の入力　</vt:lpstr>
      <vt:lpstr>数式バーで数式の確認①</vt:lpstr>
      <vt:lpstr>数式バーで数式の確認②</vt:lpstr>
      <vt:lpstr>アクティブセルでの数式の入力　</vt:lpstr>
      <vt:lpstr>Excel の数式</vt:lpstr>
      <vt:lpstr>セルの数式と値のクリア</vt:lpstr>
      <vt:lpstr>セルの数値と値のクリア</vt:lpstr>
      <vt:lpstr>元に戻す操作</vt:lpstr>
      <vt:lpstr>6-5 散布図（Excel を使用） </vt:lpstr>
      <vt:lpstr>散布図の用途</vt:lpstr>
      <vt:lpstr>分布から読み取れること</vt:lpstr>
      <vt:lpstr>Excel での散布図の作成手順</vt:lpstr>
      <vt:lpstr>Excel での散布図の種類の選択</vt:lpstr>
      <vt:lpstr>PowerPoint プレゼンテーション</vt:lpstr>
      <vt:lpstr>6-6 合計、平均（Excel を使用） </vt:lpstr>
      <vt:lpstr>Excel で合計を求める SUM</vt:lpstr>
      <vt:lpstr>Excel で平均を求める AVERAGE</vt:lpstr>
      <vt:lpstr>平均</vt:lpstr>
      <vt:lpstr>平均を使うときの注意点</vt:lpstr>
      <vt:lpstr>PowerPoint プレゼンテーション</vt:lpstr>
      <vt:lpstr>6-7 分布、密度（Excel を使用） </vt:lpstr>
      <vt:lpstr>ヒストグラム</vt:lpstr>
      <vt:lpstr>Excel でのヒストグラムの作成手順</vt:lpstr>
      <vt:lpstr>ヒストグラムから読み取れること</vt:lpstr>
      <vt:lpstr>データサイエンス</vt:lpstr>
      <vt:lpstr>全体まとめ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コンピューターサイエンス</dc:title>
  <dc:creator>kunihiko</dc:creator>
  <cp:lastModifiedBy>金子　邦彦</cp:lastModifiedBy>
  <cp:revision>67</cp:revision>
  <dcterms:created xsi:type="dcterms:W3CDTF">2020-06-03T12:20:31Z</dcterms:created>
  <dcterms:modified xsi:type="dcterms:W3CDTF">2024-10-21T14:26:26Z</dcterms:modified>
</cp:coreProperties>
</file>