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70"/>
  </p:notesMasterIdLst>
  <p:sldIdLst>
    <p:sldId id="544" r:id="rId4"/>
    <p:sldId id="1743" r:id="rId5"/>
    <p:sldId id="696" r:id="rId6"/>
    <p:sldId id="1716" r:id="rId7"/>
    <p:sldId id="1412" r:id="rId8"/>
    <p:sldId id="1413" r:id="rId9"/>
    <p:sldId id="1414" r:id="rId10"/>
    <p:sldId id="1415" r:id="rId11"/>
    <p:sldId id="1416" r:id="rId12"/>
    <p:sldId id="1417" r:id="rId13"/>
    <p:sldId id="1418" r:id="rId14"/>
    <p:sldId id="1717" r:id="rId15"/>
    <p:sldId id="1718" r:id="rId16"/>
    <p:sldId id="1719" r:id="rId17"/>
    <p:sldId id="1720" r:id="rId18"/>
    <p:sldId id="1317" r:id="rId19"/>
    <p:sldId id="964" r:id="rId20"/>
    <p:sldId id="1749" r:id="rId21"/>
    <p:sldId id="1301" r:id="rId22"/>
    <p:sldId id="1302" r:id="rId23"/>
    <p:sldId id="1746" r:id="rId24"/>
    <p:sldId id="1358" r:id="rId25"/>
    <p:sldId id="797" r:id="rId26"/>
    <p:sldId id="947" r:id="rId27"/>
    <p:sldId id="1750" r:id="rId28"/>
    <p:sldId id="1315" r:id="rId29"/>
    <p:sldId id="1316" r:id="rId30"/>
    <p:sldId id="1751" r:id="rId31"/>
    <p:sldId id="950" r:id="rId32"/>
    <p:sldId id="1747" r:id="rId33"/>
    <p:sldId id="1290" r:id="rId34"/>
    <p:sldId id="1748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6" r:id="rId43"/>
    <p:sldId id="358" r:id="rId44"/>
    <p:sldId id="357" r:id="rId45"/>
    <p:sldId id="1721" r:id="rId46"/>
    <p:sldId id="359" r:id="rId47"/>
    <p:sldId id="360" r:id="rId48"/>
    <p:sldId id="361" r:id="rId49"/>
    <p:sldId id="363" r:id="rId50"/>
    <p:sldId id="364" r:id="rId51"/>
    <p:sldId id="366" r:id="rId52"/>
    <p:sldId id="1752" r:id="rId53"/>
    <p:sldId id="1291" r:id="rId54"/>
    <p:sldId id="1753" r:id="rId55"/>
    <p:sldId id="367" r:id="rId56"/>
    <p:sldId id="368" r:id="rId57"/>
    <p:sldId id="369" r:id="rId58"/>
    <p:sldId id="370" r:id="rId59"/>
    <p:sldId id="1285" r:id="rId60"/>
    <p:sldId id="1722" r:id="rId61"/>
    <p:sldId id="371" r:id="rId62"/>
    <p:sldId id="372" r:id="rId63"/>
    <p:sldId id="373" r:id="rId64"/>
    <p:sldId id="1319" r:id="rId65"/>
    <p:sldId id="1318" r:id="rId66"/>
    <p:sldId id="355" r:id="rId67"/>
    <p:sldId id="1745" r:id="rId68"/>
    <p:sldId id="1744" r:id="rId6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40" d="100"/>
          <a:sy n="40" d="100"/>
        </p:scale>
        <p:origin x="922" y="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959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13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008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40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50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51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32A-5289-4503-8DCE-C252F059251E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4A57-AD64-49E3-B7FB-723923013549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45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0947-7399-4BB4-82A1-0A10E9AE88F4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19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B9AA-A137-485B-B666-3209B7E83828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57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E094-E1E1-45A2-AE38-CC6F434BB712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97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161-8B11-489D-BBA9-9AB4735819A3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014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8535-DD6E-48DA-B976-5F37DE489A43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728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2D8E-EF9C-429C-BD84-C3402FC11295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142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1C54-1C79-48A4-9D3F-252813369BCB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070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F7CA-F4C5-4012-8325-DB351B1AA56D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354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FD5F-ECEF-413A-B829-BC84D96F64D5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2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9F9F-6AED-435C-ADAC-25A3F1255557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6DA2-39E2-428A-AC81-6A7A7BA59C8F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625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8FCF-734B-44E3-A909-1915F5571E8E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399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87EF-1810-4B11-BD52-645B4AC27544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134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F0C7-482B-466D-8B3C-B62F49C54B4A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817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B538-5604-44C5-A7FB-44B0A2550315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042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FD8C-90F1-4096-B1D7-F5D4316D4233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666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4437-A2C3-4209-8AB5-A744DDE3F431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39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DB19-6F74-44E4-9AF1-F1D4BB986E61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4FEA-7E34-496A-91BB-BD4F14600543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DC6B-5B9B-4AE2-BF98-8F72DB32F36E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73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B8B2-C552-4E7E-A23C-DDC195E7AEE9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81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67-1F4A-4B14-9A1B-CB364A24F3D0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2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908B-6505-4357-B82B-54EFE1B0C1B5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87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7A5F-8860-44E2-91F3-7F31906235EE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52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6384-F155-4AE0-B2F2-C095EF6F33CE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1237" y="190703"/>
            <a:ext cx="8821912" cy="78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236" y="1127933"/>
            <a:ext cx="8901196" cy="5050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80A04-3E14-47E4-9371-AF7EFF9E66E6}" type="datetime1">
              <a:rPr kumimoji="1" lang="ja-JP" altLang="en-US" smtClean="0"/>
              <a:t>2024/6/6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65032" y="637004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7370-7F48-49C1-8603-DB37AE8840E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055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2F30770D-469F-4D05-ADAE-5A3EE7AD5C32}" type="datetime1">
              <a:rPr kumimoji="1" lang="ja-JP" altLang="en-US" smtClean="0"/>
              <a:t>2024/6/6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0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c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cs-8. </a:t>
            </a:r>
            <a:r>
              <a:rPr lang="ja-JP" altLang="en-US" sz="4000" dirty="0"/>
              <a:t>表計算ソフトウエアを</a:t>
            </a:r>
            <a:br>
              <a:rPr lang="en-US" altLang="ja-JP" sz="4000" dirty="0"/>
            </a:br>
            <a:r>
              <a:rPr lang="ja-JP" altLang="en-US" sz="4000" dirty="0"/>
              <a:t>用いたデータの扱い 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https://www.kkaneko.jp/cc/cs/index.html</a:t>
            </a:r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DD5A-A8AB-4426-8BD1-F76327D6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Microsoft 365 </a:t>
            </a:r>
            <a:r>
              <a:rPr lang="ja-JP" altLang="en-US" dirty="0"/>
              <a:t>オンライン版で </a:t>
            </a:r>
            <a:r>
              <a:rPr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A2452-9D8A-4FF2-8982-6E06A8B8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34039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⑤ </a:t>
            </a:r>
            <a:r>
              <a:rPr kumimoji="1" lang="en-US" altLang="ja-JP" sz="2400" b="1" dirty="0"/>
              <a:t>Excel </a:t>
            </a:r>
            <a:r>
              <a:rPr kumimoji="1" lang="ja-JP" altLang="en-US" sz="2400" b="1" dirty="0"/>
              <a:t>のブックの種類</a:t>
            </a:r>
            <a:r>
              <a:rPr kumimoji="1" lang="ja-JP" altLang="en-US" sz="2400" dirty="0"/>
              <a:t>を選ぶ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latin typeface="+mn-ea"/>
                <a:ea typeface="+mn-ea"/>
              </a:rPr>
              <a:t>	</a:t>
            </a:r>
            <a:r>
              <a:rPr lang="ja-JP" altLang="en-US" sz="2400" dirty="0">
                <a:latin typeface="+mn-ea"/>
                <a:ea typeface="+mn-ea"/>
              </a:rPr>
              <a:t>この授業では「新しい空白のブック」を使う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en-US" altLang="ja-JP" sz="2400" dirty="0"/>
              <a:t>Excel </a:t>
            </a:r>
            <a:r>
              <a:rPr lang="ja-JP" altLang="en-US" sz="2400" dirty="0"/>
              <a:t>の画面が開く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8A53A-A1CF-49F7-A69B-2690066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0ADF1C6-0762-42FF-85E5-DA9B75957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23" y="1528736"/>
            <a:ext cx="6478367" cy="144941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2D87E1-6A40-44D9-B7A8-7653F30985C8}"/>
              </a:ext>
            </a:extLst>
          </p:cNvPr>
          <p:cNvSpPr/>
          <p:nvPr/>
        </p:nvSpPr>
        <p:spPr>
          <a:xfrm>
            <a:off x="1460500" y="2253442"/>
            <a:ext cx="2381250" cy="553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F61E2DF-9A23-413C-B2CD-D39E65B05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23" y="4794796"/>
            <a:ext cx="3154577" cy="18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8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D96CC-E3A8-4888-A875-ACE5EEF8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122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Microsoft 365 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ja-JP" altLang="en-US" dirty="0"/>
              <a:t> </a:t>
            </a:r>
            <a:r>
              <a:rPr lang="en-US" altLang="ja-JP" dirty="0"/>
              <a:t>Excel</a:t>
            </a:r>
            <a:r>
              <a:rPr lang="ja-JP" altLang="en-US" dirty="0"/>
              <a:t> 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4FC3AC-C179-4876-9C80-E41605AF6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984249"/>
            <a:ext cx="8461208" cy="5195169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要点</a:t>
            </a:r>
            <a:r>
              <a:rPr lang="en-US" altLang="ja-JP" sz="2400" dirty="0"/>
              <a:t>】 </a:t>
            </a:r>
            <a:r>
              <a:rPr lang="ja-JP" altLang="en-US" sz="2400" b="1" dirty="0"/>
              <a:t>インストール</a:t>
            </a:r>
            <a:r>
              <a:rPr lang="ja-JP" altLang="en-US" sz="2400" dirty="0"/>
              <a:t>は，</a:t>
            </a:r>
            <a:r>
              <a:rPr lang="en-US" altLang="ja-JP" sz="2400" dirty="0"/>
              <a:t>Microsoft 365 </a:t>
            </a:r>
            <a:r>
              <a:rPr lang="ja-JP" altLang="en-US" sz="2400" dirty="0"/>
              <a:t>アプリ版を使えるようにするための作業（最初に行う）．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そのとき，次のページを開き，各自の </a:t>
            </a:r>
            <a:r>
              <a:rPr lang="en-US" altLang="ja-JP" sz="2400" b="1" dirty="0"/>
              <a:t>ID 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でサインイン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インストール</a:t>
            </a:r>
            <a:r>
              <a:rPr lang="ja-JP" altLang="en-US" sz="2400" dirty="0"/>
              <a:t>が終わったら，</a:t>
            </a:r>
            <a:r>
              <a:rPr lang="ja-JP" altLang="en-US" sz="2400" b="1" dirty="0"/>
              <a:t>スタートメニュー</a:t>
            </a:r>
            <a:r>
              <a:rPr lang="ja-JP" altLang="en-US" sz="2400" dirty="0"/>
              <a:t>等で </a:t>
            </a:r>
            <a:r>
              <a:rPr lang="en-US" altLang="ja-JP" sz="2400" dirty="0"/>
              <a:t>Excel </a:t>
            </a:r>
            <a:r>
              <a:rPr lang="ja-JP" altLang="en-US" sz="2400" dirty="0"/>
              <a:t>を起動</a:t>
            </a:r>
            <a:endParaRPr lang="en-US" altLang="ja-JP" sz="24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8B31DD-6AFA-45F2-ADA0-3F7D2D53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62D58E4-A5FC-4A67-AEEC-4C8B95E4E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521" y="3983420"/>
            <a:ext cx="4805279" cy="282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7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4622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Microsoft 365 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ja-JP" altLang="en-US" dirty="0"/>
              <a:t> </a:t>
            </a:r>
            <a:r>
              <a:rPr lang="en-US" altLang="ja-JP" dirty="0"/>
              <a:t>Excel</a:t>
            </a:r>
            <a:r>
              <a:rPr lang="ja-JP" altLang="en-US" dirty="0"/>
              <a:t> 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13200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b="1" dirty="0"/>
              <a:t>Web </a:t>
            </a:r>
            <a:r>
              <a:rPr kumimoji="1" lang="ja-JP" altLang="en-US" sz="2400" b="1" dirty="0"/>
              <a:t>ブラウザ</a:t>
            </a:r>
            <a:r>
              <a:rPr kumimoji="1" lang="ja-JP" altLang="en-US" sz="2400" dirty="0"/>
              <a:t>で，次のページを開く</a:t>
            </a:r>
            <a:r>
              <a:rPr kumimoji="1"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 </a:t>
            </a:r>
            <a:r>
              <a:rPr kumimoji="1" lang="ja-JP" altLang="en-US" sz="2400" b="1" dirty="0"/>
              <a:t>電子メールアドレス</a:t>
            </a:r>
            <a:r>
              <a:rPr kumimoji="1" lang="ja-JP" altLang="en-US" sz="2400" dirty="0"/>
              <a:t>を入れる．「</a:t>
            </a:r>
            <a:r>
              <a:rPr kumimoji="1" lang="ja-JP" altLang="en-US" sz="2400" b="1" dirty="0"/>
              <a:t>次へ</a:t>
            </a:r>
            <a:r>
              <a:rPr kumimoji="1" lang="ja-JP" altLang="en-US" sz="2400" dirty="0"/>
              <a:t>」をクリック．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	</a:t>
            </a:r>
            <a:r>
              <a:rPr lang="ja-JP" altLang="ja-JP" sz="2400" b="1" dirty="0"/>
              <a:t>（例）</a:t>
            </a:r>
            <a:r>
              <a:rPr lang="en-US" altLang="ja-JP" sz="2400" b="1" dirty="0" err="1"/>
              <a:t>p1234567@fukuyama-u.ac.jp</a:t>
            </a:r>
            <a:endParaRPr lang="ja-JP" altLang="ja-JP" sz="2400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E5CF9D-9086-4DFB-A8E7-6EB0F21A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811" y="3493828"/>
            <a:ext cx="3965779" cy="28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2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4" y="187356"/>
            <a:ext cx="8461208" cy="675878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Microsoft 365 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ja-JP" altLang="en-US" dirty="0"/>
              <a:t> </a:t>
            </a:r>
            <a:r>
              <a:rPr lang="en-US" altLang="ja-JP" dirty="0"/>
              <a:t>Excel</a:t>
            </a:r>
            <a:r>
              <a:rPr lang="ja-JP" altLang="en-US" dirty="0"/>
              <a:t> 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971549"/>
            <a:ext cx="8758655" cy="5207869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kumimoji="1" lang="ja-JP" altLang="en-US" sz="2400" dirty="0"/>
              <a:t> 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を入れ，「</a:t>
            </a:r>
            <a:r>
              <a:rPr lang="ja-JP" altLang="en-US" sz="2400" b="1" dirty="0"/>
              <a:t>サインイン</a:t>
            </a:r>
            <a:r>
              <a:rPr lang="ja-JP" altLang="en-US" sz="2400" dirty="0"/>
              <a:t>」を</a:t>
            </a:r>
            <a:r>
              <a:rPr lang="ja-JP" altLang="en-US" sz="2400" b="1" dirty="0"/>
              <a:t>クリック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パスワードは，各自が設定したもの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④ 画面で「</a:t>
            </a:r>
            <a:r>
              <a:rPr kumimoji="1" lang="en-US" altLang="ja-JP" sz="2400" b="1" dirty="0"/>
              <a:t>Office </a:t>
            </a:r>
            <a:r>
              <a:rPr kumimoji="1" lang="ja-JP" altLang="en-US" sz="2400" b="1" dirty="0"/>
              <a:t>のインストール</a:t>
            </a:r>
            <a:r>
              <a:rPr kumimoji="1" lang="ja-JP" altLang="en-US" sz="2400" dirty="0"/>
              <a:t>」をクリック．メニューで「</a:t>
            </a:r>
            <a:r>
              <a:rPr kumimoji="1" lang="en-US" altLang="ja-JP" sz="2400" b="1" dirty="0"/>
              <a:t>Microsoft 365 </a:t>
            </a:r>
            <a:r>
              <a:rPr kumimoji="1" lang="ja-JP" altLang="en-US" sz="2400" b="1" dirty="0"/>
              <a:t>のアプリ</a:t>
            </a:r>
            <a:r>
              <a:rPr kumimoji="1" lang="ja-JP" altLang="en-US" sz="2400" dirty="0"/>
              <a:t>」を選ぶ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62958D-ABC7-4910-9E52-8E9BFA9B5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28" y="2052421"/>
            <a:ext cx="3778444" cy="181619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156E57E-371D-4DF8-821E-DE3DB1EE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184" y="5135608"/>
            <a:ext cx="3703716" cy="164005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7EF04F-318E-4027-8933-FF4D7D75B050}"/>
              </a:ext>
            </a:extLst>
          </p:cNvPr>
          <p:cNvSpPr/>
          <p:nvPr/>
        </p:nvSpPr>
        <p:spPr>
          <a:xfrm>
            <a:off x="2870200" y="5609822"/>
            <a:ext cx="2381250" cy="553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02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DD5A-A8AB-4426-8BD1-F76327D6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7941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Microsoft 365 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ja-JP" altLang="en-US" dirty="0"/>
              <a:t> </a:t>
            </a:r>
            <a:r>
              <a:rPr lang="en-US" altLang="ja-JP" dirty="0"/>
              <a:t>Excel</a:t>
            </a:r>
            <a:r>
              <a:rPr lang="ja-JP" altLang="en-US" dirty="0"/>
              <a:t> 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A2452-9D8A-4FF2-8982-6E06A8B8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55699"/>
            <a:ext cx="8461208" cy="5011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⑤ </a:t>
            </a:r>
            <a:r>
              <a:rPr kumimoji="1" lang="ja-JP" altLang="en-US" sz="2400" b="1" dirty="0"/>
              <a:t>画面の指示</a:t>
            </a:r>
            <a:r>
              <a:rPr kumimoji="1" lang="ja-JP" altLang="en-US" sz="2400" dirty="0"/>
              <a:t>に従い，インストールを</a:t>
            </a:r>
            <a:r>
              <a:rPr lang="ja-JP" altLang="en-US" sz="2400" dirty="0"/>
              <a:t>行う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latin typeface="+mn-ea"/>
                <a:ea typeface="+mn-ea"/>
              </a:rPr>
              <a:t>	</a:t>
            </a:r>
            <a:r>
              <a:rPr lang="ja-JP" altLang="en-US" sz="2400" dirty="0">
                <a:latin typeface="+mn-ea"/>
                <a:ea typeface="+mn-ea"/>
              </a:rPr>
              <a:t>インストールでは，大量の通信が行われる．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ja-JP" sz="2400" dirty="0">
                <a:latin typeface="+mn-ea"/>
                <a:ea typeface="+mn-ea"/>
              </a:rPr>
              <a:t>	</a:t>
            </a:r>
            <a:r>
              <a:rPr lang="ja-JP" altLang="en-US" sz="2400" dirty="0">
                <a:latin typeface="+mn-ea"/>
                <a:ea typeface="+mn-ea"/>
              </a:rPr>
              <a:t>（時間がかかる．通信費用にも注意）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8A53A-A1CF-49F7-A69B-2690066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669DFB-0F07-4568-B8E2-3ADA19948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43" y="3623352"/>
            <a:ext cx="3628547" cy="316688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A4F258-00C8-4F66-ADA4-24B2A0001218}"/>
              </a:ext>
            </a:extLst>
          </p:cNvPr>
          <p:cNvSpPr txBox="1"/>
          <p:nvPr/>
        </p:nvSpPr>
        <p:spPr>
          <a:xfrm>
            <a:off x="1511300" y="318265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次のような指示がでる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0D163B-AB78-4924-B69C-67332C8416F6}"/>
              </a:ext>
            </a:extLst>
          </p:cNvPr>
          <p:cNvSpPr txBox="1"/>
          <p:nvPr/>
        </p:nvSpPr>
        <p:spPr>
          <a:xfrm>
            <a:off x="4392081" y="37224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１．保存する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2CEA64F-576A-4FCF-9A74-372C977689D6}"/>
              </a:ext>
            </a:extLst>
          </p:cNvPr>
          <p:cNvSpPr txBox="1"/>
          <p:nvPr/>
        </p:nvSpPr>
        <p:spPr>
          <a:xfrm>
            <a:off x="4392081" y="433200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２．フォルダーを開く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D6F40FE-408D-4294-9CF4-14EA5E5BA9B7}"/>
              </a:ext>
            </a:extLst>
          </p:cNvPr>
          <p:cNvSpPr txBox="1"/>
          <p:nvPr/>
        </p:nvSpPr>
        <p:spPr>
          <a:xfrm>
            <a:off x="4392081" y="494160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３．実行し，その後も，画面の指示に従う</a:t>
            </a:r>
          </a:p>
        </p:txBody>
      </p:sp>
    </p:spTree>
    <p:extLst>
      <p:ext uri="{BB962C8B-B14F-4D97-AF65-F5344CB8AC3E}">
        <p14:creationId xmlns:p14="http://schemas.microsoft.com/office/powerpoint/2010/main" val="81961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DD5A-A8AB-4426-8BD1-F76327D6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7941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Microsoft 365 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ja-JP" altLang="en-US" dirty="0"/>
              <a:t> </a:t>
            </a:r>
            <a:r>
              <a:rPr lang="en-US" altLang="ja-JP" dirty="0"/>
              <a:t>Excel</a:t>
            </a:r>
            <a:r>
              <a:rPr lang="ja-JP" altLang="en-US" dirty="0"/>
              <a:t> 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A2452-9D8A-4FF2-8982-6E06A8B8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55699"/>
            <a:ext cx="7977605" cy="5011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en-US" altLang="ja-JP" sz="2400" dirty="0"/>
              <a:t>Excel </a:t>
            </a:r>
            <a:r>
              <a:rPr lang="ja-JP" altLang="en-US" sz="2400" dirty="0"/>
              <a:t>を使うときは，スタートメニューなどで </a:t>
            </a:r>
            <a:r>
              <a:rPr lang="en-US" altLang="ja-JP" sz="2400" dirty="0"/>
              <a:t>Excel </a:t>
            </a:r>
            <a:r>
              <a:rPr lang="ja-JP" altLang="en-US" sz="2400" dirty="0"/>
              <a:t>を選ぶ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⑦ </a:t>
            </a:r>
            <a:r>
              <a:rPr lang="en-US" altLang="ja-JP" sz="2400" b="1" dirty="0"/>
              <a:t>Excel </a:t>
            </a:r>
            <a:r>
              <a:rPr lang="ja-JP" altLang="en-US" sz="2400" b="1" dirty="0"/>
              <a:t>のブックの種類</a:t>
            </a:r>
            <a:r>
              <a:rPr lang="ja-JP" altLang="en-US" sz="2400" dirty="0"/>
              <a:t>を選ぶ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latin typeface="+mn-ea"/>
              </a:rPr>
              <a:t>	</a:t>
            </a:r>
            <a:r>
              <a:rPr lang="ja-JP" altLang="en-US" sz="2400" dirty="0">
                <a:latin typeface="+mn-ea"/>
                <a:ea typeface="+mn-ea"/>
              </a:rPr>
              <a:t>この授業では「新しい空白のブック」を使う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2400" dirty="0"/>
              <a:t>⑧ </a:t>
            </a:r>
            <a:r>
              <a:rPr lang="en-US" altLang="ja-JP" sz="2400" dirty="0"/>
              <a:t>Excel </a:t>
            </a:r>
            <a:r>
              <a:rPr lang="ja-JP" altLang="en-US" sz="2400" dirty="0"/>
              <a:t>の画面が開く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8A53A-A1CF-49F7-A69B-2690066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97B2EAE-587F-49F6-8D30-6DEF391E6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541" y="2514547"/>
            <a:ext cx="1963235" cy="174630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668704F-E8E4-4C11-96AB-61DC6C440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323" y="5432189"/>
            <a:ext cx="2278177" cy="136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76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8-2 </a:t>
            </a:r>
            <a:r>
              <a:rPr lang="ja-JP" altLang="en-US" dirty="0"/>
              <a:t>散布図での色分け，</a:t>
            </a:r>
            <a:br>
              <a:rPr lang="en-US" altLang="ja-JP" dirty="0"/>
            </a:br>
            <a:r>
              <a:rPr lang="ja-JP" altLang="en-US" dirty="0"/>
              <a:t>クラスタ分析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1A77E90-A69C-A95A-6EEE-FA570C6944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354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1AD18F-2D66-4874-A3B8-16215E196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クラスタ分析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A597BD-A694-043C-4D90-45ECD57B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762417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b="1" dirty="0">
                <a:solidFill>
                  <a:srgbClr val="C00000"/>
                </a:solidFill>
              </a:rPr>
              <a:t>クラスタ分析</a:t>
            </a:r>
            <a:r>
              <a:rPr kumimoji="1" lang="ja-JP" altLang="en-US" sz="2800" dirty="0"/>
              <a:t>では．散布図を見ながら．</a:t>
            </a:r>
            <a:r>
              <a:rPr kumimoji="1" lang="ja-JP" altLang="en-US" sz="2800" b="1" dirty="0"/>
              <a:t>データのパターンやクラスタを観察</a:t>
            </a:r>
            <a:r>
              <a:rPr kumimoji="1" lang="ja-JP" altLang="en-US" sz="2800" dirty="0"/>
              <a:t>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659451-9895-ED2E-6511-38CDE961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514641A-C93F-4C98-A100-BF1909781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24" y="2684177"/>
            <a:ext cx="6632784" cy="2998925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B2BDD82D-00A7-40A8-9B1A-39EC9A33B479}"/>
              </a:ext>
            </a:extLst>
          </p:cNvPr>
          <p:cNvSpPr/>
          <p:nvPr/>
        </p:nvSpPr>
        <p:spPr>
          <a:xfrm>
            <a:off x="2078665" y="4577316"/>
            <a:ext cx="1461977" cy="10685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81AD85B4-0A9A-4777-9A8F-C2FFEFA6C1E3}"/>
              </a:ext>
            </a:extLst>
          </p:cNvPr>
          <p:cNvSpPr/>
          <p:nvPr/>
        </p:nvSpPr>
        <p:spPr>
          <a:xfrm>
            <a:off x="4735033" y="3607981"/>
            <a:ext cx="1461977" cy="10685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D71F7C2-75C3-43BC-9648-AB239D959498}"/>
              </a:ext>
            </a:extLst>
          </p:cNvPr>
          <p:cNvSpPr/>
          <p:nvPr/>
        </p:nvSpPr>
        <p:spPr>
          <a:xfrm>
            <a:off x="5780568" y="3014933"/>
            <a:ext cx="1461977" cy="10685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801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227634-DE3C-68E9-FBD5-A89E2FBD0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クラスタ分析の用途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7F1EF2-5FA9-4272-1C3C-AF25A7DEC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市場セグメンテーション</a:t>
            </a:r>
            <a:r>
              <a:rPr kumimoji="1" lang="en-US" altLang="ja-JP" dirty="0"/>
              <a:t>:</a:t>
            </a:r>
          </a:p>
          <a:p>
            <a:pPr lvl="1"/>
            <a:r>
              <a:rPr kumimoji="1" lang="ja-JP" altLang="en-US" dirty="0"/>
              <a:t>市場セグメンテーションは，顧客を異なるグループに分割することで市場を分析</a:t>
            </a:r>
          </a:p>
          <a:p>
            <a:r>
              <a:rPr kumimoji="1" lang="ja-JP" altLang="en-US" dirty="0"/>
              <a:t>顧客分析</a:t>
            </a:r>
            <a:r>
              <a:rPr kumimoji="1" lang="en-US" altLang="ja-JP" dirty="0"/>
              <a:t>:</a:t>
            </a:r>
          </a:p>
          <a:p>
            <a:pPr lvl="1"/>
            <a:r>
              <a:rPr kumimoji="1" lang="ja-JP" altLang="en-US" dirty="0"/>
              <a:t>顧客分析は，顧客の行動</a:t>
            </a:r>
            <a:r>
              <a:rPr lang="ja-JP" altLang="en-US" dirty="0"/>
              <a:t>，</a:t>
            </a:r>
            <a:r>
              <a:rPr kumimoji="1" lang="ja-JP" altLang="en-US" dirty="0"/>
              <a:t>嗜好，ニーズを理解し</a:t>
            </a:r>
            <a:r>
              <a:rPr lang="ja-JP" altLang="en-US" dirty="0"/>
              <a:t>，</a:t>
            </a:r>
            <a:r>
              <a:rPr kumimoji="1" lang="ja-JP" altLang="en-US" dirty="0"/>
              <a:t>個別の顧客に合わせたサービスや製品を提供につなげる</a:t>
            </a:r>
            <a:endParaRPr kumimoji="1" lang="en-US" altLang="ja-JP" dirty="0"/>
          </a:p>
          <a:p>
            <a:r>
              <a:rPr kumimoji="1" lang="ja-JP" altLang="en-US" dirty="0"/>
              <a:t>製品分析</a:t>
            </a:r>
            <a:r>
              <a:rPr kumimoji="1" lang="en-US" altLang="ja-JP" dirty="0"/>
              <a:t>:</a:t>
            </a:r>
          </a:p>
          <a:p>
            <a:pPr lvl="1"/>
            <a:r>
              <a:rPr kumimoji="1" lang="ja-JP" altLang="en-US" dirty="0"/>
              <a:t>製品分析では</a:t>
            </a:r>
            <a:r>
              <a:rPr lang="ja-JP" altLang="en-US" dirty="0"/>
              <a:t>，</a:t>
            </a:r>
            <a:r>
              <a:rPr kumimoji="1" lang="ja-JP" altLang="en-US" dirty="0"/>
              <a:t>製品の特性，特徴</a:t>
            </a:r>
            <a:r>
              <a:rPr lang="ja-JP" altLang="en-US" dirty="0"/>
              <a:t>，</a:t>
            </a:r>
            <a:r>
              <a:rPr kumimoji="1" lang="ja-JP" altLang="en-US" dirty="0"/>
              <a:t>および顧客の反応を分析．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65EA23-15D1-A0DA-08E0-2193EC84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329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706C73-B57F-409E-B696-ED7B3590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の散布図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A34B41-FA56-4F61-9468-9FBA6F1C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817" y="720997"/>
            <a:ext cx="2182122" cy="4190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元データ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6A5064-7412-4C4A-BF8D-594D8DAE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A549AD2-6281-4F22-AEF8-0B36D90B3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13" y="2454224"/>
            <a:ext cx="4649417" cy="23889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0E214DF-A81B-4126-BBB5-BC77C1D8B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38" y="1216122"/>
            <a:ext cx="3739792" cy="4562718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8BF132B7-8082-4F17-BA71-4155ED7351FE}"/>
              </a:ext>
            </a:extLst>
          </p:cNvPr>
          <p:cNvSpPr txBox="1">
            <a:spLocks/>
          </p:cNvSpPr>
          <p:nvPr/>
        </p:nvSpPr>
        <p:spPr>
          <a:xfrm>
            <a:off x="6048702" y="1941970"/>
            <a:ext cx="2182122" cy="799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散布図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CFB0EDF2-1328-4493-944E-88DF82ED25C2}"/>
              </a:ext>
            </a:extLst>
          </p:cNvPr>
          <p:cNvSpPr/>
          <p:nvPr/>
        </p:nvSpPr>
        <p:spPr>
          <a:xfrm>
            <a:off x="4056321" y="3152553"/>
            <a:ext cx="212651" cy="754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37963CBD-8F17-4818-92F8-F076C18C42CC}"/>
              </a:ext>
            </a:extLst>
          </p:cNvPr>
          <p:cNvSpPr/>
          <p:nvPr/>
        </p:nvSpPr>
        <p:spPr>
          <a:xfrm rot="5400000">
            <a:off x="1529751" y="4934190"/>
            <a:ext cx="204186" cy="2201446"/>
          </a:xfrm>
          <a:prstGeom prst="rightBrace">
            <a:avLst>
              <a:gd name="adj1" fmla="val 8333"/>
              <a:gd name="adj2" fmla="val 485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C393F8-DC20-4461-B34E-691394674957}"/>
              </a:ext>
            </a:extLst>
          </p:cNvPr>
          <p:cNvSpPr txBox="1"/>
          <p:nvPr/>
        </p:nvSpPr>
        <p:spPr>
          <a:xfrm>
            <a:off x="366823" y="626110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この２列で散布図</a:t>
            </a:r>
          </a:p>
        </p:txBody>
      </p:sp>
    </p:spTree>
    <p:extLst>
      <p:ext uri="{BB962C8B-B14F-4D97-AF65-F5344CB8AC3E}">
        <p14:creationId xmlns:p14="http://schemas.microsoft.com/office/powerpoint/2010/main" val="95559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1660966"/>
            <a:ext cx="6765328" cy="5115391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kumimoji="1" lang="en-US" altLang="ja-JP" sz="2400" dirty="0"/>
              <a:t>Excel</a:t>
            </a:r>
            <a:r>
              <a:rPr kumimoji="1" lang="ja-JP" altLang="en-US" sz="2400" dirty="0"/>
              <a:t>を用いたデータ分析について</a:t>
            </a:r>
            <a:endParaRPr kumimoji="1" lang="en-US" altLang="ja-JP" sz="2400" dirty="0"/>
          </a:p>
          <a:p>
            <a:pPr marL="457200" indent="-457200">
              <a:buFont typeface="+mj-ea"/>
              <a:buAutoNum type="circleNumDbPlain"/>
            </a:pPr>
            <a:endParaRPr lang="en-US" altLang="ja-JP" sz="2400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散布図での色分けを用いたクラスタ分析</a:t>
            </a:r>
            <a:endParaRPr kumimoji="1" lang="en-US" altLang="ja-JP" sz="2400" dirty="0"/>
          </a:p>
          <a:p>
            <a:pPr marL="457200" indent="-457200">
              <a:buFont typeface="+mj-ea"/>
              <a:buAutoNum type="circleNumDbPlain"/>
            </a:pPr>
            <a:endParaRPr kumimoji="1" lang="en-US" altLang="ja-JP" sz="2400" dirty="0"/>
          </a:p>
          <a:p>
            <a:pPr marL="457200" indent="-457200">
              <a:buFont typeface="+mj-ea"/>
              <a:buAutoNum type="circleNumDbPlain"/>
            </a:pPr>
            <a:r>
              <a:rPr kumimoji="1" lang="en-US" altLang="ja-JP" sz="2400" dirty="0"/>
              <a:t>Excel</a:t>
            </a:r>
            <a:r>
              <a:rPr kumimoji="1" lang="ja-JP" altLang="en-US" sz="2400" dirty="0"/>
              <a:t>の検索機能</a:t>
            </a:r>
            <a:r>
              <a:rPr kumimoji="1" lang="en-US" altLang="ja-JP" sz="2400" dirty="0"/>
              <a:t>VLOOKUP</a:t>
            </a:r>
            <a:r>
              <a:rPr kumimoji="1" lang="ja-JP" altLang="en-US" sz="2400" dirty="0"/>
              <a:t>の使い方と例</a:t>
            </a:r>
            <a:endParaRPr kumimoji="1" lang="en-US" altLang="ja-JP" sz="2400" dirty="0"/>
          </a:p>
          <a:p>
            <a:pPr marL="457200" indent="-457200">
              <a:buFont typeface="+mj-ea"/>
              <a:buAutoNum type="circleNumDbPlain"/>
            </a:pPr>
            <a:endParaRPr kumimoji="1" lang="en-US" altLang="ja-JP" sz="2400" dirty="0"/>
          </a:p>
          <a:p>
            <a:pPr marL="457200" indent="-457200">
              <a:buFont typeface="+mj-ea"/>
              <a:buAutoNum type="circleNumDbPlain"/>
            </a:pPr>
            <a:r>
              <a:rPr kumimoji="1" lang="en-US" altLang="ja-JP" sz="2400" dirty="0"/>
              <a:t>Excel</a:t>
            </a:r>
            <a:r>
              <a:rPr kumimoji="1" lang="ja-JP" altLang="en-US" sz="2400" dirty="0"/>
              <a:t>の絶対参照と相対参照の違い</a:t>
            </a:r>
            <a:endParaRPr kumimoji="1" lang="en-US" altLang="ja-JP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385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706C73-B57F-409E-B696-ED7B3590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の散布図（色分け）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A34B41-FA56-4F61-9468-9FBA6F1C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817" y="720997"/>
            <a:ext cx="2182122" cy="4190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元データ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6A5064-7412-4C4A-BF8D-594D8DAE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8BF132B7-8082-4F17-BA71-4155ED7351FE}"/>
              </a:ext>
            </a:extLst>
          </p:cNvPr>
          <p:cNvSpPr txBox="1">
            <a:spLocks/>
          </p:cNvSpPr>
          <p:nvPr/>
        </p:nvSpPr>
        <p:spPr>
          <a:xfrm>
            <a:off x="6048702" y="1941970"/>
            <a:ext cx="2182122" cy="799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散布図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CFB0EDF2-1328-4493-944E-88DF82ED25C2}"/>
              </a:ext>
            </a:extLst>
          </p:cNvPr>
          <p:cNvSpPr/>
          <p:nvPr/>
        </p:nvSpPr>
        <p:spPr>
          <a:xfrm>
            <a:off x="4056321" y="3152553"/>
            <a:ext cx="212651" cy="754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37963CBD-8F17-4818-92F8-F076C18C42CC}"/>
              </a:ext>
            </a:extLst>
          </p:cNvPr>
          <p:cNvSpPr/>
          <p:nvPr/>
        </p:nvSpPr>
        <p:spPr>
          <a:xfrm rot="5400000">
            <a:off x="1621138" y="3550948"/>
            <a:ext cx="117105" cy="2871298"/>
          </a:xfrm>
          <a:prstGeom prst="rightBrace">
            <a:avLst>
              <a:gd name="adj1" fmla="val 8333"/>
              <a:gd name="adj2" fmla="val 485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C393F8-DC20-4461-B34E-691394674957}"/>
              </a:ext>
            </a:extLst>
          </p:cNvPr>
          <p:cNvSpPr txBox="1"/>
          <p:nvPr/>
        </p:nvSpPr>
        <p:spPr>
          <a:xfrm>
            <a:off x="558270" y="534946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この</a:t>
            </a:r>
            <a:r>
              <a:rPr kumimoji="1" lang="ja-JP" altLang="en-US" sz="2400" b="1" dirty="0"/>
              <a:t>４列</a:t>
            </a:r>
            <a:r>
              <a:rPr kumimoji="1" lang="ja-JP" altLang="en-US" sz="2400" dirty="0"/>
              <a:t>で散布図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4FBFEA5-DE3A-47E8-A574-60CF069A9D08}"/>
              </a:ext>
            </a:extLst>
          </p:cNvPr>
          <p:cNvSpPr txBox="1"/>
          <p:nvPr/>
        </p:nvSpPr>
        <p:spPr>
          <a:xfrm>
            <a:off x="0" y="5940852"/>
            <a:ext cx="4651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setosa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は </a:t>
            </a:r>
            <a:r>
              <a:rPr kumimoji="1" lang="en-US" altLang="ja-JP" sz="2400" dirty="0"/>
              <a:t>B</a:t>
            </a:r>
            <a:r>
              <a:rPr kumimoji="1" lang="ja-JP" altLang="en-US" sz="2400" dirty="0"/>
              <a:t>列，</a:t>
            </a:r>
            <a:r>
              <a:rPr kumimoji="1" lang="en-US" altLang="ja-JP" sz="2400" dirty="0"/>
              <a:t>versicolor </a:t>
            </a:r>
            <a:r>
              <a:rPr kumimoji="1" lang="ja-JP" altLang="en-US" sz="2400" dirty="0"/>
              <a:t>は </a:t>
            </a:r>
            <a:r>
              <a:rPr kumimoji="1" lang="en-US" altLang="ja-JP" sz="2400" dirty="0"/>
              <a:t>C</a:t>
            </a:r>
            <a:r>
              <a:rPr kumimoji="1" lang="ja-JP" altLang="en-US" sz="2400" dirty="0"/>
              <a:t>列，</a:t>
            </a:r>
            <a:endParaRPr kumimoji="1" lang="en-US" altLang="ja-JP" sz="2400" dirty="0"/>
          </a:p>
          <a:p>
            <a:r>
              <a:rPr kumimoji="1" lang="en-US" altLang="ja-JP" sz="2400" dirty="0"/>
              <a:t>virginica </a:t>
            </a:r>
            <a:r>
              <a:rPr kumimoji="1" lang="ja-JP" altLang="en-US" sz="2400" dirty="0"/>
              <a:t>は </a:t>
            </a:r>
            <a:r>
              <a:rPr kumimoji="1" lang="en-US" altLang="ja-JP" sz="2400" dirty="0"/>
              <a:t>D</a:t>
            </a:r>
            <a:r>
              <a:rPr kumimoji="1" lang="ja-JP" altLang="en-US" sz="2400" dirty="0"/>
              <a:t>列（</a:t>
            </a:r>
            <a:r>
              <a:rPr kumimoji="1" lang="ja-JP" altLang="en-US" sz="2400" b="1" dirty="0"/>
              <a:t>違う列</a:t>
            </a:r>
            <a:r>
              <a:rPr kumimoji="1" lang="ja-JP" altLang="en-US" sz="2400" dirty="0"/>
              <a:t>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74E07C9-E0F7-4B78-BF01-BC59CC76E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864" y="2615065"/>
            <a:ext cx="4438607" cy="200685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A552138-0B32-4F86-869B-71AFA2C5A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1970"/>
            <a:ext cx="3886184" cy="28363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D2BECB9-43A9-C7F3-ECCE-48302D77FDDD}"/>
              </a:ext>
            </a:extLst>
          </p:cNvPr>
          <p:cNvSpPr txBox="1"/>
          <p:nvPr/>
        </p:nvSpPr>
        <p:spPr>
          <a:xfrm>
            <a:off x="4858247" y="5494351"/>
            <a:ext cx="3769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散布図の作成手順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en-US" altLang="ja-JP" dirty="0"/>
              <a:t>A,B,C,D</a:t>
            </a:r>
            <a:r>
              <a:rPr kumimoji="1" lang="ja-JP" altLang="en-US" dirty="0"/>
              <a:t>列の</a:t>
            </a:r>
            <a:r>
              <a:rPr kumimoji="1" lang="en-US" altLang="ja-JP" dirty="0"/>
              <a:t>2</a:t>
            </a:r>
            <a:r>
              <a:rPr kumimoji="1" lang="ja-JP" altLang="en-US" dirty="0"/>
              <a:t>～</a:t>
            </a:r>
            <a:r>
              <a:rPr kumimoji="1" lang="en-US" altLang="ja-JP" dirty="0"/>
              <a:t>16</a:t>
            </a:r>
            <a:r>
              <a:rPr kumimoji="1" lang="ja-JP" altLang="en-US" dirty="0"/>
              <a:t>行目を選択し、</a:t>
            </a:r>
            <a:endParaRPr kumimoji="1" lang="en-US" altLang="ja-JP" dirty="0"/>
          </a:p>
          <a:p>
            <a:r>
              <a:rPr kumimoji="1" lang="ja-JP" altLang="en-US"/>
              <a:t>　挿入、散布図の操作</a:t>
            </a:r>
          </a:p>
        </p:txBody>
      </p:sp>
    </p:spTree>
    <p:extLst>
      <p:ext uri="{BB962C8B-B14F-4D97-AF65-F5344CB8AC3E}">
        <p14:creationId xmlns:p14="http://schemas.microsoft.com/office/powerpoint/2010/main" val="2627508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A58F48-F115-000E-7999-84E198CB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色付き散布図を用いたクラスタ分析手順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5CFEEB-61DF-6893-D0BD-139E2F47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 データの準備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algn="l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散布図での色分けのための準備</a:t>
            </a:r>
            <a:b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異なる色を設定するために．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色を変えたいデータを別の列に移動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するなどの操作を行う</a:t>
            </a:r>
          </a:p>
          <a:p>
            <a:pPr algn="l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散布図の作成</a:t>
            </a:r>
            <a:b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データを選択し．「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挿入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」タブから「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散布図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」を選択</a:t>
            </a:r>
          </a:p>
          <a:p>
            <a:pPr algn="l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 散布図の観察</a:t>
            </a:r>
            <a:b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色の違いに注目しながら．データのパターンやクラスタの傾向を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観察</a:t>
            </a:r>
            <a:endParaRPr lang="ja-JP" alt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分析結果からの考察</a:t>
            </a:r>
            <a:b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特性や特徴を視覚的に見ていく．違う色のデータの分布の相違点などを分析し．適切な結論や洞察を得る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F8232E-EE62-8F28-F821-8B28D15B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556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並べ替え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散布図での色分け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クラスタ分析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09557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Titanic </a:t>
            </a:r>
            <a:r>
              <a:rPr kumimoji="1" lang="ja-JP" altLang="en-US" dirty="0"/>
              <a:t>データセット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3998" y="678581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タイタニック号のデータ</a:t>
            </a:r>
            <a:endParaRPr kumimoji="1" lang="en-US" altLang="ja-JP" dirty="0"/>
          </a:p>
          <a:p>
            <a:pPr marL="457200" lvl="1" indent="0">
              <a:buNone/>
            </a:pPr>
            <a:r>
              <a:rPr lang="ja-JP" altLang="en-US" b="1" dirty="0"/>
              <a:t>救出</a:t>
            </a:r>
            <a:r>
              <a:rPr lang="ja-JP" altLang="en-US" dirty="0"/>
              <a:t>．</a:t>
            </a:r>
            <a:r>
              <a:rPr lang="ja-JP" altLang="en-US" b="1" dirty="0"/>
              <a:t>客室種類</a:t>
            </a:r>
            <a:r>
              <a:rPr lang="ja-JP" altLang="en-US" dirty="0"/>
              <a:t>．</a:t>
            </a:r>
            <a:r>
              <a:rPr lang="ja-JP" altLang="en-US" b="1" dirty="0"/>
              <a:t>性別</a:t>
            </a:r>
            <a:r>
              <a:rPr lang="ja-JP" altLang="en-US" dirty="0"/>
              <a:t>．</a:t>
            </a:r>
            <a:r>
              <a:rPr lang="ja-JP" altLang="en-US" b="1" dirty="0"/>
              <a:t>年齢</a:t>
            </a:r>
            <a:r>
              <a:rPr lang="ja-JP" altLang="en-US" dirty="0"/>
              <a:t>．</a:t>
            </a:r>
            <a:r>
              <a:rPr lang="ja-JP" altLang="en-US" b="1" dirty="0"/>
              <a:t>料金</a:t>
            </a:r>
            <a:r>
              <a:rPr lang="ja-JP" altLang="en-US" dirty="0"/>
              <a:t>．</a:t>
            </a:r>
            <a:r>
              <a:rPr lang="ja-JP" altLang="en-US" b="1" dirty="0"/>
              <a:t>家族の有無</a:t>
            </a:r>
            <a:r>
              <a:rPr lang="ja-JP" altLang="en-US" dirty="0"/>
              <a:t>など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1309</a:t>
            </a:r>
            <a:r>
              <a:rPr lang="ja-JP" altLang="en-US" dirty="0"/>
              <a:t>名分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C5B46B1-6ED9-4F06-89C0-4BD5270DC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98" y="2093118"/>
            <a:ext cx="8176045" cy="434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02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1460B8-2541-49F6-ABF0-28AA9531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D7A8F0-A704-4EAD-8500-D9C0D10E6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en-US" altLang="ja-JP" dirty="0"/>
              <a:t>Titanic </a:t>
            </a:r>
            <a:r>
              <a:rPr kumimoji="1" lang="ja-JP" altLang="en-US" dirty="0"/>
              <a:t>データセットから，</a:t>
            </a:r>
            <a:r>
              <a:rPr kumimoji="1" lang="ja-JP" altLang="en-US" b="1" dirty="0"/>
              <a:t>救出 </a:t>
            </a:r>
            <a:r>
              <a:rPr kumimoji="1" lang="en-US" altLang="ja-JP" b="1" dirty="0"/>
              <a:t>(survived)</a:t>
            </a:r>
            <a:r>
              <a:rPr kumimoji="1" lang="ja-JP" altLang="en-US" dirty="0" err="1"/>
              <a:t>，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b="1" dirty="0"/>
              <a:t>年齢 </a:t>
            </a:r>
            <a:r>
              <a:rPr kumimoji="1" lang="en-US" altLang="ja-JP" b="1" dirty="0"/>
              <a:t>(age)</a:t>
            </a:r>
            <a:r>
              <a:rPr kumimoji="1" lang="ja-JP" altLang="en-US" dirty="0" err="1"/>
              <a:t>，</a:t>
            </a:r>
            <a:r>
              <a:rPr kumimoji="1" lang="ja-JP" altLang="en-US" b="1" dirty="0"/>
              <a:t>料金 </a:t>
            </a:r>
            <a:r>
              <a:rPr kumimoji="1" lang="en-US" altLang="ja-JP" b="1" dirty="0"/>
              <a:t>(fare) 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列</a:t>
            </a:r>
            <a:r>
              <a:rPr kumimoji="1" lang="ja-JP" altLang="en-US" dirty="0"/>
              <a:t>だけを</a:t>
            </a:r>
            <a:r>
              <a:rPr kumimoji="1" lang="ja-JP" altLang="en-US" b="1" dirty="0"/>
              <a:t>抜き出し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D868FE-BE52-486B-BED8-74C5768A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172AEB5-72F6-424D-B819-8A0E243D6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10" y="2214341"/>
            <a:ext cx="2619510" cy="43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23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ADD2BDE-D0A6-6DE8-FA31-0048FE7D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63826B-1BD9-D671-9E49-865A9D7B287A}"/>
              </a:ext>
            </a:extLst>
          </p:cNvPr>
          <p:cNvSpPr txBox="1">
            <a:spLocks/>
          </p:cNvSpPr>
          <p:nvPr/>
        </p:nvSpPr>
        <p:spPr>
          <a:xfrm>
            <a:off x="321845" y="846253"/>
            <a:ext cx="7884606" cy="53331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/>
              <a:t>② 救出が </a:t>
            </a:r>
            <a:r>
              <a:rPr lang="en-US" altLang="ja-JP"/>
              <a:t>0</a:t>
            </a:r>
            <a:r>
              <a:rPr lang="ja-JP" altLang="en-US"/>
              <a:t> の行が</a:t>
            </a:r>
            <a:r>
              <a:rPr lang="ja-JP" altLang="en-US" b="1"/>
              <a:t>先に</a:t>
            </a:r>
            <a:r>
              <a:rPr lang="ja-JP" altLang="en-US"/>
              <a:t>，救出が </a:t>
            </a:r>
            <a:r>
              <a:rPr lang="en-US" altLang="ja-JP"/>
              <a:t>1 </a:t>
            </a:r>
            <a:r>
              <a:rPr lang="ja-JP" altLang="en-US"/>
              <a:t>の行が</a:t>
            </a:r>
            <a:r>
              <a:rPr lang="ja-JP" altLang="en-US" b="1"/>
              <a:t>後に</a:t>
            </a:r>
            <a:r>
              <a:rPr lang="ja-JP" altLang="en-US"/>
              <a:t>来るように</a:t>
            </a:r>
            <a:r>
              <a:rPr lang="ja-JP" altLang="en-US" b="1"/>
              <a:t>並べ替え</a:t>
            </a:r>
            <a:endParaRPr lang="en-US" altLang="ja-JP" b="1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b="1"/>
              <a:t>　・</a:t>
            </a:r>
            <a:r>
              <a:rPr lang="en-US" altLang="ja-JP" b="1">
                <a:solidFill>
                  <a:srgbClr val="C00000"/>
                </a:solidFill>
              </a:rPr>
              <a:t>A,</a:t>
            </a:r>
            <a:r>
              <a:rPr lang="ja-JP" altLang="en-US" b="1">
                <a:solidFill>
                  <a:srgbClr val="C00000"/>
                </a:solidFill>
              </a:rPr>
              <a:t> </a:t>
            </a:r>
            <a:r>
              <a:rPr lang="en-US" altLang="ja-JP" b="1">
                <a:solidFill>
                  <a:srgbClr val="C00000"/>
                </a:solidFill>
              </a:rPr>
              <a:t>B,</a:t>
            </a:r>
            <a:r>
              <a:rPr lang="ja-JP" altLang="en-US" b="1">
                <a:solidFill>
                  <a:srgbClr val="C00000"/>
                </a:solidFill>
              </a:rPr>
              <a:t> </a:t>
            </a:r>
            <a:r>
              <a:rPr lang="en-US" altLang="ja-JP" b="1">
                <a:solidFill>
                  <a:srgbClr val="C00000"/>
                </a:solidFill>
              </a:rPr>
              <a:t>C</a:t>
            </a:r>
            <a:r>
              <a:rPr lang="ja-JP" altLang="en-US" b="1">
                <a:solidFill>
                  <a:srgbClr val="C00000"/>
                </a:solidFill>
              </a:rPr>
              <a:t> 列を昇順で並べ替える操作</a:t>
            </a:r>
            <a:endParaRPr lang="en-US" altLang="ja-JP" b="1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>
                <a:solidFill>
                  <a:srgbClr val="C00000"/>
                </a:solidFill>
              </a:rPr>
              <a:t>　（このとき，</a:t>
            </a:r>
            <a:r>
              <a:rPr lang="en-US" altLang="ja-JP" b="1">
                <a:solidFill>
                  <a:srgbClr val="C00000"/>
                </a:solidFill>
              </a:rPr>
              <a:t>A </a:t>
            </a:r>
            <a:r>
              <a:rPr lang="ja-JP" altLang="en-US" b="1">
                <a:solidFill>
                  <a:srgbClr val="C00000"/>
                </a:solidFill>
              </a:rPr>
              <a:t>列の値を基準</a:t>
            </a:r>
            <a:r>
              <a:rPr lang="ja-JP" altLang="en-US">
                <a:solidFill>
                  <a:srgbClr val="C00000"/>
                </a:solidFill>
              </a:rPr>
              <a:t>として，</a:t>
            </a:r>
            <a:r>
              <a:rPr lang="ja-JP" altLang="en-US" b="1">
                <a:solidFill>
                  <a:srgbClr val="C00000"/>
                </a:solidFill>
              </a:rPr>
              <a:t>全体を</a:t>
            </a:r>
            <a:endParaRPr lang="en-US" altLang="ja-JP" b="1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b="1">
                <a:solidFill>
                  <a:srgbClr val="C00000"/>
                </a:solidFill>
              </a:rPr>
              <a:t>　　並べ替え</a:t>
            </a:r>
            <a:r>
              <a:rPr lang="ja-JP" altLang="en-US">
                <a:solidFill>
                  <a:srgbClr val="C00000"/>
                </a:solidFill>
              </a:rPr>
              <a:t>）</a:t>
            </a:r>
            <a:endParaRPr lang="en-US" altLang="ja-JP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595165-2C76-08DD-0E96-FE89D30A0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204" y="3571312"/>
            <a:ext cx="2352796" cy="31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7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02A7E37-9364-40EA-A7E5-DF8563BBB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210" y="1868773"/>
            <a:ext cx="4677015" cy="3178338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1870" y="257655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オンライン版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Excel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での並べ替え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lvl="0" indent="0">
              <a:buNone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A,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B,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列を昇順で並べ替える操作</a:t>
            </a:r>
            <a:endParaRPr lang="en-US" altLang="ja-JP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lvl="0" indent="0">
              <a:buNone/>
              <a:defRPr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（このとき，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列の値を基準として，全体を並べ替え）</a:t>
            </a:r>
            <a:endParaRPr lang="en-US" altLang="ja-JP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0561" y="5921323"/>
            <a:ext cx="223973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範囲選択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829061" y="2226459"/>
            <a:ext cx="52293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012094" y="2475872"/>
            <a:ext cx="476249" cy="514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3290031" y="3594051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4381081" y="5493915"/>
            <a:ext cx="5707721" cy="5078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　リボンで「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昇順で並べ替え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4148316" y="5426592"/>
            <a:ext cx="4418744" cy="91012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386839" y="5813164"/>
            <a:ext cx="2239735" cy="93915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30A3085-8A8B-4C58-AEAB-6039BE4A1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61" y="1868773"/>
            <a:ext cx="2559182" cy="37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0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9968858-DE42-43FE-8A63-935CFBA3C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977" y="1538190"/>
            <a:ext cx="4315047" cy="3781619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8996" y="136524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アプリ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版での並べ替え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A,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B,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列を昇順で並べ替える操作</a:t>
            </a:r>
            <a:endParaRPr lang="en-US" altLang="ja-JP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rPr>
              <a:t>　（このとき，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rPr>
              <a:t>列の値を基準として，全体を並べ替え）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4697" y="4831692"/>
            <a:ext cx="215212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範囲選択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3374257" y="2911515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660976" y="4723533"/>
            <a:ext cx="2235844" cy="93915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651B06A3-8ACD-4F00-8C42-BE0B6D2E8A21}"/>
              </a:ext>
            </a:extLst>
          </p:cNvPr>
          <p:cNvSpPr txBox="1">
            <a:spLocks/>
          </p:cNvSpPr>
          <p:nvPr/>
        </p:nvSpPr>
        <p:spPr>
          <a:xfrm>
            <a:off x="3972035" y="5718863"/>
            <a:ext cx="5707721" cy="5078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　リボンで「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昇順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</a:p>
        </p:txBody>
      </p:sp>
      <p:sp>
        <p:nvSpPr>
          <p:cNvPr id="19" name="角丸四角形 25">
            <a:extLst>
              <a:ext uri="{FF2B5EF4-FFF2-40B4-BE49-F238E27FC236}">
                <a16:creationId xmlns:a16="http://schemas.microsoft.com/office/drawing/2014/main" id="{8DF83095-8FFB-44E5-AD21-EEDA1DAA8656}"/>
              </a:ext>
            </a:extLst>
          </p:cNvPr>
          <p:cNvSpPr/>
          <p:nvPr/>
        </p:nvSpPr>
        <p:spPr>
          <a:xfrm>
            <a:off x="3838831" y="5587185"/>
            <a:ext cx="5195130" cy="639508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963838B-1CC6-4E7D-AF1B-E35C5D8F4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09" y="1568924"/>
            <a:ext cx="2619303" cy="2661365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5776DCE-F960-4A2F-B3BB-8599E4DA624B}"/>
              </a:ext>
            </a:extLst>
          </p:cNvPr>
          <p:cNvSpPr/>
          <p:nvPr/>
        </p:nvSpPr>
        <p:spPr>
          <a:xfrm>
            <a:off x="7328746" y="1855478"/>
            <a:ext cx="773263" cy="3463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6C99D72-D8B8-431B-8F15-36DE1ADBD7F5}"/>
              </a:ext>
            </a:extLst>
          </p:cNvPr>
          <p:cNvSpPr/>
          <p:nvPr/>
        </p:nvSpPr>
        <p:spPr>
          <a:xfrm>
            <a:off x="6422472" y="2152827"/>
            <a:ext cx="476249" cy="514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154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88964E7-9027-3F01-FCDE-D4F6591A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0AAF2D-AD82-A018-0300-ECF486EDC823}"/>
              </a:ext>
            </a:extLst>
          </p:cNvPr>
          <p:cNvSpPr txBox="1">
            <a:spLocks/>
          </p:cNvSpPr>
          <p:nvPr/>
        </p:nvSpPr>
        <p:spPr>
          <a:xfrm>
            <a:off x="321845" y="846253"/>
            <a:ext cx="7616207" cy="53331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/>
              <a:t>③ </a:t>
            </a:r>
            <a:r>
              <a:rPr lang="ja-JP" altLang="en-US" b="1"/>
              <a:t>救出が </a:t>
            </a:r>
            <a:r>
              <a:rPr lang="en-US" altLang="ja-JP" b="1"/>
              <a:t>1</a:t>
            </a:r>
            <a:r>
              <a:rPr lang="ja-JP" altLang="en-US" b="1"/>
              <a:t> の行</a:t>
            </a:r>
            <a:r>
              <a:rPr lang="ja-JP" altLang="en-US"/>
              <a:t>についてのみ，</a:t>
            </a:r>
            <a:r>
              <a:rPr lang="en-US" altLang="ja-JP" b="1"/>
              <a:t>C </a:t>
            </a:r>
            <a:r>
              <a:rPr lang="ja-JP" altLang="en-US" b="1"/>
              <a:t>列</a:t>
            </a:r>
            <a:r>
              <a:rPr lang="ja-JP" altLang="en-US"/>
              <a:t>のデータを </a:t>
            </a:r>
            <a:r>
              <a:rPr lang="en-US" altLang="ja-JP" b="1"/>
              <a:t>D </a:t>
            </a:r>
            <a:r>
              <a:rPr lang="ja-JP" altLang="en-US" b="1"/>
              <a:t>列に</a:t>
            </a:r>
            <a:r>
              <a:rPr lang="ja-JP" altLang="en-US" b="1" u="sng">
                <a:solidFill>
                  <a:srgbClr val="FF0000"/>
                </a:solidFill>
              </a:rPr>
              <a:t>移す</a:t>
            </a:r>
            <a:endParaRPr lang="en-US" altLang="ja-JP" u="sng">
              <a:solidFill>
                <a:srgbClr val="FF0000"/>
              </a:solidFill>
            </a:endParaRPr>
          </a:p>
          <a:p>
            <a:r>
              <a:rPr lang="ja-JP" altLang="en-US" b="1"/>
              <a:t>範囲を選び</a:t>
            </a:r>
            <a:r>
              <a:rPr lang="ja-JP" altLang="en-US"/>
              <a:t>，右クリックメニューで「</a:t>
            </a:r>
            <a:r>
              <a:rPr lang="ja-JP" altLang="en-US" b="1"/>
              <a:t>切り取り</a:t>
            </a:r>
            <a:r>
              <a:rPr lang="ja-JP" altLang="en-US"/>
              <a:t>」</a:t>
            </a:r>
            <a:endParaRPr lang="en-US" altLang="ja-JP"/>
          </a:p>
          <a:p>
            <a:r>
              <a:rPr lang="ja-JP" altLang="en-US"/>
              <a:t>移す先の</a:t>
            </a:r>
            <a:r>
              <a:rPr lang="ja-JP" altLang="en-US" b="1"/>
              <a:t>一番上のセルをクリック</a:t>
            </a:r>
            <a:r>
              <a:rPr lang="ja-JP" altLang="en-US"/>
              <a:t>し，</a:t>
            </a:r>
            <a:r>
              <a:rPr lang="ja-JP" altLang="en-US" b="1"/>
              <a:t>貼り付け</a:t>
            </a:r>
            <a:r>
              <a:rPr lang="ja-JP" altLang="en-US"/>
              <a:t>の操作</a:t>
            </a:r>
            <a:endParaRPr lang="en-US" altLang="ja-JP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/>
          </a:p>
          <a:p>
            <a:endParaRPr lang="en-US" altLang="ja-JP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ADDCAD9-F6F7-4BBC-2F28-E619058B6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132" y="3734656"/>
            <a:ext cx="2443533" cy="27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76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D8CA17-D42D-4F33-AAAA-DD34A10F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6B81FD-EF72-4512-B374-974A4430B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611" y="92261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④ </a:t>
            </a:r>
            <a:r>
              <a:rPr kumimoji="1" lang="en-US" altLang="ja-JP" dirty="0"/>
              <a:t>B, C, D </a:t>
            </a:r>
            <a:r>
              <a:rPr kumimoji="1" lang="ja-JP" altLang="en-US" dirty="0"/>
              <a:t>列から散布図を作成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（</a:t>
            </a:r>
            <a:r>
              <a:rPr lang="ja-JP" altLang="en-US" b="1" dirty="0"/>
              <a:t>範囲選択</a:t>
            </a:r>
            <a:r>
              <a:rPr lang="ja-JP" altLang="en-US" dirty="0"/>
              <a:t>のとき，</a:t>
            </a:r>
            <a:r>
              <a:rPr lang="ja-JP" altLang="en-US" b="1" dirty="0"/>
              <a:t>先頭行</a:t>
            </a:r>
            <a:r>
              <a:rPr lang="ja-JP" altLang="en-US" dirty="0"/>
              <a:t>は</a:t>
            </a:r>
            <a:r>
              <a:rPr lang="ja-JP" altLang="en-US" b="1" dirty="0"/>
              <a:t>選ばない</a:t>
            </a:r>
            <a:r>
              <a:rPr lang="ja-JP" altLang="en-US" dirty="0"/>
              <a:t>ようにする．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２行目からを範囲にする）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EA2A4A-BD75-474D-B5DC-C847BF71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946770-4152-E46B-3107-765CD8DD57A1}"/>
              </a:ext>
            </a:extLst>
          </p:cNvPr>
          <p:cNvSpPr txBox="1"/>
          <p:nvPr/>
        </p:nvSpPr>
        <p:spPr>
          <a:xfrm>
            <a:off x="4568218" y="5935387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オレンジ</a:t>
            </a: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（救出された）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は上側に，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青（救出されなかった）は下側に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偏る傾向</a:t>
            </a: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があるかもしれない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28374B7-54C3-4B4C-BED7-F8A2007E1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233791"/>
            <a:ext cx="3537132" cy="157488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B7567DB-AD5D-48F9-96F5-C6B3172FAF3C}"/>
              </a:ext>
            </a:extLst>
          </p:cNvPr>
          <p:cNvSpPr txBox="1"/>
          <p:nvPr/>
        </p:nvSpPr>
        <p:spPr>
          <a:xfrm>
            <a:off x="560585" y="518331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１００人分のデータで</a:t>
            </a:r>
            <a:endParaRPr kumimoji="1" lang="en-US" altLang="ja-JP" sz="2400" dirty="0"/>
          </a:p>
          <a:p>
            <a:r>
              <a:rPr kumimoji="1" lang="ja-JP" altLang="en-US" sz="2400" dirty="0"/>
              <a:t>みたとき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8A31500-3E16-40FD-8604-B0554FC57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449" y="2691142"/>
            <a:ext cx="4454754" cy="240994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405B9B1-5675-40FB-8B38-3281DB248C97}"/>
              </a:ext>
            </a:extLst>
          </p:cNvPr>
          <p:cNvSpPr txBox="1"/>
          <p:nvPr/>
        </p:nvSpPr>
        <p:spPr>
          <a:xfrm>
            <a:off x="5253855" y="510439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８９１人分のデータで</a:t>
            </a:r>
            <a:endParaRPr kumimoji="1" lang="en-US" altLang="ja-JP" sz="2400" dirty="0"/>
          </a:p>
          <a:p>
            <a:r>
              <a:rPr kumimoji="1" lang="ja-JP" altLang="en-US" sz="2400" dirty="0"/>
              <a:t>みたとき</a:t>
            </a:r>
          </a:p>
        </p:txBody>
      </p:sp>
    </p:spTree>
    <p:extLst>
      <p:ext uri="{BB962C8B-B14F-4D97-AF65-F5344CB8AC3E}">
        <p14:creationId xmlns:p14="http://schemas.microsoft.com/office/powerpoint/2010/main" val="18176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400" dirty="0"/>
              <a:t>Microsoft 365 </a:t>
            </a:r>
            <a:r>
              <a:rPr lang="ja-JP" altLang="en-US" sz="2400" dirty="0"/>
              <a:t>と </a:t>
            </a:r>
            <a:r>
              <a:rPr lang="en-US" altLang="ja-JP" sz="2400" dirty="0"/>
              <a:t>Excel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散布図での色分け，クラスタ分析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/>
              <a:t>Excel </a:t>
            </a:r>
            <a:r>
              <a:rPr lang="ja-JP" altLang="en-US" sz="2400" dirty="0"/>
              <a:t>のルックアップ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絶対参照，相対参照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563DB-5BE9-1D19-1258-767B97AE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クラスタ分析の用途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679E2F-BB97-C530-3052-43E93466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7959841" cy="587522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クラスタ分析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市場セグメンテーション，顧客分析，製品分析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など，さまざまに役立つ</a:t>
            </a:r>
          </a:p>
          <a:p>
            <a:pPr marL="0" indent="0" algn="l">
              <a:buNone/>
            </a:pPr>
            <a:endParaRPr kumimoji="1" lang="en-US" altLang="ja-JP" sz="2400" dirty="0"/>
          </a:p>
          <a:p>
            <a:pPr marL="457200" indent="-457200" algn="l">
              <a:buFont typeface="+mj-lt"/>
              <a:buAutoNum type="arabicPeriod"/>
            </a:pPr>
            <a:r>
              <a:rPr kumimoji="1" lang="ja-JP" altLang="en-US" sz="2400" b="1" dirty="0"/>
              <a:t>市場セグメンテーション</a:t>
            </a:r>
            <a:r>
              <a:rPr kumimoji="1" lang="ja-JP" altLang="en-US" sz="2400" dirty="0"/>
              <a:t>：顧客を属性，行動</a:t>
            </a:r>
            <a:r>
              <a:rPr lang="ja-JP" altLang="en-US" sz="2400" dirty="0"/>
              <a:t>，</a:t>
            </a:r>
            <a:r>
              <a:rPr kumimoji="1" lang="ja-JP" altLang="en-US" sz="2400" dirty="0"/>
              <a:t>購買パターンなどに基づいてグループ分け．各グループに合わせたマーケティング戦略，ターゲットとなるグループの絞り込み</a:t>
            </a:r>
            <a:endParaRPr kumimoji="1" lang="en-US" altLang="ja-JP" sz="2400" dirty="0"/>
          </a:p>
          <a:p>
            <a:pPr marL="457200" indent="-457200" algn="l">
              <a:buFont typeface="+mj-lt"/>
              <a:buAutoNum type="arabicPeriod"/>
            </a:pPr>
            <a:r>
              <a:rPr kumimoji="1" lang="ja-JP" altLang="en-US" sz="2400" b="1" dirty="0"/>
              <a:t>顧客分析</a:t>
            </a:r>
            <a:r>
              <a:rPr lang="ja-JP" altLang="en-US" sz="2400" b="1" dirty="0"/>
              <a:t>：</a:t>
            </a:r>
            <a:r>
              <a:rPr kumimoji="1" lang="ja-JP" altLang="en-US" sz="2400" dirty="0"/>
              <a:t>顧客の行動，嗜好</a:t>
            </a:r>
            <a:r>
              <a:rPr lang="ja-JP" altLang="en-US" sz="2400" dirty="0"/>
              <a:t>，</a:t>
            </a:r>
            <a:r>
              <a:rPr kumimoji="1" lang="ja-JP" altLang="en-US" sz="2400" dirty="0"/>
              <a:t>ニーズを分析．個々のの顧客に合わせたサービスや製品の提供を行い，顧客満足度の向上</a:t>
            </a:r>
            <a:endParaRPr kumimoji="1" lang="en-US" altLang="ja-JP" sz="2400" dirty="0"/>
          </a:p>
          <a:p>
            <a:pPr marL="457200" indent="-457200" algn="l">
              <a:buFont typeface="+mj-lt"/>
              <a:buAutoNum type="arabicPeriod"/>
            </a:pPr>
            <a:r>
              <a:rPr kumimoji="1" lang="ja-JP" altLang="en-US" sz="2400" b="1" dirty="0"/>
              <a:t>製品分析</a:t>
            </a:r>
            <a:r>
              <a:rPr lang="ja-JP" altLang="en-US" sz="2400" b="1" dirty="0"/>
              <a:t>：</a:t>
            </a:r>
            <a:r>
              <a:rPr kumimoji="1" lang="ja-JP" altLang="en-US" sz="2400" dirty="0"/>
              <a:t>製品の特性，特徴</a:t>
            </a:r>
            <a:r>
              <a:rPr lang="ja-JP" altLang="en-US" sz="2400" dirty="0"/>
              <a:t>，</a:t>
            </a:r>
            <a:r>
              <a:rPr kumimoji="1" lang="ja-JP" altLang="en-US" sz="2400" dirty="0"/>
              <a:t>顧客の反応を分析．様々な需要や顧客の嗜好を分析．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721BD2-35AB-3CFC-053C-C1F3DEB5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780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8-3 Excel </a:t>
            </a:r>
            <a:r>
              <a:rPr lang="ja-JP" altLang="en-US" dirty="0"/>
              <a:t>のルックアップ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7412C86-71B2-B26F-A6BE-7FA9D595F2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439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DFA681-A107-AEDE-EA35-D52BFEFC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 のルックアップ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CCAD66-C1DD-0478-6160-5E2D71AF5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36" y="1127933"/>
            <a:ext cx="8901196" cy="56072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en-US" altLang="ja-JP" sz="2400" b="1" dirty="0">
                <a:solidFill>
                  <a:srgbClr val="C00000"/>
                </a:solidFill>
              </a:rPr>
              <a:t>Excel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のルックアップ</a:t>
            </a:r>
            <a:r>
              <a:rPr kumimoji="1" lang="ja-JP" altLang="en-US" sz="2400" dirty="0"/>
              <a:t>：他のセルの中から．特定の条件に合致するセルを参照する機能．</a:t>
            </a:r>
            <a:r>
              <a:rPr kumimoji="1" lang="ja-JP" altLang="en-US" sz="2400" b="1" dirty="0"/>
              <a:t>大量のデータの中から必要な情報を素早く見つける</a:t>
            </a:r>
            <a:r>
              <a:rPr kumimoji="1" lang="ja-JP" altLang="en-US" sz="2400" dirty="0"/>
              <a:t>ことにも役立つ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BC641B-0F1C-B433-FB51-85612ECC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788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なぜルックアップは</a:t>
            </a:r>
            <a:r>
              <a:rPr kumimoji="1" lang="ja-JP" altLang="en-US" dirty="0"/>
              <a:t>なぜ大切なのか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92" y="1461258"/>
            <a:ext cx="2050256" cy="1771650"/>
          </a:xfrm>
          <a:prstGeom prst="rect">
            <a:avLst/>
          </a:prstGeom>
        </p:spPr>
      </p:pic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92384" y="4796041"/>
            <a:ext cx="4613241" cy="79493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kumimoji="1" lang="ja-JP" altLang="en-US" sz="2000" b="1" dirty="0"/>
              <a:t>大量のデータの中から必要な情報を正確に見つけ．さまざまに活用</a:t>
            </a:r>
            <a:endParaRPr kumimoji="1" lang="ja-JP" altLang="en-US" b="1" dirty="0"/>
          </a:p>
        </p:txBody>
      </p:sp>
      <p:sp>
        <p:nvSpPr>
          <p:cNvPr id="9" name="角丸四角形 8"/>
          <p:cNvSpPr/>
          <p:nvPr/>
        </p:nvSpPr>
        <p:spPr>
          <a:xfrm>
            <a:off x="1849796" y="4684993"/>
            <a:ext cx="5472983" cy="117004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Picture 2" descr="コピペ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12" y="2593376"/>
            <a:ext cx="28575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4.bp.blogspot.com/-uSqtSH439l8/VRE4uBeZgAI/AAAAAAAAsXM/XAFWOAbyWMg/s800/document_seikyusy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72" y="1385464"/>
            <a:ext cx="2475640" cy="238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83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ルックアップ</a:t>
            </a:r>
            <a:r>
              <a:rPr kumimoji="1" lang="ja-JP" altLang="en-US" dirty="0"/>
              <a:t>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588001" y="2298699"/>
          <a:ext cx="300989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100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350439" y="1719904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商品リスト</a:t>
            </a:r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368300" y="2298699"/>
          <a:ext cx="49022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合計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AA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3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BB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CC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481431" y="4857716"/>
            <a:ext cx="503214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商品の単価は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商品リスト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に載っている．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その中の正しいもの１つを．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単価フィールドで参照したい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76889" y="1719904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購入リスト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7026043" y="2186724"/>
            <a:ext cx="1593851" cy="1836109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116380" y="2217287"/>
            <a:ext cx="881333" cy="1805546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U ターン矢印 13"/>
          <p:cNvSpPr/>
          <p:nvPr/>
        </p:nvSpPr>
        <p:spPr>
          <a:xfrm flipH="1" flipV="1">
            <a:off x="3402623" y="4097236"/>
            <a:ext cx="4432838" cy="334602"/>
          </a:xfrm>
          <a:prstGeom prst="utur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9424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「ルックアップ」で行いたいことの例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236" y="1546788"/>
            <a:ext cx="8901196" cy="505087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AA </a:t>
            </a:r>
            <a:r>
              <a:rPr kumimoji="1" lang="ja-JP" altLang="en-US" dirty="0"/>
              <a:t>さんは．</a:t>
            </a:r>
            <a:r>
              <a:rPr lang="ja-JP" altLang="en-US" dirty="0"/>
              <a:t>みかんを </a:t>
            </a:r>
            <a:r>
              <a:rPr lang="en-US" altLang="ja-JP" dirty="0"/>
              <a:t>3</a:t>
            </a:r>
            <a:r>
              <a:rPr lang="ja-JP" altLang="en-US" dirty="0"/>
              <a:t>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BB </a:t>
            </a:r>
            <a:r>
              <a:rPr lang="ja-JP" altLang="en-US" dirty="0"/>
              <a:t>さんは．メロンを </a:t>
            </a:r>
            <a:r>
              <a:rPr lang="en-US" altLang="ja-JP" dirty="0"/>
              <a:t>2</a:t>
            </a:r>
            <a:r>
              <a:rPr lang="ja-JP" altLang="en-US" dirty="0"/>
              <a:t>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CC </a:t>
            </a:r>
            <a:r>
              <a:rPr lang="ja-JP" altLang="en-US" dirty="0"/>
              <a:t>さんは．りんごを </a:t>
            </a:r>
            <a:r>
              <a:rPr lang="en-US" altLang="ja-JP" dirty="0"/>
              <a:t>5</a:t>
            </a:r>
            <a:r>
              <a:rPr lang="ja-JP" altLang="en-US" dirty="0"/>
              <a:t>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1066" y="1769259"/>
            <a:ext cx="3323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AA,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BB,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CC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さんの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値段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が分かる表を作りたい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6" name="Picture 2" descr="http://4.bp.blogspot.com/-PYqNTVOP9hs/UgSMR6zIbdI/AAAAAAAAXAk/tDJMCfemfwk/s800/fruit_oran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66140"/>
            <a:ext cx="840581" cy="8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4.bp.blogspot.com/-PYqNTVOP9hs/UgSMR6zIbdI/AAAAAAAAXAk/tDJMCfemfwk/s800/fruit_oran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9" y="2066140"/>
            <a:ext cx="840581" cy="8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4.bp.blogspot.com/-PYqNTVOP9hs/UgSMR6zIbdI/AAAAAAAAXAk/tDJMCfemfwk/s800/fruit_oran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39" y="2066140"/>
            <a:ext cx="840581" cy="8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5090747" y="1664494"/>
            <a:ext cx="3774595" cy="1300215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8" name="Picture 4" descr="http://2.bp.blogspot.com/-wIs3pMkyXsg/UgSMRuzjm5I/AAAAAAAAXAY/OWFgXcK7cCs/s800/fruit_mel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59778"/>
            <a:ext cx="881870" cy="9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2.bp.blogspot.com/-wIs3pMkyXsg/UgSMRuzjm5I/AAAAAAAAXAY/OWFgXcK7cCs/s800/fruit_mel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574" y="3559778"/>
            <a:ext cx="881870" cy="9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uY6ko43-ABE/VD3RiIglszI/AAAAAAAAoEA/kI39usefO44/s800/fruit_rin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1" y="5042958"/>
            <a:ext cx="902240" cy="9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4.bp.blogspot.com/-uY6ko43-ABE/VD3RiIglszI/AAAAAAAAoEA/kI39usefO44/s800/fruit_rin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60" y="5037520"/>
            <a:ext cx="902240" cy="9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4.bp.blogspot.com/-uY6ko43-ABE/VD3RiIglszI/AAAAAAAAoEA/kI39usefO44/s800/fruit_rin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80" y="5032081"/>
            <a:ext cx="902240" cy="9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4.bp.blogspot.com/-uY6ko43-ABE/VD3RiIglszI/AAAAAAAAoEA/kI39usefO44/s800/fruit_rin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99" y="5026643"/>
            <a:ext cx="902240" cy="9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4.bp.blogspot.com/-uY6ko43-ABE/VD3RiIglszI/AAAAAAAAoEA/kI39usefO44/s800/fruit_rin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19" y="5021205"/>
            <a:ext cx="902240" cy="9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47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①　１行目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5429251" y="2241430"/>
          <a:ext cx="300989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b="1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b="1" dirty="0"/>
                        <a:t>50</a:t>
                      </a:r>
                      <a:endParaRPr kumimoji="1" lang="ja-JP" altLang="en-US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100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209550" y="2241430"/>
          <a:ext cx="49022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合計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AA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b="1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3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50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BB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CC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6867293" y="2578676"/>
            <a:ext cx="1593851" cy="464575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57629" y="2627057"/>
            <a:ext cx="881333" cy="464574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002797" y="2627057"/>
            <a:ext cx="1143094" cy="464574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407257" y="2627057"/>
            <a:ext cx="1143094" cy="1294386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6477000" y="2819400"/>
            <a:ext cx="523875" cy="95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 ターン矢印 21"/>
          <p:cNvSpPr/>
          <p:nvPr/>
        </p:nvSpPr>
        <p:spPr>
          <a:xfrm flipH="1" flipV="1">
            <a:off x="3472912" y="3028067"/>
            <a:ext cx="4432838" cy="334602"/>
          </a:xfrm>
          <a:prstGeom prst="utur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49042" y="4063940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この範囲で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値を検索し．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05625" y="4063940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同じ行の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別の列の値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69669" y="337446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参照</a:t>
            </a:r>
          </a:p>
        </p:txBody>
      </p:sp>
    </p:spTree>
    <p:extLst>
      <p:ext uri="{BB962C8B-B14F-4D97-AF65-F5344CB8AC3E}">
        <p14:creationId xmlns:p14="http://schemas.microsoft.com/office/powerpoint/2010/main" val="203347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②　２行目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5429251" y="2241430"/>
          <a:ext cx="300989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100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b="1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b="1" dirty="0"/>
                        <a:t>500</a:t>
                      </a:r>
                      <a:endParaRPr kumimoji="1" lang="ja-JP" altLang="en-US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209550" y="2241430"/>
          <a:ext cx="49022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合計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AA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3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BB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b="1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500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CC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6947391" y="3385909"/>
            <a:ext cx="1593851" cy="464575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76157" y="3026658"/>
            <a:ext cx="881333" cy="464574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021307" y="3026658"/>
            <a:ext cx="1143094" cy="464574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407257" y="2627057"/>
            <a:ext cx="1143094" cy="1294386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6550350" y="3633582"/>
            <a:ext cx="523875" cy="95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 ターン矢印 21"/>
          <p:cNvSpPr/>
          <p:nvPr/>
        </p:nvSpPr>
        <p:spPr>
          <a:xfrm flipH="1" flipV="1">
            <a:off x="3311479" y="3776053"/>
            <a:ext cx="4432838" cy="472314"/>
          </a:xfrm>
          <a:prstGeom prst="uturnArrow">
            <a:avLst>
              <a:gd name="adj1" fmla="val 25655"/>
              <a:gd name="adj2" fmla="val 25000"/>
              <a:gd name="adj3" fmla="val 29889"/>
              <a:gd name="adj4" fmla="val 43750"/>
              <a:gd name="adj5" fmla="val 10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52507" y="4721136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この範囲で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値を検索し．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009091" y="4721136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同じ行の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別の列の値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69669" y="337446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参照</a:t>
            </a:r>
          </a:p>
        </p:txBody>
      </p:sp>
    </p:spTree>
    <p:extLst>
      <p:ext uri="{BB962C8B-B14F-4D97-AF65-F5344CB8AC3E}">
        <p14:creationId xmlns:p14="http://schemas.microsoft.com/office/powerpoint/2010/main" val="1288861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③　３行目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5429251" y="2241430"/>
          <a:ext cx="300989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b="1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b="1" dirty="0"/>
                        <a:t>100</a:t>
                      </a:r>
                      <a:endParaRPr kumimoji="1" lang="ja-JP" altLang="en-US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b="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500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209550" y="2241430"/>
          <a:ext cx="49022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合計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AA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3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BB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500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CC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b="1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6934200" y="2974667"/>
            <a:ext cx="1593851" cy="464575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024184" y="3468496"/>
            <a:ext cx="881333" cy="464574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46515" y="3468496"/>
            <a:ext cx="1143094" cy="464574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407257" y="2627057"/>
            <a:ext cx="1143094" cy="1294386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6466050" y="3274250"/>
            <a:ext cx="523875" cy="95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 ターン矢印 21"/>
          <p:cNvSpPr/>
          <p:nvPr/>
        </p:nvSpPr>
        <p:spPr>
          <a:xfrm flipH="1" flipV="1">
            <a:off x="3330734" y="3613694"/>
            <a:ext cx="4496606" cy="876568"/>
          </a:xfrm>
          <a:prstGeom prst="uturnArrow">
            <a:avLst>
              <a:gd name="adj1" fmla="val 13255"/>
              <a:gd name="adj2" fmla="val 25000"/>
              <a:gd name="adj3" fmla="val 23832"/>
              <a:gd name="adj4" fmla="val 30767"/>
              <a:gd name="adj5" fmla="val 5927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49042" y="4942132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この範囲で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値を検索し．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05625" y="4942132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同じ行の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別の列の値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69669" y="337446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参照</a:t>
            </a:r>
          </a:p>
        </p:txBody>
      </p:sp>
    </p:spTree>
    <p:extLst>
      <p:ext uri="{BB962C8B-B14F-4D97-AF65-F5344CB8AC3E}">
        <p14:creationId xmlns:p14="http://schemas.microsoft.com/office/powerpoint/2010/main" val="4163050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ルックアップの例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6065" y="1268318"/>
            <a:ext cx="7354722" cy="3879057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◇ 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参照する手がかり</a:t>
            </a:r>
            <a:r>
              <a:rPr kumimoji="1" lang="ja-JP" altLang="en-US" dirty="0"/>
              <a:t>と</a:t>
            </a:r>
            <a:r>
              <a:rPr lang="ja-JP" altLang="en-US" dirty="0"/>
              <a:t>して．「みかん」．「メロン」．「りんご」の</a:t>
            </a:r>
            <a:r>
              <a:rPr lang="ja-JP" altLang="en-US" b="1" u="sng" dirty="0">
                <a:solidFill>
                  <a:srgbClr val="FF0000"/>
                </a:solidFill>
              </a:rPr>
              <a:t>列</a:t>
            </a:r>
            <a:r>
              <a:rPr lang="ja-JP" altLang="en-US" dirty="0"/>
              <a:t>を使う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kumimoji="1" lang="ja-JP" altLang="en-US" dirty="0"/>
              <a:t>◇ </a:t>
            </a:r>
            <a:r>
              <a:rPr lang="ja-JP" altLang="en-US" dirty="0"/>
              <a:t>「みかん」．「りんご」．「メロン」の中から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値を検索</a:t>
            </a:r>
            <a:r>
              <a:rPr kumimoji="1" lang="ja-JP" altLang="en-US" dirty="0"/>
              <a:t>し．</a:t>
            </a:r>
            <a:r>
              <a:rPr lang="ja-JP" altLang="en-US" b="1" u="sng" dirty="0">
                <a:solidFill>
                  <a:srgbClr val="FF0000"/>
                </a:solidFill>
              </a:rPr>
              <a:t>同じ行の別の列にある値</a:t>
            </a:r>
            <a:r>
              <a:rPr lang="ja-JP" altLang="en-US" dirty="0"/>
              <a:t>を参照する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712622" y="3319823"/>
          <a:ext cx="300989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100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492921" y="3319823"/>
          <a:ext cx="49022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合計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AA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3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50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BB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500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CC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7150664" y="3207847"/>
            <a:ext cx="1593851" cy="1836109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41000" y="3238411"/>
            <a:ext cx="881333" cy="1805546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95414" y="3238410"/>
            <a:ext cx="1143094" cy="1805545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626066" y="3238410"/>
            <a:ext cx="1143094" cy="1805545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U ターン矢印 10"/>
          <p:cNvSpPr/>
          <p:nvPr/>
        </p:nvSpPr>
        <p:spPr>
          <a:xfrm flipH="1" flipV="1">
            <a:off x="3514752" y="5092874"/>
            <a:ext cx="4432838" cy="472314"/>
          </a:xfrm>
          <a:prstGeom prst="uturnArrow">
            <a:avLst>
              <a:gd name="adj1" fmla="val 25655"/>
              <a:gd name="adj2" fmla="val 25000"/>
              <a:gd name="adj3" fmla="val 29889"/>
              <a:gd name="adj4" fmla="val 43750"/>
              <a:gd name="adj5" fmla="val 10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98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8-1 Microsoft 365</a:t>
            </a:r>
            <a:r>
              <a:rPr lang="ja-JP" altLang="en-US" dirty="0"/>
              <a:t> と </a:t>
            </a:r>
            <a:r>
              <a:rPr lang="en-US" altLang="ja-JP" dirty="0"/>
              <a:t>Excel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806EE8F-4EB5-0984-133B-7529F1776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006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1" y="4508637"/>
            <a:ext cx="7540936" cy="138971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6" y="2644497"/>
            <a:ext cx="7523305" cy="138647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 </a:t>
            </a:r>
            <a:r>
              <a:rPr lang="en-US" altLang="ja-JP" dirty="0"/>
              <a:t>VLOOKUP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3800475" y="4160597"/>
            <a:ext cx="785813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3389" y="4150407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Enter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キーを押すと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748747" y="1978496"/>
            <a:ext cx="4911839" cy="483105"/>
          </a:xfrm>
          <a:prstGeom prst="wedgeRoundRectCallout">
            <a:avLst>
              <a:gd name="adj1" fmla="val 15676"/>
              <a:gd name="adj2" fmla="val 17207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01707" y="2021480"/>
            <a:ext cx="46185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(B2, $G:$H, 2, FALSE)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5493033" y="5092610"/>
            <a:ext cx="704170" cy="600075"/>
          </a:xfrm>
          <a:prstGeom prst="wedgeRoundRectCallout">
            <a:avLst>
              <a:gd name="adj1" fmla="val -113319"/>
              <a:gd name="adj2" fmla="val -314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620777" y="5184118"/>
            <a:ext cx="49244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48748" y="1557722"/>
            <a:ext cx="36631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セル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D2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のルックアップの式</a:t>
            </a:r>
          </a:p>
        </p:txBody>
      </p:sp>
    </p:spTree>
    <p:extLst>
      <p:ext uri="{BB962C8B-B14F-4D97-AF65-F5344CB8AC3E}">
        <p14:creationId xmlns:p14="http://schemas.microsoft.com/office/powerpoint/2010/main" val="3420064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49" y="3094564"/>
            <a:ext cx="6298176" cy="116069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 </a:t>
            </a:r>
            <a:r>
              <a:rPr lang="en-US" altLang="ja-JP" dirty="0"/>
              <a:t>VLOOKUP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3738989" y="4376234"/>
            <a:ext cx="785813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3388" y="4264851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Enter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キーを押すと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748747" y="1907275"/>
            <a:ext cx="4911839" cy="1107388"/>
          </a:xfrm>
          <a:prstGeom prst="wedgeRoundRectCallout">
            <a:avLst>
              <a:gd name="adj1" fmla="val 18585"/>
              <a:gd name="adj2" fmla="val 10579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75227" y="1907275"/>
            <a:ext cx="4618572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B2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, $G:$H, 2, FALSE)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B3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, $G:$H, 2, FALSE)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B4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, $G:$H, 2, FALSE)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5693193" y="5021239"/>
            <a:ext cx="858564" cy="855332"/>
          </a:xfrm>
          <a:prstGeom prst="wedgeRoundRectCallout">
            <a:avLst>
              <a:gd name="adj1" fmla="val -107188"/>
              <a:gd name="adj2" fmla="val 520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778378" y="5028113"/>
            <a:ext cx="646331" cy="967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500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100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748748" y="1557722"/>
            <a:ext cx="576952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セル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D2, D3, D4 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に入れる．ルックアップの式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62" y="4653327"/>
            <a:ext cx="6310519" cy="11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05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1" y="4508637"/>
            <a:ext cx="7540936" cy="138971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6" y="2644497"/>
            <a:ext cx="7523305" cy="138647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なぜ </a:t>
            </a:r>
            <a:r>
              <a:rPr kumimoji="1" lang="en-US" altLang="ja-JP" dirty="0"/>
              <a:t>Excel </a:t>
            </a:r>
            <a:r>
              <a:rPr kumimoji="1" lang="ja-JP" altLang="en-US" dirty="0"/>
              <a:t>の </a:t>
            </a:r>
            <a:r>
              <a:rPr lang="en-US" altLang="ja-JP" dirty="0"/>
              <a:t>VLOOKUP</a:t>
            </a:r>
            <a:r>
              <a:rPr kumimoji="1" lang="en-US" altLang="ja-JP" dirty="0"/>
              <a:t> </a:t>
            </a:r>
            <a:r>
              <a:rPr lang="ja-JP" altLang="en-US" dirty="0"/>
              <a:t>を使うのか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3800475" y="4160597"/>
            <a:ext cx="785813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66110" y="1316469"/>
            <a:ext cx="61093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自動で検索して．自動で参照するから．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正確（ミスを防ぐことができる）．素早くできる</a:t>
            </a:r>
          </a:p>
        </p:txBody>
      </p:sp>
      <p:sp>
        <p:nvSpPr>
          <p:cNvPr id="5" name="円/楕円 4"/>
          <p:cNvSpPr/>
          <p:nvPr/>
        </p:nvSpPr>
        <p:spPr>
          <a:xfrm>
            <a:off x="3355709" y="4948702"/>
            <a:ext cx="628650" cy="50958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015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sz="2400" b="1" dirty="0"/>
              <a:t>ルックアップ</a:t>
            </a:r>
            <a:endParaRPr lang="en-US" altLang="ja-JP" sz="2400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43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63668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263" y="345005"/>
            <a:ext cx="7886700" cy="50339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4705" y="1118666"/>
            <a:ext cx="8378190" cy="81724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Excel </a:t>
            </a:r>
            <a:r>
              <a:rPr lang="ja-JP" altLang="en-US" sz="2400" dirty="0"/>
              <a:t>で．</a:t>
            </a:r>
            <a:r>
              <a:rPr kumimoji="1" lang="ja-JP" altLang="en-US" sz="2400" dirty="0"/>
              <a:t>次のように</a:t>
            </a:r>
            <a:r>
              <a:rPr kumimoji="1" lang="ja-JP" altLang="en-US" sz="2400" b="1" dirty="0"/>
              <a:t>データ</a:t>
            </a:r>
            <a:r>
              <a:rPr kumimoji="1" lang="ja-JP" altLang="en-US" sz="2400" dirty="0"/>
              <a:t>を入力</a:t>
            </a:r>
            <a:endParaRPr lang="en-US" altLang="ja-JP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63" y="2223714"/>
            <a:ext cx="8715074" cy="21009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79774" y="4612473"/>
            <a:ext cx="6327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※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」や「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」などの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数値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は．必ず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半角に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4EF076-230F-41AB-9A71-CD1E040B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3764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317" y="4875158"/>
            <a:ext cx="4471703" cy="107964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762" y="3181515"/>
            <a:ext cx="5325038" cy="1285669"/>
          </a:xfrm>
          <a:prstGeom prst="rect">
            <a:avLst/>
          </a:prstGeom>
        </p:spPr>
      </p:pic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447045"/>
            <a:ext cx="8686800" cy="51495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② セル </a:t>
            </a:r>
            <a:r>
              <a:rPr lang="en-US" altLang="ja-JP" sz="2400" b="1" dirty="0"/>
              <a:t>D2</a:t>
            </a:r>
            <a:r>
              <a:rPr lang="en-US" altLang="ja-JP" sz="2400" dirty="0"/>
              <a:t> </a:t>
            </a:r>
            <a:r>
              <a:rPr lang="ja-JP" altLang="en-US" sz="2400" dirty="0"/>
              <a:t>に次の</a:t>
            </a:r>
            <a:r>
              <a:rPr lang="ja-JP" altLang="en-US" sz="2400" b="1" dirty="0"/>
              <a:t>数式</a:t>
            </a:r>
            <a:r>
              <a:rPr lang="ja-JP" altLang="en-US" sz="2400" dirty="0"/>
              <a:t>を入力</a:t>
            </a:r>
            <a:endParaRPr lang="en-US" altLang="ja-JP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713218" y="1505671"/>
            <a:ext cx="56701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(B2, $G:$H, 2, FALSE)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74636" y="1416321"/>
            <a:ext cx="8291294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0" y="3306241"/>
            <a:ext cx="2651272" cy="88375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01751" y="4230891"/>
            <a:ext cx="300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① セル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D2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クリック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して</a:t>
            </a:r>
          </a:p>
        </p:txBody>
      </p:sp>
      <p:sp>
        <p:nvSpPr>
          <p:cNvPr id="10" name="右矢印 9"/>
          <p:cNvSpPr/>
          <p:nvPr/>
        </p:nvSpPr>
        <p:spPr>
          <a:xfrm>
            <a:off x="2812072" y="3671266"/>
            <a:ext cx="233996" cy="267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722460" y="3146677"/>
            <a:ext cx="2947737" cy="391853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83507" y="4403027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②　入力して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Enter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キーを押す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93703" y="277624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FF0000"/>
                </a:solidFill>
                <a:latin typeface="游ゴシック" panose="020F0502020204030204"/>
                <a:ea typeface="游ゴシック" panose="020B0400000000000000" pitchFamily="50" charset="-128"/>
              </a:rPr>
              <a:t>数式バーが便利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5464629" y="4749277"/>
            <a:ext cx="515665" cy="179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797811" y="5327415"/>
            <a:ext cx="440744" cy="4699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55664" y="5358798"/>
            <a:ext cx="2076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」を確認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670583" y="3771534"/>
            <a:ext cx="753641" cy="265702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6AA2DC3-BEDE-4A4A-8975-070C903F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448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7" y="3479363"/>
            <a:ext cx="8842067" cy="159626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の </a:t>
            </a:r>
            <a:r>
              <a:rPr lang="en-US" altLang="ja-JP" dirty="0"/>
              <a:t>VLOOKUP</a:t>
            </a:r>
            <a:r>
              <a:rPr lang="ja-JP" altLang="en-US" dirty="0"/>
              <a:t> の使い方の例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35465" y="1965754"/>
            <a:ext cx="5248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(B2, $G:$H, 2, FALSE)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661770" y="1804987"/>
            <a:ext cx="8291294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4468511" y="3798287"/>
            <a:ext cx="788207" cy="7216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745245" y="3822793"/>
            <a:ext cx="1142526" cy="1149257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414009" y="3680258"/>
            <a:ext cx="2539055" cy="1395372"/>
          </a:xfrm>
          <a:prstGeom prst="rect">
            <a:avLst/>
          </a:prstGeom>
          <a:noFill/>
          <a:ln w="76200">
            <a:solidFill>
              <a:srgbClr val="00206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565085" y="4047959"/>
            <a:ext cx="1226854" cy="459074"/>
          </a:xfrm>
          <a:prstGeom prst="rect">
            <a:avLst/>
          </a:prstGeom>
          <a:noFill/>
          <a:ln w="76200"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662530" y="2048349"/>
            <a:ext cx="522448" cy="459074"/>
          </a:xfrm>
          <a:prstGeom prst="rect">
            <a:avLst/>
          </a:prstGeom>
          <a:noFill/>
          <a:ln w="76200"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463466" y="1984304"/>
            <a:ext cx="1122821" cy="516897"/>
          </a:xfrm>
          <a:prstGeom prst="rect">
            <a:avLst/>
          </a:prstGeom>
          <a:noFill/>
          <a:ln w="76200">
            <a:solidFill>
              <a:srgbClr val="00206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64477" y="1978783"/>
            <a:ext cx="373202" cy="540969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2178512" y="2525269"/>
            <a:ext cx="791652" cy="117744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4586287" y="2592559"/>
            <a:ext cx="2122775" cy="1087700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cxnSpLocks/>
          </p:cNvCxnSpPr>
          <p:nvPr/>
        </p:nvCxnSpPr>
        <p:spPr>
          <a:xfrm>
            <a:off x="5037679" y="2501201"/>
            <a:ext cx="2920938" cy="1246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290607" y="2707696"/>
            <a:ext cx="2836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」は，範囲「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$G:$H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中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列目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という意味</a:t>
            </a:r>
          </a:p>
        </p:txBody>
      </p:sp>
    </p:spTree>
    <p:extLst>
      <p:ext uri="{BB962C8B-B14F-4D97-AF65-F5344CB8AC3E}">
        <p14:creationId xmlns:p14="http://schemas.microsoft.com/office/powerpoint/2010/main" val="1461843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の </a:t>
            </a:r>
            <a:r>
              <a:rPr lang="en-US" altLang="ja-JP" dirty="0"/>
              <a:t>VLOOKUP</a:t>
            </a:r>
            <a:r>
              <a:rPr lang="ja-JP" altLang="en-US"/>
              <a:t> の使い方の例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712622" y="3319823"/>
          <a:ext cx="300989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100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492921" y="3319823"/>
          <a:ext cx="49022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合計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AA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3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50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BB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500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CC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7150664" y="3709104"/>
            <a:ext cx="1593851" cy="1334852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983496" y="5373110"/>
            <a:ext cx="2468150" cy="546145"/>
          </a:xfrm>
          <a:prstGeom prst="wedgeRoundRectCallout">
            <a:avLst>
              <a:gd name="adj1" fmla="val 27406"/>
              <a:gd name="adj2" fmla="val -11169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71102" y="5500925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この列の値を参照</a:t>
            </a:r>
          </a:p>
        </p:txBody>
      </p:sp>
      <p:sp>
        <p:nvSpPr>
          <p:cNvPr id="18" name="角丸四角形吹き出し 17"/>
          <p:cNvSpPr/>
          <p:nvPr/>
        </p:nvSpPr>
        <p:spPr>
          <a:xfrm>
            <a:off x="3259450" y="5352212"/>
            <a:ext cx="2468150" cy="546145"/>
          </a:xfrm>
          <a:prstGeom prst="wedgeRoundRectCallout">
            <a:avLst>
              <a:gd name="adj1" fmla="val 50224"/>
              <a:gd name="adj2" fmla="val -10646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413590" y="5473685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この列の値を検索</a:t>
            </a:r>
          </a:p>
        </p:txBody>
      </p:sp>
      <p:sp>
        <p:nvSpPr>
          <p:cNvPr id="32" name="円/楕円 31"/>
          <p:cNvSpPr/>
          <p:nvPr/>
        </p:nvSpPr>
        <p:spPr>
          <a:xfrm>
            <a:off x="3403959" y="3525708"/>
            <a:ext cx="788207" cy="7216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304070" y="3667139"/>
            <a:ext cx="1226854" cy="459074"/>
          </a:xfrm>
          <a:prstGeom prst="rect">
            <a:avLst/>
          </a:prstGeom>
          <a:noFill/>
          <a:ln w="76200"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690627" y="3666709"/>
            <a:ext cx="3167623" cy="1452451"/>
          </a:xfrm>
          <a:prstGeom prst="rect">
            <a:avLst/>
          </a:prstGeom>
          <a:noFill/>
          <a:ln w="76200">
            <a:solidFill>
              <a:srgbClr val="00206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935465" y="1965754"/>
            <a:ext cx="5248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(B2, $G:$H, 2, FALSE)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61770" y="1804987"/>
            <a:ext cx="8291294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682797" y="2001168"/>
            <a:ext cx="522448" cy="459074"/>
          </a:xfrm>
          <a:prstGeom prst="rect">
            <a:avLst/>
          </a:prstGeom>
          <a:noFill/>
          <a:ln w="76200"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403959" y="1981652"/>
            <a:ext cx="1122821" cy="516897"/>
          </a:xfrm>
          <a:prstGeom prst="rect">
            <a:avLst/>
          </a:prstGeom>
          <a:noFill/>
          <a:ln w="76200">
            <a:solidFill>
              <a:srgbClr val="00206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664523" y="1984558"/>
            <a:ext cx="373202" cy="540969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H="1">
            <a:off x="2178512" y="2525269"/>
            <a:ext cx="791652" cy="117744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4586287" y="2592559"/>
            <a:ext cx="2122775" cy="1087700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cxnSpLocks/>
          </p:cNvCxnSpPr>
          <p:nvPr/>
        </p:nvCxnSpPr>
        <p:spPr>
          <a:xfrm>
            <a:off x="5065201" y="2515799"/>
            <a:ext cx="2893416" cy="1231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1472521" y="2839298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「みかん」を探せ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740857" y="2733054"/>
            <a:ext cx="23615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$G:$H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」の中の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１列目から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200602" y="2592558"/>
            <a:ext cx="182293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$G:$H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」の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中の２列目の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値を参照</a:t>
            </a:r>
          </a:p>
        </p:txBody>
      </p:sp>
    </p:spTree>
    <p:extLst>
      <p:ext uri="{BB962C8B-B14F-4D97-AF65-F5344CB8AC3E}">
        <p14:creationId xmlns:p14="http://schemas.microsoft.com/office/powerpoint/2010/main" val="3752996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622EE47-F1E1-4402-81D4-17E03DCE8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371" y="1346541"/>
            <a:ext cx="4581760" cy="269571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1245" y="438211"/>
            <a:ext cx="8753475" cy="692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③</a:t>
            </a:r>
            <a:r>
              <a:rPr lang="en-US" altLang="ja-JP" dirty="0"/>
              <a:t> </a:t>
            </a:r>
            <a:r>
              <a:rPr lang="ja-JP" altLang="en-US" dirty="0"/>
              <a:t>セル </a:t>
            </a:r>
            <a:r>
              <a:rPr lang="en-US" altLang="ja-JP" b="1" dirty="0" err="1">
                <a:solidFill>
                  <a:srgbClr val="FF0000"/>
                </a:solidFill>
              </a:rPr>
              <a:t>D2</a:t>
            </a:r>
            <a:r>
              <a:rPr lang="en-US" altLang="ja-JP" dirty="0"/>
              <a:t> </a:t>
            </a:r>
            <a:r>
              <a:rPr lang="ja-JP" altLang="en-US" dirty="0"/>
              <a:t>の</a:t>
            </a:r>
            <a:r>
              <a:rPr lang="ja-JP" altLang="en-US" b="1" dirty="0"/>
              <a:t>式</a:t>
            </a:r>
            <a:r>
              <a:rPr lang="ja-JP" altLang="en-US" dirty="0"/>
              <a:t>を，セル </a:t>
            </a:r>
            <a:r>
              <a:rPr lang="en-US" altLang="ja-JP" b="1" dirty="0" err="1">
                <a:solidFill>
                  <a:srgbClr val="FF0000"/>
                </a:solidFill>
              </a:rPr>
              <a:t>D3</a:t>
            </a:r>
            <a:r>
              <a:rPr lang="en-US" altLang="ja-JP" b="1" dirty="0">
                <a:solidFill>
                  <a:srgbClr val="FF0000"/>
                </a:solidFill>
              </a:rPr>
              <a:t>, </a:t>
            </a:r>
            <a:r>
              <a:rPr lang="en-US" altLang="ja-JP" b="1" dirty="0" err="1">
                <a:solidFill>
                  <a:srgbClr val="FF0000"/>
                </a:solidFill>
              </a:rPr>
              <a:t>D4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ja-JP" altLang="en-US" dirty="0"/>
              <a:t>に</a:t>
            </a:r>
            <a:r>
              <a:rPr lang="ja-JP" altLang="en-US" b="1" dirty="0"/>
              <a:t>コピー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・まず，セル </a:t>
            </a:r>
            <a:r>
              <a:rPr lang="en-US" altLang="ja-JP" b="1" dirty="0">
                <a:solidFill>
                  <a:srgbClr val="FF0000"/>
                </a:solidFill>
              </a:rPr>
              <a:t>D2</a:t>
            </a:r>
            <a:r>
              <a:rPr lang="en-US" altLang="ja-JP" dirty="0"/>
              <a:t> </a:t>
            </a:r>
            <a:r>
              <a:rPr lang="ja-JP" altLang="en-US" dirty="0"/>
              <a:t>を</a:t>
            </a:r>
            <a:r>
              <a:rPr lang="ja-JP" altLang="en-US" b="1" dirty="0"/>
              <a:t>右クリック</a:t>
            </a:r>
            <a:r>
              <a:rPr lang="ja-JP" altLang="en-US" dirty="0"/>
              <a:t>し．</a:t>
            </a:r>
            <a:r>
              <a:rPr lang="ja-JP" altLang="en-US" b="1" dirty="0">
                <a:solidFill>
                  <a:srgbClr val="C00000"/>
                </a:solidFill>
              </a:rPr>
              <a:t>右クリックメニュー</a:t>
            </a:r>
            <a:r>
              <a:rPr lang="ja-JP" altLang="en-US" dirty="0"/>
              <a:t>で「</a:t>
            </a:r>
            <a:r>
              <a:rPr lang="ja-JP" altLang="en-US" b="1" dirty="0"/>
              <a:t>コピー</a:t>
            </a:r>
            <a:r>
              <a:rPr lang="ja-JP" altLang="en-US" dirty="0"/>
              <a:t>」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45419" y="2711415"/>
            <a:ext cx="1097663" cy="3230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152703" y="1934227"/>
            <a:ext cx="2114533" cy="3230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61245" y="4524568"/>
            <a:ext cx="8753475" cy="6929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・セル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D3</a:t>
            </a:r>
            <a:r>
              <a:rPr lang="ja-JP" altLang="en-US" sz="21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en-US" altLang="ja-JP" sz="21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D4</a:t>
            </a:r>
            <a:r>
              <a:rPr lang="en-US" altLang="ja-JP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を選び，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貼り付け</a:t>
            </a:r>
            <a:r>
              <a:rPr kumimoji="1" lang="ja-JP" altLang="en-US" sz="2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672C35E-F43F-46E9-AB30-A599AF894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48" y="5287005"/>
            <a:ext cx="8361793" cy="126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942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1D8E2F9-05A6-4AD1-8C94-42579BA57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18" y="1932493"/>
            <a:ext cx="8361793" cy="126015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1062759"/>
            <a:ext cx="8753475" cy="787640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④</a:t>
            </a:r>
            <a:r>
              <a:rPr kumimoji="1" lang="ja-JP" altLang="en-US" dirty="0"/>
              <a:t> セル </a:t>
            </a:r>
            <a:r>
              <a:rPr kumimoji="1" lang="en-US" altLang="ja-JP" b="1" dirty="0"/>
              <a:t>D2</a:t>
            </a:r>
            <a:r>
              <a:rPr kumimoji="1" lang="en-US" altLang="ja-JP" dirty="0"/>
              <a:t>, </a:t>
            </a:r>
            <a:r>
              <a:rPr kumimoji="1" lang="en-US" altLang="ja-JP" b="1" dirty="0"/>
              <a:t>D3</a:t>
            </a:r>
            <a:r>
              <a:rPr kumimoji="1" lang="en-US" altLang="ja-JP" dirty="0"/>
              <a:t>, </a:t>
            </a:r>
            <a:r>
              <a:rPr kumimoji="1" lang="en-US" altLang="ja-JP" b="1" dirty="0"/>
              <a:t>D4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の値が </a:t>
            </a:r>
            <a:r>
              <a:rPr kumimoji="1" lang="en-US" altLang="ja-JP" b="1" dirty="0"/>
              <a:t>50</a:t>
            </a:r>
            <a:r>
              <a:rPr kumimoji="1" lang="en-US" altLang="ja-JP" dirty="0"/>
              <a:t>, </a:t>
            </a:r>
            <a:r>
              <a:rPr kumimoji="1" lang="en-US" altLang="ja-JP" b="1" dirty="0"/>
              <a:t>500</a:t>
            </a:r>
            <a:r>
              <a:rPr kumimoji="1" lang="en-US" altLang="ja-JP" dirty="0"/>
              <a:t>, </a:t>
            </a:r>
            <a:r>
              <a:rPr kumimoji="1" lang="en-US" altLang="ja-JP" b="1" dirty="0"/>
              <a:t>100</a:t>
            </a:r>
            <a:r>
              <a:rPr kumimoji="1" lang="en-US" altLang="ja-JP" dirty="0"/>
              <a:t> </a:t>
            </a:r>
            <a:r>
              <a:rPr kumimoji="1" lang="ja-JP" altLang="en-US" dirty="0"/>
              <a:t>になっていることを確認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48493" y="2009731"/>
            <a:ext cx="1166671" cy="12650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77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43BCEE-EA77-4C9B-AE23-56E300AD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Microsoft 365 </a:t>
            </a:r>
            <a:r>
              <a:rPr kumimoji="1" lang="ja-JP" altLang="en-US" dirty="0"/>
              <a:t>の主な機能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05157B-3DFD-4183-A015-D930CD1D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47" y="5736008"/>
            <a:ext cx="8461208" cy="546938"/>
          </a:xfrm>
        </p:spPr>
        <p:txBody>
          <a:bodyPr>
            <a:normAutofit fontScale="62500" lnSpcReduction="20000"/>
          </a:bodyPr>
          <a:lstStyle/>
          <a:p>
            <a:r>
              <a:rPr lang="ja-JP" altLang="ja-JP" dirty="0"/>
              <a:t>パソコンで</a:t>
            </a:r>
            <a:r>
              <a:rPr lang="ja-JP" altLang="ja-JP" b="1" dirty="0"/>
              <a:t>レポートを作成</a:t>
            </a:r>
            <a:r>
              <a:rPr lang="ja-JP" altLang="ja-JP" dirty="0"/>
              <a:t>したり，</a:t>
            </a:r>
            <a:r>
              <a:rPr lang="ja-JP" altLang="ja-JP" b="1" dirty="0"/>
              <a:t>発表</a:t>
            </a:r>
            <a:r>
              <a:rPr lang="ja-JP" altLang="ja-JP" dirty="0"/>
              <a:t>したり，</a:t>
            </a:r>
            <a:r>
              <a:rPr lang="ja-JP" altLang="ja-JP" b="1" dirty="0"/>
              <a:t>データをまとめ</a:t>
            </a:r>
            <a:r>
              <a:rPr lang="ja-JP" altLang="ja-JP" dirty="0"/>
              <a:t>たりで</a:t>
            </a:r>
            <a:r>
              <a:rPr lang="ja-JP" altLang="en-US" dirty="0"/>
              <a:t>便利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FB86DA-C92D-49A2-B448-7744ACF7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13D590F-C2F6-459B-9932-DBDF6BC8923B}"/>
              </a:ext>
            </a:extLst>
          </p:cNvPr>
          <p:cNvSpPr txBox="1">
            <a:spLocks noChangeAspect="1"/>
          </p:cNvSpPr>
          <p:nvPr/>
        </p:nvSpPr>
        <p:spPr>
          <a:xfrm>
            <a:off x="-392992" y="2651285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ワード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文書作成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86CD180-7F7D-40FF-911C-3BEBD8983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2" y="945989"/>
            <a:ext cx="2707371" cy="15765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94BBC00-3420-4BC5-8DAA-FD51AF02F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07" y="931384"/>
            <a:ext cx="2763793" cy="16084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A8F2124-F1DD-46C8-A7EE-61129FAF94CC}"/>
              </a:ext>
            </a:extLst>
          </p:cNvPr>
          <p:cNvSpPr txBox="1">
            <a:spLocks noChangeAspect="1"/>
          </p:cNvSpPr>
          <p:nvPr/>
        </p:nvSpPr>
        <p:spPr>
          <a:xfrm>
            <a:off x="2700213" y="2686060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エクセル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表計算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F6E0537-8BEF-4F0E-A4A0-D8148E28BA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19" y="945989"/>
            <a:ext cx="2720952" cy="1583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ECAE9241-F5EC-4960-8A5E-FF3717B9F166}"/>
              </a:ext>
            </a:extLst>
          </p:cNvPr>
          <p:cNvSpPr txBox="1">
            <a:spLocks noChangeAspect="1"/>
          </p:cNvSpPr>
          <p:nvPr/>
        </p:nvSpPr>
        <p:spPr>
          <a:xfrm>
            <a:off x="5712658" y="2663679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パワーポイント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プレゼン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6579548-0972-4771-9D1E-055C1ABBC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7" y="3410198"/>
            <a:ext cx="2618220" cy="1524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A9B1E59A-560D-43ED-B018-58B34EC99B6B}"/>
              </a:ext>
            </a:extLst>
          </p:cNvPr>
          <p:cNvSpPr txBox="1">
            <a:spLocks noChangeAspect="1"/>
          </p:cNvSpPr>
          <p:nvPr/>
        </p:nvSpPr>
        <p:spPr>
          <a:xfrm>
            <a:off x="-143829" y="5068237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ワンノート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電子ノート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28AB69F-68B9-4F85-9841-8D934F8A6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97" y="3424966"/>
            <a:ext cx="2370474" cy="1566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A74981A-639D-4C1A-9C07-12BD303F888E}"/>
              </a:ext>
            </a:extLst>
          </p:cNvPr>
          <p:cNvSpPr txBox="1">
            <a:spLocks noChangeAspect="1"/>
          </p:cNvSpPr>
          <p:nvPr/>
        </p:nvSpPr>
        <p:spPr>
          <a:xfrm>
            <a:off x="3312799" y="5090618"/>
            <a:ext cx="4600972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アウトルック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電子メール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42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FEFD1B-E69A-64F7-3980-358228D4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のルックアップのまとめ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101FAF-AD9D-507D-DA0B-9F563190D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en-US" altLang="ja-JP" sz="2400" b="1" dirty="0">
                <a:solidFill>
                  <a:srgbClr val="C00000"/>
                </a:solidFill>
              </a:rPr>
              <a:t>Excel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のルックアップ</a:t>
            </a:r>
            <a:r>
              <a:rPr kumimoji="1" lang="ja-JP" altLang="en-US" sz="2400" dirty="0"/>
              <a:t>は，大量データから</a:t>
            </a:r>
            <a:r>
              <a:rPr lang="ja-JP" altLang="en-US" sz="2400" dirty="0"/>
              <a:t>，</a:t>
            </a:r>
            <a:r>
              <a:rPr kumimoji="1" lang="ja-JP" altLang="en-US" sz="2400" b="1" dirty="0"/>
              <a:t>必要な情報を素早く検索</a:t>
            </a:r>
            <a:r>
              <a:rPr kumimoji="1" lang="ja-JP" altLang="en-US" sz="2400" dirty="0"/>
              <a:t>できる</a:t>
            </a:r>
            <a:endParaRPr kumimoji="1" lang="en-US" altLang="ja-JP" sz="24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dirty="0"/>
              <a:t>購入リストと商品リストなど．</a:t>
            </a:r>
            <a:r>
              <a:rPr kumimoji="1" lang="ja-JP" altLang="en-US" sz="2400" b="1" dirty="0"/>
              <a:t>別々のデータ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/>
              <a:t>効率的に結びつける</a:t>
            </a:r>
            <a:endParaRPr kumimoji="1" lang="en-US" altLang="ja-JP" sz="24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dirty="0"/>
              <a:t>ルックアップを使うことで，手作業によるミスを防ぎ</a:t>
            </a:r>
            <a:r>
              <a:rPr kumimoji="1" lang="ja-JP" altLang="en-US" sz="2400" b="1" dirty="0"/>
              <a:t>．作業効率が向上</a:t>
            </a:r>
            <a:r>
              <a:rPr kumimoji="1" lang="ja-JP" altLang="en-US" sz="2400" dirty="0"/>
              <a:t>する</a:t>
            </a:r>
            <a:endParaRPr kumimoji="1" lang="en-US" altLang="ja-JP" sz="24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dirty="0"/>
              <a:t>データ管理や分析に役立つ．広く活用されている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39CDC7-D5CC-6C6B-5D9D-072F2193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608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8-4 Excel </a:t>
            </a:r>
            <a:r>
              <a:rPr lang="ja-JP" altLang="en-US" dirty="0"/>
              <a:t>の絶対参照，</a:t>
            </a:r>
            <a:br>
              <a:rPr lang="en-US" altLang="ja-JP" dirty="0"/>
            </a:br>
            <a:r>
              <a:rPr lang="ja-JP" altLang="en-US" dirty="0"/>
              <a:t>相対参照，ルックアップ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0681F34-29E4-D099-1B1F-997F949FBC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2152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DFA681-A107-AEDE-EA35-D52BFEFC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参照．絶対参照．相対参照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CCAD66-C1DD-0478-6160-5E2D71AF5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36" y="1127933"/>
            <a:ext cx="8901196" cy="56072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参照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参照元に変更があると．参照先にも即座に反映</a:t>
            </a:r>
            <a:r>
              <a:rPr kumimoji="1" lang="ja-JP" altLang="en-US" sz="2400" dirty="0"/>
              <a:t>される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絶対参照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ドル記号</a:t>
            </a:r>
            <a:r>
              <a:rPr kumimoji="1" lang="en-US" altLang="ja-JP" sz="2400" b="1" dirty="0"/>
              <a:t>($)</a:t>
            </a:r>
            <a:r>
              <a:rPr kumimoji="1" lang="ja-JP" altLang="en-US" sz="2400" b="1" dirty="0"/>
              <a:t>を使用する</a:t>
            </a:r>
            <a:r>
              <a:rPr kumimoji="1" lang="ja-JP" altLang="en-US" sz="2400" dirty="0"/>
              <a:t>．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参照セル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位置を固定する</a:t>
            </a:r>
            <a:r>
              <a:rPr kumimoji="1" lang="ja-JP" altLang="en-US" sz="2400" dirty="0"/>
              <a:t>．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相対参照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ドル記号</a:t>
            </a:r>
            <a:r>
              <a:rPr kumimoji="1" lang="en-US" altLang="ja-JP" sz="2400" b="1" dirty="0"/>
              <a:t>($)</a:t>
            </a:r>
            <a:r>
              <a:rPr kumimoji="1" lang="ja-JP" altLang="en-US" sz="2400" b="1" dirty="0"/>
              <a:t>を使用しない</a:t>
            </a:r>
            <a:r>
              <a:rPr kumimoji="1" lang="ja-JP" altLang="en-US" sz="2400" dirty="0"/>
              <a:t>．コピーしたセルに合わせて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参照セル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位置が変わる</a:t>
            </a:r>
            <a:r>
              <a:rPr kumimoji="1" lang="ja-JP" altLang="en-US" sz="2400" dirty="0"/>
              <a:t>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BC641B-0F1C-B433-FB51-85612ECC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5298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相対参照と絶対参照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85032" y="1854018"/>
            <a:ext cx="5248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(B2, $G:$H, 2, FALSE)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237207" y="1672334"/>
            <a:ext cx="8291294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203315" y="1882929"/>
            <a:ext cx="522448" cy="459074"/>
          </a:xfrm>
          <a:prstGeom prst="rect">
            <a:avLst/>
          </a:prstGeom>
          <a:noFill/>
          <a:ln w="76200"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973588" y="1854018"/>
            <a:ext cx="1144643" cy="516897"/>
          </a:xfrm>
          <a:prstGeom prst="rect">
            <a:avLst/>
          </a:prstGeom>
          <a:noFill/>
          <a:ln w="76200">
            <a:solidFill>
              <a:srgbClr val="00206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817594" y="2615340"/>
            <a:ext cx="1920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$G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や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$H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は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絶対参照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981174" y="261534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は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相対参照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03315" y="4081969"/>
            <a:ext cx="5331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$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つけたら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：　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絶対参照</a:t>
            </a:r>
            <a:endParaRPr kumimoji="1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$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を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つけなかったら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：　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相対参照</a:t>
            </a:r>
          </a:p>
        </p:txBody>
      </p:sp>
    </p:spTree>
    <p:extLst>
      <p:ext uri="{BB962C8B-B14F-4D97-AF65-F5344CB8AC3E}">
        <p14:creationId xmlns:p14="http://schemas.microsoft.com/office/powerpoint/2010/main" val="25087444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9BC9A4D-324C-4B43-ACC7-23B678522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27" y="3653148"/>
            <a:ext cx="8495576" cy="184907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演習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355780"/>
            <a:ext cx="8753475" cy="78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セル </a:t>
            </a:r>
            <a:r>
              <a:rPr kumimoji="1" lang="en-US" altLang="ja-JP" sz="2400" b="1" dirty="0"/>
              <a:t>D2</a:t>
            </a:r>
            <a:r>
              <a:rPr lang="ja-JP" altLang="en-US" sz="2400" b="1" dirty="0"/>
              <a:t> を左クリック</a:t>
            </a:r>
            <a:r>
              <a:rPr lang="ja-JP" altLang="en-US" sz="2400" dirty="0"/>
              <a:t>すると．</a:t>
            </a:r>
            <a:r>
              <a:rPr lang="ja-JP" altLang="en-US" sz="2400" b="1" dirty="0"/>
              <a:t>数式が表示される</a:t>
            </a:r>
            <a:r>
              <a:rPr lang="ja-JP" altLang="en-US" sz="2400" dirty="0"/>
              <a:t>ので確認する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22713" y="4549766"/>
            <a:ext cx="1182620" cy="3862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75786" y="3634716"/>
            <a:ext cx="4425171" cy="5103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26041" y="2541484"/>
            <a:ext cx="5248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(B2, $G:$H, 2, FALSE)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87459" y="2452134"/>
            <a:ext cx="8291294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3588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D74E345-B189-485C-B7A1-013285EFF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2" y="3513059"/>
            <a:ext cx="8864839" cy="192378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5262" y="1253313"/>
            <a:ext cx="8753475" cy="78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② セル </a:t>
            </a:r>
            <a:r>
              <a:rPr kumimoji="1" lang="en-US" altLang="ja-JP" sz="2400" b="1" dirty="0"/>
              <a:t>D3</a:t>
            </a:r>
            <a:r>
              <a:rPr lang="ja-JP" altLang="en-US" sz="2400" b="1" dirty="0"/>
              <a:t> を左クリック</a:t>
            </a:r>
            <a:r>
              <a:rPr lang="ja-JP" altLang="en-US" sz="2400" dirty="0"/>
              <a:t>すると．</a:t>
            </a:r>
            <a:r>
              <a:rPr lang="ja-JP" altLang="en-US" sz="2400" b="1" dirty="0"/>
              <a:t>数式が表示される</a:t>
            </a:r>
            <a:r>
              <a:rPr lang="ja-JP" altLang="en-US" sz="2400" dirty="0"/>
              <a:t>ので確認する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71203" y="4779925"/>
            <a:ext cx="1182620" cy="3862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300941" y="3547782"/>
            <a:ext cx="4409222" cy="5103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94143" y="2541484"/>
            <a:ext cx="5248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B3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, $G:$H, 2, FALSE)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55561" y="2452134"/>
            <a:ext cx="8291294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1387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5B9330F-9FB9-4C61-845B-5006F5F02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39" y="3490173"/>
            <a:ext cx="8688450" cy="193458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139" y="1619819"/>
            <a:ext cx="8753475" cy="78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kumimoji="1" lang="ja-JP" altLang="en-US" sz="2400" dirty="0"/>
              <a:t> セル </a:t>
            </a:r>
            <a:r>
              <a:rPr kumimoji="1" lang="en-US" altLang="ja-JP" sz="2400" b="1" dirty="0"/>
              <a:t>D4</a:t>
            </a:r>
            <a:r>
              <a:rPr lang="ja-JP" altLang="en-US" sz="2400" b="1" dirty="0"/>
              <a:t> を左クリック</a:t>
            </a:r>
            <a:r>
              <a:rPr lang="ja-JP" altLang="en-US" sz="2400" dirty="0"/>
              <a:t>すると．</a:t>
            </a:r>
            <a:r>
              <a:rPr lang="ja-JP" altLang="en-US" sz="2400" b="1" dirty="0"/>
              <a:t>数式が表示される</a:t>
            </a:r>
            <a:r>
              <a:rPr lang="ja-JP" altLang="en-US" sz="2400" dirty="0"/>
              <a:t>ので確認する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560653" y="5017544"/>
            <a:ext cx="1182620" cy="3862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10830" y="3534295"/>
            <a:ext cx="4226442" cy="5103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10313" y="2541484"/>
            <a:ext cx="5248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B4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, $G:$H, 2, FALSE)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71731" y="2452134"/>
            <a:ext cx="8291294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8380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366D07-1269-4845-96D6-9A46F68E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絶対参照と相対参照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BA280F-7EDB-4272-B564-C6A33CA90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絶対参照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参照セル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位置を固定する</a:t>
            </a:r>
            <a:r>
              <a:rPr kumimoji="1" lang="ja-JP" altLang="en-US" sz="2400" dirty="0"/>
              <a:t>．</a:t>
            </a:r>
            <a:r>
              <a:rPr lang="ja-JP" altLang="en-US" sz="2400" dirty="0"/>
              <a:t>セルのコピー＆ペーストでも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位置は固定されている．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相対参照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参照セル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位置が変わる．</a:t>
            </a:r>
            <a:r>
              <a:rPr lang="ja-JP" altLang="en-US" sz="2400" dirty="0"/>
              <a:t>セルのコピー＆ペーストでは．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kumimoji="1" lang="ja-JP" altLang="en-US" sz="2400" dirty="0"/>
              <a:t>コピーしたセルに合わせて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参照セル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位置が変わる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5E7B7A-1494-4F0E-8A46-EEB043AF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4257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sz="2400" b="1" dirty="0"/>
              <a:t>絶対参照と相対参照</a:t>
            </a:r>
            <a:endParaRPr lang="en-US" altLang="ja-JP" sz="2400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58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971772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97627C6-5A8F-43A9-80F4-E14F7569C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8" y="2954866"/>
            <a:ext cx="8825643" cy="19149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演習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278" y="868102"/>
            <a:ext cx="8753475" cy="1634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ja-JP" altLang="en-US" sz="2400" b="1" dirty="0"/>
              <a:t>セル </a:t>
            </a:r>
            <a:r>
              <a:rPr lang="en-US" altLang="ja-JP" sz="2400" b="1" dirty="0" err="1"/>
              <a:t>D2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では，セル </a:t>
            </a:r>
            <a:r>
              <a:rPr lang="en-US" altLang="ja-JP" sz="2400" b="1" dirty="0" err="1"/>
              <a:t>B2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を参照している</a:t>
            </a:r>
            <a:r>
              <a:rPr lang="ja-JP" altLang="en-US" sz="2400" dirty="0"/>
              <a:t>ことを確認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試しに．セル </a:t>
            </a:r>
            <a:r>
              <a:rPr kumimoji="1" lang="en-US" altLang="ja-JP" sz="2400" b="1" dirty="0" err="1"/>
              <a:t>B2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をダブルクリックしたあと，セル </a:t>
            </a:r>
            <a:r>
              <a:rPr kumimoji="1" lang="en-US" altLang="ja-JP" sz="2400" b="1" dirty="0" err="1"/>
              <a:t>B2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の値を「</a:t>
            </a:r>
            <a:r>
              <a:rPr kumimoji="1" lang="ja-JP" altLang="en-US" sz="2400" b="1" dirty="0"/>
              <a:t>みかん</a:t>
            </a:r>
            <a:r>
              <a:rPr kumimoji="1" lang="ja-JP" altLang="en-US" sz="2400" dirty="0"/>
              <a:t>」から「</a:t>
            </a:r>
            <a:r>
              <a:rPr kumimoji="1" lang="ja-JP" altLang="en-US" sz="2400" b="1" dirty="0"/>
              <a:t>りんご</a:t>
            </a:r>
            <a:r>
              <a:rPr kumimoji="1" lang="ja-JP" altLang="en-US" sz="2400" dirty="0"/>
              <a:t>」に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書き換え</a:t>
            </a:r>
            <a:r>
              <a:rPr kumimoji="1" lang="ja-JP" altLang="en-US" sz="2400" dirty="0"/>
              <a:t>て．</a:t>
            </a:r>
            <a:r>
              <a:rPr kumimoji="1" lang="en-US" altLang="ja-JP" sz="2400" dirty="0"/>
              <a:t>Enter</a:t>
            </a:r>
            <a:r>
              <a:rPr lang="ja-JP" altLang="en-US" sz="2400" dirty="0"/>
              <a:t> キーを押す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535987" y="3902519"/>
            <a:ext cx="1079742" cy="313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3917212" y="3698303"/>
            <a:ext cx="788207" cy="7216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99906" y="2503020"/>
            <a:ext cx="22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」を確認</a:t>
            </a:r>
          </a:p>
        </p:txBody>
      </p:sp>
    </p:spTree>
    <p:extLst>
      <p:ext uri="{BB962C8B-B14F-4D97-AF65-F5344CB8AC3E}">
        <p14:creationId xmlns:p14="http://schemas.microsoft.com/office/powerpoint/2010/main" val="79365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FAC21-AF5E-4A1C-B233-6117D6CC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Microsoft 365 </a:t>
            </a:r>
            <a:r>
              <a:rPr kumimoji="1" lang="ja-JP" altLang="en-US" dirty="0"/>
              <a:t>の種類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337555-1E8E-444B-B688-644A8DCE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50" y="5834356"/>
            <a:ext cx="7756197" cy="881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/>
              <a:t>２種類</a:t>
            </a:r>
            <a:r>
              <a:rPr lang="ja-JP" altLang="en-US" sz="2400" dirty="0"/>
              <a:t>ある．この授業では，</a:t>
            </a:r>
            <a:r>
              <a:rPr lang="ja-JP" altLang="en-US" sz="2400" b="1" dirty="0"/>
              <a:t>どちらを使用しても問題ない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491342-97C7-45F8-86E9-94A9AEC5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34BFAB4-C3BD-444E-A606-1E4CC84CF36A}"/>
              </a:ext>
            </a:extLst>
          </p:cNvPr>
          <p:cNvSpPr txBox="1">
            <a:spLocks/>
          </p:cNvSpPr>
          <p:nvPr/>
        </p:nvSpPr>
        <p:spPr>
          <a:xfrm>
            <a:off x="438882" y="1125969"/>
            <a:ext cx="7756197" cy="465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Microsoft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WEB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ブラウザ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で使う．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https://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portal.office.com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各自の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ID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パスワード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でサインインが必要．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Microsoft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前もってインストールが必要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インストールでは，大量の通信が行われる．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（時間がかかる．通信費用にも注意）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906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451" y="2406443"/>
            <a:ext cx="5542349" cy="131669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9718"/>
            <a:ext cx="2660000" cy="83873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781" y="4303096"/>
            <a:ext cx="4448285" cy="100414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602" y="2333813"/>
            <a:ext cx="4791498" cy="1441598"/>
          </a:xfrm>
          <a:prstGeom prst="rect">
            <a:avLst/>
          </a:prstGeom>
        </p:spPr>
      </p:pic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8490" y="270668"/>
            <a:ext cx="8686800" cy="51495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② セル </a:t>
            </a:r>
            <a:r>
              <a:rPr lang="en-US" altLang="ja-JP" sz="2400" b="1" dirty="0"/>
              <a:t>E2</a:t>
            </a:r>
            <a:r>
              <a:rPr lang="en-US" altLang="ja-JP" sz="2400" dirty="0"/>
              <a:t> </a:t>
            </a:r>
            <a:r>
              <a:rPr lang="ja-JP" altLang="en-US" sz="2400" dirty="0"/>
              <a:t>に次の</a:t>
            </a:r>
            <a:r>
              <a:rPr lang="ja-JP" altLang="en-US" sz="2400" b="1" dirty="0"/>
              <a:t>数式</a:t>
            </a:r>
            <a:r>
              <a:rPr lang="ja-JP" altLang="en-US" sz="2400" dirty="0"/>
              <a:t>を入力</a:t>
            </a:r>
            <a:endParaRPr lang="en-US" altLang="ja-JP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890198" y="785620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=C2*D2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751616" y="696269"/>
            <a:ext cx="4360758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2401" y="3528456"/>
            <a:ext cx="29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① セル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E2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クリック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して</a:t>
            </a:r>
          </a:p>
        </p:txBody>
      </p:sp>
      <p:sp>
        <p:nvSpPr>
          <p:cNvPr id="10" name="右矢印 9"/>
          <p:cNvSpPr/>
          <p:nvPr/>
        </p:nvSpPr>
        <p:spPr>
          <a:xfrm>
            <a:off x="2812072" y="2977760"/>
            <a:ext cx="233996" cy="267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980294" y="2325396"/>
            <a:ext cx="1075370" cy="391853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83507" y="3709521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②　入力して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Enter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キーを押す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61805" y="1891023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数式バーが便利</a:t>
            </a:r>
          </a:p>
        </p:txBody>
      </p:sp>
      <p:sp>
        <p:nvSpPr>
          <p:cNvPr id="15" name="下矢印 14"/>
          <p:cNvSpPr/>
          <p:nvPr/>
        </p:nvSpPr>
        <p:spPr>
          <a:xfrm>
            <a:off x="5464629" y="4055771"/>
            <a:ext cx="515665" cy="179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915626" y="4532702"/>
            <a:ext cx="440744" cy="4699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55663" y="4665292"/>
            <a:ext cx="22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300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」を確認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955551" y="2931936"/>
            <a:ext cx="635201" cy="248778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B8A8E1A-6CB3-4BDB-86EA-E73557A8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0833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307CEDB-8CAE-4960-832A-A69EFEFED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65" y="1198437"/>
            <a:ext cx="3492775" cy="233082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5262" y="191293"/>
            <a:ext cx="8753475" cy="10071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lang="en-US" altLang="ja-JP" sz="2400" dirty="0"/>
              <a:t> </a:t>
            </a:r>
            <a:r>
              <a:rPr lang="ja-JP" altLang="en-US" sz="2400" dirty="0"/>
              <a:t>セル </a:t>
            </a:r>
            <a:r>
              <a:rPr lang="en-US" altLang="ja-JP" sz="2400" b="1" dirty="0" err="1">
                <a:solidFill>
                  <a:srgbClr val="FF0000"/>
                </a:solidFill>
              </a:rPr>
              <a:t>E2</a:t>
            </a:r>
            <a:r>
              <a:rPr lang="en-US" altLang="ja-JP" sz="2400" dirty="0"/>
              <a:t> 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式</a:t>
            </a:r>
            <a:r>
              <a:rPr lang="ja-JP" altLang="en-US" sz="2400" dirty="0"/>
              <a:t>を，セル </a:t>
            </a:r>
            <a:r>
              <a:rPr lang="en-US" altLang="ja-JP" sz="2400" b="1" dirty="0" err="1">
                <a:solidFill>
                  <a:srgbClr val="FF0000"/>
                </a:solidFill>
              </a:rPr>
              <a:t>E3</a:t>
            </a:r>
            <a:r>
              <a:rPr lang="en-US" altLang="ja-JP" sz="2400" b="1" dirty="0">
                <a:solidFill>
                  <a:srgbClr val="FF0000"/>
                </a:solidFill>
              </a:rPr>
              <a:t>, </a:t>
            </a:r>
            <a:r>
              <a:rPr lang="en-US" altLang="ja-JP" sz="2400" b="1" dirty="0" err="1">
                <a:solidFill>
                  <a:srgbClr val="FF0000"/>
                </a:solidFill>
              </a:rPr>
              <a:t>E4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ja-JP" altLang="en-US" sz="2400" dirty="0"/>
              <a:t>に</a:t>
            </a:r>
            <a:r>
              <a:rPr lang="ja-JP" altLang="en-US" sz="2400" b="1" dirty="0"/>
              <a:t>コピー</a:t>
            </a:r>
            <a:r>
              <a:rPr lang="ja-JP" altLang="en-US" sz="2400" dirty="0"/>
              <a:t>する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・まず，セル </a:t>
            </a:r>
            <a:r>
              <a:rPr lang="en-US" altLang="ja-JP" sz="2400" b="1" dirty="0" err="1">
                <a:solidFill>
                  <a:srgbClr val="FF0000"/>
                </a:solidFill>
              </a:rPr>
              <a:t>E2</a:t>
            </a:r>
            <a:r>
              <a:rPr lang="en-US" altLang="ja-JP" sz="2400" dirty="0"/>
              <a:t> </a:t>
            </a:r>
            <a:r>
              <a:rPr lang="ja-JP" altLang="en-US" sz="2400" dirty="0"/>
              <a:t>を</a:t>
            </a:r>
            <a:r>
              <a:rPr lang="ja-JP" altLang="en-US" sz="2400" b="1" dirty="0"/>
              <a:t>右クリック</a:t>
            </a:r>
            <a:r>
              <a:rPr lang="ja-JP" altLang="en-US" sz="2400" dirty="0"/>
              <a:t>し．</a:t>
            </a:r>
            <a:r>
              <a:rPr lang="ja-JP" altLang="en-US" sz="2400" b="1" dirty="0">
                <a:solidFill>
                  <a:srgbClr val="C00000"/>
                </a:solidFill>
              </a:rPr>
              <a:t>右クリックメニュー</a:t>
            </a:r>
            <a:r>
              <a:rPr lang="ja-JP" altLang="en-US" sz="2400" dirty="0"/>
              <a:t>で「</a:t>
            </a:r>
            <a:r>
              <a:rPr lang="ja-JP" altLang="en-US" sz="2400" b="1" dirty="0"/>
              <a:t>コピー</a:t>
            </a:r>
            <a:r>
              <a:rPr lang="ja-JP" altLang="en-US" sz="2400" dirty="0"/>
              <a:t>」</a:t>
            </a:r>
            <a:endParaRPr lang="en-US" altLang="ja-JP" sz="2400" dirty="0"/>
          </a:p>
          <a:p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24885" y="2479083"/>
            <a:ext cx="680367" cy="2738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87059" y="1941107"/>
            <a:ext cx="1663612" cy="2738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95262" y="3389308"/>
            <a:ext cx="8753475" cy="6929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BA07D1E0-63F5-4C02-B655-EA3C53E7702E}"/>
              </a:ext>
            </a:extLst>
          </p:cNvPr>
          <p:cNvSpPr txBox="1">
            <a:spLocks/>
          </p:cNvSpPr>
          <p:nvPr/>
        </p:nvSpPr>
        <p:spPr>
          <a:xfrm>
            <a:off x="161245" y="3778242"/>
            <a:ext cx="8753475" cy="6929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・セル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E3</a:t>
            </a:r>
            <a:r>
              <a:rPr lang="ja-JP" altLang="en-US" sz="21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en-US" altLang="ja-JP" sz="21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E4</a:t>
            </a:r>
            <a:r>
              <a:rPr lang="en-US" altLang="ja-JP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を選び，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貼り付け</a:t>
            </a:r>
            <a:r>
              <a:rPr kumimoji="1" lang="ja-JP" altLang="en-US" sz="2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4FD654D-6CFA-4E93-BBE8-3BB0F335A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65" y="4258121"/>
            <a:ext cx="7298575" cy="15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304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5262" y="402004"/>
            <a:ext cx="8753475" cy="692944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④</a:t>
            </a:r>
            <a:r>
              <a:rPr lang="en-US" altLang="ja-JP" sz="2400" dirty="0"/>
              <a:t> </a:t>
            </a:r>
            <a:r>
              <a:rPr lang="ja-JP" altLang="en-US" sz="2400" dirty="0"/>
              <a:t>合計を確認</a:t>
            </a:r>
            <a:endParaRPr lang="en-US" altLang="ja-JP" sz="24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C81640D-35B5-4816-ADF2-25C8419F6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94" y="1946436"/>
            <a:ext cx="8435412" cy="182418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0B7DD31-6AEC-46E1-B8B5-33B148311271}"/>
              </a:ext>
            </a:extLst>
          </p:cNvPr>
          <p:cNvSpPr/>
          <p:nvPr/>
        </p:nvSpPr>
        <p:spPr>
          <a:xfrm>
            <a:off x="4725603" y="2864363"/>
            <a:ext cx="1110810" cy="7829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F3F38A7-75EB-4A82-B6D4-3CA03176EEBE}"/>
              </a:ext>
            </a:extLst>
          </p:cNvPr>
          <p:cNvSpPr/>
          <p:nvPr/>
        </p:nvSpPr>
        <p:spPr>
          <a:xfrm>
            <a:off x="878440" y="989358"/>
            <a:ext cx="7572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400" dirty="0"/>
              <a:t>セル </a:t>
            </a:r>
            <a:r>
              <a:rPr lang="en-US" altLang="ja-JP" sz="2400" b="1" dirty="0" err="1"/>
              <a:t>E2</a:t>
            </a:r>
            <a:r>
              <a:rPr kumimoji="1" lang="en-US" altLang="ja-JP" sz="2400" dirty="0"/>
              <a:t>, </a:t>
            </a:r>
            <a:r>
              <a:rPr lang="en-US" altLang="ja-JP" sz="2400" b="1" dirty="0" err="1"/>
              <a:t>E</a:t>
            </a:r>
            <a:r>
              <a:rPr kumimoji="1" lang="en-US" altLang="ja-JP" sz="2400" b="1" dirty="0" err="1"/>
              <a:t>3</a:t>
            </a:r>
            <a:r>
              <a:rPr kumimoji="1" lang="en-US" altLang="ja-JP" sz="2400" dirty="0"/>
              <a:t>, </a:t>
            </a:r>
            <a:r>
              <a:rPr lang="en-US" altLang="ja-JP" sz="2400" b="1" dirty="0" err="1"/>
              <a:t>E</a:t>
            </a:r>
            <a:r>
              <a:rPr kumimoji="1" lang="en-US" altLang="ja-JP" sz="2400" b="1" dirty="0" err="1"/>
              <a:t>4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の値が </a:t>
            </a:r>
            <a:r>
              <a:rPr lang="en-US" altLang="ja-JP" sz="2400" b="1" dirty="0"/>
              <a:t>30</a:t>
            </a:r>
            <a:r>
              <a:rPr kumimoji="1" lang="en-US" altLang="ja-JP" sz="2400" b="1" dirty="0"/>
              <a:t>0</a:t>
            </a:r>
            <a:r>
              <a:rPr kumimoji="1" lang="en-US" altLang="ja-JP" sz="2400" dirty="0"/>
              <a:t>, </a:t>
            </a:r>
            <a:r>
              <a:rPr lang="en-US" altLang="ja-JP" sz="2400" b="1" dirty="0"/>
              <a:t>10</a:t>
            </a:r>
            <a:r>
              <a:rPr kumimoji="1" lang="en-US" altLang="ja-JP" sz="2400" b="1" dirty="0"/>
              <a:t>00</a:t>
            </a:r>
            <a:r>
              <a:rPr kumimoji="1" lang="en-US" altLang="ja-JP" sz="2400" dirty="0"/>
              <a:t>, </a:t>
            </a:r>
            <a:r>
              <a:rPr lang="en-US" altLang="ja-JP" sz="2400" b="1" dirty="0"/>
              <a:t>5</a:t>
            </a:r>
            <a:r>
              <a:rPr kumimoji="1" lang="en-US" altLang="ja-JP" sz="2400" b="1" dirty="0"/>
              <a:t>00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になっている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666399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ABAF5D8-112A-4CF9-BAA8-08551356C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91" y="2760407"/>
            <a:ext cx="8149700" cy="153932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演習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356221"/>
            <a:ext cx="8753475" cy="1095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/>
              <a:t>B</a:t>
            </a:r>
            <a:r>
              <a:rPr kumimoji="1" lang="ja-JP" altLang="en-US" sz="2400" b="1" dirty="0"/>
              <a:t>列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商品</a:t>
            </a:r>
            <a:r>
              <a:rPr kumimoji="1" lang="ja-JP" altLang="en-US" sz="2400" dirty="0"/>
              <a:t>を，すべて「</a:t>
            </a:r>
            <a:r>
              <a:rPr kumimoji="1" lang="ja-JP" altLang="en-US" sz="2400" b="1" dirty="0"/>
              <a:t>メロン</a:t>
            </a:r>
            <a:r>
              <a:rPr kumimoji="1" lang="ja-JP" altLang="en-US" sz="2400" dirty="0"/>
              <a:t>」に書き換える．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単価，合計が自動で更新される</a:t>
            </a:r>
            <a:r>
              <a:rPr kumimoji="1" lang="ja-JP" altLang="en-US" sz="2400" dirty="0"/>
              <a:t>ことを確認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838928" y="3138800"/>
            <a:ext cx="1166671" cy="11609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9329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37" y="190703"/>
            <a:ext cx="8821912" cy="7871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  <a:br>
              <a:rPr kumimoji="1" lang="en-US" altLang="ja-JP" dirty="0"/>
            </a:br>
            <a:r>
              <a:rPr kumimoji="1" lang="ja-JP" altLang="en-US" sz="2700" dirty="0"/>
              <a:t>余裕のある人は，次のような場合を考えてみる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232553" y="1124710"/>
            <a:ext cx="3047591" cy="4539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元データ</a:t>
            </a:r>
          </a:p>
        </p:txBody>
      </p:sp>
      <p:sp>
        <p:nvSpPr>
          <p:cNvPr id="5" name="右矢印 4"/>
          <p:cNvSpPr/>
          <p:nvPr/>
        </p:nvSpPr>
        <p:spPr>
          <a:xfrm>
            <a:off x="4272797" y="2538550"/>
            <a:ext cx="351955" cy="737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180727" y="4655766"/>
            <a:ext cx="6028111" cy="1925822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1626719" y="5261921"/>
            <a:ext cx="3699659" cy="4539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価格のデータ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コンテンツ プレースホルダー 2"/>
          <p:cNvSpPr txBox="1">
            <a:spLocks/>
          </p:cNvSpPr>
          <p:nvPr/>
        </p:nvSpPr>
        <p:spPr>
          <a:xfrm>
            <a:off x="5381830" y="1144936"/>
            <a:ext cx="3047591" cy="4539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できあがり</a:t>
            </a: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382813"/>
              </p:ext>
            </p:extLst>
          </p:nvPr>
        </p:nvGraphicFramePr>
        <p:xfrm>
          <a:off x="4025052" y="4753861"/>
          <a:ext cx="233849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価格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250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280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カレー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400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5207849" y="5136926"/>
            <a:ext cx="1187551" cy="1354296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993201" y="5167490"/>
            <a:ext cx="1109874" cy="1323732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/>
        </p:nvGraphicFramePr>
        <p:xfrm>
          <a:off x="823661" y="1562223"/>
          <a:ext cx="3198360" cy="224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9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価格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XX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カレー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YY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ZZ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AA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カレー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BB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正方形/長方形 18"/>
          <p:cNvSpPr/>
          <p:nvPr/>
        </p:nvSpPr>
        <p:spPr>
          <a:xfrm>
            <a:off x="2806565" y="1900001"/>
            <a:ext cx="1215456" cy="1908504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525576" y="1900001"/>
            <a:ext cx="1262614" cy="1947287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21" name="表 20"/>
          <p:cNvGraphicFramePr>
            <a:graphicFrameLocks noGrp="1"/>
          </p:cNvGraphicFramePr>
          <p:nvPr/>
        </p:nvGraphicFramePr>
        <p:xfrm>
          <a:off x="4875527" y="1588670"/>
          <a:ext cx="3198360" cy="224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9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価格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XX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カレー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YY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250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ZZ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250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AA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カレー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BB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280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正方形/長方形 21"/>
          <p:cNvSpPr/>
          <p:nvPr/>
        </p:nvSpPr>
        <p:spPr>
          <a:xfrm>
            <a:off x="6858431" y="1926448"/>
            <a:ext cx="1215456" cy="1908504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577443" y="1926448"/>
            <a:ext cx="1262614" cy="1947287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1168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DFA681-A107-AEDE-EA35-D52BFEFC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CCAD66-C1DD-0478-6160-5E2D71AF5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36" y="1127933"/>
            <a:ext cx="8901196" cy="56072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クラスタ分析</a:t>
            </a:r>
            <a:r>
              <a:rPr kumimoji="1" lang="ja-JP" altLang="en-US" sz="2400" dirty="0"/>
              <a:t>：散布図を見ながら．</a:t>
            </a:r>
            <a:r>
              <a:rPr kumimoji="1" lang="ja-JP" altLang="en-US" sz="2400" b="1" dirty="0"/>
              <a:t>データのパターンやクラスタを観察</a:t>
            </a:r>
            <a:r>
              <a:rPr kumimoji="1" lang="ja-JP" altLang="en-US" sz="2400" dirty="0"/>
              <a:t>する（高度な統計ソフトウェアや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を使用することもある）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en-US" altLang="ja-JP" sz="2400" b="1" dirty="0">
                <a:solidFill>
                  <a:srgbClr val="C00000"/>
                </a:solidFill>
              </a:rPr>
              <a:t>Excel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のルックアップ</a:t>
            </a:r>
            <a:r>
              <a:rPr kumimoji="1" lang="ja-JP" altLang="en-US" sz="2400" dirty="0"/>
              <a:t>：他のセルの中から．特定の条件に合致するセルを参照する機能．</a:t>
            </a:r>
            <a:r>
              <a:rPr kumimoji="1" lang="ja-JP" altLang="en-US" sz="2400" b="1" dirty="0"/>
              <a:t>大量のデータの中から必要な情報を素早く見つける</a:t>
            </a:r>
            <a:r>
              <a:rPr kumimoji="1" lang="ja-JP" altLang="en-US" sz="2400" dirty="0"/>
              <a:t>ことにも役立つ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参照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参照元に変更があると．参照先にも即座に反映</a:t>
            </a:r>
            <a:r>
              <a:rPr kumimoji="1" lang="ja-JP" altLang="en-US" sz="2400" dirty="0"/>
              <a:t>される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絶対参照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ドル記号</a:t>
            </a:r>
            <a:r>
              <a:rPr kumimoji="1" lang="en-US" altLang="ja-JP" sz="2400" b="1" dirty="0"/>
              <a:t>($)</a:t>
            </a:r>
            <a:r>
              <a:rPr kumimoji="1" lang="ja-JP" altLang="en-US" sz="2400" b="1" dirty="0"/>
              <a:t>を使用する</a:t>
            </a:r>
            <a:r>
              <a:rPr kumimoji="1" lang="ja-JP" altLang="en-US" sz="2400" dirty="0"/>
              <a:t>．</a:t>
            </a:r>
            <a:r>
              <a:rPr kumimoji="1" lang="ja-JP" altLang="en-US" sz="2400" b="1" dirty="0"/>
              <a:t>参照セル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位置を固定する</a:t>
            </a:r>
            <a:r>
              <a:rPr kumimoji="1" lang="ja-JP" altLang="en-US" sz="2400" dirty="0"/>
              <a:t>．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相対参照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ドル記号</a:t>
            </a:r>
            <a:r>
              <a:rPr kumimoji="1" lang="en-US" altLang="ja-JP" sz="2400" b="1" dirty="0"/>
              <a:t>($)</a:t>
            </a:r>
            <a:r>
              <a:rPr kumimoji="1" lang="ja-JP" altLang="en-US" sz="2400" b="1" dirty="0"/>
              <a:t>を使用しない</a:t>
            </a:r>
            <a:r>
              <a:rPr kumimoji="1" lang="ja-JP" altLang="en-US" sz="2400" dirty="0"/>
              <a:t>．コピーしたセルに合わせて</a:t>
            </a:r>
            <a:r>
              <a:rPr kumimoji="1" lang="ja-JP" altLang="en-US" sz="2400" b="1" dirty="0"/>
              <a:t>参照セル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位置が変わる</a:t>
            </a:r>
            <a:r>
              <a:rPr kumimoji="1" lang="ja-JP" altLang="en-US" sz="2400" dirty="0"/>
              <a:t>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BC641B-0F1C-B433-FB51-85612ECC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4366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1264256"/>
            <a:ext cx="6765328" cy="551210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kumimoji="1" lang="en-US" altLang="ja-JP" sz="2400" b="1" dirty="0"/>
              <a:t>Excel</a:t>
            </a:r>
            <a:r>
              <a:rPr kumimoji="1" lang="ja-JP" altLang="en-US" sz="2400" b="1" dirty="0"/>
              <a:t>の操作スキル向上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/>
              <a:t>データ分析手法</a:t>
            </a:r>
            <a:r>
              <a:rPr kumimoji="1" lang="ja-JP" altLang="en-US" sz="2400" dirty="0"/>
              <a:t>の習得による専門性の向上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kumimoji="1" lang="ja-JP" altLang="en-US" sz="2400" b="1" dirty="0"/>
              <a:t>クラスタ分析</a:t>
            </a:r>
            <a:r>
              <a:rPr kumimoji="1" lang="ja-JP" altLang="en-US" sz="2400" dirty="0"/>
              <a:t>によるデータの分析，</a:t>
            </a:r>
            <a:r>
              <a:rPr kumimoji="1" lang="ja-JP" altLang="en-US" sz="2400" b="1" dirty="0"/>
              <a:t>データからの発見や洞察力</a:t>
            </a:r>
            <a:r>
              <a:rPr kumimoji="1" lang="ja-JP" altLang="en-US" sz="2400" dirty="0"/>
              <a:t>の養成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kumimoji="1" lang="ja-JP" altLang="en-US" sz="2400" dirty="0"/>
              <a:t>データサイエンスの応用の広さを理解，</a:t>
            </a:r>
            <a:r>
              <a:rPr kumimoji="1" lang="ja-JP" altLang="en-US" sz="2400" b="1" dirty="0"/>
              <a:t>情報工学への視野の拡大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kumimoji="1" lang="ja-JP" altLang="en-US" sz="2400" dirty="0"/>
              <a:t>データに基づく</a:t>
            </a:r>
            <a:r>
              <a:rPr kumimoji="1" lang="ja-JP" altLang="en-US" sz="2400" b="1" dirty="0"/>
              <a:t>意思決定力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問題解決力</a:t>
            </a:r>
            <a:r>
              <a:rPr kumimoji="1" lang="ja-JP" altLang="en-US" sz="2400" dirty="0"/>
              <a:t>の向上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endParaRPr kumimoji="1" lang="en-US" altLang="ja-JP" sz="2400" b="1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66</a:t>
            </a:fld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3038D04-1283-E56D-CFEB-BBE58946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485" y="190703"/>
            <a:ext cx="6899664" cy="787125"/>
          </a:xfrm>
        </p:spPr>
        <p:txBody>
          <a:bodyPr>
            <a:normAutofit/>
          </a:bodyPr>
          <a:lstStyle/>
          <a:p>
            <a:r>
              <a:rPr lang="ja-JP" altLang="en-US" dirty="0"/>
              <a:t>今回の授業で学ぶ意義と満足感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37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D96CC-E3A8-4888-A875-ACE5EEF8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Microsoft 365 </a:t>
            </a:r>
            <a:r>
              <a:rPr lang="ja-JP" altLang="en-US" dirty="0"/>
              <a:t>オンライン版で </a:t>
            </a:r>
            <a:r>
              <a:rPr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4FC3AC-C179-4876-9C80-E41605AF6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84625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要点</a:t>
            </a:r>
            <a:r>
              <a:rPr lang="en-US" altLang="ja-JP" sz="2400" dirty="0"/>
              <a:t>】 </a:t>
            </a:r>
            <a:r>
              <a:rPr lang="en-US" altLang="ja-JP" sz="2400" b="1" dirty="0"/>
              <a:t>Web </a:t>
            </a:r>
            <a:r>
              <a:rPr lang="ja-JP" altLang="en-US" sz="2400" b="1" dirty="0"/>
              <a:t>ブラウザ</a:t>
            </a:r>
            <a:r>
              <a:rPr lang="ja-JP" altLang="en-US" sz="2400" dirty="0"/>
              <a:t>で，次のページを開き，各自の </a:t>
            </a:r>
            <a:r>
              <a:rPr lang="en-US" altLang="ja-JP" sz="2400" b="1" dirty="0"/>
              <a:t>ID 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でサインイン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8B31DD-6AFA-45F2-ADA0-3F7D2D53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B2248A8-0573-4B70-9DBC-BA56AA3D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23" y="2519159"/>
            <a:ext cx="6262999" cy="37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4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Microsoft 365 </a:t>
            </a:r>
            <a:r>
              <a:rPr kumimoji="1" lang="ja-JP" altLang="en-US" dirty="0"/>
              <a:t>オンライン版で </a:t>
            </a:r>
            <a:r>
              <a:rPr kumimoji="1"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b="1" dirty="0"/>
              <a:t>Web </a:t>
            </a:r>
            <a:r>
              <a:rPr kumimoji="1" lang="ja-JP" altLang="en-US" sz="2400" b="1" dirty="0"/>
              <a:t>ブラウザ</a:t>
            </a:r>
            <a:r>
              <a:rPr kumimoji="1" lang="ja-JP" altLang="en-US" sz="2400" dirty="0"/>
              <a:t>で，次のページを開く</a:t>
            </a:r>
            <a:r>
              <a:rPr kumimoji="1"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 </a:t>
            </a:r>
            <a:r>
              <a:rPr kumimoji="1" lang="ja-JP" altLang="en-US" sz="2400" b="1" dirty="0"/>
              <a:t>電子メールアドレス</a:t>
            </a:r>
            <a:r>
              <a:rPr kumimoji="1" lang="ja-JP" altLang="en-US" sz="2400" dirty="0"/>
              <a:t>を入れる．「</a:t>
            </a:r>
            <a:r>
              <a:rPr kumimoji="1" lang="ja-JP" altLang="en-US" sz="2400" b="1" dirty="0"/>
              <a:t>次へ</a:t>
            </a:r>
            <a:r>
              <a:rPr kumimoji="1" lang="ja-JP" altLang="en-US" sz="2400" dirty="0"/>
              <a:t>」をクリック．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	</a:t>
            </a:r>
            <a:r>
              <a:rPr lang="ja-JP" altLang="ja-JP" sz="2400" b="1" dirty="0"/>
              <a:t>（例）</a:t>
            </a:r>
            <a:r>
              <a:rPr lang="en-US" altLang="ja-JP" sz="2400" b="1" dirty="0" err="1"/>
              <a:t>p1234567@fukuyama-u.ac.jp</a:t>
            </a:r>
            <a:endParaRPr lang="ja-JP" altLang="ja-JP" sz="2400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E5CF9D-9086-4DFB-A8E7-6EB0F21A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60" y="3208078"/>
            <a:ext cx="3965779" cy="28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7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Microsoft 365 </a:t>
            </a:r>
            <a:r>
              <a:rPr kumimoji="1" lang="ja-JP" altLang="en-US" dirty="0"/>
              <a:t>オンライン版で </a:t>
            </a:r>
            <a:r>
              <a:rPr kumimoji="1"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58655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kumimoji="1" lang="ja-JP" altLang="en-US" sz="2400" dirty="0"/>
              <a:t> 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を入れ，「</a:t>
            </a:r>
            <a:r>
              <a:rPr lang="ja-JP" altLang="en-US" sz="2400" b="1" dirty="0"/>
              <a:t>サインイン</a:t>
            </a:r>
            <a:r>
              <a:rPr lang="ja-JP" altLang="en-US" sz="2400" dirty="0"/>
              <a:t>」を</a:t>
            </a:r>
            <a:r>
              <a:rPr lang="ja-JP" altLang="en-US" sz="2400" b="1" dirty="0"/>
              <a:t>クリック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パスワードは，各自が設定したもの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④ </a:t>
            </a:r>
            <a:r>
              <a:rPr kumimoji="1" lang="en-US" altLang="ja-JP" sz="2400" dirty="0"/>
              <a:t>Excel </a:t>
            </a:r>
            <a:r>
              <a:rPr kumimoji="1" lang="ja-JP" altLang="en-US" sz="2400" dirty="0"/>
              <a:t>を使いたいときは，</a:t>
            </a:r>
            <a:r>
              <a:rPr kumimoji="1" lang="ja-JP" altLang="en-US" sz="2400" b="1" dirty="0"/>
              <a:t>メニュー</a:t>
            </a:r>
            <a:r>
              <a:rPr kumimoji="1" lang="ja-JP" altLang="en-US" sz="2400" dirty="0"/>
              <a:t>で </a:t>
            </a:r>
            <a:r>
              <a:rPr kumimoji="1" lang="en-US" altLang="ja-JP" sz="2400" dirty="0"/>
              <a:t>Excel </a:t>
            </a:r>
            <a:r>
              <a:rPr kumimoji="1" lang="ja-JP" altLang="en-US" sz="2400" dirty="0"/>
              <a:t>を選ぶ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62958D-ABC7-4910-9E52-8E9BFA9B5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28" y="2052421"/>
            <a:ext cx="3778444" cy="181619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E94BA56-D481-444B-8B01-29B58F881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447" y="4805579"/>
            <a:ext cx="1360534" cy="20299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632DE7B-7C34-4E34-888B-AD86AFFB6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699" y="4805579"/>
            <a:ext cx="586382" cy="1995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80559AE-FDDB-4B16-AFEA-6D947F6201F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4" y="4917439"/>
            <a:ext cx="2932430" cy="1572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9715C38-7110-4374-9429-1C1191E6374B}"/>
              </a:ext>
            </a:extLst>
          </p:cNvPr>
          <p:cNvSpPr/>
          <p:nvPr/>
        </p:nvSpPr>
        <p:spPr>
          <a:xfrm>
            <a:off x="6670444" y="5612062"/>
            <a:ext cx="2578100" cy="38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さまざまなメニュー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730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3042</Words>
  <Application>Microsoft Office PowerPoint</Application>
  <PresentationFormat>画面に合わせる (4:3)</PresentationFormat>
  <Paragraphs>624</Paragraphs>
  <Slides>66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66</vt:i4>
      </vt:variant>
    </vt:vector>
  </HeadingPairs>
  <TitlesOfParts>
    <vt:vector size="79" baseType="lpstr">
      <vt:lpstr>ＭＳ Ｐゴシック</vt:lpstr>
      <vt:lpstr>ＭＳ ゴシック</vt:lpstr>
      <vt:lpstr>Söhne</vt:lpstr>
      <vt:lpstr>メイリオ</vt:lpstr>
      <vt:lpstr>游ゴシック</vt:lpstr>
      <vt:lpstr>游明朝</vt:lpstr>
      <vt:lpstr>Arial</vt:lpstr>
      <vt:lpstr>Calibri</vt:lpstr>
      <vt:lpstr>Inconsolata</vt:lpstr>
      <vt:lpstr>Segoe UI</vt:lpstr>
      <vt:lpstr>Office テーマ</vt:lpstr>
      <vt:lpstr>1_Office テーマ</vt:lpstr>
      <vt:lpstr>2_Office テーマ</vt:lpstr>
      <vt:lpstr>cs-8. 表計算ソフトウエアを 用いたデータの扱い  </vt:lpstr>
      <vt:lpstr>PowerPoint プレゼンテーション</vt:lpstr>
      <vt:lpstr>アウトライン</vt:lpstr>
      <vt:lpstr>8-1 Microsoft 365 と Excel </vt:lpstr>
      <vt:lpstr>Microsoft 365 の主な機能</vt:lpstr>
      <vt:lpstr>Microsoft 365 の種類</vt:lpstr>
      <vt:lpstr>Microsoft 365 オンライン版で Excel を起動</vt:lpstr>
      <vt:lpstr>Microsoft 365 オンライン版で Excel を起動</vt:lpstr>
      <vt:lpstr>Microsoft 365 オンライン版で Excel を起動</vt:lpstr>
      <vt:lpstr>Microsoft 365 オンライン版で Excel を起動</vt:lpstr>
      <vt:lpstr>Microsoft 365 アプリ版のインストールと  Excel の起動</vt:lpstr>
      <vt:lpstr>Microsoft 365 アプリ版のインストールと  Excel の起動</vt:lpstr>
      <vt:lpstr>Microsoft 365 アプリ版のインストールと  Excel の起動</vt:lpstr>
      <vt:lpstr>Microsoft 365 アプリ版のインストールと  Excel の起動</vt:lpstr>
      <vt:lpstr>Microsoft 365 アプリ版のインストールと  Excel の起動</vt:lpstr>
      <vt:lpstr>8-2 散布図での色分け， クラスタ分析 </vt:lpstr>
      <vt:lpstr>クラスタ分析</vt:lpstr>
      <vt:lpstr>クラスタ分析の用途</vt:lpstr>
      <vt:lpstr>Excel の散布図</vt:lpstr>
      <vt:lpstr>Excel の散布図（色分け）</vt:lpstr>
      <vt:lpstr>色付き散布図を用いたクラスタ分析手順</vt:lpstr>
      <vt:lpstr>演習</vt:lpstr>
      <vt:lpstr>Titanic データセット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クラスタ分析の用途</vt:lpstr>
      <vt:lpstr>8-3 Excel のルックアップ </vt:lpstr>
      <vt:lpstr>Excel のルックアップ</vt:lpstr>
      <vt:lpstr>なぜルックアップはなぜ大切なのか</vt:lpstr>
      <vt:lpstr>ルックアップの例</vt:lpstr>
      <vt:lpstr>「ルックアップ」で行いたいことの例</vt:lpstr>
      <vt:lpstr>①　１行目</vt:lpstr>
      <vt:lpstr>②　２行目</vt:lpstr>
      <vt:lpstr>③　３行目</vt:lpstr>
      <vt:lpstr>ルックアップの例</vt:lpstr>
      <vt:lpstr>Excel の VLOOKUP の例</vt:lpstr>
      <vt:lpstr>Excel の VLOOKUP の例</vt:lpstr>
      <vt:lpstr>なぜ Excel の VLOOKUP を使うのか</vt:lpstr>
      <vt:lpstr>演習</vt:lpstr>
      <vt:lpstr>演習</vt:lpstr>
      <vt:lpstr>PowerPoint プレゼンテーション</vt:lpstr>
      <vt:lpstr>Excel の VLOOKUP の使い方の例</vt:lpstr>
      <vt:lpstr>Excel の VLOOKUP の使い方の例</vt:lpstr>
      <vt:lpstr>PowerPoint プレゼンテーション</vt:lpstr>
      <vt:lpstr>PowerPoint プレゼンテーション</vt:lpstr>
      <vt:lpstr>Excel のルックアップのまとめ</vt:lpstr>
      <vt:lpstr>8-4 Excel の絶対参照， 相対参照，ルックアップ </vt:lpstr>
      <vt:lpstr>参照．絶対参照．相対参照</vt:lpstr>
      <vt:lpstr>相対参照と絶対参照</vt:lpstr>
      <vt:lpstr>演習</vt:lpstr>
      <vt:lpstr>PowerPoint プレゼンテーション</vt:lpstr>
      <vt:lpstr>PowerPoint プレゼンテーション</vt:lpstr>
      <vt:lpstr>絶対参照と相対参照</vt:lpstr>
      <vt:lpstr>演習</vt:lpstr>
      <vt:lpstr>演習</vt:lpstr>
      <vt:lpstr>PowerPoint プレゼンテーション</vt:lpstr>
      <vt:lpstr>PowerPoint プレゼンテーション</vt:lpstr>
      <vt:lpstr>PowerPoint プレゼンテーション</vt:lpstr>
      <vt:lpstr>演習</vt:lpstr>
      <vt:lpstr>演習 余裕のある人は，次のような場合を考えてみる</vt:lpstr>
      <vt:lpstr>全体まとめ</vt:lpstr>
      <vt:lpstr>今回の授業で学ぶ意義と満足感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コンピュータサイエンス</dc:title>
  <dc:creator>kunihiko</dc:creator>
  <cp:lastModifiedBy>金子　邦彦</cp:lastModifiedBy>
  <cp:revision>98</cp:revision>
  <dcterms:created xsi:type="dcterms:W3CDTF">2020-06-03T12:20:31Z</dcterms:created>
  <dcterms:modified xsi:type="dcterms:W3CDTF">2024-06-06T14:54:00Z</dcterms:modified>
</cp:coreProperties>
</file>