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4" r:id="rId3"/>
    <p:sldMasterId id="2147483689" r:id="rId4"/>
  </p:sldMasterIdLst>
  <p:notesMasterIdLst>
    <p:notesMasterId r:id="rId158"/>
  </p:notesMasterIdLst>
  <p:handoutMasterIdLst>
    <p:handoutMasterId r:id="rId159"/>
  </p:handoutMasterIdLst>
  <p:sldIdLst>
    <p:sldId id="1279" r:id="rId5"/>
    <p:sldId id="1356" r:id="rId6"/>
    <p:sldId id="821" r:id="rId7"/>
    <p:sldId id="1348" r:id="rId8"/>
    <p:sldId id="837" r:id="rId9"/>
    <p:sldId id="838" r:id="rId10"/>
    <p:sldId id="1358" r:id="rId11"/>
    <p:sldId id="2057" r:id="rId12"/>
    <p:sldId id="1378" r:id="rId13"/>
    <p:sldId id="1754" r:id="rId14"/>
    <p:sldId id="2017" r:id="rId15"/>
    <p:sldId id="1361" r:id="rId16"/>
    <p:sldId id="2058" r:id="rId17"/>
    <p:sldId id="1891" r:id="rId18"/>
    <p:sldId id="1815" r:id="rId19"/>
    <p:sldId id="974" r:id="rId20"/>
    <p:sldId id="1843" r:id="rId21"/>
    <p:sldId id="2023" r:id="rId22"/>
    <p:sldId id="2024" r:id="rId23"/>
    <p:sldId id="1844" r:id="rId24"/>
    <p:sldId id="1316" r:id="rId25"/>
    <p:sldId id="1774" r:id="rId26"/>
    <p:sldId id="1775" r:id="rId27"/>
    <p:sldId id="1776" r:id="rId28"/>
    <p:sldId id="1934" r:id="rId29"/>
    <p:sldId id="1935" r:id="rId30"/>
    <p:sldId id="1397" r:id="rId31"/>
    <p:sldId id="823" r:id="rId32"/>
    <p:sldId id="2019" r:id="rId33"/>
    <p:sldId id="2039" r:id="rId34"/>
    <p:sldId id="2059" r:id="rId35"/>
    <p:sldId id="1894" r:id="rId36"/>
    <p:sldId id="2040" r:id="rId37"/>
    <p:sldId id="1899" r:id="rId38"/>
    <p:sldId id="554" r:id="rId39"/>
    <p:sldId id="2060" r:id="rId40"/>
    <p:sldId id="2061" r:id="rId41"/>
    <p:sldId id="2062" r:id="rId42"/>
    <p:sldId id="1893" r:id="rId43"/>
    <p:sldId id="1773" r:id="rId44"/>
    <p:sldId id="1898" r:id="rId45"/>
    <p:sldId id="1895" r:id="rId46"/>
    <p:sldId id="1896" r:id="rId47"/>
    <p:sldId id="1897" r:id="rId48"/>
    <p:sldId id="2063" r:id="rId49"/>
    <p:sldId id="2030" r:id="rId50"/>
    <p:sldId id="1383" r:id="rId51"/>
    <p:sldId id="973" r:id="rId52"/>
    <p:sldId id="1791" r:id="rId53"/>
    <p:sldId id="2037" r:id="rId54"/>
    <p:sldId id="1851" r:id="rId55"/>
    <p:sldId id="2045" r:id="rId56"/>
    <p:sldId id="1901" r:id="rId57"/>
    <p:sldId id="1747" r:id="rId58"/>
    <p:sldId id="1760" r:id="rId59"/>
    <p:sldId id="1771" r:id="rId60"/>
    <p:sldId id="1854" r:id="rId61"/>
    <p:sldId id="1067" r:id="rId62"/>
    <p:sldId id="2020" r:id="rId63"/>
    <p:sldId id="2038" r:id="rId64"/>
    <p:sldId id="2064" r:id="rId65"/>
    <p:sldId id="1357" r:id="rId66"/>
    <p:sldId id="1399" r:id="rId67"/>
    <p:sldId id="2029" r:id="rId68"/>
    <p:sldId id="1902" r:id="rId69"/>
    <p:sldId id="1903" r:id="rId70"/>
    <p:sldId id="2065" r:id="rId71"/>
    <p:sldId id="2028" r:id="rId72"/>
    <p:sldId id="1793" r:id="rId73"/>
    <p:sldId id="1761" r:id="rId74"/>
    <p:sldId id="1364" r:id="rId75"/>
    <p:sldId id="1904" r:id="rId76"/>
    <p:sldId id="1905" r:id="rId77"/>
    <p:sldId id="1906" r:id="rId78"/>
    <p:sldId id="1907" r:id="rId79"/>
    <p:sldId id="1908" r:id="rId80"/>
    <p:sldId id="1909" r:id="rId81"/>
    <p:sldId id="1910" r:id="rId82"/>
    <p:sldId id="1911" r:id="rId83"/>
    <p:sldId id="1912" r:id="rId84"/>
    <p:sldId id="2021" r:id="rId85"/>
    <p:sldId id="2076" r:id="rId86"/>
    <p:sldId id="2077" r:id="rId87"/>
    <p:sldId id="2073" r:id="rId88"/>
    <p:sldId id="2074" r:id="rId89"/>
    <p:sldId id="2075" r:id="rId90"/>
    <p:sldId id="1914" r:id="rId91"/>
    <p:sldId id="2066" r:id="rId92"/>
    <p:sldId id="1915" r:id="rId93"/>
    <p:sldId id="1916" r:id="rId94"/>
    <p:sldId id="263" r:id="rId95"/>
    <p:sldId id="1922" r:id="rId96"/>
    <p:sldId id="1921" r:id="rId97"/>
    <p:sldId id="1918" r:id="rId98"/>
    <p:sldId id="1919" r:id="rId99"/>
    <p:sldId id="1923" r:id="rId100"/>
    <p:sldId id="1925" r:id="rId101"/>
    <p:sldId id="1924" r:id="rId102"/>
    <p:sldId id="1927" r:id="rId103"/>
    <p:sldId id="2022" r:id="rId104"/>
    <p:sldId id="2031" r:id="rId105"/>
    <p:sldId id="2032" r:id="rId106"/>
    <p:sldId id="2033" r:id="rId107"/>
    <p:sldId id="1814" r:id="rId108"/>
    <p:sldId id="657" r:id="rId109"/>
    <p:sldId id="1352" r:id="rId110"/>
    <p:sldId id="1777" r:id="rId111"/>
    <p:sldId id="1778" r:id="rId112"/>
    <p:sldId id="1353" r:id="rId113"/>
    <p:sldId id="2034" r:id="rId114"/>
    <p:sldId id="2035" r:id="rId115"/>
    <p:sldId id="1365" r:id="rId116"/>
    <p:sldId id="2067" r:id="rId117"/>
    <p:sldId id="1046" r:id="rId118"/>
    <p:sldId id="599" r:id="rId119"/>
    <p:sldId id="608" r:id="rId120"/>
    <p:sldId id="609" r:id="rId121"/>
    <p:sldId id="610" r:id="rId122"/>
    <p:sldId id="612" r:id="rId123"/>
    <p:sldId id="613" r:id="rId124"/>
    <p:sldId id="611" r:id="rId125"/>
    <p:sldId id="1047" r:id="rId126"/>
    <p:sldId id="834" r:id="rId127"/>
    <p:sldId id="1770" r:id="rId128"/>
    <p:sldId id="2041" r:id="rId129"/>
    <p:sldId id="1406" r:id="rId130"/>
    <p:sldId id="1748" r:id="rId131"/>
    <p:sldId id="1405" r:id="rId132"/>
    <p:sldId id="2068" r:id="rId133"/>
    <p:sldId id="2069" r:id="rId134"/>
    <p:sldId id="2070" r:id="rId135"/>
    <p:sldId id="2042" r:id="rId136"/>
    <p:sldId id="1408" r:id="rId137"/>
    <p:sldId id="1409" r:id="rId138"/>
    <p:sldId id="1794" r:id="rId139"/>
    <p:sldId id="1410" r:id="rId140"/>
    <p:sldId id="1411" r:id="rId141"/>
    <p:sldId id="1412" r:id="rId142"/>
    <p:sldId id="1413" r:id="rId143"/>
    <p:sldId id="1414" r:id="rId144"/>
    <p:sldId id="1415" r:id="rId145"/>
    <p:sldId id="1416" r:id="rId146"/>
    <p:sldId id="1417" r:id="rId147"/>
    <p:sldId id="1418" r:id="rId148"/>
    <p:sldId id="1419" r:id="rId149"/>
    <p:sldId id="1420" r:id="rId150"/>
    <p:sldId id="1421" r:id="rId151"/>
    <p:sldId id="1422" r:id="rId152"/>
    <p:sldId id="1423" r:id="rId153"/>
    <p:sldId id="1424" r:id="rId154"/>
    <p:sldId id="1795" r:id="rId155"/>
    <p:sldId id="2071" r:id="rId156"/>
    <p:sldId id="2072" r:id="rId15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1"/>
    <a:srgbClr val="000000"/>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4660"/>
  </p:normalViewPr>
  <p:slideViewPr>
    <p:cSldViewPr snapToGrid="0">
      <p:cViewPr>
        <p:scale>
          <a:sx n="50" d="100"/>
          <a:sy n="50" d="100"/>
        </p:scale>
        <p:origin x="644" y="372"/>
      </p:cViewPr>
      <p:guideLst/>
    </p:cSldViewPr>
  </p:slideViewPr>
  <p:notesTextViewPr>
    <p:cViewPr>
      <p:scale>
        <a:sx n="3" d="2"/>
        <a:sy n="3" d="2"/>
      </p:scale>
      <p:origin x="0" y="0"/>
    </p:cViewPr>
  </p:notesTextViewPr>
  <p:sorterViewPr>
    <p:cViewPr>
      <p:scale>
        <a:sx n="75" d="100"/>
        <a:sy n="75" d="100"/>
      </p:scale>
      <p:origin x="0" y="-29700"/>
    </p:cViewPr>
  </p:sorterViewPr>
  <p:notesViewPr>
    <p:cSldViewPr snapToGrid="0">
      <p:cViewPr varScale="1">
        <p:scale>
          <a:sx n="36" d="100"/>
          <a:sy n="36" d="100"/>
        </p:scale>
        <p:origin x="1568" y="2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diagrams/_rels/data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B7504-8C9D-480F-B01A-7B86C15148E0}"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202F129-EA9B-40F8-B18F-588579562295}">
      <dgm:prSet custT="1"/>
      <dgm:spPr/>
      <dgm:t>
        <a:bodyPr/>
        <a:lstStyle/>
        <a:p>
          <a:pPr>
            <a:lnSpc>
              <a:spcPct val="100000"/>
            </a:lnSpc>
            <a:defRPr b="1"/>
          </a:pPr>
          <a:endParaRPr lang="en-US" sz="2000" dirty="0">
            <a:latin typeface="メイリオ" panose="020B0604030504040204" pitchFamily="50" charset="-128"/>
            <a:ea typeface="メイリオ" panose="020B0604030504040204" pitchFamily="50" charset="-128"/>
          </a:endParaRPr>
        </a:p>
      </dgm:t>
    </dgm:pt>
    <dgm:pt modelId="{372DD1B9-16B8-445B-B32B-2E23882D7C66}" type="parTrans" cxnId="{A625F3C1-A9A5-4796-93B2-D6D54696B05D}">
      <dgm:prSet/>
      <dgm:spPr/>
      <dgm:t>
        <a:bodyPr/>
        <a:lstStyle/>
        <a:p>
          <a:endParaRPr lang="en-US" sz="2000"/>
        </a:p>
      </dgm:t>
    </dgm:pt>
    <dgm:pt modelId="{B0B9515F-AE4D-4788-807D-CD571FD7C476}" type="sibTrans" cxnId="{A625F3C1-A9A5-4796-93B2-D6D54696B05D}">
      <dgm:prSet/>
      <dgm:spPr/>
      <dgm:t>
        <a:bodyPr/>
        <a:lstStyle/>
        <a:p>
          <a:endParaRPr lang="en-US" sz="2000"/>
        </a:p>
      </dgm:t>
    </dgm:pt>
    <dgm:pt modelId="{F7EC8854-BF7E-4087-AD29-BEEDE23F496E}">
      <dgm:prSet custT="1"/>
      <dgm:spPr/>
      <dgm:t>
        <a:bodyPr/>
        <a:lstStyle/>
        <a:p>
          <a:pPr>
            <a:lnSpc>
              <a:spcPct val="100000"/>
            </a:lnSpc>
            <a:defRPr b="1"/>
          </a:pPr>
          <a:r>
            <a:rPr lang="en-US" sz="2000" dirty="0">
              <a:latin typeface="メイリオ" panose="020B0604030504040204" pitchFamily="50" charset="-128"/>
              <a:ea typeface="メイリオ" panose="020B0604030504040204" pitchFamily="50" charset="-128"/>
            </a:rPr>
            <a:t>Java		</a:t>
          </a:r>
        </a:p>
      </dgm:t>
    </dgm:pt>
    <dgm:pt modelId="{5FB077F3-6F90-4EC6-90CB-4563A1F8A56B}" type="parTrans" cxnId="{E1D4D9FE-42FF-4FD1-8EC8-EBAAB13D57EC}">
      <dgm:prSet/>
      <dgm:spPr/>
      <dgm:t>
        <a:bodyPr/>
        <a:lstStyle/>
        <a:p>
          <a:endParaRPr lang="en-US" sz="2000"/>
        </a:p>
      </dgm:t>
    </dgm:pt>
    <dgm:pt modelId="{31081002-9664-4860-91A1-3B0A1B9F4EE3}" type="sibTrans" cxnId="{E1D4D9FE-42FF-4FD1-8EC8-EBAAB13D57EC}">
      <dgm:prSet/>
      <dgm:spPr/>
      <dgm:t>
        <a:bodyPr/>
        <a:lstStyle/>
        <a:p>
          <a:endParaRPr lang="en-US" sz="2000"/>
        </a:p>
      </dgm:t>
    </dgm:pt>
    <dgm:pt modelId="{1D071B22-4B05-4451-9AC3-77750F16C7FC}">
      <dgm:prSet custT="1"/>
      <dgm:spPr/>
      <dgm:t>
        <a:bodyPr/>
        <a:lstStyle/>
        <a:p>
          <a:pPr algn="l">
            <a:lnSpc>
              <a:spcPct val="100000"/>
            </a:lnSpc>
          </a:pPr>
          <a:r>
            <a:rPr kumimoji="1" lang="ja-JP" altLang="en-US" sz="2000" dirty="0">
              <a:latin typeface="メイリオ" panose="020B0604030504040204" pitchFamily="50" charset="-128"/>
              <a:ea typeface="メイリオ" panose="020B0604030504040204" pitchFamily="50" charset="-128"/>
            </a:rPr>
            <a:t>シンプルで実行が容易，初心者に適している</a:t>
          </a:r>
          <a:endParaRPr lang="en-US" sz="2000" dirty="0">
            <a:latin typeface="メイリオ" panose="020B0604030504040204" pitchFamily="50" charset="-128"/>
            <a:ea typeface="メイリオ" panose="020B0604030504040204" pitchFamily="50" charset="-128"/>
          </a:endParaRPr>
        </a:p>
      </dgm:t>
    </dgm:pt>
    <dgm:pt modelId="{1AC850E4-5087-4958-8FDE-0D365BB50002}" type="parTrans" cxnId="{3D0E1EDC-920F-497F-8F18-62C595C9F581}">
      <dgm:prSet/>
      <dgm:spPr/>
      <dgm:t>
        <a:bodyPr/>
        <a:lstStyle/>
        <a:p>
          <a:endParaRPr lang="en-US" sz="2000"/>
        </a:p>
      </dgm:t>
    </dgm:pt>
    <dgm:pt modelId="{B76D3A9F-39C7-4ECE-98B7-7EE9236D8450}" type="sibTrans" cxnId="{3D0E1EDC-920F-497F-8F18-62C595C9F581}">
      <dgm:prSet/>
      <dgm:spPr/>
      <dgm:t>
        <a:bodyPr/>
        <a:lstStyle/>
        <a:p>
          <a:endParaRPr lang="en-US" sz="2000"/>
        </a:p>
      </dgm:t>
    </dgm:pt>
    <dgm:pt modelId="{FB431C7B-4951-40BB-9333-5A9AB07A3BDA}">
      <dgm:prSet custT="1"/>
      <dgm:spPr/>
      <dgm:t>
        <a:bodyPr/>
        <a:lstStyle/>
        <a:p>
          <a:pPr>
            <a:lnSpc>
              <a:spcPct val="100000"/>
            </a:lnSpc>
            <a:defRPr b="1"/>
          </a:pPr>
          <a:r>
            <a:rPr lang="en-US" sz="2000" dirty="0">
              <a:latin typeface="メイリオ" panose="020B0604030504040204" pitchFamily="50" charset="-128"/>
              <a:ea typeface="メイリオ" panose="020B0604030504040204" pitchFamily="50" charset="-128"/>
            </a:rPr>
            <a:t>Python	</a:t>
          </a:r>
        </a:p>
      </dgm:t>
    </dgm:pt>
    <dgm:pt modelId="{5AB566DC-B763-4AC7-863A-1D10F6773FED}" type="parTrans" cxnId="{D881748E-75BE-49E8-96C4-1327C2F930C2}">
      <dgm:prSet/>
      <dgm:spPr/>
      <dgm:t>
        <a:bodyPr/>
        <a:lstStyle/>
        <a:p>
          <a:endParaRPr lang="en-US" sz="2000"/>
        </a:p>
      </dgm:t>
    </dgm:pt>
    <dgm:pt modelId="{339A8A34-67E3-4719-8196-2843C80556AD}" type="sibTrans" cxnId="{D881748E-75BE-49E8-96C4-1327C2F930C2}">
      <dgm:prSet/>
      <dgm:spPr/>
      <dgm:t>
        <a:bodyPr/>
        <a:lstStyle/>
        <a:p>
          <a:endParaRPr lang="en-US" sz="2000"/>
        </a:p>
      </dgm:t>
    </dgm:pt>
    <dgm:pt modelId="{16DDBF70-9443-4317-8608-19D282AA777A}">
      <dgm:prSet custT="1"/>
      <dgm:spPr/>
      <dgm:t>
        <a:bodyPr/>
        <a:lstStyle/>
        <a:p>
          <a:pPr algn="l">
            <a:lnSpc>
              <a:spcPct val="100000"/>
            </a:lnSpc>
          </a:pPr>
          <a:r>
            <a:rPr kumimoji="1" lang="ja-JP" altLang="en-US" sz="2000" dirty="0">
              <a:latin typeface="メイリオ" panose="020B0604030504040204" pitchFamily="50" charset="-128"/>
              <a:ea typeface="メイリオ" panose="020B0604030504040204" pitchFamily="50" charset="-128"/>
            </a:rPr>
            <a:t>どのコンピュータでも同じプログラムが実行可能</a:t>
          </a:r>
          <a:endParaRPr lang="en-US" sz="2000" dirty="0">
            <a:latin typeface="メイリオ" panose="020B0604030504040204" pitchFamily="50" charset="-128"/>
            <a:ea typeface="メイリオ" panose="020B0604030504040204" pitchFamily="50" charset="-128"/>
          </a:endParaRPr>
        </a:p>
      </dgm:t>
    </dgm:pt>
    <dgm:pt modelId="{F670810B-C67C-45E2-8972-2B607D938081}" type="parTrans" cxnId="{639A5262-16C3-4218-A5B5-F3D6C4A097F3}">
      <dgm:prSet/>
      <dgm:spPr/>
      <dgm:t>
        <a:bodyPr/>
        <a:lstStyle/>
        <a:p>
          <a:endParaRPr lang="en-US" sz="2000"/>
        </a:p>
      </dgm:t>
    </dgm:pt>
    <dgm:pt modelId="{ECA162D9-BD21-4E0C-B5CD-D4B8B4307713}" type="sibTrans" cxnId="{639A5262-16C3-4218-A5B5-F3D6C4A097F3}">
      <dgm:prSet/>
      <dgm:spPr/>
      <dgm:t>
        <a:bodyPr/>
        <a:lstStyle/>
        <a:p>
          <a:endParaRPr lang="en-US" sz="2000"/>
        </a:p>
      </dgm:t>
    </dgm:pt>
    <dgm:pt modelId="{EB3D128B-09BC-43F5-9162-001F5A0260B5}">
      <dgm:prSet custT="1"/>
      <dgm:spPr/>
      <dgm:t>
        <a:bodyPr/>
        <a:lstStyle/>
        <a:p>
          <a:pPr>
            <a:lnSpc>
              <a:spcPct val="100000"/>
            </a:lnSpc>
            <a:defRPr b="1"/>
          </a:pPr>
          <a:r>
            <a:rPr lang="en-US" sz="2000">
              <a:latin typeface="メイリオ" panose="020B0604030504040204" pitchFamily="50" charset="-128"/>
              <a:ea typeface="メイリオ" panose="020B0604030504040204" pitchFamily="50" charset="-128"/>
            </a:rPr>
            <a:t>C / C++ 	</a:t>
          </a:r>
        </a:p>
      </dgm:t>
    </dgm:pt>
    <dgm:pt modelId="{2B1764CF-1E82-492F-808C-A5A10BCE2040}" type="parTrans" cxnId="{547AB8AC-623B-40C1-8783-9ED74F8BC894}">
      <dgm:prSet/>
      <dgm:spPr/>
      <dgm:t>
        <a:bodyPr/>
        <a:lstStyle/>
        <a:p>
          <a:endParaRPr lang="en-US" sz="2000"/>
        </a:p>
      </dgm:t>
    </dgm:pt>
    <dgm:pt modelId="{3C2E9478-DEC8-4FDC-8E93-FF7C93F2D449}" type="sibTrans" cxnId="{547AB8AC-623B-40C1-8783-9ED74F8BC894}">
      <dgm:prSet/>
      <dgm:spPr/>
      <dgm:t>
        <a:bodyPr/>
        <a:lstStyle/>
        <a:p>
          <a:endParaRPr lang="en-US" sz="2000"/>
        </a:p>
      </dgm:t>
    </dgm:pt>
    <dgm:pt modelId="{6A8DC7A2-935A-4019-A3C1-89FFB07EEA5E}">
      <dgm:prSet custT="1"/>
      <dgm:spPr/>
      <dgm:t>
        <a:bodyPr/>
        <a:lstStyle/>
        <a:p>
          <a:pPr algn="l">
            <a:lnSpc>
              <a:spcPct val="100000"/>
            </a:lnSpc>
          </a:pPr>
          <a:r>
            <a:rPr kumimoji="1" lang="ja-JP" altLang="en-US" sz="2000" dirty="0">
              <a:latin typeface="メイリオ" panose="020B0604030504040204" pitchFamily="50" charset="-128"/>
              <a:ea typeface="メイリオ" panose="020B0604030504040204" pitchFamily="50" charset="-128"/>
            </a:rPr>
            <a:t>コンピュータの性能を最大限引き出す</a:t>
          </a:r>
          <a:endParaRPr lang="en-US" sz="2000" dirty="0">
            <a:latin typeface="メイリオ" panose="020B0604030504040204" pitchFamily="50" charset="-128"/>
            <a:ea typeface="メイリオ" panose="020B0604030504040204" pitchFamily="50" charset="-128"/>
          </a:endParaRPr>
        </a:p>
      </dgm:t>
    </dgm:pt>
    <dgm:pt modelId="{95A6A471-13E6-48B3-A582-063ED876366C}" type="parTrans" cxnId="{6CF24808-3E98-49B9-BD30-4EF97295BED5}">
      <dgm:prSet/>
      <dgm:spPr/>
      <dgm:t>
        <a:bodyPr/>
        <a:lstStyle/>
        <a:p>
          <a:endParaRPr lang="en-US" sz="2000"/>
        </a:p>
      </dgm:t>
    </dgm:pt>
    <dgm:pt modelId="{3902450E-64D3-4DF1-91F7-F743767E0A4D}" type="sibTrans" cxnId="{6CF24808-3E98-49B9-BD30-4EF97295BED5}">
      <dgm:prSet/>
      <dgm:spPr/>
      <dgm:t>
        <a:bodyPr/>
        <a:lstStyle/>
        <a:p>
          <a:endParaRPr lang="en-US" sz="2000"/>
        </a:p>
      </dgm:t>
    </dgm:pt>
    <dgm:pt modelId="{F425C14C-1BF9-49FA-812D-C183A3DC4664}">
      <dgm:prSet custT="1"/>
      <dgm:spPr/>
      <dgm:t>
        <a:bodyPr/>
        <a:lstStyle/>
        <a:p>
          <a:pPr>
            <a:lnSpc>
              <a:spcPct val="100000"/>
            </a:lnSpc>
            <a:defRPr b="1"/>
          </a:pPr>
          <a:r>
            <a:rPr lang="en-US" sz="2000">
              <a:latin typeface="メイリオ" panose="020B0604030504040204" pitchFamily="50" charset="-128"/>
              <a:ea typeface="メイリオ" panose="020B0604030504040204" pitchFamily="50" charset="-128"/>
            </a:rPr>
            <a:t>R			</a:t>
          </a:r>
        </a:p>
      </dgm:t>
    </dgm:pt>
    <dgm:pt modelId="{74C20827-4081-4ACC-91B7-B9402737B9A7}" type="parTrans" cxnId="{F1479ECD-8988-4364-8097-93B2AFC97D5E}">
      <dgm:prSet/>
      <dgm:spPr/>
      <dgm:t>
        <a:bodyPr/>
        <a:lstStyle/>
        <a:p>
          <a:endParaRPr lang="en-US" sz="2000"/>
        </a:p>
      </dgm:t>
    </dgm:pt>
    <dgm:pt modelId="{2AEB5216-91A8-48A8-BE4A-45CD43BCC596}" type="sibTrans" cxnId="{F1479ECD-8988-4364-8097-93B2AFC97D5E}">
      <dgm:prSet/>
      <dgm:spPr/>
      <dgm:t>
        <a:bodyPr/>
        <a:lstStyle/>
        <a:p>
          <a:endParaRPr lang="en-US" sz="2000"/>
        </a:p>
      </dgm:t>
    </dgm:pt>
    <dgm:pt modelId="{EB03B293-C161-43D5-821A-D4695D9F4352}">
      <dgm:prSet custT="1"/>
      <dgm:spPr/>
      <dgm:t>
        <a:bodyPr/>
        <a:lstStyle/>
        <a:p>
          <a:pPr algn="l">
            <a:lnSpc>
              <a:spcPct val="100000"/>
            </a:lnSpc>
          </a:pPr>
          <a:r>
            <a:rPr lang="ja-JP" sz="2000" dirty="0">
              <a:latin typeface="メイリオ" panose="020B0604030504040204" pitchFamily="50" charset="-128"/>
              <a:ea typeface="メイリオ" panose="020B0604030504040204" pitchFamily="50" charset="-128"/>
            </a:rPr>
            <a:t>データ処理に特化したコマンド言語</a:t>
          </a:r>
          <a:endParaRPr lang="en-US" sz="2000" dirty="0">
            <a:latin typeface="メイリオ" panose="020B0604030504040204" pitchFamily="50" charset="-128"/>
            <a:ea typeface="メイリオ" panose="020B0604030504040204" pitchFamily="50" charset="-128"/>
          </a:endParaRPr>
        </a:p>
      </dgm:t>
    </dgm:pt>
    <dgm:pt modelId="{9CEF4E6C-A31F-4CDA-849E-55017B159951}" type="parTrans" cxnId="{3033593B-9046-4D3E-9B11-458FB3683945}">
      <dgm:prSet/>
      <dgm:spPr/>
      <dgm:t>
        <a:bodyPr/>
        <a:lstStyle/>
        <a:p>
          <a:endParaRPr lang="en-US" sz="2000"/>
        </a:p>
      </dgm:t>
    </dgm:pt>
    <dgm:pt modelId="{FE847EF8-F19E-42B0-B070-6966DC096ABA}" type="sibTrans" cxnId="{3033593B-9046-4D3E-9B11-458FB3683945}">
      <dgm:prSet/>
      <dgm:spPr/>
      <dgm:t>
        <a:bodyPr/>
        <a:lstStyle/>
        <a:p>
          <a:endParaRPr lang="en-US" sz="2000"/>
        </a:p>
      </dgm:t>
    </dgm:pt>
    <dgm:pt modelId="{AE16DAE4-C97F-4BEA-9EB0-E0BC1BFA864A}">
      <dgm:prSet custT="1"/>
      <dgm:spPr/>
      <dgm:t>
        <a:bodyPr/>
        <a:lstStyle/>
        <a:p>
          <a:pPr>
            <a:lnSpc>
              <a:spcPct val="100000"/>
            </a:lnSpc>
            <a:defRPr b="1"/>
          </a:pPr>
          <a:r>
            <a:rPr lang="en-US" sz="2000">
              <a:latin typeface="メイリオ" panose="020B0604030504040204" pitchFamily="50" charset="-128"/>
              <a:ea typeface="メイリオ" panose="020B0604030504040204" pitchFamily="50" charset="-128"/>
            </a:rPr>
            <a:t>SQL			</a:t>
          </a:r>
        </a:p>
      </dgm:t>
    </dgm:pt>
    <dgm:pt modelId="{E341CBD5-EE6D-460D-A0F3-C608377C3745}" type="parTrans" cxnId="{93F4CD2D-C29B-4531-9EDF-CE0AA1AF968C}">
      <dgm:prSet/>
      <dgm:spPr/>
      <dgm:t>
        <a:bodyPr/>
        <a:lstStyle/>
        <a:p>
          <a:endParaRPr lang="en-US" sz="2000"/>
        </a:p>
      </dgm:t>
    </dgm:pt>
    <dgm:pt modelId="{4F8A938E-9520-44F5-958B-405C3EE6E32E}" type="sibTrans" cxnId="{93F4CD2D-C29B-4531-9EDF-CE0AA1AF968C}">
      <dgm:prSet/>
      <dgm:spPr/>
      <dgm:t>
        <a:bodyPr/>
        <a:lstStyle/>
        <a:p>
          <a:endParaRPr lang="en-US" sz="2000"/>
        </a:p>
      </dgm:t>
    </dgm:pt>
    <dgm:pt modelId="{45535DF1-17E0-4A65-A7D5-69F3A55FA5D0}">
      <dgm:prSet custT="1"/>
      <dgm:spPr/>
      <dgm:t>
        <a:bodyPr/>
        <a:lstStyle/>
        <a:p>
          <a:pPr algn="l">
            <a:lnSpc>
              <a:spcPct val="100000"/>
            </a:lnSpc>
          </a:pPr>
          <a:r>
            <a:rPr lang="ja-JP" sz="2000" dirty="0">
              <a:latin typeface="メイリオ" panose="020B0604030504040204" pitchFamily="50" charset="-128"/>
              <a:ea typeface="メイリオ" panose="020B0604030504040204" pitchFamily="50" charset="-128"/>
            </a:rPr>
            <a:t>データベースに特化したコマンド言語</a:t>
          </a:r>
          <a:endParaRPr lang="en-US" sz="2000" dirty="0">
            <a:latin typeface="メイリオ" panose="020B0604030504040204" pitchFamily="50" charset="-128"/>
            <a:ea typeface="メイリオ" panose="020B0604030504040204" pitchFamily="50" charset="-128"/>
          </a:endParaRPr>
        </a:p>
      </dgm:t>
    </dgm:pt>
    <dgm:pt modelId="{BAFF28DA-887D-4FF6-B435-4E58195677C1}" type="parTrans" cxnId="{4FEFA32D-D391-499C-A0AD-8C8E2C0E26E4}">
      <dgm:prSet/>
      <dgm:spPr/>
      <dgm:t>
        <a:bodyPr/>
        <a:lstStyle/>
        <a:p>
          <a:endParaRPr lang="en-US" sz="2000"/>
        </a:p>
      </dgm:t>
    </dgm:pt>
    <dgm:pt modelId="{8F2D5768-3562-4361-BD9D-AA3E4B538872}" type="sibTrans" cxnId="{4FEFA32D-D391-499C-A0AD-8C8E2C0E26E4}">
      <dgm:prSet/>
      <dgm:spPr/>
      <dgm:t>
        <a:bodyPr/>
        <a:lstStyle/>
        <a:p>
          <a:endParaRPr lang="en-US" sz="2000"/>
        </a:p>
      </dgm:t>
    </dgm:pt>
    <dgm:pt modelId="{26E93CB6-5BA0-4F32-B3A5-1B32E5593119}">
      <dgm:prSet custT="1"/>
      <dgm:spPr/>
      <dgm:t>
        <a:bodyPr/>
        <a:lstStyle/>
        <a:p>
          <a:pPr>
            <a:lnSpc>
              <a:spcPct val="100000"/>
            </a:lnSpc>
            <a:defRPr b="1"/>
          </a:pPr>
          <a:r>
            <a:rPr lang="en-US" sz="2000">
              <a:latin typeface="メイリオ" panose="020B0604030504040204" pitchFamily="50" charset="-128"/>
              <a:ea typeface="メイリオ" panose="020B0604030504040204" pitchFamily="50" charset="-128"/>
            </a:rPr>
            <a:t>MATLAB / Octave	</a:t>
          </a:r>
        </a:p>
      </dgm:t>
    </dgm:pt>
    <dgm:pt modelId="{B49C6F60-3D1C-47CA-9E4C-2DCF29A86F62}" type="parTrans" cxnId="{59CB9A2A-80AE-4FCB-91AF-35337DB74EFA}">
      <dgm:prSet/>
      <dgm:spPr/>
      <dgm:t>
        <a:bodyPr/>
        <a:lstStyle/>
        <a:p>
          <a:endParaRPr lang="en-US" sz="2000"/>
        </a:p>
      </dgm:t>
    </dgm:pt>
    <dgm:pt modelId="{4950526B-0D84-4405-9172-854E83D8898A}" type="sibTrans" cxnId="{59CB9A2A-80AE-4FCB-91AF-35337DB74EFA}">
      <dgm:prSet/>
      <dgm:spPr/>
      <dgm:t>
        <a:bodyPr/>
        <a:lstStyle/>
        <a:p>
          <a:endParaRPr lang="en-US" sz="2000"/>
        </a:p>
      </dgm:t>
    </dgm:pt>
    <dgm:pt modelId="{AF30F617-4E25-486F-BE29-C4848B1083A2}">
      <dgm:prSet custT="1"/>
      <dgm:spPr/>
      <dgm:t>
        <a:bodyPr/>
        <a:lstStyle/>
        <a:p>
          <a:pPr algn="l">
            <a:lnSpc>
              <a:spcPct val="100000"/>
            </a:lnSpc>
          </a:pPr>
          <a:r>
            <a:rPr lang="ja-JP" sz="2000" dirty="0">
              <a:latin typeface="メイリオ" panose="020B0604030504040204" pitchFamily="50" charset="-128"/>
              <a:ea typeface="メイリオ" panose="020B0604030504040204" pitchFamily="50" charset="-128"/>
            </a:rPr>
            <a:t>数値計算，信号処理などに特化したコマンド言語</a:t>
          </a:r>
          <a:endParaRPr lang="en-US" sz="2000" dirty="0">
            <a:latin typeface="メイリオ" panose="020B0604030504040204" pitchFamily="50" charset="-128"/>
            <a:ea typeface="メイリオ" panose="020B0604030504040204" pitchFamily="50" charset="-128"/>
          </a:endParaRPr>
        </a:p>
      </dgm:t>
    </dgm:pt>
    <dgm:pt modelId="{42F60972-DD67-4195-A167-05A86DFE226A}" type="parTrans" cxnId="{288EAD99-6CCD-4E30-B10D-5F4CB44D87F6}">
      <dgm:prSet/>
      <dgm:spPr/>
      <dgm:t>
        <a:bodyPr/>
        <a:lstStyle/>
        <a:p>
          <a:endParaRPr lang="en-US" sz="2000"/>
        </a:p>
      </dgm:t>
    </dgm:pt>
    <dgm:pt modelId="{6E663389-EBFC-4159-8F18-8056460B6687}" type="sibTrans" cxnId="{288EAD99-6CCD-4E30-B10D-5F4CB44D87F6}">
      <dgm:prSet/>
      <dgm:spPr/>
      <dgm:t>
        <a:bodyPr/>
        <a:lstStyle/>
        <a:p>
          <a:endParaRPr lang="en-US" sz="2000"/>
        </a:p>
      </dgm:t>
    </dgm:pt>
    <dgm:pt modelId="{C0055F46-AE63-4BD8-9C62-B948D75B3138}" type="pres">
      <dgm:prSet presAssocID="{84DB7504-8C9D-480F-B01A-7B86C15148E0}" presName="root" presStyleCnt="0">
        <dgm:presLayoutVars>
          <dgm:dir/>
          <dgm:resizeHandles val="exact"/>
        </dgm:presLayoutVars>
      </dgm:prSet>
      <dgm:spPr/>
    </dgm:pt>
    <dgm:pt modelId="{E1F1B721-E63C-41BA-850B-98BDF48D7B6D}" type="pres">
      <dgm:prSet presAssocID="{8202F129-EA9B-40F8-B18F-588579562295}" presName="compNode" presStyleCnt="0"/>
      <dgm:spPr/>
    </dgm:pt>
    <dgm:pt modelId="{CA5FAA0A-B465-4D95-95FC-94D304BBA4D0}" type="pres">
      <dgm:prSet presAssocID="{8202F129-EA9B-40F8-B18F-588579562295}" presName="iconRect" presStyleLbl="node1" presStyleIdx="0" presStyleCnt="7"/>
      <dgm:spPr>
        <a:noFill/>
      </dgm:spPr>
    </dgm:pt>
    <dgm:pt modelId="{515DA85D-7113-4E7A-86EB-ED79ED6E41C8}" type="pres">
      <dgm:prSet presAssocID="{8202F129-EA9B-40F8-B18F-588579562295}" presName="iconSpace" presStyleCnt="0"/>
      <dgm:spPr/>
    </dgm:pt>
    <dgm:pt modelId="{2C4FC00F-946A-45C6-9A5C-D5042F3673B9}" type="pres">
      <dgm:prSet presAssocID="{8202F129-EA9B-40F8-B18F-588579562295}" presName="parTx" presStyleLbl="revTx" presStyleIdx="0" presStyleCnt="14">
        <dgm:presLayoutVars>
          <dgm:chMax val="0"/>
          <dgm:chPref val="0"/>
        </dgm:presLayoutVars>
      </dgm:prSet>
      <dgm:spPr/>
    </dgm:pt>
    <dgm:pt modelId="{0403FA67-4E27-4B6C-ADD6-5BC932EAB15A}" type="pres">
      <dgm:prSet presAssocID="{8202F129-EA9B-40F8-B18F-588579562295}" presName="txSpace" presStyleCnt="0"/>
      <dgm:spPr/>
    </dgm:pt>
    <dgm:pt modelId="{8379923F-AA02-4B63-8DCC-9E46A82D0DA0}" type="pres">
      <dgm:prSet presAssocID="{8202F129-EA9B-40F8-B18F-588579562295}" presName="desTx" presStyleLbl="revTx" presStyleIdx="1" presStyleCnt="14">
        <dgm:presLayoutVars/>
      </dgm:prSet>
      <dgm:spPr/>
    </dgm:pt>
    <dgm:pt modelId="{DA05D1EB-39D6-4931-9F85-152CF281ADCD}" type="pres">
      <dgm:prSet presAssocID="{B0B9515F-AE4D-4788-807D-CD571FD7C476}" presName="sibTrans" presStyleCnt="0"/>
      <dgm:spPr/>
    </dgm:pt>
    <dgm:pt modelId="{DC2184A8-88CB-4BC5-8624-B57F512EE4FF}" type="pres">
      <dgm:prSet presAssocID="{F7EC8854-BF7E-4087-AD29-BEEDE23F496E}" presName="compNode" presStyleCnt="0"/>
      <dgm:spPr/>
    </dgm:pt>
    <dgm:pt modelId="{1CBF0BFA-9446-4350-9873-D795E92046BA}" type="pres">
      <dgm:prSet presAssocID="{F7EC8854-BF7E-4087-AD29-BEEDE23F496E}" presName="iconRect" presStyleLbl="node1" presStyleIdx="1" presStyleCnt="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0649F4D7-53B6-401B-8A15-A3F7F72EFDC2}" type="pres">
      <dgm:prSet presAssocID="{F7EC8854-BF7E-4087-AD29-BEEDE23F496E}" presName="iconSpace" presStyleCnt="0"/>
      <dgm:spPr/>
    </dgm:pt>
    <dgm:pt modelId="{5C048B27-4864-41BF-B14F-D7DD75B35B34}" type="pres">
      <dgm:prSet presAssocID="{F7EC8854-BF7E-4087-AD29-BEEDE23F496E}" presName="parTx" presStyleLbl="revTx" presStyleIdx="2" presStyleCnt="14" custLinFactX="15204" custLinFactNeighborX="100000" custLinFactNeighborY="-498">
        <dgm:presLayoutVars>
          <dgm:chMax val="0"/>
          <dgm:chPref val="0"/>
        </dgm:presLayoutVars>
      </dgm:prSet>
      <dgm:spPr/>
    </dgm:pt>
    <dgm:pt modelId="{34FAD95E-42B4-44B4-B8B8-D4BB0AC4407A}" type="pres">
      <dgm:prSet presAssocID="{F7EC8854-BF7E-4087-AD29-BEEDE23F496E}" presName="txSpace" presStyleCnt="0"/>
      <dgm:spPr/>
    </dgm:pt>
    <dgm:pt modelId="{B69E8182-6010-41A8-8CFB-7746B4833970}" type="pres">
      <dgm:prSet presAssocID="{F7EC8854-BF7E-4087-AD29-BEEDE23F496E}" presName="desTx" presStyleLbl="revTx" presStyleIdx="3" presStyleCnt="14" custLinFactNeighborY="-25032">
        <dgm:presLayoutVars/>
      </dgm:prSet>
      <dgm:spPr/>
    </dgm:pt>
    <dgm:pt modelId="{1A5858E2-9EC9-4CD5-A36F-EF5F63257A9A}" type="pres">
      <dgm:prSet presAssocID="{31081002-9664-4860-91A1-3B0A1B9F4EE3}" presName="sibTrans" presStyleCnt="0"/>
      <dgm:spPr/>
    </dgm:pt>
    <dgm:pt modelId="{5BC37CF6-6B21-4881-8ED1-2151C779CE02}" type="pres">
      <dgm:prSet presAssocID="{FB431C7B-4951-40BB-9333-5A9AB07A3BDA}" presName="compNode" presStyleCnt="0"/>
      <dgm:spPr/>
    </dgm:pt>
    <dgm:pt modelId="{C34AED2E-FDCE-46D9-98C9-F23CE692E80F}" type="pres">
      <dgm:prSet presAssocID="{FB431C7B-4951-40BB-9333-5A9AB07A3BDA}" presName="iconRect" presStyleLbl="node1" presStyleIdx="2"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7000C766-48D6-4DF3-AC0B-55D222EB5ACE}" type="pres">
      <dgm:prSet presAssocID="{FB431C7B-4951-40BB-9333-5A9AB07A3BDA}" presName="iconSpace" presStyleCnt="0"/>
      <dgm:spPr/>
    </dgm:pt>
    <dgm:pt modelId="{4D0B0B3E-DBEB-43B5-A7A8-CFDDCD4B6E9B}" type="pres">
      <dgm:prSet presAssocID="{FB431C7B-4951-40BB-9333-5A9AB07A3BDA}" presName="parTx" presStyleLbl="revTx" presStyleIdx="4" presStyleCnt="14" custLinFactX="-15205" custLinFactNeighborX="-100000" custLinFactNeighborY="-1992">
        <dgm:presLayoutVars>
          <dgm:chMax val="0"/>
          <dgm:chPref val="0"/>
        </dgm:presLayoutVars>
      </dgm:prSet>
      <dgm:spPr/>
    </dgm:pt>
    <dgm:pt modelId="{2A900940-2A2C-4549-8AB5-E49107EFF399}" type="pres">
      <dgm:prSet presAssocID="{FB431C7B-4951-40BB-9333-5A9AB07A3BDA}" presName="txSpace" presStyleCnt="0"/>
      <dgm:spPr/>
    </dgm:pt>
    <dgm:pt modelId="{CFBE253C-E0DD-4F4B-BF1D-C79B1E963FFC}" type="pres">
      <dgm:prSet presAssocID="{FB431C7B-4951-40BB-9333-5A9AB07A3BDA}" presName="desTx" presStyleLbl="revTx" presStyleIdx="5" presStyleCnt="14" custLinFactNeighborX="140" custLinFactNeighborY="-25079">
        <dgm:presLayoutVars/>
      </dgm:prSet>
      <dgm:spPr/>
    </dgm:pt>
    <dgm:pt modelId="{0AB92477-7498-4FF0-B26D-F029B5E37FB0}" type="pres">
      <dgm:prSet presAssocID="{339A8A34-67E3-4719-8196-2843C80556AD}" presName="sibTrans" presStyleCnt="0"/>
      <dgm:spPr/>
    </dgm:pt>
    <dgm:pt modelId="{A7E98EB5-4DE6-4D2B-BE6C-E5DF98871B12}" type="pres">
      <dgm:prSet presAssocID="{EB3D128B-09BC-43F5-9162-001F5A0260B5}" presName="compNode" presStyleCnt="0"/>
      <dgm:spPr/>
    </dgm:pt>
    <dgm:pt modelId="{2744B937-E974-4F66-90C3-056662FF9D80}" type="pres">
      <dgm:prSet presAssocID="{EB3D128B-09BC-43F5-9162-001F5A0260B5}" presName="iconRect" presStyleLbl="node1" presStyleIdx="3"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AA6DAC53-0900-4772-B756-8A270443069B}" type="pres">
      <dgm:prSet presAssocID="{EB3D128B-09BC-43F5-9162-001F5A0260B5}" presName="iconSpace" presStyleCnt="0"/>
      <dgm:spPr/>
    </dgm:pt>
    <dgm:pt modelId="{0AEF1B6C-4A7B-4365-8908-1BFE37B8FB23}" type="pres">
      <dgm:prSet presAssocID="{EB3D128B-09BC-43F5-9162-001F5A0260B5}" presName="parTx" presStyleLbl="revTx" presStyleIdx="6" presStyleCnt="14">
        <dgm:presLayoutVars>
          <dgm:chMax val="0"/>
          <dgm:chPref val="0"/>
        </dgm:presLayoutVars>
      </dgm:prSet>
      <dgm:spPr/>
    </dgm:pt>
    <dgm:pt modelId="{BE303A7B-B3B5-4A5C-BCBF-DC90DE90C2C2}" type="pres">
      <dgm:prSet presAssocID="{EB3D128B-09BC-43F5-9162-001F5A0260B5}" presName="txSpace" presStyleCnt="0"/>
      <dgm:spPr/>
    </dgm:pt>
    <dgm:pt modelId="{E2F7DA72-A315-47C5-BEF2-E3A2D705943F}" type="pres">
      <dgm:prSet presAssocID="{EB3D128B-09BC-43F5-9162-001F5A0260B5}" presName="desTx" presStyleLbl="revTx" presStyleIdx="7" presStyleCnt="14" custLinFactNeighborY="-23186">
        <dgm:presLayoutVars/>
      </dgm:prSet>
      <dgm:spPr/>
    </dgm:pt>
    <dgm:pt modelId="{D21B4DF9-C462-4410-A95C-7752F51897CB}" type="pres">
      <dgm:prSet presAssocID="{3C2E9478-DEC8-4FDC-8E93-FF7C93F2D449}" presName="sibTrans" presStyleCnt="0"/>
      <dgm:spPr/>
    </dgm:pt>
    <dgm:pt modelId="{8CFE31CD-51E9-462B-971E-017B83C92424}" type="pres">
      <dgm:prSet presAssocID="{F425C14C-1BF9-49FA-812D-C183A3DC4664}" presName="compNode" presStyleCnt="0"/>
      <dgm:spPr/>
    </dgm:pt>
    <dgm:pt modelId="{F8CFA6DE-5C43-470A-B920-7764985D4256}" type="pres">
      <dgm:prSet presAssocID="{F425C14C-1BF9-49FA-812D-C183A3DC4664}" presName="iconRect" presStyleLbl="node1" presStyleIdx="4"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73BF21F8-12A4-4270-8097-A776B531698A}" type="pres">
      <dgm:prSet presAssocID="{F425C14C-1BF9-49FA-812D-C183A3DC4664}" presName="iconSpace" presStyleCnt="0"/>
      <dgm:spPr/>
    </dgm:pt>
    <dgm:pt modelId="{B67A5EEC-BBB0-4D77-B956-DFE7A89B3A0B}" type="pres">
      <dgm:prSet presAssocID="{F425C14C-1BF9-49FA-812D-C183A3DC4664}" presName="parTx" presStyleLbl="revTx" presStyleIdx="8" presStyleCnt="14">
        <dgm:presLayoutVars>
          <dgm:chMax val="0"/>
          <dgm:chPref val="0"/>
        </dgm:presLayoutVars>
      </dgm:prSet>
      <dgm:spPr/>
    </dgm:pt>
    <dgm:pt modelId="{DEFEF3A8-8353-4C71-B1C4-6ECDA2C80D9E}" type="pres">
      <dgm:prSet presAssocID="{F425C14C-1BF9-49FA-812D-C183A3DC4664}" presName="txSpace" presStyleCnt="0"/>
      <dgm:spPr/>
    </dgm:pt>
    <dgm:pt modelId="{1E3D9CB9-B201-4402-B818-4448A5432D66}" type="pres">
      <dgm:prSet presAssocID="{F425C14C-1BF9-49FA-812D-C183A3DC4664}" presName="desTx" presStyleLbl="revTx" presStyleIdx="9" presStyleCnt="14" custLinFactNeighborX="-2895" custLinFactNeighborY="-20778">
        <dgm:presLayoutVars/>
      </dgm:prSet>
      <dgm:spPr/>
    </dgm:pt>
    <dgm:pt modelId="{BB75EDE0-4CB8-4E52-B0AD-FEE85B742A27}" type="pres">
      <dgm:prSet presAssocID="{2AEB5216-91A8-48A8-BE4A-45CD43BCC596}" presName="sibTrans" presStyleCnt="0"/>
      <dgm:spPr/>
    </dgm:pt>
    <dgm:pt modelId="{025EFCDF-7245-4E26-BAEE-5AF41776FC16}" type="pres">
      <dgm:prSet presAssocID="{AE16DAE4-C97F-4BEA-9EB0-E0BC1BFA864A}" presName="compNode" presStyleCnt="0"/>
      <dgm:spPr/>
    </dgm:pt>
    <dgm:pt modelId="{6645098B-45EB-44E1-99E6-973F1DB89F61}" type="pres">
      <dgm:prSet presAssocID="{AE16DAE4-C97F-4BEA-9EB0-E0BC1BFA864A}" presName="iconRect" presStyleLbl="node1" presStyleIdx="5"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ngue"/>
        </a:ext>
      </dgm:extLst>
    </dgm:pt>
    <dgm:pt modelId="{3DB06F83-7C9A-427F-83B5-5D508A177236}" type="pres">
      <dgm:prSet presAssocID="{AE16DAE4-C97F-4BEA-9EB0-E0BC1BFA864A}" presName="iconSpace" presStyleCnt="0"/>
      <dgm:spPr/>
    </dgm:pt>
    <dgm:pt modelId="{D5D6BCB0-FE70-4B57-8663-4E5CA3D4636A}" type="pres">
      <dgm:prSet presAssocID="{AE16DAE4-C97F-4BEA-9EB0-E0BC1BFA864A}" presName="parTx" presStyleLbl="revTx" presStyleIdx="10" presStyleCnt="14">
        <dgm:presLayoutVars>
          <dgm:chMax val="0"/>
          <dgm:chPref val="0"/>
        </dgm:presLayoutVars>
      </dgm:prSet>
      <dgm:spPr/>
    </dgm:pt>
    <dgm:pt modelId="{EEC14A6F-8D19-4F64-B0E6-9950F55C293C}" type="pres">
      <dgm:prSet presAssocID="{AE16DAE4-C97F-4BEA-9EB0-E0BC1BFA864A}" presName="txSpace" presStyleCnt="0"/>
      <dgm:spPr/>
    </dgm:pt>
    <dgm:pt modelId="{E97475B9-2AA3-4FF5-BE07-39F93E770C6B}" type="pres">
      <dgm:prSet presAssocID="{AE16DAE4-C97F-4BEA-9EB0-E0BC1BFA864A}" presName="desTx" presStyleLbl="revTx" presStyleIdx="11" presStyleCnt="14" custLinFactNeighborX="-1158" custLinFactNeighborY="-20421">
        <dgm:presLayoutVars/>
      </dgm:prSet>
      <dgm:spPr/>
    </dgm:pt>
    <dgm:pt modelId="{F6B5B577-AB7D-4112-B3DF-8E9FEB14B94C}" type="pres">
      <dgm:prSet presAssocID="{4F8A938E-9520-44F5-958B-405C3EE6E32E}" presName="sibTrans" presStyleCnt="0"/>
      <dgm:spPr/>
    </dgm:pt>
    <dgm:pt modelId="{F5E6D7FC-260A-4667-BF91-514753FECF03}" type="pres">
      <dgm:prSet presAssocID="{26E93CB6-5BA0-4F32-B3A5-1B32E5593119}" presName="compNode" presStyleCnt="0"/>
      <dgm:spPr/>
    </dgm:pt>
    <dgm:pt modelId="{DF80E3E1-C92F-44F9-B71B-49EABD5ED70F}" type="pres">
      <dgm:prSet presAssocID="{26E93CB6-5BA0-4F32-B3A5-1B32E5593119}" presName="iconRect" presStyleLbl="node1" presStyleIdx="6" presStyleCnt="7"/>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mputer"/>
        </a:ext>
      </dgm:extLst>
    </dgm:pt>
    <dgm:pt modelId="{EE514775-42AE-4012-BAFD-220D12FED883}" type="pres">
      <dgm:prSet presAssocID="{26E93CB6-5BA0-4F32-B3A5-1B32E5593119}" presName="iconSpace" presStyleCnt="0"/>
      <dgm:spPr/>
    </dgm:pt>
    <dgm:pt modelId="{1EAB8795-71AB-4955-ABEB-560F430E4DE5}" type="pres">
      <dgm:prSet presAssocID="{26E93CB6-5BA0-4F32-B3A5-1B32E5593119}" presName="parTx" presStyleLbl="revTx" presStyleIdx="12" presStyleCnt="14">
        <dgm:presLayoutVars>
          <dgm:chMax val="0"/>
          <dgm:chPref val="0"/>
        </dgm:presLayoutVars>
      </dgm:prSet>
      <dgm:spPr/>
    </dgm:pt>
    <dgm:pt modelId="{8CE99271-9971-44A2-BF98-6F1012E5719D}" type="pres">
      <dgm:prSet presAssocID="{26E93CB6-5BA0-4F32-B3A5-1B32E5593119}" presName="txSpace" presStyleCnt="0"/>
      <dgm:spPr/>
    </dgm:pt>
    <dgm:pt modelId="{E1E69FBA-0535-4948-9808-EF9F1FD21C6D}" type="pres">
      <dgm:prSet presAssocID="{26E93CB6-5BA0-4F32-B3A5-1B32E5593119}" presName="desTx" presStyleLbl="revTx" presStyleIdx="13" presStyleCnt="14" custLinFactNeighborX="-2316" custLinFactNeighborY="-18719">
        <dgm:presLayoutVars/>
      </dgm:prSet>
      <dgm:spPr/>
    </dgm:pt>
  </dgm:ptLst>
  <dgm:cxnLst>
    <dgm:cxn modelId="{6CF24808-3E98-49B9-BD30-4EF97295BED5}" srcId="{EB3D128B-09BC-43F5-9162-001F5A0260B5}" destId="{6A8DC7A2-935A-4019-A3C1-89FFB07EEA5E}" srcOrd="0" destOrd="0" parTransId="{95A6A471-13E6-48B3-A582-063ED876366C}" sibTransId="{3902450E-64D3-4DF1-91F7-F743767E0A4D}"/>
    <dgm:cxn modelId="{F22F740D-C4AC-4ED8-9DE3-9BE2D5336AE4}" type="presOf" srcId="{1D071B22-4B05-4451-9AC3-77750F16C7FC}" destId="{B69E8182-6010-41A8-8CFB-7746B4833970}" srcOrd="0" destOrd="0" presId="urn:microsoft.com/office/officeart/2018/5/layout/CenteredIconLabelDescriptionList"/>
    <dgm:cxn modelId="{6E0ABB0D-E46D-44C5-88E0-94CD8C148C8F}" type="presOf" srcId="{45535DF1-17E0-4A65-A7D5-69F3A55FA5D0}" destId="{E97475B9-2AA3-4FF5-BE07-39F93E770C6B}" srcOrd="0" destOrd="0" presId="urn:microsoft.com/office/officeart/2018/5/layout/CenteredIconLabelDescriptionList"/>
    <dgm:cxn modelId="{59CB9A2A-80AE-4FCB-91AF-35337DB74EFA}" srcId="{84DB7504-8C9D-480F-B01A-7B86C15148E0}" destId="{26E93CB6-5BA0-4F32-B3A5-1B32E5593119}" srcOrd="6" destOrd="0" parTransId="{B49C6F60-3D1C-47CA-9E4C-2DCF29A86F62}" sibTransId="{4950526B-0D84-4405-9172-854E83D8898A}"/>
    <dgm:cxn modelId="{4FEFA32D-D391-499C-A0AD-8C8E2C0E26E4}" srcId="{AE16DAE4-C97F-4BEA-9EB0-E0BC1BFA864A}" destId="{45535DF1-17E0-4A65-A7D5-69F3A55FA5D0}" srcOrd="0" destOrd="0" parTransId="{BAFF28DA-887D-4FF6-B435-4E58195677C1}" sibTransId="{8F2D5768-3562-4361-BD9D-AA3E4B538872}"/>
    <dgm:cxn modelId="{93F4CD2D-C29B-4531-9EDF-CE0AA1AF968C}" srcId="{84DB7504-8C9D-480F-B01A-7B86C15148E0}" destId="{AE16DAE4-C97F-4BEA-9EB0-E0BC1BFA864A}" srcOrd="5" destOrd="0" parTransId="{E341CBD5-EE6D-460D-A0F3-C608377C3745}" sibTransId="{4F8A938E-9520-44F5-958B-405C3EE6E32E}"/>
    <dgm:cxn modelId="{CFE81535-3D0A-40AB-9707-372B2AF339AF}" type="presOf" srcId="{8202F129-EA9B-40F8-B18F-588579562295}" destId="{2C4FC00F-946A-45C6-9A5C-D5042F3673B9}" srcOrd="0" destOrd="0" presId="urn:microsoft.com/office/officeart/2018/5/layout/CenteredIconLabelDescriptionList"/>
    <dgm:cxn modelId="{1A057A35-B467-4BDC-8F10-F0AEDC53BF77}" type="presOf" srcId="{F7EC8854-BF7E-4087-AD29-BEEDE23F496E}" destId="{5C048B27-4864-41BF-B14F-D7DD75B35B34}" srcOrd="0" destOrd="0" presId="urn:microsoft.com/office/officeart/2018/5/layout/CenteredIconLabelDescriptionList"/>
    <dgm:cxn modelId="{3033593B-9046-4D3E-9B11-458FB3683945}" srcId="{F425C14C-1BF9-49FA-812D-C183A3DC4664}" destId="{EB03B293-C161-43D5-821A-D4695D9F4352}" srcOrd="0" destOrd="0" parTransId="{9CEF4E6C-A31F-4CDA-849E-55017B159951}" sibTransId="{FE847EF8-F19E-42B0-B070-6966DC096ABA}"/>
    <dgm:cxn modelId="{7E8A8D3D-E42C-424E-B7B3-6F0662485C78}" type="presOf" srcId="{6A8DC7A2-935A-4019-A3C1-89FFB07EEA5E}" destId="{E2F7DA72-A315-47C5-BEF2-E3A2D705943F}" srcOrd="0" destOrd="0" presId="urn:microsoft.com/office/officeart/2018/5/layout/CenteredIconLabelDescriptionList"/>
    <dgm:cxn modelId="{639A5262-16C3-4218-A5B5-F3D6C4A097F3}" srcId="{FB431C7B-4951-40BB-9333-5A9AB07A3BDA}" destId="{16DDBF70-9443-4317-8608-19D282AA777A}" srcOrd="0" destOrd="0" parTransId="{F670810B-C67C-45E2-8972-2B607D938081}" sibTransId="{ECA162D9-BD21-4E0C-B5CD-D4B8B4307713}"/>
    <dgm:cxn modelId="{F44F494B-8AB4-4B3A-A2CF-78DE82B73F27}" type="presOf" srcId="{F425C14C-1BF9-49FA-812D-C183A3DC4664}" destId="{B67A5EEC-BBB0-4D77-B956-DFE7A89B3A0B}" srcOrd="0" destOrd="0" presId="urn:microsoft.com/office/officeart/2018/5/layout/CenteredIconLabelDescriptionList"/>
    <dgm:cxn modelId="{DA24BD72-F6ED-4AAD-8BBE-B20B7FF8CA81}" type="presOf" srcId="{AF30F617-4E25-486F-BE29-C4848B1083A2}" destId="{E1E69FBA-0535-4948-9808-EF9F1FD21C6D}" srcOrd="0" destOrd="0" presId="urn:microsoft.com/office/officeart/2018/5/layout/CenteredIconLabelDescriptionList"/>
    <dgm:cxn modelId="{D5A7DA7A-8A44-40B6-AFE0-E1F714150975}" type="presOf" srcId="{FB431C7B-4951-40BB-9333-5A9AB07A3BDA}" destId="{4D0B0B3E-DBEB-43B5-A7A8-CFDDCD4B6E9B}" srcOrd="0" destOrd="0" presId="urn:microsoft.com/office/officeart/2018/5/layout/CenteredIconLabelDescriptionList"/>
    <dgm:cxn modelId="{CD3CEC86-0C83-46F5-89BC-042932E79064}" type="presOf" srcId="{26E93CB6-5BA0-4F32-B3A5-1B32E5593119}" destId="{1EAB8795-71AB-4955-ABEB-560F430E4DE5}" srcOrd="0" destOrd="0" presId="urn:microsoft.com/office/officeart/2018/5/layout/CenteredIconLabelDescriptionList"/>
    <dgm:cxn modelId="{D881748E-75BE-49E8-96C4-1327C2F930C2}" srcId="{84DB7504-8C9D-480F-B01A-7B86C15148E0}" destId="{FB431C7B-4951-40BB-9333-5A9AB07A3BDA}" srcOrd="2" destOrd="0" parTransId="{5AB566DC-B763-4AC7-863A-1D10F6773FED}" sibTransId="{339A8A34-67E3-4719-8196-2843C80556AD}"/>
    <dgm:cxn modelId="{66A26295-BFB8-4683-8BF6-6A9AF038230D}" type="presOf" srcId="{16DDBF70-9443-4317-8608-19D282AA777A}" destId="{CFBE253C-E0DD-4F4B-BF1D-C79B1E963FFC}" srcOrd="0" destOrd="0" presId="urn:microsoft.com/office/officeart/2018/5/layout/CenteredIconLabelDescriptionList"/>
    <dgm:cxn modelId="{288EAD99-6CCD-4E30-B10D-5F4CB44D87F6}" srcId="{26E93CB6-5BA0-4F32-B3A5-1B32E5593119}" destId="{AF30F617-4E25-486F-BE29-C4848B1083A2}" srcOrd="0" destOrd="0" parTransId="{42F60972-DD67-4195-A167-05A86DFE226A}" sibTransId="{6E663389-EBFC-4159-8F18-8056460B6687}"/>
    <dgm:cxn modelId="{5445599E-0156-4E74-8BCF-08B3B349FACA}" type="presOf" srcId="{EB03B293-C161-43D5-821A-D4695D9F4352}" destId="{1E3D9CB9-B201-4402-B818-4448A5432D66}" srcOrd="0" destOrd="0" presId="urn:microsoft.com/office/officeart/2018/5/layout/CenteredIconLabelDescriptionList"/>
    <dgm:cxn modelId="{4AA0BBA7-6711-4195-9D13-1C5D25D047F9}" type="presOf" srcId="{84DB7504-8C9D-480F-B01A-7B86C15148E0}" destId="{C0055F46-AE63-4BD8-9C62-B948D75B3138}" srcOrd="0" destOrd="0" presId="urn:microsoft.com/office/officeart/2018/5/layout/CenteredIconLabelDescriptionList"/>
    <dgm:cxn modelId="{547AB8AC-623B-40C1-8783-9ED74F8BC894}" srcId="{84DB7504-8C9D-480F-B01A-7B86C15148E0}" destId="{EB3D128B-09BC-43F5-9162-001F5A0260B5}" srcOrd="3" destOrd="0" parTransId="{2B1764CF-1E82-492F-808C-A5A10BCE2040}" sibTransId="{3C2E9478-DEC8-4FDC-8E93-FF7C93F2D449}"/>
    <dgm:cxn modelId="{A625F3C1-A9A5-4796-93B2-D6D54696B05D}" srcId="{84DB7504-8C9D-480F-B01A-7B86C15148E0}" destId="{8202F129-EA9B-40F8-B18F-588579562295}" srcOrd="0" destOrd="0" parTransId="{372DD1B9-16B8-445B-B32B-2E23882D7C66}" sibTransId="{B0B9515F-AE4D-4788-807D-CD571FD7C476}"/>
    <dgm:cxn modelId="{524197CC-203E-4D3D-8660-2B2C10EDE170}" type="presOf" srcId="{AE16DAE4-C97F-4BEA-9EB0-E0BC1BFA864A}" destId="{D5D6BCB0-FE70-4B57-8663-4E5CA3D4636A}" srcOrd="0" destOrd="0" presId="urn:microsoft.com/office/officeart/2018/5/layout/CenteredIconLabelDescriptionList"/>
    <dgm:cxn modelId="{F1479ECD-8988-4364-8097-93B2AFC97D5E}" srcId="{84DB7504-8C9D-480F-B01A-7B86C15148E0}" destId="{F425C14C-1BF9-49FA-812D-C183A3DC4664}" srcOrd="4" destOrd="0" parTransId="{74C20827-4081-4ACC-91B7-B9402737B9A7}" sibTransId="{2AEB5216-91A8-48A8-BE4A-45CD43BCC596}"/>
    <dgm:cxn modelId="{3D0E1EDC-920F-497F-8F18-62C595C9F581}" srcId="{F7EC8854-BF7E-4087-AD29-BEEDE23F496E}" destId="{1D071B22-4B05-4451-9AC3-77750F16C7FC}" srcOrd="0" destOrd="0" parTransId="{1AC850E4-5087-4958-8FDE-0D365BB50002}" sibTransId="{B76D3A9F-39C7-4ECE-98B7-7EE9236D8450}"/>
    <dgm:cxn modelId="{1189DCE8-7662-45E7-A4D2-38BF8DC99619}" type="presOf" srcId="{EB3D128B-09BC-43F5-9162-001F5A0260B5}" destId="{0AEF1B6C-4A7B-4365-8908-1BFE37B8FB23}" srcOrd="0" destOrd="0" presId="urn:microsoft.com/office/officeart/2018/5/layout/CenteredIconLabelDescriptionList"/>
    <dgm:cxn modelId="{E1D4D9FE-42FF-4FD1-8EC8-EBAAB13D57EC}" srcId="{84DB7504-8C9D-480F-B01A-7B86C15148E0}" destId="{F7EC8854-BF7E-4087-AD29-BEEDE23F496E}" srcOrd="1" destOrd="0" parTransId="{5FB077F3-6F90-4EC6-90CB-4563A1F8A56B}" sibTransId="{31081002-9664-4860-91A1-3B0A1B9F4EE3}"/>
    <dgm:cxn modelId="{7503A3AA-4955-49BB-B3BD-228AEC2B6705}" type="presParOf" srcId="{C0055F46-AE63-4BD8-9C62-B948D75B3138}" destId="{E1F1B721-E63C-41BA-850B-98BDF48D7B6D}" srcOrd="0" destOrd="0" presId="urn:microsoft.com/office/officeart/2018/5/layout/CenteredIconLabelDescriptionList"/>
    <dgm:cxn modelId="{A06F1319-1091-4919-B7C3-79FF1C1073C3}" type="presParOf" srcId="{E1F1B721-E63C-41BA-850B-98BDF48D7B6D}" destId="{CA5FAA0A-B465-4D95-95FC-94D304BBA4D0}" srcOrd="0" destOrd="0" presId="urn:microsoft.com/office/officeart/2018/5/layout/CenteredIconLabelDescriptionList"/>
    <dgm:cxn modelId="{3C773295-E774-410F-98FC-9AE58C55640C}" type="presParOf" srcId="{E1F1B721-E63C-41BA-850B-98BDF48D7B6D}" destId="{515DA85D-7113-4E7A-86EB-ED79ED6E41C8}" srcOrd="1" destOrd="0" presId="urn:microsoft.com/office/officeart/2018/5/layout/CenteredIconLabelDescriptionList"/>
    <dgm:cxn modelId="{45C8B675-90D6-4EB6-9BB4-B5E0FA704E52}" type="presParOf" srcId="{E1F1B721-E63C-41BA-850B-98BDF48D7B6D}" destId="{2C4FC00F-946A-45C6-9A5C-D5042F3673B9}" srcOrd="2" destOrd="0" presId="urn:microsoft.com/office/officeart/2018/5/layout/CenteredIconLabelDescriptionList"/>
    <dgm:cxn modelId="{C1E80298-3B65-416B-88F2-A24DE312DE57}" type="presParOf" srcId="{E1F1B721-E63C-41BA-850B-98BDF48D7B6D}" destId="{0403FA67-4E27-4B6C-ADD6-5BC932EAB15A}" srcOrd="3" destOrd="0" presId="urn:microsoft.com/office/officeart/2018/5/layout/CenteredIconLabelDescriptionList"/>
    <dgm:cxn modelId="{90C84BA0-773A-4174-8CE3-C794DE716C35}" type="presParOf" srcId="{E1F1B721-E63C-41BA-850B-98BDF48D7B6D}" destId="{8379923F-AA02-4B63-8DCC-9E46A82D0DA0}" srcOrd="4" destOrd="0" presId="urn:microsoft.com/office/officeart/2018/5/layout/CenteredIconLabelDescriptionList"/>
    <dgm:cxn modelId="{3F99CB17-1CDB-44A5-9756-CE187A7EE2F6}" type="presParOf" srcId="{C0055F46-AE63-4BD8-9C62-B948D75B3138}" destId="{DA05D1EB-39D6-4931-9F85-152CF281ADCD}" srcOrd="1" destOrd="0" presId="urn:microsoft.com/office/officeart/2018/5/layout/CenteredIconLabelDescriptionList"/>
    <dgm:cxn modelId="{08AD5B79-678A-465E-8AFB-D126291EBCF5}" type="presParOf" srcId="{C0055F46-AE63-4BD8-9C62-B948D75B3138}" destId="{DC2184A8-88CB-4BC5-8624-B57F512EE4FF}" srcOrd="2" destOrd="0" presId="urn:microsoft.com/office/officeart/2018/5/layout/CenteredIconLabelDescriptionList"/>
    <dgm:cxn modelId="{797E2D60-E55C-4915-A5B3-EE56A7321EDA}" type="presParOf" srcId="{DC2184A8-88CB-4BC5-8624-B57F512EE4FF}" destId="{1CBF0BFA-9446-4350-9873-D795E92046BA}" srcOrd="0" destOrd="0" presId="urn:microsoft.com/office/officeart/2018/5/layout/CenteredIconLabelDescriptionList"/>
    <dgm:cxn modelId="{4280C672-F06B-4DD7-879B-938CA2402BFE}" type="presParOf" srcId="{DC2184A8-88CB-4BC5-8624-B57F512EE4FF}" destId="{0649F4D7-53B6-401B-8A15-A3F7F72EFDC2}" srcOrd="1" destOrd="0" presId="urn:microsoft.com/office/officeart/2018/5/layout/CenteredIconLabelDescriptionList"/>
    <dgm:cxn modelId="{CDFE8EAF-F880-435B-9A69-194CDADB204E}" type="presParOf" srcId="{DC2184A8-88CB-4BC5-8624-B57F512EE4FF}" destId="{5C048B27-4864-41BF-B14F-D7DD75B35B34}" srcOrd="2" destOrd="0" presId="urn:microsoft.com/office/officeart/2018/5/layout/CenteredIconLabelDescriptionList"/>
    <dgm:cxn modelId="{B783295B-B879-4C68-9AB5-7054E8E15958}" type="presParOf" srcId="{DC2184A8-88CB-4BC5-8624-B57F512EE4FF}" destId="{34FAD95E-42B4-44B4-B8B8-D4BB0AC4407A}" srcOrd="3" destOrd="0" presId="urn:microsoft.com/office/officeart/2018/5/layout/CenteredIconLabelDescriptionList"/>
    <dgm:cxn modelId="{577C486C-FA82-40B2-A2BB-C44E3599416F}" type="presParOf" srcId="{DC2184A8-88CB-4BC5-8624-B57F512EE4FF}" destId="{B69E8182-6010-41A8-8CFB-7746B4833970}" srcOrd="4" destOrd="0" presId="urn:microsoft.com/office/officeart/2018/5/layout/CenteredIconLabelDescriptionList"/>
    <dgm:cxn modelId="{2A48ABBE-BA21-4524-A080-6C952D28BFEC}" type="presParOf" srcId="{C0055F46-AE63-4BD8-9C62-B948D75B3138}" destId="{1A5858E2-9EC9-4CD5-A36F-EF5F63257A9A}" srcOrd="3" destOrd="0" presId="urn:microsoft.com/office/officeart/2018/5/layout/CenteredIconLabelDescriptionList"/>
    <dgm:cxn modelId="{ADAD4A50-4051-471B-86DF-77D32499EB6E}" type="presParOf" srcId="{C0055F46-AE63-4BD8-9C62-B948D75B3138}" destId="{5BC37CF6-6B21-4881-8ED1-2151C779CE02}" srcOrd="4" destOrd="0" presId="urn:microsoft.com/office/officeart/2018/5/layout/CenteredIconLabelDescriptionList"/>
    <dgm:cxn modelId="{2F8839BE-8712-4F34-8285-734EAD3160E0}" type="presParOf" srcId="{5BC37CF6-6B21-4881-8ED1-2151C779CE02}" destId="{C34AED2E-FDCE-46D9-98C9-F23CE692E80F}" srcOrd="0" destOrd="0" presId="urn:microsoft.com/office/officeart/2018/5/layout/CenteredIconLabelDescriptionList"/>
    <dgm:cxn modelId="{3EACA59F-D96A-436A-B3EC-9DABD6F3BCE7}" type="presParOf" srcId="{5BC37CF6-6B21-4881-8ED1-2151C779CE02}" destId="{7000C766-48D6-4DF3-AC0B-55D222EB5ACE}" srcOrd="1" destOrd="0" presId="urn:microsoft.com/office/officeart/2018/5/layout/CenteredIconLabelDescriptionList"/>
    <dgm:cxn modelId="{2B77DB4A-D48D-4B69-BFC6-6E6F9C66B4BA}" type="presParOf" srcId="{5BC37CF6-6B21-4881-8ED1-2151C779CE02}" destId="{4D0B0B3E-DBEB-43B5-A7A8-CFDDCD4B6E9B}" srcOrd="2" destOrd="0" presId="urn:microsoft.com/office/officeart/2018/5/layout/CenteredIconLabelDescriptionList"/>
    <dgm:cxn modelId="{B829C2DA-A082-4A03-926E-3BF4FB3F4EE1}" type="presParOf" srcId="{5BC37CF6-6B21-4881-8ED1-2151C779CE02}" destId="{2A900940-2A2C-4549-8AB5-E49107EFF399}" srcOrd="3" destOrd="0" presId="urn:microsoft.com/office/officeart/2018/5/layout/CenteredIconLabelDescriptionList"/>
    <dgm:cxn modelId="{20C5638B-BAA5-40A9-9B22-D6DCA0B52686}" type="presParOf" srcId="{5BC37CF6-6B21-4881-8ED1-2151C779CE02}" destId="{CFBE253C-E0DD-4F4B-BF1D-C79B1E963FFC}" srcOrd="4" destOrd="0" presId="urn:microsoft.com/office/officeart/2018/5/layout/CenteredIconLabelDescriptionList"/>
    <dgm:cxn modelId="{3D3AC085-EE86-4CFB-98A0-753F56065CB4}" type="presParOf" srcId="{C0055F46-AE63-4BD8-9C62-B948D75B3138}" destId="{0AB92477-7498-4FF0-B26D-F029B5E37FB0}" srcOrd="5" destOrd="0" presId="urn:microsoft.com/office/officeart/2018/5/layout/CenteredIconLabelDescriptionList"/>
    <dgm:cxn modelId="{EEC90D44-334A-40EE-B39E-7E6BE036CE6B}" type="presParOf" srcId="{C0055F46-AE63-4BD8-9C62-B948D75B3138}" destId="{A7E98EB5-4DE6-4D2B-BE6C-E5DF98871B12}" srcOrd="6" destOrd="0" presId="urn:microsoft.com/office/officeart/2018/5/layout/CenteredIconLabelDescriptionList"/>
    <dgm:cxn modelId="{4145CB21-CC51-42F7-9AB5-A74C525DF4B6}" type="presParOf" srcId="{A7E98EB5-4DE6-4D2B-BE6C-E5DF98871B12}" destId="{2744B937-E974-4F66-90C3-056662FF9D80}" srcOrd="0" destOrd="0" presId="urn:microsoft.com/office/officeart/2018/5/layout/CenteredIconLabelDescriptionList"/>
    <dgm:cxn modelId="{968266D0-860A-4E42-B02A-430B10DC9F2D}" type="presParOf" srcId="{A7E98EB5-4DE6-4D2B-BE6C-E5DF98871B12}" destId="{AA6DAC53-0900-4772-B756-8A270443069B}" srcOrd="1" destOrd="0" presId="urn:microsoft.com/office/officeart/2018/5/layout/CenteredIconLabelDescriptionList"/>
    <dgm:cxn modelId="{31D537EA-730C-4D99-884D-8EA14B0CDB3E}" type="presParOf" srcId="{A7E98EB5-4DE6-4D2B-BE6C-E5DF98871B12}" destId="{0AEF1B6C-4A7B-4365-8908-1BFE37B8FB23}" srcOrd="2" destOrd="0" presId="urn:microsoft.com/office/officeart/2018/5/layout/CenteredIconLabelDescriptionList"/>
    <dgm:cxn modelId="{79FC5CA1-63E9-48F1-A554-27B6D4B3E4F2}" type="presParOf" srcId="{A7E98EB5-4DE6-4D2B-BE6C-E5DF98871B12}" destId="{BE303A7B-B3B5-4A5C-BCBF-DC90DE90C2C2}" srcOrd="3" destOrd="0" presId="urn:microsoft.com/office/officeart/2018/5/layout/CenteredIconLabelDescriptionList"/>
    <dgm:cxn modelId="{033F6018-8B49-464B-8528-A6AC267F6E73}" type="presParOf" srcId="{A7E98EB5-4DE6-4D2B-BE6C-E5DF98871B12}" destId="{E2F7DA72-A315-47C5-BEF2-E3A2D705943F}" srcOrd="4" destOrd="0" presId="urn:microsoft.com/office/officeart/2018/5/layout/CenteredIconLabelDescriptionList"/>
    <dgm:cxn modelId="{9E9404F7-D0CD-4886-8805-3343D3FC4881}" type="presParOf" srcId="{C0055F46-AE63-4BD8-9C62-B948D75B3138}" destId="{D21B4DF9-C462-4410-A95C-7752F51897CB}" srcOrd="7" destOrd="0" presId="urn:microsoft.com/office/officeart/2018/5/layout/CenteredIconLabelDescriptionList"/>
    <dgm:cxn modelId="{41603C74-FA32-431E-8FE9-FBA4449B0645}" type="presParOf" srcId="{C0055F46-AE63-4BD8-9C62-B948D75B3138}" destId="{8CFE31CD-51E9-462B-971E-017B83C92424}" srcOrd="8" destOrd="0" presId="urn:microsoft.com/office/officeart/2018/5/layout/CenteredIconLabelDescriptionList"/>
    <dgm:cxn modelId="{B66830EC-17B2-4D13-B4AC-992E4919931A}" type="presParOf" srcId="{8CFE31CD-51E9-462B-971E-017B83C92424}" destId="{F8CFA6DE-5C43-470A-B920-7764985D4256}" srcOrd="0" destOrd="0" presId="urn:microsoft.com/office/officeart/2018/5/layout/CenteredIconLabelDescriptionList"/>
    <dgm:cxn modelId="{C063955C-2E8A-4BF5-925C-C671C5CD7CD2}" type="presParOf" srcId="{8CFE31CD-51E9-462B-971E-017B83C92424}" destId="{73BF21F8-12A4-4270-8097-A776B531698A}" srcOrd="1" destOrd="0" presId="urn:microsoft.com/office/officeart/2018/5/layout/CenteredIconLabelDescriptionList"/>
    <dgm:cxn modelId="{852DE5F7-C1DB-44A3-BC9D-691F1F283D1B}" type="presParOf" srcId="{8CFE31CD-51E9-462B-971E-017B83C92424}" destId="{B67A5EEC-BBB0-4D77-B956-DFE7A89B3A0B}" srcOrd="2" destOrd="0" presId="urn:microsoft.com/office/officeart/2018/5/layout/CenteredIconLabelDescriptionList"/>
    <dgm:cxn modelId="{C36450AE-634D-4BD4-81B4-22A7F6F4FA51}" type="presParOf" srcId="{8CFE31CD-51E9-462B-971E-017B83C92424}" destId="{DEFEF3A8-8353-4C71-B1C4-6ECDA2C80D9E}" srcOrd="3" destOrd="0" presId="urn:microsoft.com/office/officeart/2018/5/layout/CenteredIconLabelDescriptionList"/>
    <dgm:cxn modelId="{D2BD6917-5A52-4093-9044-4C606B487CF2}" type="presParOf" srcId="{8CFE31CD-51E9-462B-971E-017B83C92424}" destId="{1E3D9CB9-B201-4402-B818-4448A5432D66}" srcOrd="4" destOrd="0" presId="urn:microsoft.com/office/officeart/2018/5/layout/CenteredIconLabelDescriptionList"/>
    <dgm:cxn modelId="{4DAC0A26-C29F-4470-B2C8-CCF7F6CFD172}" type="presParOf" srcId="{C0055F46-AE63-4BD8-9C62-B948D75B3138}" destId="{BB75EDE0-4CB8-4E52-B0AD-FEE85B742A27}" srcOrd="9" destOrd="0" presId="urn:microsoft.com/office/officeart/2018/5/layout/CenteredIconLabelDescriptionList"/>
    <dgm:cxn modelId="{9AB81520-10D8-4C00-8510-58B9BF9F34A6}" type="presParOf" srcId="{C0055F46-AE63-4BD8-9C62-B948D75B3138}" destId="{025EFCDF-7245-4E26-BAEE-5AF41776FC16}" srcOrd="10" destOrd="0" presId="urn:microsoft.com/office/officeart/2018/5/layout/CenteredIconLabelDescriptionList"/>
    <dgm:cxn modelId="{EA37E370-DAEC-4093-9851-2480857D49C6}" type="presParOf" srcId="{025EFCDF-7245-4E26-BAEE-5AF41776FC16}" destId="{6645098B-45EB-44E1-99E6-973F1DB89F61}" srcOrd="0" destOrd="0" presId="urn:microsoft.com/office/officeart/2018/5/layout/CenteredIconLabelDescriptionList"/>
    <dgm:cxn modelId="{8DD696BE-7523-4412-BDD0-EEE2A0E32B18}" type="presParOf" srcId="{025EFCDF-7245-4E26-BAEE-5AF41776FC16}" destId="{3DB06F83-7C9A-427F-83B5-5D508A177236}" srcOrd="1" destOrd="0" presId="urn:microsoft.com/office/officeart/2018/5/layout/CenteredIconLabelDescriptionList"/>
    <dgm:cxn modelId="{C4748CE6-0A96-449E-BE3A-E13C4027B232}" type="presParOf" srcId="{025EFCDF-7245-4E26-BAEE-5AF41776FC16}" destId="{D5D6BCB0-FE70-4B57-8663-4E5CA3D4636A}" srcOrd="2" destOrd="0" presId="urn:microsoft.com/office/officeart/2018/5/layout/CenteredIconLabelDescriptionList"/>
    <dgm:cxn modelId="{2F595BC8-8AF2-454B-98AD-127332D2F121}" type="presParOf" srcId="{025EFCDF-7245-4E26-BAEE-5AF41776FC16}" destId="{EEC14A6F-8D19-4F64-B0E6-9950F55C293C}" srcOrd="3" destOrd="0" presId="urn:microsoft.com/office/officeart/2018/5/layout/CenteredIconLabelDescriptionList"/>
    <dgm:cxn modelId="{E9370114-0D0B-4C19-BE8F-FBCE63E2BBDA}" type="presParOf" srcId="{025EFCDF-7245-4E26-BAEE-5AF41776FC16}" destId="{E97475B9-2AA3-4FF5-BE07-39F93E770C6B}" srcOrd="4" destOrd="0" presId="urn:microsoft.com/office/officeart/2018/5/layout/CenteredIconLabelDescriptionList"/>
    <dgm:cxn modelId="{D57FD891-2C83-42D1-869A-60CF7CE3FAC6}" type="presParOf" srcId="{C0055F46-AE63-4BD8-9C62-B948D75B3138}" destId="{F6B5B577-AB7D-4112-B3DF-8E9FEB14B94C}" srcOrd="11" destOrd="0" presId="urn:microsoft.com/office/officeart/2018/5/layout/CenteredIconLabelDescriptionList"/>
    <dgm:cxn modelId="{C61E361E-3537-4D36-8990-94B6FF2F12DE}" type="presParOf" srcId="{C0055F46-AE63-4BD8-9C62-B948D75B3138}" destId="{F5E6D7FC-260A-4667-BF91-514753FECF03}" srcOrd="12" destOrd="0" presId="urn:microsoft.com/office/officeart/2018/5/layout/CenteredIconLabelDescriptionList"/>
    <dgm:cxn modelId="{433B87D8-6E8F-463F-904E-63F2A9639876}" type="presParOf" srcId="{F5E6D7FC-260A-4667-BF91-514753FECF03}" destId="{DF80E3E1-C92F-44F9-B71B-49EABD5ED70F}" srcOrd="0" destOrd="0" presId="urn:microsoft.com/office/officeart/2018/5/layout/CenteredIconLabelDescriptionList"/>
    <dgm:cxn modelId="{34151DCF-0E4D-4F6F-9FC3-E9496AF797A8}" type="presParOf" srcId="{F5E6D7FC-260A-4667-BF91-514753FECF03}" destId="{EE514775-42AE-4012-BAFD-220D12FED883}" srcOrd="1" destOrd="0" presId="urn:microsoft.com/office/officeart/2018/5/layout/CenteredIconLabelDescriptionList"/>
    <dgm:cxn modelId="{3F961BE4-3AC1-4ADD-8DF8-CC9E82E007A7}" type="presParOf" srcId="{F5E6D7FC-260A-4667-BF91-514753FECF03}" destId="{1EAB8795-71AB-4955-ABEB-560F430E4DE5}" srcOrd="2" destOrd="0" presId="urn:microsoft.com/office/officeart/2018/5/layout/CenteredIconLabelDescriptionList"/>
    <dgm:cxn modelId="{5C11A696-2E22-4C23-AF77-7784C93A35AC}" type="presParOf" srcId="{F5E6D7FC-260A-4667-BF91-514753FECF03}" destId="{8CE99271-9971-44A2-BF98-6F1012E5719D}" srcOrd="3" destOrd="0" presId="urn:microsoft.com/office/officeart/2018/5/layout/CenteredIconLabelDescriptionList"/>
    <dgm:cxn modelId="{0BF90B5D-9A86-4A31-8486-874D2B258C2D}" type="presParOf" srcId="{F5E6D7FC-260A-4667-BF91-514753FECF03}" destId="{E1E69FBA-0535-4948-9808-EF9F1FD21C6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FAA0A-B465-4D95-95FC-94D304BBA4D0}">
      <dsp:nvSpPr>
        <dsp:cNvPr id="0" name=""/>
        <dsp:cNvSpPr/>
      </dsp:nvSpPr>
      <dsp:spPr>
        <a:xfrm>
          <a:off x="414962" y="45070"/>
          <a:ext cx="431788" cy="424702"/>
        </a:xfrm>
        <a:prstGeom prst="rect">
          <a:avLst/>
        </a:prstGeom>
        <a:no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4FC00F-946A-45C6-9A5C-D5042F3673B9}">
      <dsp:nvSpPr>
        <dsp:cNvPr id="0" name=""/>
        <dsp:cNvSpPr/>
      </dsp:nvSpPr>
      <dsp:spPr>
        <a:xfrm>
          <a:off x="14016"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endParaRPr lang="en-US" sz="2000" kern="1200" dirty="0">
            <a:latin typeface="メイリオ" panose="020B0604030504040204" pitchFamily="50" charset="-128"/>
            <a:ea typeface="メイリオ" panose="020B0604030504040204" pitchFamily="50" charset="-128"/>
          </a:endParaRPr>
        </a:p>
      </dsp:txBody>
      <dsp:txXfrm>
        <a:off x="14016" y="689049"/>
        <a:ext cx="1233680" cy="1468934"/>
      </dsp:txXfrm>
    </dsp:sp>
    <dsp:sp modelId="{8379923F-AA02-4B63-8DCC-9E46A82D0DA0}">
      <dsp:nvSpPr>
        <dsp:cNvPr id="0" name=""/>
        <dsp:cNvSpPr/>
      </dsp:nvSpPr>
      <dsp:spPr>
        <a:xfrm>
          <a:off x="14016" y="2259972"/>
          <a:ext cx="1233680" cy="2884530"/>
        </a:xfrm>
        <a:prstGeom prst="rect">
          <a:avLst/>
        </a:prstGeom>
        <a:noFill/>
        <a:ln>
          <a:noFill/>
        </a:ln>
        <a:effectLst/>
      </dsp:spPr>
      <dsp:style>
        <a:lnRef idx="0">
          <a:scrgbClr r="0" g="0" b="0"/>
        </a:lnRef>
        <a:fillRef idx="0">
          <a:scrgbClr r="0" g="0" b="0"/>
        </a:fillRef>
        <a:effectRef idx="0">
          <a:scrgbClr r="0" g="0" b="0"/>
        </a:effectRef>
        <a:fontRef idx="minor"/>
      </dsp:style>
    </dsp:sp>
    <dsp:sp modelId="{1CBF0BFA-9446-4350-9873-D795E92046BA}">
      <dsp:nvSpPr>
        <dsp:cNvPr id="0" name=""/>
        <dsp:cNvSpPr/>
      </dsp:nvSpPr>
      <dsp:spPr>
        <a:xfrm>
          <a:off x="1864537" y="45070"/>
          <a:ext cx="431788" cy="42470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048B27-4864-41BF-B14F-D7DD75B35B34}">
      <dsp:nvSpPr>
        <dsp:cNvPr id="0" name=""/>
        <dsp:cNvSpPr/>
      </dsp:nvSpPr>
      <dsp:spPr>
        <a:xfrm>
          <a:off x="2884841" y="681734"/>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メイリオ" panose="020B0604030504040204" pitchFamily="50" charset="-128"/>
              <a:ea typeface="メイリオ" panose="020B0604030504040204" pitchFamily="50" charset="-128"/>
            </a:rPr>
            <a:t>Java		</a:t>
          </a:r>
        </a:p>
      </dsp:txBody>
      <dsp:txXfrm>
        <a:off x="2884841" y="681734"/>
        <a:ext cx="1233680" cy="1468934"/>
      </dsp:txXfrm>
    </dsp:sp>
    <dsp:sp modelId="{B69E8182-6010-41A8-8CFB-7746B4833970}">
      <dsp:nvSpPr>
        <dsp:cNvPr id="0" name=""/>
        <dsp:cNvSpPr/>
      </dsp:nvSpPr>
      <dsp:spPr>
        <a:xfrm>
          <a:off x="1463591" y="1537917"/>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kumimoji="1" lang="ja-JP" altLang="en-US" sz="2000" kern="1200" dirty="0">
              <a:latin typeface="メイリオ" panose="020B0604030504040204" pitchFamily="50" charset="-128"/>
              <a:ea typeface="メイリオ" panose="020B0604030504040204" pitchFamily="50" charset="-128"/>
            </a:rPr>
            <a:t>シンプルで実行が容易，初心者に適している</a:t>
          </a:r>
          <a:endParaRPr lang="en-US" sz="2000" kern="1200" dirty="0">
            <a:latin typeface="メイリオ" panose="020B0604030504040204" pitchFamily="50" charset="-128"/>
            <a:ea typeface="メイリオ" panose="020B0604030504040204" pitchFamily="50" charset="-128"/>
          </a:endParaRPr>
        </a:p>
      </dsp:txBody>
      <dsp:txXfrm>
        <a:off x="1463591" y="1537917"/>
        <a:ext cx="1233680" cy="2884530"/>
      </dsp:txXfrm>
    </dsp:sp>
    <dsp:sp modelId="{C34AED2E-FDCE-46D9-98C9-F23CE692E80F}">
      <dsp:nvSpPr>
        <dsp:cNvPr id="0" name=""/>
        <dsp:cNvSpPr/>
      </dsp:nvSpPr>
      <dsp:spPr>
        <a:xfrm>
          <a:off x="3314112" y="45070"/>
          <a:ext cx="431788" cy="42470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0B0B3E-DBEB-43B5-A7A8-CFDDCD4B6E9B}">
      <dsp:nvSpPr>
        <dsp:cNvPr id="0" name=""/>
        <dsp:cNvSpPr/>
      </dsp:nvSpPr>
      <dsp:spPr>
        <a:xfrm>
          <a:off x="1491904" y="659788"/>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メイリオ" panose="020B0604030504040204" pitchFamily="50" charset="-128"/>
              <a:ea typeface="メイリオ" panose="020B0604030504040204" pitchFamily="50" charset="-128"/>
            </a:rPr>
            <a:t>Python	</a:t>
          </a:r>
        </a:p>
      </dsp:txBody>
      <dsp:txXfrm>
        <a:off x="1491904" y="659788"/>
        <a:ext cx="1233680" cy="1468934"/>
      </dsp:txXfrm>
    </dsp:sp>
    <dsp:sp modelId="{CFBE253C-E0DD-4F4B-BF1D-C79B1E963FFC}">
      <dsp:nvSpPr>
        <dsp:cNvPr id="0" name=""/>
        <dsp:cNvSpPr/>
      </dsp:nvSpPr>
      <dsp:spPr>
        <a:xfrm>
          <a:off x="2914893" y="1536561"/>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kumimoji="1" lang="ja-JP" altLang="en-US" sz="2000" kern="1200" dirty="0">
              <a:latin typeface="メイリオ" panose="020B0604030504040204" pitchFamily="50" charset="-128"/>
              <a:ea typeface="メイリオ" panose="020B0604030504040204" pitchFamily="50" charset="-128"/>
            </a:rPr>
            <a:t>どのコンピュータでも同じプログラムが実行可能</a:t>
          </a:r>
          <a:endParaRPr lang="en-US" sz="2000" kern="1200" dirty="0">
            <a:latin typeface="メイリオ" panose="020B0604030504040204" pitchFamily="50" charset="-128"/>
            <a:ea typeface="メイリオ" panose="020B0604030504040204" pitchFamily="50" charset="-128"/>
          </a:endParaRPr>
        </a:p>
      </dsp:txBody>
      <dsp:txXfrm>
        <a:off x="2914893" y="1536561"/>
        <a:ext cx="1233680" cy="2884530"/>
      </dsp:txXfrm>
    </dsp:sp>
    <dsp:sp modelId="{2744B937-E974-4F66-90C3-056662FF9D80}">
      <dsp:nvSpPr>
        <dsp:cNvPr id="0" name=""/>
        <dsp:cNvSpPr/>
      </dsp:nvSpPr>
      <dsp:spPr>
        <a:xfrm>
          <a:off x="4763687" y="45070"/>
          <a:ext cx="431788" cy="42470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F1B6C-4A7B-4365-8908-1BFE37B8FB23}">
      <dsp:nvSpPr>
        <dsp:cNvPr id="0" name=""/>
        <dsp:cNvSpPr/>
      </dsp:nvSpPr>
      <dsp:spPr>
        <a:xfrm>
          <a:off x="4362741"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latin typeface="メイリオ" panose="020B0604030504040204" pitchFamily="50" charset="-128"/>
              <a:ea typeface="メイリオ" panose="020B0604030504040204" pitchFamily="50" charset="-128"/>
            </a:rPr>
            <a:t>C / C++ 	</a:t>
          </a:r>
        </a:p>
      </dsp:txBody>
      <dsp:txXfrm>
        <a:off x="4362741" y="689049"/>
        <a:ext cx="1233680" cy="1468934"/>
      </dsp:txXfrm>
    </dsp:sp>
    <dsp:sp modelId="{E2F7DA72-A315-47C5-BEF2-E3A2D705943F}">
      <dsp:nvSpPr>
        <dsp:cNvPr id="0" name=""/>
        <dsp:cNvSpPr/>
      </dsp:nvSpPr>
      <dsp:spPr>
        <a:xfrm>
          <a:off x="4362741" y="1591165"/>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kumimoji="1" lang="ja-JP" altLang="en-US" sz="2000" kern="1200" dirty="0">
              <a:latin typeface="メイリオ" panose="020B0604030504040204" pitchFamily="50" charset="-128"/>
              <a:ea typeface="メイリオ" panose="020B0604030504040204" pitchFamily="50" charset="-128"/>
            </a:rPr>
            <a:t>コンピュータの性能を最大限引き出す</a:t>
          </a:r>
          <a:endParaRPr lang="en-US" sz="2000" kern="1200" dirty="0">
            <a:latin typeface="メイリオ" panose="020B0604030504040204" pitchFamily="50" charset="-128"/>
            <a:ea typeface="メイリオ" panose="020B0604030504040204" pitchFamily="50" charset="-128"/>
          </a:endParaRPr>
        </a:p>
      </dsp:txBody>
      <dsp:txXfrm>
        <a:off x="4362741" y="1591165"/>
        <a:ext cx="1233680" cy="2884530"/>
      </dsp:txXfrm>
    </dsp:sp>
    <dsp:sp modelId="{F8CFA6DE-5C43-470A-B920-7764985D4256}">
      <dsp:nvSpPr>
        <dsp:cNvPr id="0" name=""/>
        <dsp:cNvSpPr/>
      </dsp:nvSpPr>
      <dsp:spPr>
        <a:xfrm>
          <a:off x="6213262" y="45070"/>
          <a:ext cx="431788" cy="42470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7A5EEC-BBB0-4D77-B956-DFE7A89B3A0B}">
      <dsp:nvSpPr>
        <dsp:cNvPr id="0" name=""/>
        <dsp:cNvSpPr/>
      </dsp:nvSpPr>
      <dsp:spPr>
        <a:xfrm>
          <a:off x="5812315"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latin typeface="メイリオ" panose="020B0604030504040204" pitchFamily="50" charset="-128"/>
              <a:ea typeface="メイリオ" panose="020B0604030504040204" pitchFamily="50" charset="-128"/>
            </a:rPr>
            <a:t>R			</a:t>
          </a:r>
        </a:p>
      </dsp:txBody>
      <dsp:txXfrm>
        <a:off x="5812315" y="689049"/>
        <a:ext cx="1233680" cy="1468934"/>
      </dsp:txXfrm>
    </dsp:sp>
    <dsp:sp modelId="{1E3D9CB9-B201-4402-B818-4448A5432D66}">
      <dsp:nvSpPr>
        <dsp:cNvPr id="0" name=""/>
        <dsp:cNvSpPr/>
      </dsp:nvSpPr>
      <dsp:spPr>
        <a:xfrm>
          <a:off x="5776600" y="1660625"/>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ja-JP" sz="2000" kern="1200" dirty="0">
              <a:latin typeface="メイリオ" panose="020B0604030504040204" pitchFamily="50" charset="-128"/>
              <a:ea typeface="メイリオ" panose="020B0604030504040204" pitchFamily="50" charset="-128"/>
            </a:rPr>
            <a:t>データ処理に特化したコマンド言語</a:t>
          </a:r>
          <a:endParaRPr lang="en-US" sz="2000" kern="1200" dirty="0">
            <a:latin typeface="メイリオ" panose="020B0604030504040204" pitchFamily="50" charset="-128"/>
            <a:ea typeface="メイリオ" panose="020B0604030504040204" pitchFamily="50" charset="-128"/>
          </a:endParaRPr>
        </a:p>
      </dsp:txBody>
      <dsp:txXfrm>
        <a:off x="5776600" y="1660625"/>
        <a:ext cx="1233680" cy="2884530"/>
      </dsp:txXfrm>
    </dsp:sp>
    <dsp:sp modelId="{6645098B-45EB-44E1-99E6-973F1DB89F61}">
      <dsp:nvSpPr>
        <dsp:cNvPr id="0" name=""/>
        <dsp:cNvSpPr/>
      </dsp:nvSpPr>
      <dsp:spPr>
        <a:xfrm>
          <a:off x="7662836" y="45070"/>
          <a:ext cx="431788" cy="42470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D6BCB0-FE70-4B57-8663-4E5CA3D4636A}">
      <dsp:nvSpPr>
        <dsp:cNvPr id="0" name=""/>
        <dsp:cNvSpPr/>
      </dsp:nvSpPr>
      <dsp:spPr>
        <a:xfrm>
          <a:off x="7261890"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latin typeface="メイリオ" panose="020B0604030504040204" pitchFamily="50" charset="-128"/>
              <a:ea typeface="メイリオ" panose="020B0604030504040204" pitchFamily="50" charset="-128"/>
            </a:rPr>
            <a:t>SQL			</a:t>
          </a:r>
        </a:p>
      </dsp:txBody>
      <dsp:txXfrm>
        <a:off x="7261890" y="689049"/>
        <a:ext cx="1233680" cy="1468934"/>
      </dsp:txXfrm>
    </dsp:sp>
    <dsp:sp modelId="{E97475B9-2AA3-4FF5-BE07-39F93E770C6B}">
      <dsp:nvSpPr>
        <dsp:cNvPr id="0" name=""/>
        <dsp:cNvSpPr/>
      </dsp:nvSpPr>
      <dsp:spPr>
        <a:xfrm>
          <a:off x="7247604" y="1670922"/>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ja-JP" sz="2000" kern="1200" dirty="0">
              <a:latin typeface="メイリオ" panose="020B0604030504040204" pitchFamily="50" charset="-128"/>
              <a:ea typeface="メイリオ" panose="020B0604030504040204" pitchFamily="50" charset="-128"/>
            </a:rPr>
            <a:t>データベースに特化したコマンド言語</a:t>
          </a:r>
          <a:endParaRPr lang="en-US" sz="2000" kern="1200" dirty="0">
            <a:latin typeface="メイリオ" panose="020B0604030504040204" pitchFamily="50" charset="-128"/>
            <a:ea typeface="メイリオ" panose="020B0604030504040204" pitchFamily="50" charset="-128"/>
          </a:endParaRPr>
        </a:p>
      </dsp:txBody>
      <dsp:txXfrm>
        <a:off x="7247604" y="1670922"/>
        <a:ext cx="1233680" cy="2884530"/>
      </dsp:txXfrm>
    </dsp:sp>
    <dsp:sp modelId="{DF80E3E1-C92F-44F9-B71B-49EABD5ED70F}">
      <dsp:nvSpPr>
        <dsp:cNvPr id="0" name=""/>
        <dsp:cNvSpPr/>
      </dsp:nvSpPr>
      <dsp:spPr>
        <a:xfrm>
          <a:off x="9112411" y="45070"/>
          <a:ext cx="431788" cy="424702"/>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AB8795-71AB-4955-ABEB-560F430E4DE5}">
      <dsp:nvSpPr>
        <dsp:cNvPr id="0" name=""/>
        <dsp:cNvSpPr/>
      </dsp:nvSpPr>
      <dsp:spPr>
        <a:xfrm>
          <a:off x="8711465" y="689049"/>
          <a:ext cx="1233680" cy="146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latin typeface="メイリオ" panose="020B0604030504040204" pitchFamily="50" charset="-128"/>
              <a:ea typeface="メイリオ" panose="020B0604030504040204" pitchFamily="50" charset="-128"/>
            </a:rPr>
            <a:t>MATLAB / Octave	</a:t>
          </a:r>
        </a:p>
      </dsp:txBody>
      <dsp:txXfrm>
        <a:off x="8711465" y="689049"/>
        <a:ext cx="1233680" cy="1468934"/>
      </dsp:txXfrm>
    </dsp:sp>
    <dsp:sp modelId="{E1E69FBA-0535-4948-9808-EF9F1FD21C6D}">
      <dsp:nvSpPr>
        <dsp:cNvPr id="0" name=""/>
        <dsp:cNvSpPr/>
      </dsp:nvSpPr>
      <dsp:spPr>
        <a:xfrm>
          <a:off x="8682893" y="1720017"/>
          <a:ext cx="1233680" cy="2884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ja-JP" sz="2000" kern="1200" dirty="0">
              <a:latin typeface="メイリオ" panose="020B0604030504040204" pitchFamily="50" charset="-128"/>
              <a:ea typeface="メイリオ" panose="020B0604030504040204" pitchFamily="50" charset="-128"/>
            </a:rPr>
            <a:t>数値計算，信号処理などに特化したコマンド言語</a:t>
          </a:r>
          <a:endParaRPr lang="en-US" sz="2000" kern="1200" dirty="0">
            <a:latin typeface="メイリオ" panose="020B0604030504040204" pitchFamily="50" charset="-128"/>
            <a:ea typeface="メイリオ" panose="020B0604030504040204" pitchFamily="50" charset="-128"/>
          </a:endParaRPr>
        </a:p>
      </dsp:txBody>
      <dsp:txXfrm>
        <a:off x="8682893" y="1720017"/>
        <a:ext cx="1233680" cy="288453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2024/11/3</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2024/11/3</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6538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93</a:t>
            </a:fld>
            <a:endParaRPr kumimoji="1" lang="ja-JP" altLang="en-US"/>
          </a:p>
        </p:txBody>
      </p:sp>
    </p:spTree>
    <p:extLst>
      <p:ext uri="{BB962C8B-B14F-4D97-AF65-F5344CB8AC3E}">
        <p14:creationId xmlns:p14="http://schemas.microsoft.com/office/powerpoint/2010/main" val="1320451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CCBB2-0E92-127B-3679-6618785AB4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6E3C10-CFC6-61F7-1CFE-16C18CE3D1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DC5FF31-4C1B-23D0-D022-5C79C746096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C01E9D-70D6-E719-ABA5-5FEFF5322A2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2390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9E12D-9E2C-7D4C-454C-20DC54C566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D6249A-4093-45E9-3A40-1BCFB098B6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7401D5-8545-2E7B-12C6-7EC81E02EBC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4D2244-0C3F-B9B8-4947-5F0696F4A8F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9938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3CEF-04E2-009B-88C8-E1B59C8231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EBC087-5178-AB12-102B-123EDECDB8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73EB2E8-D1AB-3016-FAE2-29E785A2F92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C3BC6EE-24DD-4898-5ACC-F81D58EC106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9058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8062-547F-72A0-B09C-27E13D89EC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E9E2BF-F4D8-8B73-4A94-2937EB0BC1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31D979-D2BC-DD66-F243-FAE73A7BD47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29D1B86-7B3E-ED91-894E-176C96DE2B0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9127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F7AE-455D-7C42-91A6-65645F0309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B33576-8F43-711E-A862-7C2A63E4B9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0C7A958-2B10-D8F9-CE47-D0E84ABE315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CCF0B6C-DEDA-FF7F-47E9-6F398979F1C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012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4BFAA-0ED5-2668-8CC7-C05A4738C8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83A182-DD72-599C-697F-C972C2D55A3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E2561B-0C00-6E1A-A7F8-5759BC7BFE6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0EBE97E-8D59-04B5-4A1C-A0FB04902AD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73590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8343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55BEC-93F1-3EBE-BB88-287491E8D7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9742D1-A7AB-7AF4-8CA7-F0648C5838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99176B-2ECE-8DD4-0911-03617F2AF97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5770E31-16FE-8C31-450B-0C658A03F7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66246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651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Abadi" panose="020B0604020104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B22DAFF7-F530-40AE-BC8F-C532FAB7D2ED}"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3957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86339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792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42024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DA2DFE-F157-4BB6-B00E-D8A82ACC3992}"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722740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C8941821-8473-4F13-B0AF-581FAFEA171E}"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599343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34984DC-ABFC-4843-8436-0C8E9A7097E9}"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140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C75C9-FBEB-41C6-A9C8-C8D48A6C5D03}" type="datetime1">
              <a:rPr kumimoji="1" lang="ja-JP" altLang="en-US" smtClean="0"/>
              <a:t>2024/11/3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5623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8491194-32BE-4D41-984D-1E3A64CBE567}"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atin typeface="Abadi" panose="020B0604020104020204" pitchFamily="34" charset="0"/>
              </a:defRPr>
            </a:lvl1pPr>
            <a:lvl2pPr>
              <a:spcBef>
                <a:spcPts val="0"/>
              </a:spcBef>
              <a:defRPr>
                <a:latin typeface="Abadi" panose="020B0604020104020204" pitchFamily="34" charset="0"/>
              </a:defRPr>
            </a:lvl2pPr>
            <a:lvl3pPr>
              <a:spcBef>
                <a:spcPts val="0"/>
              </a:spcBef>
              <a:defRPr>
                <a:latin typeface="Abadi" panose="020B0604020104020204" pitchFamily="34" charset="0"/>
              </a:defRPr>
            </a:lvl3pPr>
            <a:lvl4pPr>
              <a:spcBef>
                <a:spcPts val="0"/>
              </a:spcBef>
              <a:defRPr>
                <a:latin typeface="Abadi" panose="020B0604020104020204" pitchFamily="34" charset="0"/>
              </a:defRPr>
            </a:lvl4pPr>
            <a:lvl5pPr>
              <a:spcBef>
                <a:spcPts val="0"/>
              </a:spcBef>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B6A0F4AB-D094-46A2-9F26-704CB46BBAFF}"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E3FDFE-9CF1-48C3-8612-C9CA97DC892C}" type="datetime1">
              <a:rPr kumimoji="1" lang="ja-JP" altLang="en-US" smtClean="0"/>
              <a:t>2024/11/3</a:t>
            </a:fld>
            <a:endParaRPr kumimoji="1" lang="ja-JP" altLang="en-US"/>
          </a:p>
        </p:txBody>
      </p:sp>
      <p:sp>
        <p:nvSpPr>
          <p:cNvPr id="3" name="Footer Placeholder 2"/>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4" name="Slide Number Placeholder 3"/>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058DB1-D34B-4569-8855-12333286FFD6}"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89864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862FAC9D-EF09-4E31-BA9F-6384C390A9ED}"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40531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60C08DC-9898-4990-9497-2E08F3A02288}" type="datetime1">
              <a:rPr kumimoji="1" lang="ja-JP" altLang="en-US" smtClean="0"/>
              <a:t>2024/11/3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5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66519-B0B6-41F3-B839-B656253B329A}" type="datetime1">
              <a:rPr kumimoji="1" lang="ja-JP" altLang="en-US" smtClean="0"/>
              <a:t>2024/11/3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414650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6649046-1F5D-4012-BA91-B8BFCB5A1E28}"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70944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066B26-69E9-49ED-811B-62D94343878C}" type="datetime1">
              <a:rPr kumimoji="1" lang="ja-JP" altLang="en-US" smtClean="0"/>
              <a:t>2024/11/3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E2C86-BA58-4B89-A5CD-4796D8AA503E}" type="datetime1">
              <a:rPr kumimoji="1" lang="ja-JP" altLang="en-US" smtClean="0"/>
              <a:t>2024/11/3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5373079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2024/11/3</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9228722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1D5B9-AD46-4497-8038-1102C3D93A2E}" type="datetime1">
              <a:rPr kumimoji="1" lang="ja-JP" altLang="en-US" smtClean="0"/>
              <a:t>2024/11/3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34348828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trinket.io/python/8d555705c1" TargetMode="Externa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trinket.io/python/8a180f7d80" TargetMode="Externa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codecombat.com/" TargetMode="Externa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rinket.io/python/0fd59392c8"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rinket.io/python/6c652f1c2f"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trinket.io/python/94d1563844"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trinket.io/python/2b804ab19a"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trinket.io/python/597e5771ff"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trinket.io/python/4e3559f879"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trinket.io/python/bdcce27488" TargetMode="Externa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rinket.io/python/0fd59392c8"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trinket.io/python/abafd851480a" TargetMode="Externa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trinket.io/python/9870e86d63b9"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trinket.io/python/b869619b0874"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trinket.io/python/45f0bed92360"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trinket.io/python/abafd851480a"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trinket.io/python/f29bfe71cd"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trinket.io/python/035810ce8d49"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trinket.io/python/ddb861147133"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s://trinket.io/python/5366def2f4"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trinket.io/python/f8cd554693"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https://trinket.io/python/a563124a187c" TargetMode="External"/><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trinket.io/python/5830b6d18e9c" TargetMode="External"/><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trinket.io/python/9fe4ad1bb348" TargetMode="External"/><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hyperlink" Target="https://trinket.io/python/625038de4886"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trinket.io/python/41dee25e267f"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trinket.io/python/8f33f7399c2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1-4. </a:t>
            </a:r>
            <a:r>
              <a:rPr lang="ja-JP" altLang="en-US" sz="4500" dirty="0">
                <a:solidFill>
                  <a:schemeClr val="tx2"/>
                </a:solidFill>
              </a:rPr>
              <a:t>プログラミングの基本と意義</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B61B2FA1-066D-4ADD-BBE4-BF05DD06CC6F}"/>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1685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97AEA-70FB-11BB-72BE-F9976333ED4D}"/>
              </a:ext>
            </a:extLst>
          </p:cNvPr>
          <p:cNvSpPr>
            <a:spLocks noGrp="1"/>
          </p:cNvSpPr>
          <p:nvPr>
            <p:ph type="title"/>
          </p:nvPr>
        </p:nvSpPr>
        <p:spPr/>
        <p:txBody>
          <a:bodyPr>
            <a:normAutofit fontScale="90000"/>
          </a:bodyPr>
          <a:lstStyle/>
          <a:p>
            <a:r>
              <a:rPr kumimoji="1" lang="ja-JP" altLang="en-US" dirty="0"/>
              <a:t>プログラミングの活用領域</a:t>
            </a:r>
          </a:p>
        </p:txBody>
      </p:sp>
      <p:sp>
        <p:nvSpPr>
          <p:cNvPr id="3" name="コンテンツ プレースホルダー 2">
            <a:extLst>
              <a:ext uri="{FF2B5EF4-FFF2-40B4-BE49-F238E27FC236}">
                <a16:creationId xmlns:a16="http://schemas.microsoft.com/office/drawing/2014/main" id="{1400932F-6D81-E28C-B789-0B8B2FCF497C}"/>
              </a:ext>
            </a:extLst>
          </p:cNvPr>
          <p:cNvSpPr>
            <a:spLocks noGrp="1"/>
          </p:cNvSpPr>
          <p:nvPr>
            <p:ph idx="1"/>
          </p:nvPr>
        </p:nvSpPr>
        <p:spPr>
          <a:xfrm>
            <a:off x="465315" y="1033434"/>
            <a:ext cx="8359848" cy="5824566"/>
          </a:xfrm>
        </p:spPr>
        <p:txBody>
          <a:bodyPr>
            <a:normAutofit/>
          </a:bodyPr>
          <a:lstStyle/>
          <a:p>
            <a:r>
              <a:rPr lang="ja-JP" altLang="en-US" sz="2400" b="1" dirty="0">
                <a:solidFill>
                  <a:srgbClr val="C00000"/>
                </a:solidFill>
              </a:rPr>
              <a:t>プログラム</a:t>
            </a:r>
            <a:r>
              <a:rPr kumimoji="1" lang="ja-JP" altLang="en-US" sz="2400" dirty="0"/>
              <a:t>は</a:t>
            </a:r>
            <a:r>
              <a:rPr kumimoji="1" lang="ja-JP" altLang="en-US" sz="2400" b="1" u="sng" dirty="0">
                <a:solidFill>
                  <a:srgbClr val="FF0000"/>
                </a:solidFill>
              </a:rPr>
              <a:t>人間の力を増幅</a:t>
            </a:r>
            <a:r>
              <a:rPr kumimoji="1" lang="ja-JP" altLang="en-US" sz="2400" dirty="0"/>
              <a:t>し、私たちができることを大幅に広げる</a:t>
            </a:r>
            <a:endParaRPr lang="en-US" altLang="ja-JP" sz="2400" dirty="0"/>
          </a:p>
          <a:p>
            <a:r>
              <a:rPr kumimoji="1" lang="ja-JP" altLang="en-US" sz="2400" b="1" u="sng" dirty="0">
                <a:solidFill>
                  <a:srgbClr val="FF0000"/>
                </a:solidFill>
              </a:rPr>
              <a:t>シミュレーション</a:t>
            </a:r>
            <a:r>
              <a:rPr kumimoji="1" lang="ja-JP" altLang="en-US" sz="2400" u="sng" dirty="0">
                <a:solidFill>
                  <a:srgbClr val="FF0000"/>
                </a:solidFill>
              </a:rPr>
              <a:t>、</a:t>
            </a:r>
            <a:r>
              <a:rPr kumimoji="1" lang="ja-JP" altLang="en-US" sz="2400" b="1" u="sng" dirty="0">
                <a:solidFill>
                  <a:srgbClr val="FF0000"/>
                </a:solidFill>
              </a:rPr>
              <a:t>大量データ処理</a:t>
            </a:r>
            <a:r>
              <a:rPr kumimoji="1" lang="ja-JP" altLang="en-US" sz="2400" u="sng" dirty="0">
                <a:solidFill>
                  <a:srgbClr val="FF0000"/>
                </a:solidFill>
              </a:rPr>
              <a:t>、</a:t>
            </a:r>
            <a:r>
              <a:rPr kumimoji="1" lang="en-US" altLang="ja-JP" sz="2400" b="1" u="sng" dirty="0">
                <a:solidFill>
                  <a:srgbClr val="FF0000"/>
                </a:solidFill>
              </a:rPr>
              <a:t>AI</a:t>
            </a:r>
            <a:r>
              <a:rPr kumimoji="1" lang="ja-JP" altLang="en-US" sz="2400" b="1" u="sng" dirty="0">
                <a:solidFill>
                  <a:srgbClr val="FF0000"/>
                </a:solidFill>
              </a:rPr>
              <a:t>連携</a:t>
            </a:r>
            <a:r>
              <a:rPr kumimoji="1" lang="ja-JP" altLang="en-US" sz="2400" u="sng" dirty="0">
                <a:solidFill>
                  <a:srgbClr val="FF0000"/>
                </a:solidFill>
              </a:rPr>
              <a:t>、</a:t>
            </a:r>
            <a:r>
              <a:rPr kumimoji="1" lang="en-US" altLang="ja-JP" sz="2400" b="1" u="sng" dirty="0">
                <a:solidFill>
                  <a:srgbClr val="FF0000"/>
                </a:solidFill>
              </a:rPr>
              <a:t>IT</a:t>
            </a:r>
            <a:r>
              <a:rPr kumimoji="1" lang="ja-JP" altLang="en-US" sz="2400" b="1" u="sng" dirty="0">
                <a:solidFill>
                  <a:srgbClr val="FF0000"/>
                </a:solidFill>
              </a:rPr>
              <a:t>システム制作</a:t>
            </a:r>
            <a:r>
              <a:rPr lang="ja-JP" altLang="en-US" sz="2400" dirty="0"/>
              <a:t>など、さまざまな活動で、</a:t>
            </a:r>
            <a:r>
              <a:rPr kumimoji="1" lang="ja-JP" altLang="en-US" sz="2400" b="1" dirty="0">
                <a:solidFill>
                  <a:srgbClr val="C00000"/>
                </a:solidFill>
              </a:rPr>
              <a:t>プログラミング</a:t>
            </a:r>
            <a:r>
              <a:rPr kumimoji="1" lang="ja-JP" altLang="en-US" sz="2400" dirty="0"/>
              <a:t>は役立つ</a:t>
            </a:r>
            <a:endParaRPr lang="en-US" altLang="ja-JP" sz="2400" dirty="0"/>
          </a:p>
          <a:p>
            <a:r>
              <a:rPr lang="ja-JP" altLang="en-US" sz="2400" b="1" dirty="0">
                <a:solidFill>
                  <a:srgbClr val="C00000"/>
                </a:solidFill>
              </a:rPr>
              <a:t>プログラム</a:t>
            </a:r>
            <a:r>
              <a:rPr lang="ja-JP" altLang="en-US" sz="2400" dirty="0"/>
              <a:t>を活用することで，</a:t>
            </a:r>
            <a:r>
              <a:rPr lang="ja-JP" altLang="en-US" sz="2400" b="1" u="sng" dirty="0">
                <a:solidFill>
                  <a:srgbClr val="FF0000"/>
                </a:solidFill>
              </a:rPr>
              <a:t>複雑</a:t>
            </a:r>
            <a:r>
              <a:rPr kumimoji="1" lang="ja-JP" altLang="en-US" sz="2400" b="1" u="sng" dirty="0">
                <a:solidFill>
                  <a:srgbClr val="FF0000"/>
                </a:solidFill>
              </a:rPr>
              <a:t>な作業の自動化</a:t>
            </a:r>
            <a:r>
              <a:rPr lang="ja-JP" altLang="en-US" sz="2400" dirty="0"/>
              <a:t>が可能である</a:t>
            </a:r>
            <a:endParaRPr kumimoji="1" lang="en-US" altLang="ja-JP" sz="2400" dirty="0"/>
          </a:p>
          <a:p>
            <a:endParaRPr lang="en-US" altLang="ja-JP" sz="2400" b="1" dirty="0">
              <a:solidFill>
                <a:srgbClr val="FF0000"/>
              </a:solidFill>
            </a:endParaRPr>
          </a:p>
        </p:txBody>
      </p:sp>
      <p:sp>
        <p:nvSpPr>
          <p:cNvPr id="4" name="スライド番号プレースホルダー 3">
            <a:extLst>
              <a:ext uri="{FF2B5EF4-FFF2-40B4-BE49-F238E27FC236}">
                <a16:creationId xmlns:a16="http://schemas.microsoft.com/office/drawing/2014/main" id="{9EBDF594-28FA-452F-54B7-CAB229A50D4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443970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6A06-59B2-837F-289C-E87DA4A8E1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31D356C-007A-18B7-3547-D54424CA61B7}"/>
              </a:ext>
            </a:extLst>
          </p:cNvPr>
          <p:cNvSpPr>
            <a:spLocks noGrp="1"/>
          </p:cNvSpPr>
          <p:nvPr>
            <p:ph type="title"/>
          </p:nvPr>
        </p:nvSpPr>
        <p:spPr>
          <a:xfrm>
            <a:off x="321845" y="175028"/>
            <a:ext cx="8461208" cy="772826"/>
          </a:xfrm>
        </p:spPr>
        <p:txBody>
          <a:bodyPr>
            <a:noAutofit/>
          </a:bodyPr>
          <a:lstStyle/>
          <a:p>
            <a:r>
              <a:rPr lang="ja-JP" altLang="en-US" sz="2900" dirty="0"/>
              <a:t>散布図作成のまとめ</a:t>
            </a:r>
            <a:endParaRPr kumimoji="1" lang="ja-JP" altLang="en-US" sz="2900" dirty="0"/>
          </a:p>
        </p:txBody>
      </p:sp>
      <p:sp>
        <p:nvSpPr>
          <p:cNvPr id="3" name="コンテンツ プレースホルダー 2">
            <a:extLst>
              <a:ext uri="{FF2B5EF4-FFF2-40B4-BE49-F238E27FC236}">
                <a16:creationId xmlns:a16="http://schemas.microsoft.com/office/drawing/2014/main" id="{B0BCA628-3E53-B20D-6F86-54054DE30377}"/>
              </a:ext>
            </a:extLst>
          </p:cNvPr>
          <p:cNvSpPr>
            <a:spLocks noGrp="1"/>
          </p:cNvSpPr>
          <p:nvPr>
            <p:ph idx="1"/>
          </p:nvPr>
        </p:nvSpPr>
        <p:spPr>
          <a:xfrm>
            <a:off x="540245" y="947854"/>
            <a:ext cx="8402226" cy="5910146"/>
          </a:xfrm>
        </p:spPr>
        <p:txBody>
          <a:bodyPr>
            <a:normAutofit/>
          </a:bodyPr>
          <a:lstStyle/>
          <a:p>
            <a:pPr>
              <a:spcBef>
                <a:spcPts val="1200"/>
              </a:spcBef>
            </a:pPr>
            <a:r>
              <a:rPr lang="en-US" altLang="ja-JP" sz="2400" dirty="0" err="1"/>
              <a:t>Matplotlib.pyplot</a:t>
            </a:r>
            <a:r>
              <a:rPr lang="ja-JP" altLang="en-US" sz="2400" dirty="0"/>
              <a:t>は</a:t>
            </a:r>
            <a:r>
              <a:rPr lang="ja-JP" altLang="en-US" sz="2400" b="1" dirty="0"/>
              <a:t>効果的なグラフ作成</a:t>
            </a:r>
            <a:r>
              <a:rPr lang="ja-JP" altLang="en-US" sz="2400" dirty="0"/>
              <a:t>のための</a:t>
            </a:r>
            <a:r>
              <a:rPr lang="ja-JP" altLang="en-US" sz="2400" b="1" dirty="0"/>
              <a:t>外部ライブラリ</a:t>
            </a:r>
            <a:r>
              <a:rPr lang="ja-JP" altLang="en-US" sz="2400" dirty="0"/>
              <a:t>．</a:t>
            </a:r>
            <a:endParaRPr lang="en-US" altLang="ja-JP" sz="2400" dirty="0"/>
          </a:p>
          <a:p>
            <a:pPr>
              <a:spcBef>
                <a:spcPts val="1200"/>
              </a:spcBef>
            </a:pPr>
            <a:r>
              <a:rPr lang="ja-JP" altLang="en-US" sz="2400" dirty="0"/>
              <a:t>プログラムによって</a:t>
            </a:r>
            <a:r>
              <a:rPr lang="ja-JP" altLang="en-US" sz="2400" b="1" dirty="0"/>
              <a:t>異なる散布図の表示が可能</a:t>
            </a:r>
            <a:endParaRPr lang="en-US" altLang="ja-JP" sz="2400" b="1" dirty="0"/>
          </a:p>
          <a:p>
            <a:pPr>
              <a:spcBef>
                <a:spcPts val="1200"/>
              </a:spcBef>
            </a:pPr>
            <a:r>
              <a:rPr lang="ja-JP" altLang="en-US" sz="2400" b="1" dirty="0"/>
              <a:t>外部ライブラリの活用</a:t>
            </a:r>
            <a:r>
              <a:rPr lang="ja-JP" altLang="en-US" sz="2400" dirty="0"/>
              <a:t>により，</a:t>
            </a:r>
            <a:r>
              <a:rPr lang="ja-JP" altLang="en-US" sz="2400" b="1" dirty="0"/>
              <a:t>プログラム作成の手間を削減</a:t>
            </a:r>
            <a:r>
              <a:rPr lang="ja-JP" altLang="en-US" sz="2400" dirty="0"/>
              <a:t>，</a:t>
            </a:r>
            <a:r>
              <a:rPr lang="ja-JP" altLang="en-US" sz="2400" b="1" dirty="0"/>
              <a:t>高度な機能を利用</a:t>
            </a:r>
            <a:r>
              <a:rPr lang="ja-JP" altLang="en-US" sz="2400" dirty="0"/>
              <a:t>することが可能．</a:t>
            </a:r>
            <a:endParaRPr lang="en-US" altLang="ja-JP" sz="2400" dirty="0"/>
          </a:p>
          <a:p>
            <a:pPr marL="0" indent="0">
              <a:spcBef>
                <a:spcPts val="1200"/>
              </a:spcBef>
              <a:buNone/>
            </a:pPr>
            <a:endParaRPr lang="en-US" altLang="ja-JP" sz="2400" dirty="0"/>
          </a:p>
        </p:txBody>
      </p:sp>
      <p:sp>
        <p:nvSpPr>
          <p:cNvPr id="4" name="スライド番号プレースホルダー 3">
            <a:extLst>
              <a:ext uri="{FF2B5EF4-FFF2-40B4-BE49-F238E27FC236}">
                <a16:creationId xmlns:a16="http://schemas.microsoft.com/office/drawing/2014/main" id="{913BCEE5-09FA-BEED-7903-D7CADAE72B2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85925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F20173-10FB-0350-C393-22151390D1D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CE81FF-5B6D-D0D1-DEF4-18AB46EDF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150C8D7-2958-777D-AFFD-73289DC83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AD0D876E-CAA6-1874-8853-D96F6FD37AE0}"/>
              </a:ext>
            </a:extLst>
          </p:cNvPr>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4-3. </a:t>
            </a:r>
            <a:r>
              <a:rPr lang="ja-JP" altLang="en-US" sz="4500" dirty="0">
                <a:solidFill>
                  <a:schemeClr val="tx2"/>
                </a:solidFill>
              </a:rPr>
              <a:t>コンピュータの限界と精度の理解</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21B3F2FE-E6B1-00C3-2CCF-2F7F485D253E}"/>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0A7666AD-AC82-CF9D-A453-5CDF6BDAB3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71640BBB-4CC7-D2D6-0C8F-43ABD3A56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1989805-8905-A1DB-0E2A-1426429D85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74E5CB75-BB24-D451-5162-E9AD9921F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811DB9E-0A9F-B02F-A87D-AC2055F38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F08B802D-4541-75BA-966E-100EA5B8E370}"/>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101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1E3CCB17-35B6-4A7C-577D-8E5942056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986AA155-B68C-EEB0-2503-21BBAFA9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F65B27F-FF61-B388-8990-8725D0DE1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505DA86-07B6-32B9-6C07-AE97F3473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668F6C3A-4C44-7C63-B136-12506E165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738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234237"/>
            <a:ext cx="8461208" cy="469865"/>
          </a:xfrm>
        </p:spPr>
        <p:txBody>
          <a:bodyPr>
            <a:noAutofit/>
          </a:bodyPr>
          <a:lstStyle/>
          <a:p>
            <a:r>
              <a:rPr kumimoji="1" lang="ja-JP" altLang="en-US" sz="2900" dirty="0"/>
              <a:t>プログラミング</a:t>
            </a:r>
            <a:r>
              <a:rPr lang="ja-JP" altLang="en-US" sz="2900" dirty="0"/>
              <a:t>における計算の制約</a:t>
            </a:r>
            <a:endParaRPr kumimoji="1" lang="ja-JP" altLang="en-US" sz="29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p:cNvSpPr>
            <a:spLocks noGrp="1"/>
          </p:cNvSpPr>
          <p:nvPr>
            <p:ph idx="1"/>
          </p:nvPr>
        </p:nvSpPr>
        <p:spPr>
          <a:xfrm>
            <a:off x="563078" y="813575"/>
            <a:ext cx="7887903" cy="5009376"/>
          </a:xfrm>
          <a:solidFill>
            <a:schemeClr val="bg1"/>
          </a:solidFill>
        </p:spPr>
        <p:txBody>
          <a:bodyPr>
            <a:noAutofit/>
          </a:bodyPr>
          <a:lstStyle/>
          <a:p>
            <a:pPr>
              <a:spcBef>
                <a:spcPts val="1200"/>
              </a:spcBef>
            </a:pPr>
            <a:r>
              <a:rPr lang="ja-JP" altLang="en-US" sz="2400" b="1" i="0" dirty="0">
                <a:effectLst/>
                <a:latin typeface="Söhne"/>
              </a:rPr>
              <a:t>コンピュータシステムの能力と限界</a:t>
            </a:r>
            <a:r>
              <a:rPr lang="ja-JP" altLang="en-US" sz="2400" i="0" dirty="0">
                <a:effectLst/>
                <a:latin typeface="Söhne"/>
              </a:rPr>
              <a:t>について，正しく理解することが重要である．</a:t>
            </a:r>
            <a:endParaRPr lang="en-US" altLang="ja-JP" sz="2400" i="0" dirty="0">
              <a:effectLst/>
              <a:latin typeface="Söhne"/>
            </a:endParaRPr>
          </a:p>
          <a:p>
            <a:pPr>
              <a:spcBef>
                <a:spcPts val="1200"/>
              </a:spcBef>
            </a:pPr>
            <a:r>
              <a:rPr lang="ja-JP" altLang="en-US" sz="2400" i="0" dirty="0">
                <a:effectLst/>
                <a:latin typeface="Söhne"/>
              </a:rPr>
              <a:t>コンピュータには</a:t>
            </a:r>
            <a:r>
              <a:rPr lang="ja-JP" altLang="en-US" sz="2400" b="1" i="0" dirty="0">
                <a:effectLst/>
                <a:latin typeface="Söhne"/>
              </a:rPr>
              <a:t>解決できない問題</a:t>
            </a:r>
            <a:r>
              <a:rPr lang="ja-JP" altLang="en-US" sz="2400" i="0" dirty="0">
                <a:effectLst/>
                <a:latin typeface="Söhne"/>
              </a:rPr>
              <a:t>が存在する</a:t>
            </a:r>
            <a:endParaRPr lang="en-US" altLang="ja-JP" sz="2400" i="0" dirty="0">
              <a:effectLst/>
              <a:latin typeface="Söhne"/>
            </a:endParaRPr>
          </a:p>
          <a:p>
            <a:pPr>
              <a:spcBef>
                <a:spcPts val="1200"/>
              </a:spcBef>
            </a:pPr>
            <a:r>
              <a:rPr lang="ja-JP" altLang="en-US" sz="2400" i="0" dirty="0">
                <a:effectLst/>
                <a:latin typeface="Söhne"/>
              </a:rPr>
              <a:t>コンピュータの計算が</a:t>
            </a:r>
            <a:r>
              <a:rPr lang="ja-JP" altLang="en-US" sz="2400" b="1" i="0" dirty="0">
                <a:effectLst/>
                <a:latin typeface="Söhne"/>
              </a:rPr>
              <a:t>常に完全に正確であるとは限らない．</a:t>
            </a:r>
            <a:r>
              <a:rPr lang="ja-JP" altLang="en-US" sz="2400" i="0" dirty="0">
                <a:effectLst/>
                <a:latin typeface="Söhne"/>
              </a:rPr>
              <a:t>特に複雑な計算を行う場合には，</a:t>
            </a:r>
            <a:r>
              <a:rPr lang="ja-JP" altLang="en-US" sz="2400" b="1" i="0" dirty="0">
                <a:effectLst/>
                <a:latin typeface="Söhne"/>
              </a:rPr>
              <a:t>精度に注意が必要</a:t>
            </a:r>
            <a:r>
              <a:rPr lang="ja-JP" altLang="en-US" sz="2400" i="0" dirty="0">
                <a:effectLst/>
                <a:latin typeface="Söhne"/>
              </a:rPr>
              <a:t>である．</a:t>
            </a:r>
            <a:endParaRPr lang="en-US" altLang="ja-JP" sz="2400" dirty="0">
              <a:latin typeface="Söhne"/>
            </a:endParaRPr>
          </a:p>
          <a:p>
            <a:pPr>
              <a:spcBef>
                <a:spcPts val="1200"/>
              </a:spcBef>
            </a:pPr>
            <a:r>
              <a:rPr lang="ja-JP" altLang="en-US" sz="2400" b="1" i="0" dirty="0">
                <a:effectLst/>
                <a:latin typeface="Söhne"/>
              </a:rPr>
              <a:t>人間がプログラムを作成</a:t>
            </a:r>
            <a:r>
              <a:rPr lang="ja-JP" altLang="en-US" sz="2400" i="0" dirty="0">
                <a:effectLst/>
                <a:latin typeface="Söhne"/>
              </a:rPr>
              <a:t>する際には，</a:t>
            </a:r>
            <a:r>
              <a:rPr lang="ja-JP" altLang="en-US" sz="2400" b="1" i="0" dirty="0">
                <a:effectLst/>
                <a:latin typeface="Söhne"/>
              </a:rPr>
              <a:t>書き間違い</a:t>
            </a:r>
            <a:r>
              <a:rPr lang="ja-JP" altLang="en-US" sz="2400" i="0" dirty="0">
                <a:effectLst/>
                <a:latin typeface="Söhne"/>
              </a:rPr>
              <a:t>，</a:t>
            </a:r>
            <a:r>
              <a:rPr lang="ja-JP" altLang="en-US" sz="2400" b="1" i="0" dirty="0">
                <a:effectLst/>
                <a:latin typeface="Söhne"/>
              </a:rPr>
              <a:t>勘違い</a:t>
            </a:r>
            <a:r>
              <a:rPr lang="ja-JP" altLang="en-US" sz="2400" i="0" dirty="0">
                <a:effectLst/>
                <a:latin typeface="Söhne"/>
              </a:rPr>
              <a:t>，</a:t>
            </a:r>
            <a:r>
              <a:rPr lang="ja-JP" altLang="en-US" sz="2400" b="1" i="0" dirty="0">
                <a:effectLst/>
                <a:latin typeface="Söhne"/>
              </a:rPr>
              <a:t>思い込みなどによる様々なミス</a:t>
            </a:r>
            <a:r>
              <a:rPr lang="ja-JP" altLang="en-US" sz="2400" i="0" dirty="0">
                <a:effectLst/>
                <a:latin typeface="Söhne"/>
              </a:rPr>
              <a:t>が発生する可能性がある</a:t>
            </a:r>
          </a:p>
          <a:p>
            <a:pPr marL="457200" indent="-457200">
              <a:spcBef>
                <a:spcPts val="1200"/>
              </a:spcBef>
              <a:buFont typeface="+mj-ea"/>
              <a:buAutoNum type="arabicPeriod"/>
            </a:pPr>
            <a:endParaRPr lang="ja-JP" altLang="en-US" sz="2400" dirty="0">
              <a:highlight>
                <a:srgbClr val="FFFF00"/>
              </a:highlight>
            </a:endParaRPr>
          </a:p>
        </p:txBody>
      </p:sp>
    </p:spTree>
    <p:extLst>
      <p:ext uri="{BB962C8B-B14F-4D97-AF65-F5344CB8AC3E}">
        <p14:creationId xmlns:p14="http://schemas.microsoft.com/office/powerpoint/2010/main" val="1669939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234237"/>
            <a:ext cx="8461208" cy="469865"/>
          </a:xfrm>
        </p:spPr>
        <p:txBody>
          <a:bodyPr>
            <a:noAutofit/>
          </a:bodyPr>
          <a:lstStyle/>
          <a:p>
            <a:r>
              <a:rPr kumimoji="1" lang="ja-JP" altLang="en-US" sz="2900" dirty="0"/>
              <a:t>プログラミングの重要な視点</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p:cNvSpPr>
            <a:spLocks noGrp="1"/>
          </p:cNvSpPr>
          <p:nvPr>
            <p:ph idx="1"/>
          </p:nvPr>
        </p:nvSpPr>
        <p:spPr>
          <a:xfrm>
            <a:off x="630454" y="794324"/>
            <a:ext cx="7685774" cy="5009376"/>
          </a:xfrm>
          <a:solidFill>
            <a:schemeClr val="bg1"/>
          </a:solidFill>
        </p:spPr>
        <p:txBody>
          <a:bodyPr>
            <a:noAutofit/>
          </a:bodyPr>
          <a:lstStyle/>
          <a:p>
            <a:pPr>
              <a:spcBef>
                <a:spcPts val="1200"/>
              </a:spcBef>
            </a:pPr>
            <a:r>
              <a:rPr lang="ja-JP" altLang="en-US" sz="2400" b="1" dirty="0">
                <a:solidFill>
                  <a:srgbClr val="374151"/>
                </a:solidFill>
                <a:latin typeface="Söhne"/>
              </a:rPr>
              <a:t>プログラムのミスを防ぐ</a:t>
            </a:r>
            <a:r>
              <a:rPr lang="ja-JP" altLang="en-US" sz="2400" dirty="0">
                <a:solidFill>
                  <a:srgbClr val="374151"/>
                </a:solidFill>
                <a:latin typeface="Söhne"/>
              </a:rPr>
              <a:t>ため，</a:t>
            </a:r>
            <a:r>
              <a:rPr lang="ja-JP" altLang="en-US" sz="2400" b="1" dirty="0">
                <a:solidFill>
                  <a:srgbClr val="374151"/>
                </a:solidFill>
                <a:latin typeface="Söhne"/>
              </a:rPr>
              <a:t>動作確認のテスト</a:t>
            </a:r>
            <a:r>
              <a:rPr lang="ja-JP" altLang="en-US" sz="2400" dirty="0">
                <a:solidFill>
                  <a:srgbClr val="374151"/>
                </a:solidFill>
                <a:latin typeface="Söhne"/>
              </a:rPr>
              <a:t>はきわめて要．</a:t>
            </a:r>
            <a:endParaRPr lang="en-US" altLang="ja-JP" sz="2400" dirty="0">
              <a:solidFill>
                <a:srgbClr val="374151"/>
              </a:solidFill>
              <a:latin typeface="Söhne"/>
            </a:endParaRPr>
          </a:p>
          <a:p>
            <a:pPr>
              <a:spcBef>
                <a:spcPts val="1200"/>
              </a:spcBef>
            </a:pPr>
            <a:r>
              <a:rPr lang="ja-JP" altLang="en-US" sz="2400" b="1" dirty="0">
                <a:solidFill>
                  <a:srgbClr val="374151"/>
                </a:solidFill>
                <a:latin typeface="Söhne"/>
              </a:rPr>
              <a:t>ミスを回避</a:t>
            </a:r>
            <a:r>
              <a:rPr lang="ja-JP" altLang="en-US" sz="2400" dirty="0">
                <a:solidFill>
                  <a:srgbClr val="374151"/>
                </a:solidFill>
                <a:latin typeface="Söhne"/>
              </a:rPr>
              <a:t>するために，</a:t>
            </a:r>
            <a:r>
              <a:rPr lang="ja-JP" altLang="en-US" sz="2400" b="1" dirty="0">
                <a:solidFill>
                  <a:srgbClr val="374151"/>
                </a:solidFill>
                <a:latin typeface="Söhne"/>
              </a:rPr>
              <a:t>抽象化</a:t>
            </a:r>
            <a:r>
              <a:rPr lang="ja-JP" altLang="en-US" sz="2400" dirty="0">
                <a:solidFill>
                  <a:srgbClr val="374151"/>
                </a:solidFill>
                <a:latin typeface="Söhne"/>
              </a:rPr>
              <a:t>（複雑な処理の単純化），</a:t>
            </a:r>
            <a:r>
              <a:rPr lang="ja-JP" altLang="en-US" sz="2400" b="1" dirty="0">
                <a:solidFill>
                  <a:srgbClr val="374151"/>
                </a:solidFill>
                <a:latin typeface="Söhne"/>
              </a:rPr>
              <a:t>モジュール化</a:t>
            </a:r>
            <a:r>
              <a:rPr lang="ja-JP" altLang="en-US" sz="2400" dirty="0">
                <a:solidFill>
                  <a:srgbClr val="374151"/>
                </a:solidFill>
                <a:latin typeface="Söhne"/>
              </a:rPr>
              <a:t>（機能の分割），</a:t>
            </a:r>
            <a:r>
              <a:rPr lang="ja-JP" altLang="en-US" sz="2400" b="1" dirty="0">
                <a:solidFill>
                  <a:srgbClr val="374151"/>
                </a:solidFill>
                <a:latin typeface="Söhne"/>
              </a:rPr>
              <a:t>標準ライブラリ</a:t>
            </a:r>
            <a:r>
              <a:rPr lang="ja-JP" altLang="en-US" sz="2400" dirty="0">
                <a:solidFill>
                  <a:srgbClr val="374151"/>
                </a:solidFill>
                <a:latin typeface="Söhne"/>
              </a:rPr>
              <a:t>（言語付属の信頼性の高い機能群）の活用など，様々な手段を理解しておく必要がある．</a:t>
            </a:r>
            <a:endParaRPr lang="en-US" altLang="ja-JP" sz="2400" dirty="0">
              <a:solidFill>
                <a:srgbClr val="374151"/>
              </a:solidFill>
              <a:latin typeface="Söhne"/>
            </a:endParaRPr>
          </a:p>
          <a:p>
            <a:pPr>
              <a:spcBef>
                <a:spcPts val="1200"/>
              </a:spcBef>
            </a:pPr>
            <a:r>
              <a:rPr lang="ja-JP" altLang="en-US" sz="2400" dirty="0">
                <a:solidFill>
                  <a:srgbClr val="374151"/>
                </a:solidFill>
                <a:latin typeface="Söhne"/>
              </a:rPr>
              <a:t>性能や精度を追求し，問題を効率的に解決するために，既存のアルゴリズムを知っておくことが重要．</a:t>
            </a:r>
            <a:endParaRPr lang="en-US" altLang="ja-JP" sz="2400" dirty="0">
              <a:solidFill>
                <a:srgbClr val="374151"/>
              </a:solidFill>
              <a:latin typeface="Söhne"/>
            </a:endParaRPr>
          </a:p>
          <a:p>
            <a:pPr marL="514350" indent="-514350" algn="l">
              <a:spcBef>
                <a:spcPts val="1200"/>
              </a:spcBef>
              <a:buFont typeface="+mj-lt"/>
              <a:buAutoNum type="arabicPeriod" startAt="4"/>
            </a:pPr>
            <a:endParaRPr lang="ja-JP" altLang="en-US" sz="2400" b="0" i="0" dirty="0">
              <a:solidFill>
                <a:srgbClr val="374151"/>
              </a:solidFill>
              <a:effectLst/>
              <a:latin typeface="Söhne"/>
            </a:endParaRPr>
          </a:p>
          <a:p>
            <a:pPr marL="514350" indent="-514350" algn="l">
              <a:spcBef>
                <a:spcPts val="1200"/>
              </a:spcBef>
              <a:buFont typeface="+mj-ea"/>
              <a:buAutoNum type="arabicPeriod" startAt="4"/>
            </a:pPr>
            <a:endParaRPr lang="ja-JP" altLang="en-US" sz="2400" dirty="0">
              <a:highlight>
                <a:srgbClr val="FFFF00"/>
              </a:highlight>
            </a:endParaRPr>
          </a:p>
        </p:txBody>
      </p:sp>
    </p:spTree>
    <p:extLst>
      <p:ext uri="{BB962C8B-B14F-4D97-AF65-F5344CB8AC3E}">
        <p14:creationId xmlns:p14="http://schemas.microsoft.com/office/powerpoint/2010/main" val="37115106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77499F-4229-E286-5CEB-583FF86B74A5}"/>
              </a:ext>
            </a:extLst>
          </p:cNvPr>
          <p:cNvSpPr>
            <a:spLocks noGrp="1"/>
          </p:cNvSpPr>
          <p:nvPr>
            <p:ph type="title"/>
          </p:nvPr>
        </p:nvSpPr>
        <p:spPr/>
        <p:txBody>
          <a:bodyPr>
            <a:normAutofit fontScale="90000"/>
          </a:bodyPr>
          <a:lstStyle/>
          <a:p>
            <a:r>
              <a:rPr kumimoji="1" lang="ja-JP" altLang="en-US" dirty="0"/>
              <a:t>浮動小数点数の基礎</a:t>
            </a:r>
          </a:p>
        </p:txBody>
      </p:sp>
      <p:sp>
        <p:nvSpPr>
          <p:cNvPr id="3" name="コンテンツ プレースホルダー 2">
            <a:extLst>
              <a:ext uri="{FF2B5EF4-FFF2-40B4-BE49-F238E27FC236}">
                <a16:creationId xmlns:a16="http://schemas.microsoft.com/office/drawing/2014/main" id="{39EC83FB-BADC-E959-2D5E-A5383B9DEEB1}"/>
              </a:ext>
            </a:extLst>
          </p:cNvPr>
          <p:cNvSpPr>
            <a:spLocks noGrp="1"/>
          </p:cNvSpPr>
          <p:nvPr>
            <p:ph idx="1"/>
          </p:nvPr>
        </p:nvSpPr>
        <p:spPr>
          <a:xfrm>
            <a:off x="616017" y="846253"/>
            <a:ext cx="8167036" cy="5333166"/>
          </a:xfrm>
        </p:spPr>
        <p:txBody>
          <a:bodyPr>
            <a:normAutofit/>
          </a:bodyPr>
          <a:lstStyle/>
          <a:p>
            <a:pPr algn="l"/>
            <a:r>
              <a:rPr lang="ja-JP" altLang="en-US" sz="2400" b="0" i="0" dirty="0">
                <a:solidFill>
                  <a:srgbClr val="374151"/>
                </a:solidFill>
                <a:effectLst/>
                <a:latin typeface="Söhne"/>
              </a:rPr>
              <a:t>コンピュータは，</a:t>
            </a:r>
            <a:r>
              <a:rPr lang="ja-JP" altLang="en-US" sz="2400" b="1" i="0" dirty="0">
                <a:solidFill>
                  <a:srgbClr val="374151"/>
                </a:solidFill>
                <a:effectLst/>
                <a:latin typeface="Söhne"/>
              </a:rPr>
              <a:t>整数</a:t>
            </a:r>
            <a:r>
              <a:rPr lang="ja-JP" altLang="en-US" sz="2400" b="0" i="0" dirty="0">
                <a:solidFill>
                  <a:srgbClr val="374151"/>
                </a:solidFill>
                <a:effectLst/>
                <a:latin typeface="Söhne"/>
              </a:rPr>
              <a:t>だけでなく，</a:t>
            </a:r>
            <a:r>
              <a:rPr lang="ja-JP" altLang="en-US" sz="2400" b="1" i="0" dirty="0">
                <a:solidFill>
                  <a:srgbClr val="374151"/>
                </a:solidFill>
                <a:effectLst/>
                <a:latin typeface="Söhne"/>
              </a:rPr>
              <a:t>小数点以下の値を含む数値（浮動小数点数）</a:t>
            </a:r>
            <a:r>
              <a:rPr lang="ja-JP" altLang="en-US" sz="2400" b="0" i="0" dirty="0">
                <a:solidFill>
                  <a:srgbClr val="374151"/>
                </a:solidFill>
                <a:effectLst/>
                <a:latin typeface="Söhne"/>
              </a:rPr>
              <a:t>を扱うことができる．</a:t>
            </a:r>
            <a:endParaRPr lang="en-US" altLang="ja-JP" sz="2400" b="0" i="0" dirty="0">
              <a:solidFill>
                <a:srgbClr val="374151"/>
              </a:solidFill>
              <a:effectLst/>
              <a:latin typeface="Söhne"/>
            </a:endParaRPr>
          </a:p>
          <a:p>
            <a:pPr algn="l"/>
            <a:r>
              <a:rPr lang="ja-JP" altLang="en-US" sz="2400" b="0" i="0" dirty="0">
                <a:solidFill>
                  <a:srgbClr val="374151"/>
                </a:solidFill>
                <a:effectLst/>
                <a:latin typeface="Söhne"/>
              </a:rPr>
              <a:t>浮動小数点数は，通常，</a:t>
            </a:r>
            <a:r>
              <a:rPr lang="en-US" altLang="ja-JP" sz="2400" b="1" i="0" dirty="0">
                <a:solidFill>
                  <a:srgbClr val="374151"/>
                </a:solidFill>
                <a:effectLst/>
                <a:latin typeface="Söhne"/>
              </a:rPr>
              <a:t>10</a:t>
            </a:r>
            <a:r>
              <a:rPr lang="ja-JP" altLang="en-US" sz="2400" b="1" i="0" dirty="0">
                <a:solidFill>
                  <a:srgbClr val="374151"/>
                </a:solidFill>
                <a:effectLst/>
                <a:latin typeface="Söhne"/>
              </a:rPr>
              <a:t>進数で約</a:t>
            </a:r>
            <a:r>
              <a:rPr lang="en-US" altLang="ja-JP" sz="2400" b="1" i="0" dirty="0">
                <a:solidFill>
                  <a:srgbClr val="374151"/>
                </a:solidFill>
                <a:effectLst/>
                <a:latin typeface="Söhne"/>
              </a:rPr>
              <a:t>15-16</a:t>
            </a:r>
            <a:r>
              <a:rPr lang="ja-JP" altLang="en-US" sz="2400" b="1" i="0" dirty="0">
                <a:solidFill>
                  <a:srgbClr val="374151"/>
                </a:solidFill>
                <a:effectLst/>
                <a:latin typeface="Söhne"/>
              </a:rPr>
              <a:t>桁の精度</a:t>
            </a:r>
            <a:r>
              <a:rPr lang="ja-JP" altLang="en-US" sz="2400" b="0" i="0" dirty="0">
                <a:solidFill>
                  <a:srgbClr val="374151"/>
                </a:solidFill>
                <a:effectLst/>
                <a:latin typeface="Söhne"/>
              </a:rPr>
              <a:t>まで数値を保持できる．</a:t>
            </a:r>
            <a:endParaRPr lang="en-US" altLang="ja-JP" sz="2400" b="0" i="0" dirty="0">
              <a:solidFill>
                <a:srgbClr val="374151"/>
              </a:solidFill>
              <a:effectLst/>
              <a:latin typeface="Söhne"/>
            </a:endParaRPr>
          </a:p>
          <a:p>
            <a:pPr algn="l"/>
            <a:r>
              <a:rPr lang="ja-JP" altLang="en-US" sz="2400" b="0" i="0" dirty="0">
                <a:solidFill>
                  <a:srgbClr val="374151"/>
                </a:solidFill>
                <a:effectLst/>
                <a:latin typeface="Söhne"/>
              </a:rPr>
              <a:t>ただし，</a:t>
            </a:r>
            <a:r>
              <a:rPr lang="ja-JP" altLang="en-US" sz="2400" b="1" i="0" dirty="0">
                <a:solidFill>
                  <a:srgbClr val="374151"/>
                </a:solidFill>
                <a:effectLst/>
                <a:latin typeface="Söhne"/>
              </a:rPr>
              <a:t>有限の精度</a:t>
            </a:r>
            <a:r>
              <a:rPr lang="ja-JP" altLang="en-US" sz="2400" b="0" i="0" dirty="0">
                <a:solidFill>
                  <a:srgbClr val="374151"/>
                </a:solidFill>
                <a:effectLst/>
                <a:latin typeface="Söhne"/>
              </a:rPr>
              <a:t>であるため，</a:t>
            </a:r>
            <a:r>
              <a:rPr lang="ja-JP" altLang="en-US" sz="2400" b="1" i="0" dirty="0">
                <a:solidFill>
                  <a:srgbClr val="374151"/>
                </a:solidFill>
                <a:effectLst/>
                <a:latin typeface="Söhne"/>
              </a:rPr>
              <a:t>この範囲を超える数値</a:t>
            </a:r>
            <a:r>
              <a:rPr lang="ja-JP" altLang="en-US" sz="2400" b="0" i="0" dirty="0">
                <a:solidFill>
                  <a:srgbClr val="374151"/>
                </a:solidFill>
                <a:effectLst/>
                <a:latin typeface="Söhne"/>
              </a:rPr>
              <a:t>（</a:t>
            </a:r>
            <a:r>
              <a:rPr lang="en-US" altLang="ja-JP" sz="2400" b="0" i="0" dirty="0">
                <a:solidFill>
                  <a:srgbClr val="374151"/>
                </a:solidFill>
                <a:effectLst/>
                <a:latin typeface="Söhne"/>
              </a:rPr>
              <a:t>10</a:t>
            </a:r>
            <a:r>
              <a:rPr lang="ja-JP" altLang="en-US" sz="2400" b="0" i="0" dirty="0">
                <a:solidFill>
                  <a:srgbClr val="374151"/>
                </a:solidFill>
                <a:effectLst/>
                <a:latin typeface="Söhne"/>
              </a:rPr>
              <a:t>進数で</a:t>
            </a:r>
            <a:r>
              <a:rPr lang="en-US" altLang="ja-JP" sz="2400" b="0" i="0" dirty="0">
                <a:solidFill>
                  <a:srgbClr val="374151"/>
                </a:solidFill>
                <a:effectLst/>
                <a:latin typeface="Söhne"/>
              </a:rPr>
              <a:t>17</a:t>
            </a:r>
            <a:r>
              <a:rPr lang="ja-JP" altLang="en-US" sz="2400" b="0" i="0" dirty="0">
                <a:solidFill>
                  <a:srgbClr val="374151"/>
                </a:solidFill>
                <a:effectLst/>
                <a:latin typeface="Söhne"/>
              </a:rPr>
              <a:t>桁以上）を計算しようとすると</a:t>
            </a:r>
            <a:r>
              <a:rPr lang="ja-JP" altLang="en-US" sz="2400" b="1" i="0" dirty="0">
                <a:solidFill>
                  <a:srgbClr val="374151"/>
                </a:solidFill>
                <a:effectLst/>
                <a:latin typeface="Söhne"/>
              </a:rPr>
              <a:t>微小な誤差が発</a:t>
            </a:r>
            <a:r>
              <a:rPr lang="ja-JP" altLang="en-US" sz="2400" b="0" i="0" dirty="0">
                <a:solidFill>
                  <a:srgbClr val="374151"/>
                </a:solidFill>
                <a:effectLst/>
                <a:latin typeface="Söhne"/>
              </a:rPr>
              <a:t>生する．</a:t>
            </a:r>
            <a:endParaRPr lang="en-US" altLang="ja-JP" sz="2400" b="0" i="0" dirty="0">
              <a:solidFill>
                <a:srgbClr val="374151"/>
              </a:solidFill>
              <a:effectLst/>
              <a:latin typeface="Söhne"/>
            </a:endParaRPr>
          </a:p>
          <a:p>
            <a:pPr marL="0" indent="0" algn="l">
              <a:buNone/>
            </a:pPr>
            <a:r>
              <a:rPr lang="ja-JP" altLang="en-US" sz="2400" dirty="0">
                <a:solidFill>
                  <a:srgbClr val="374151"/>
                </a:solidFill>
                <a:latin typeface="Söhne"/>
              </a:rPr>
              <a:t>⇒　</a:t>
            </a:r>
            <a:r>
              <a:rPr lang="ja-JP" altLang="en-US" sz="2400" i="0" dirty="0">
                <a:effectLst/>
                <a:latin typeface="Söhne"/>
              </a:rPr>
              <a:t>コンピュータの計算が</a:t>
            </a:r>
            <a:r>
              <a:rPr lang="ja-JP" altLang="en-US" sz="2400" b="1" i="0" dirty="0">
                <a:effectLst/>
                <a:latin typeface="Söhne"/>
              </a:rPr>
              <a:t>常に完全に正確であるとは限らない．</a:t>
            </a:r>
            <a:endParaRPr lang="en-US" altLang="ja-JP" sz="2400" b="0" i="0" dirty="0">
              <a:solidFill>
                <a:srgbClr val="374151"/>
              </a:solidFill>
              <a:effectLst/>
              <a:latin typeface="Söhne"/>
            </a:endParaRPr>
          </a:p>
          <a:p>
            <a:pPr algn="l"/>
            <a:r>
              <a:rPr lang="ja-JP" altLang="en-US" sz="2400" b="0" i="0" dirty="0">
                <a:solidFill>
                  <a:srgbClr val="374151"/>
                </a:solidFill>
                <a:effectLst/>
                <a:latin typeface="Söhne"/>
              </a:rPr>
              <a:t>精密な計算を行う場合には，この精度の特性について理解しておくことが重要．</a:t>
            </a:r>
            <a:endParaRPr lang="en-US" altLang="ja-JP" sz="2400" b="0" i="0" dirty="0">
              <a:solidFill>
                <a:srgbClr val="374151"/>
              </a:solidFill>
              <a:effectLst/>
              <a:latin typeface="Söhne"/>
            </a:endParaRPr>
          </a:p>
          <a:p>
            <a:endParaRPr kumimoji="1" lang="ja-JP" altLang="en-US" sz="2400" dirty="0"/>
          </a:p>
        </p:txBody>
      </p:sp>
      <p:sp>
        <p:nvSpPr>
          <p:cNvPr id="4" name="スライド番号プレースホルダー 3">
            <a:extLst>
              <a:ext uri="{FF2B5EF4-FFF2-40B4-BE49-F238E27FC236}">
                <a16:creationId xmlns:a16="http://schemas.microsoft.com/office/drawing/2014/main" id="{F0CE17E7-A5CC-0FAD-5001-A17D28254D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305501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70A882-FCDF-475A-84A1-31230E66C890}"/>
              </a:ext>
            </a:extLst>
          </p:cNvPr>
          <p:cNvSpPr>
            <a:spLocks noGrp="1"/>
          </p:cNvSpPr>
          <p:nvPr>
            <p:ph type="title"/>
          </p:nvPr>
        </p:nvSpPr>
        <p:spPr>
          <a:xfrm>
            <a:off x="321845" y="175028"/>
            <a:ext cx="7729955" cy="961657"/>
          </a:xfrm>
        </p:spPr>
        <p:txBody>
          <a:bodyPr>
            <a:normAutofit/>
          </a:bodyPr>
          <a:lstStyle/>
          <a:p>
            <a:r>
              <a:rPr kumimoji="1" lang="ja-JP" altLang="en-US" sz="2900" dirty="0"/>
              <a:t>計算精度の実例：</a:t>
            </a:r>
            <a:r>
              <a:rPr kumimoji="1" lang="en-US" altLang="ja-JP" sz="2900" dirty="0"/>
              <a:t>1÷3</a:t>
            </a:r>
            <a:r>
              <a:rPr kumimoji="1" lang="ja-JP" altLang="en-US" sz="2900" dirty="0"/>
              <a:t>の計算</a:t>
            </a:r>
          </a:p>
        </p:txBody>
      </p:sp>
      <p:sp>
        <p:nvSpPr>
          <p:cNvPr id="3" name="コンテンツ プレースホルダー 2">
            <a:extLst>
              <a:ext uri="{FF2B5EF4-FFF2-40B4-BE49-F238E27FC236}">
                <a16:creationId xmlns:a16="http://schemas.microsoft.com/office/drawing/2014/main" id="{ACBB9608-8238-4961-BFDB-BB4E9BA2753C}"/>
              </a:ext>
            </a:extLst>
          </p:cNvPr>
          <p:cNvSpPr>
            <a:spLocks noGrp="1"/>
          </p:cNvSpPr>
          <p:nvPr>
            <p:ph idx="1"/>
          </p:nvPr>
        </p:nvSpPr>
        <p:spPr>
          <a:xfrm>
            <a:off x="321845" y="1136684"/>
            <a:ext cx="8461208" cy="5657815"/>
          </a:xfrm>
        </p:spPr>
        <p:txBody>
          <a:bodyPr>
            <a:normAutofit/>
          </a:bodyPr>
          <a:lstStyle/>
          <a:p>
            <a:pPr marL="0" indent="0">
              <a:buNone/>
            </a:pPr>
            <a:r>
              <a:rPr kumimoji="1" lang="ja-JP" altLang="en-US" sz="2400" dirty="0">
                <a:latin typeface="メイリオ" panose="020B0604030504040204" pitchFamily="50" charset="-128"/>
              </a:rPr>
              <a:t>コンピュータを使って</a:t>
            </a:r>
            <a:r>
              <a:rPr kumimoji="1" lang="ja-JP" altLang="en-US" sz="2400" b="1" dirty="0">
                <a:latin typeface="メイリオ" panose="020B0604030504040204" pitchFamily="50" charset="-128"/>
              </a:rPr>
              <a:t>「</a:t>
            </a:r>
            <a:r>
              <a:rPr kumimoji="1" lang="en-US" altLang="ja-JP" sz="2400" b="1" dirty="0">
                <a:latin typeface="メイリオ" panose="020B0604030504040204" pitchFamily="50" charset="-128"/>
              </a:rPr>
              <a:t>1 ÷ 3</a:t>
            </a:r>
            <a:r>
              <a:rPr kumimoji="1" lang="ja-JP" altLang="en-US" sz="2400" b="1" dirty="0">
                <a:latin typeface="メイリオ" panose="020B0604030504040204" pitchFamily="50" charset="-128"/>
              </a:rPr>
              <a:t>」を計算</a:t>
            </a:r>
            <a:r>
              <a:rPr kumimoji="1" lang="ja-JP" altLang="en-US" sz="2400" dirty="0">
                <a:latin typeface="メイリオ" panose="020B0604030504040204" pitchFamily="50" charset="-128"/>
              </a:rPr>
              <a:t>してみるとどうなるでしょうか？</a:t>
            </a:r>
            <a:endParaRPr kumimoji="1" lang="en-US" altLang="ja-JP" sz="2400" dirty="0">
              <a:latin typeface="メイリオ" panose="020B0604030504040204" pitchFamily="50" charset="-128"/>
            </a:endParaRPr>
          </a:p>
          <a:p>
            <a:pPr marL="0" indent="0">
              <a:buNone/>
            </a:pPr>
            <a:endParaRPr lang="en-US" altLang="ja-JP" sz="2400" dirty="0">
              <a:latin typeface="メイリオ" panose="020B0604030504040204" pitchFamily="50" charset="-128"/>
            </a:endParaRPr>
          </a:p>
          <a:p>
            <a:r>
              <a:rPr kumimoji="1" lang="ja-JP" altLang="en-US" sz="2600" dirty="0">
                <a:latin typeface="メイリオ" panose="020B0604030504040204" pitchFamily="50" charset="-128"/>
              </a:rPr>
              <a:t>コンピュータによる「</a:t>
            </a:r>
            <a:r>
              <a:rPr kumimoji="1" lang="en-US" altLang="ja-JP" sz="2600" b="1" dirty="0">
                <a:latin typeface="メイリオ" panose="020B0604030504040204" pitchFamily="50" charset="-128"/>
              </a:rPr>
              <a:t>1÷3</a:t>
            </a:r>
            <a:r>
              <a:rPr kumimoji="1" lang="ja-JP" altLang="en-US" sz="2600" dirty="0">
                <a:latin typeface="メイリオ" panose="020B0604030504040204" pitchFamily="50" charset="-128"/>
              </a:rPr>
              <a:t>」の計算結果は「</a:t>
            </a:r>
            <a:r>
              <a:rPr kumimoji="1" lang="en-US" altLang="ja-JP" sz="2600" b="1" dirty="0">
                <a:latin typeface="メイリオ" panose="020B0604030504040204" pitchFamily="50" charset="-128"/>
              </a:rPr>
              <a:t>0.3333333333333333</a:t>
            </a:r>
            <a:r>
              <a:rPr kumimoji="1" lang="ja-JP" altLang="en-US" sz="2600" dirty="0">
                <a:latin typeface="メイリオ" panose="020B0604030504040204" pitchFamily="50" charset="-128"/>
              </a:rPr>
              <a:t>」と表示される．</a:t>
            </a:r>
            <a:endParaRPr kumimoji="1" lang="en-US" altLang="ja-JP" sz="2600" dirty="0">
              <a:latin typeface="メイリオ" panose="020B0604030504040204" pitchFamily="50" charset="-128"/>
            </a:endParaRPr>
          </a:p>
          <a:p>
            <a:r>
              <a:rPr kumimoji="1" lang="ja-JP" altLang="en-US" sz="2600" b="1" dirty="0">
                <a:latin typeface="メイリオ" panose="020B0604030504040204" pitchFamily="50" charset="-128"/>
              </a:rPr>
              <a:t>有限の桁数</a:t>
            </a:r>
            <a:r>
              <a:rPr kumimoji="1" lang="ja-JP" altLang="en-US" sz="2600" dirty="0">
                <a:latin typeface="メイリオ" panose="020B0604030504040204" pitchFamily="50" charset="-128"/>
              </a:rPr>
              <a:t>であり，</a:t>
            </a:r>
            <a:r>
              <a:rPr kumimoji="1" lang="ja-JP" altLang="en-US" sz="2600" b="1" dirty="0">
                <a:latin typeface="メイリオ" panose="020B0604030504040204" pitchFamily="50" charset="-128"/>
              </a:rPr>
              <a:t>完全な精度での計算ではない</a:t>
            </a:r>
            <a:r>
              <a:rPr kumimoji="1" lang="ja-JP" altLang="en-US" sz="2600" dirty="0">
                <a:latin typeface="メイリオ" panose="020B0604030504040204" pitchFamily="50" charset="-128"/>
              </a:rPr>
              <a:t>．</a:t>
            </a:r>
            <a:endParaRPr kumimoji="1" lang="en-US" altLang="ja-JP" sz="2600" dirty="0">
              <a:latin typeface="メイリオ" panose="020B0604030504040204" pitchFamily="50" charset="-128"/>
            </a:endParaRPr>
          </a:p>
          <a:p>
            <a:r>
              <a:rPr kumimoji="1" lang="ja-JP" altLang="en-US" sz="2600" dirty="0">
                <a:latin typeface="メイリオ" panose="020B0604030504040204" pitchFamily="50" charset="-128"/>
              </a:rPr>
              <a:t>コンピュータが表示する結果には，このような小さな誤差が含まれている（精度に限界がある）．</a:t>
            </a:r>
          </a:p>
          <a:p>
            <a:pPr marL="0" indent="0">
              <a:buNone/>
            </a:pPr>
            <a:endParaRPr kumimoji="1" lang="ja-JP" altLang="en-US" sz="2400" dirty="0">
              <a:latin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5D4A9DDF-614C-4963-B3B2-C1A265F3DF5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1220091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演習．計算誤差</a:t>
            </a:r>
          </a:p>
        </p:txBody>
      </p:sp>
      <p:sp>
        <p:nvSpPr>
          <p:cNvPr id="3" name="コンテンツ プレースホルダー 2"/>
          <p:cNvSpPr>
            <a:spLocks noGrp="1"/>
          </p:cNvSpPr>
          <p:nvPr>
            <p:ph idx="1"/>
          </p:nvPr>
        </p:nvSpPr>
        <p:spPr>
          <a:xfrm>
            <a:off x="3724073" y="2438400"/>
            <a:ext cx="4939867" cy="3785419"/>
          </a:xfrm>
        </p:spPr>
        <p:txBody>
          <a:bodyPr>
            <a:normAutofit/>
          </a:bodyPr>
          <a:lstStyle/>
          <a:p>
            <a:pPr marL="457200" lvl="1" indent="0">
              <a:spcAft>
                <a:spcPts val="600"/>
              </a:spcAft>
              <a:buNone/>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106</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2974553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2"/>
              </a:rPr>
              <a:t>https://trinket.io/python/8d555705c1</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実際のプログラミング環境（</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Trinket</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）を使用して，</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1/3</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1/6</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1/9</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の計算を行い，結果に含まれる計算誤差を確認</a:t>
            </a:r>
          </a:p>
        </p:txBody>
      </p:sp>
      <p:pic>
        <p:nvPicPr>
          <p:cNvPr id="2" name="図 1">
            <a:extLst>
              <a:ext uri="{FF2B5EF4-FFF2-40B4-BE49-F238E27FC236}">
                <a16:creationId xmlns:a16="http://schemas.microsoft.com/office/drawing/2014/main" id="{F522AD43-7210-EC85-9C89-C14F35DBDFA1}"/>
              </a:ext>
            </a:extLst>
          </p:cNvPr>
          <p:cNvPicPr>
            <a:picLocks noChangeAspect="1"/>
          </p:cNvPicPr>
          <p:nvPr/>
        </p:nvPicPr>
        <p:blipFill>
          <a:blip r:embed="rId3"/>
          <a:stretch>
            <a:fillRect/>
          </a:stretch>
        </p:blipFill>
        <p:spPr>
          <a:xfrm>
            <a:off x="341395" y="3137672"/>
            <a:ext cx="7752520" cy="3102083"/>
          </a:xfrm>
          <a:prstGeom prst="rect">
            <a:avLst/>
          </a:prstGeom>
        </p:spPr>
      </p:pic>
      <p:sp>
        <p:nvSpPr>
          <p:cNvPr id="5" name="正方形/長方形 4">
            <a:extLst>
              <a:ext uri="{FF2B5EF4-FFF2-40B4-BE49-F238E27FC236}">
                <a16:creationId xmlns:a16="http://schemas.microsoft.com/office/drawing/2014/main" id="{F5719CFD-9A56-0520-7529-AFA678A455A2}"/>
              </a:ext>
            </a:extLst>
          </p:cNvPr>
          <p:cNvSpPr/>
          <p:nvPr/>
        </p:nvSpPr>
        <p:spPr>
          <a:xfrm>
            <a:off x="5182573" y="6329483"/>
            <a:ext cx="2354911" cy="418860"/>
          </a:xfrm>
          <a:prstGeom prst="rect">
            <a:avLst/>
          </a:prstGeom>
        </p:spPr>
        <p:txBody>
          <a:bodyPr wrap="square">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計算誤差がある</a:t>
            </a:r>
            <a:endParaRPr kumimoji="1" lang="en-US" altLang="ja-JP" sz="21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880530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2"/>
              </a:rPr>
              <a:t>https://trinket.io/python/8a180f7d80</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④</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09784" y="292219"/>
            <a:ext cx="7861157" cy="1044634"/>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Trinket</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を用いて，</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0.3333333333333</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3</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倍の計算を行う．この計算結果から，浮動小数点数の演算における誤差の発生を具体的に確認</a:t>
            </a:r>
          </a:p>
        </p:txBody>
      </p:sp>
      <p:sp>
        <p:nvSpPr>
          <p:cNvPr id="5" name="正方形/長方形 4">
            <a:extLst>
              <a:ext uri="{FF2B5EF4-FFF2-40B4-BE49-F238E27FC236}">
                <a16:creationId xmlns:a16="http://schemas.microsoft.com/office/drawing/2014/main" id="{F5719CFD-9A56-0520-7529-AFA678A455A2}"/>
              </a:ext>
            </a:extLst>
          </p:cNvPr>
          <p:cNvSpPr/>
          <p:nvPr/>
        </p:nvSpPr>
        <p:spPr>
          <a:xfrm>
            <a:off x="6344746" y="6146921"/>
            <a:ext cx="2354911" cy="418860"/>
          </a:xfrm>
          <a:prstGeom prst="rect">
            <a:avLst/>
          </a:prstGeom>
        </p:spPr>
        <p:txBody>
          <a:bodyPr wrap="square">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計算誤差がある</a:t>
            </a:r>
            <a:endParaRPr kumimoji="1" lang="en-US" altLang="ja-JP" sz="21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endParaRPr>
          </a:p>
        </p:txBody>
      </p:sp>
      <p:pic>
        <p:nvPicPr>
          <p:cNvPr id="9" name="図 8">
            <a:extLst>
              <a:ext uri="{FF2B5EF4-FFF2-40B4-BE49-F238E27FC236}">
                <a16:creationId xmlns:a16="http://schemas.microsoft.com/office/drawing/2014/main" id="{947406DB-19B7-E4CB-0CDA-99DA7954001F}"/>
              </a:ext>
            </a:extLst>
          </p:cNvPr>
          <p:cNvPicPr>
            <a:picLocks noChangeAspect="1"/>
          </p:cNvPicPr>
          <p:nvPr/>
        </p:nvPicPr>
        <p:blipFill>
          <a:blip r:embed="rId3"/>
          <a:stretch>
            <a:fillRect/>
          </a:stretch>
        </p:blipFill>
        <p:spPr>
          <a:xfrm>
            <a:off x="341395" y="3297488"/>
            <a:ext cx="8554832" cy="2661106"/>
          </a:xfrm>
          <a:prstGeom prst="rect">
            <a:avLst/>
          </a:prstGeom>
        </p:spPr>
      </p:pic>
    </p:spTree>
    <p:extLst>
      <p:ext uri="{BB962C8B-B14F-4D97-AF65-F5344CB8AC3E}">
        <p14:creationId xmlns:p14="http://schemas.microsoft.com/office/powerpoint/2010/main" val="14645763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8CDC3-6988-4B6D-ADBC-D851E09157EF}"/>
              </a:ext>
            </a:extLst>
          </p:cNvPr>
          <p:cNvSpPr>
            <a:spLocks noGrp="1"/>
          </p:cNvSpPr>
          <p:nvPr>
            <p:ph type="title"/>
          </p:nvPr>
        </p:nvSpPr>
        <p:spPr/>
        <p:txBody>
          <a:bodyPr>
            <a:normAutofit fontScale="90000"/>
          </a:bodyPr>
          <a:lstStyle/>
          <a:p>
            <a:r>
              <a:rPr lang="ja-JP" altLang="en-US" b="0" i="0" dirty="0">
                <a:effectLst/>
                <a:latin typeface="Söhne"/>
              </a:rPr>
              <a:t>コンピュータ計算と誤差</a:t>
            </a:r>
            <a:endParaRPr kumimoji="1" lang="ja-JP" altLang="en-US" dirty="0"/>
          </a:p>
        </p:txBody>
      </p:sp>
      <p:sp>
        <p:nvSpPr>
          <p:cNvPr id="3" name="コンテンツ プレースホルダー 2">
            <a:extLst>
              <a:ext uri="{FF2B5EF4-FFF2-40B4-BE49-F238E27FC236}">
                <a16:creationId xmlns:a16="http://schemas.microsoft.com/office/drawing/2014/main" id="{29AF8C0C-D1E6-DA59-AFC1-DEC11B3D0DD9}"/>
              </a:ext>
            </a:extLst>
          </p:cNvPr>
          <p:cNvSpPr>
            <a:spLocks noGrp="1"/>
          </p:cNvSpPr>
          <p:nvPr>
            <p:ph idx="1"/>
          </p:nvPr>
        </p:nvSpPr>
        <p:spPr>
          <a:xfrm>
            <a:off x="321845" y="846252"/>
            <a:ext cx="8461208" cy="5745047"/>
          </a:xfrm>
        </p:spPr>
        <p:txBody>
          <a:bodyPr>
            <a:normAutofit/>
          </a:bodyPr>
          <a:lstStyle/>
          <a:p>
            <a:r>
              <a:rPr kumimoji="1" lang="ja-JP" altLang="en-US" sz="2400" dirty="0"/>
              <a:t>「コンピュータを使えば計算は完璧に正確である」という</a:t>
            </a:r>
            <a:r>
              <a:rPr kumimoji="1" lang="ja-JP" altLang="en-US" sz="2400" b="1" dirty="0"/>
              <a:t>思い込み</a:t>
            </a:r>
            <a:r>
              <a:rPr kumimoji="1" lang="ja-JP" altLang="en-US" sz="2400" dirty="0"/>
              <a:t>は</a:t>
            </a:r>
            <a:r>
              <a:rPr kumimoji="1" lang="ja-JP" altLang="en-US" sz="2400" b="1" dirty="0"/>
              <a:t>避ける必要</a:t>
            </a:r>
            <a:r>
              <a:rPr kumimoji="1" lang="ja-JP" altLang="en-US" sz="2400" dirty="0"/>
              <a:t>がある．</a:t>
            </a:r>
            <a:endParaRPr kumimoji="1" lang="en-US" altLang="ja-JP" sz="2400" dirty="0"/>
          </a:p>
          <a:p>
            <a:pPr marL="0" indent="0">
              <a:buNone/>
            </a:pPr>
            <a:r>
              <a:rPr kumimoji="1" lang="en-US" altLang="ja-JP" sz="2400" dirty="0"/>
              <a:t>	</a:t>
            </a:r>
            <a:r>
              <a:rPr kumimoji="1" lang="ja-JP" altLang="en-US" sz="2400" dirty="0"/>
              <a:t>例：「</a:t>
            </a:r>
            <a:r>
              <a:rPr kumimoji="1" lang="en-US" altLang="ja-JP" sz="2400" dirty="0"/>
              <a:t>1÷3</a:t>
            </a:r>
            <a:r>
              <a:rPr kumimoji="1" lang="ja-JP" altLang="en-US" sz="2400" dirty="0"/>
              <a:t>」の計算結果は</a:t>
            </a:r>
            <a:r>
              <a:rPr kumimoji="1" lang="ja-JP" altLang="en-US" sz="2400" b="1" dirty="0"/>
              <a:t>完全な精度では表示できない</a:t>
            </a:r>
            <a:endParaRPr kumimoji="1" lang="en-US" altLang="ja-JP" sz="2400" b="1" dirty="0"/>
          </a:p>
          <a:p>
            <a:r>
              <a:rPr kumimoji="1" lang="ja-JP" altLang="en-US" sz="2400" b="1" dirty="0"/>
              <a:t>微小な誤差</a:t>
            </a:r>
            <a:r>
              <a:rPr kumimoji="1" lang="ja-JP" altLang="en-US" sz="2400" dirty="0"/>
              <a:t>は多くの場合，</a:t>
            </a:r>
            <a:r>
              <a:rPr kumimoji="1" lang="ja-JP" altLang="en-US" sz="2400" b="1" dirty="0"/>
              <a:t>実用上は十分な精度</a:t>
            </a:r>
            <a:r>
              <a:rPr kumimoji="1" lang="ja-JP" altLang="en-US" sz="2400" dirty="0"/>
              <a:t>である．</a:t>
            </a:r>
            <a:endParaRPr kumimoji="1" lang="en-US" altLang="ja-JP" sz="2400" dirty="0"/>
          </a:p>
          <a:p>
            <a:r>
              <a:rPr kumimoji="1" lang="ja-JP" altLang="en-US" sz="2400" b="1" dirty="0"/>
              <a:t>少しの誤差を許容</a:t>
            </a:r>
            <a:r>
              <a:rPr kumimoji="1" lang="ja-JP" altLang="en-US" sz="2400" dirty="0"/>
              <a:t>することで，</a:t>
            </a:r>
            <a:r>
              <a:rPr kumimoji="1" lang="ja-JP" altLang="en-US" sz="2400" b="1" dirty="0"/>
              <a:t>効率的な計算処理が可能になる</a:t>
            </a:r>
            <a:r>
              <a:rPr kumimoji="1" lang="ja-JP" altLang="en-US" sz="2400" dirty="0"/>
              <a:t>という考え方も重要である．</a:t>
            </a:r>
          </a:p>
        </p:txBody>
      </p:sp>
      <p:sp>
        <p:nvSpPr>
          <p:cNvPr id="4" name="スライド番号プレースホルダー 3">
            <a:extLst>
              <a:ext uri="{FF2B5EF4-FFF2-40B4-BE49-F238E27FC236}">
                <a16:creationId xmlns:a16="http://schemas.microsoft.com/office/drawing/2014/main" id="{6A4F8FE4-99FA-2D7E-8AAA-114D86F42A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64459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C3B694-16AB-C704-524C-E5F7BA8093F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C2A526-FEB3-341A-D8D6-C06D57AD2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29D2C25-C6E8-28F5-101C-1EABABD94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0D79554E-905F-6406-F4E0-585025CEC0C1}"/>
              </a:ext>
            </a:extLst>
          </p:cNvPr>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1-5. Python</a:t>
            </a:r>
            <a:r>
              <a:rPr lang="ja-JP" altLang="en-US" sz="4500" dirty="0">
                <a:solidFill>
                  <a:schemeClr val="tx2"/>
                </a:solidFill>
              </a:rPr>
              <a:t>言語の特徴とプログラミングの可能性</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52CCFB-9111-B197-EE1F-0A3EB1B68012}"/>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DB086843-71B7-229A-E316-C4E1067401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63877302-F529-15AC-9D19-41F640DBA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C270FD6-EFDD-5875-AC28-51E7D77E70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3BE1170-5CD9-A415-9524-C34DD44C6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25F0160-291F-6D79-0C1E-BF9FAF69B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7365D4E1-2409-6659-F3CB-04D927CBF1C5}"/>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CADFC99C-F30D-0BAB-5B15-4068069C2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A3C55293-EECE-458D-C746-5B5281580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AD684F1-AA48-DB31-60CB-AC9BF44B9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443B3BF-2634-441A-4912-FD196BCAC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6A4088B-EF2F-BABC-8116-2FF8C36C2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7287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308DC-0B6A-D7CE-7343-22C718BC532E}"/>
              </a:ext>
            </a:extLst>
          </p:cNvPr>
          <p:cNvSpPr>
            <a:spLocks noGrp="1"/>
          </p:cNvSpPr>
          <p:nvPr>
            <p:ph type="title"/>
          </p:nvPr>
        </p:nvSpPr>
        <p:spPr/>
        <p:txBody>
          <a:bodyPr>
            <a:normAutofit fontScale="90000"/>
          </a:bodyPr>
          <a:lstStyle/>
          <a:p>
            <a:r>
              <a:rPr kumimoji="1" lang="ja-JP" altLang="en-US" dirty="0"/>
              <a:t>コンピュータの限界と精度の理解</a:t>
            </a:r>
          </a:p>
        </p:txBody>
      </p:sp>
      <p:sp>
        <p:nvSpPr>
          <p:cNvPr id="3" name="コンテンツ プレースホルダー 2">
            <a:extLst>
              <a:ext uri="{FF2B5EF4-FFF2-40B4-BE49-F238E27FC236}">
                <a16:creationId xmlns:a16="http://schemas.microsoft.com/office/drawing/2014/main" id="{4F7F8411-DCB3-BFB8-9CD5-B6258CEAAADF}"/>
              </a:ext>
            </a:extLst>
          </p:cNvPr>
          <p:cNvSpPr>
            <a:spLocks noGrp="1"/>
          </p:cNvSpPr>
          <p:nvPr>
            <p:ph idx="1"/>
          </p:nvPr>
        </p:nvSpPr>
        <p:spPr/>
        <p:txBody>
          <a:bodyPr>
            <a:normAutofit/>
          </a:bodyPr>
          <a:lstStyle/>
          <a:p>
            <a:r>
              <a:rPr kumimoji="1" lang="ja-JP" altLang="en-US" sz="2400" b="1" dirty="0"/>
              <a:t>プログラム作成時</a:t>
            </a:r>
            <a:r>
              <a:rPr kumimoji="1" lang="ja-JP" altLang="en-US" sz="2400" dirty="0"/>
              <a:t>には</a:t>
            </a:r>
            <a:r>
              <a:rPr kumimoji="1" lang="ja-JP" altLang="en-US" sz="2400" b="1" dirty="0"/>
              <a:t>人為的なミス</a:t>
            </a:r>
            <a:r>
              <a:rPr kumimoji="1" lang="ja-JP" altLang="en-US" sz="2400" dirty="0"/>
              <a:t>が発生する可能性があり，</a:t>
            </a:r>
            <a:r>
              <a:rPr kumimoji="1" lang="ja-JP" altLang="en-US" sz="2400" b="1" dirty="0"/>
              <a:t>プログラムの動作確認テスト</a:t>
            </a:r>
            <a:r>
              <a:rPr kumimoji="1" lang="ja-JP" altLang="en-US" sz="2400" dirty="0"/>
              <a:t>が極めて重要．</a:t>
            </a:r>
            <a:endParaRPr kumimoji="1" lang="en-US" altLang="ja-JP" sz="2400" dirty="0"/>
          </a:p>
          <a:p>
            <a:r>
              <a:rPr kumimoji="1" lang="ja-JP" altLang="en-US" sz="2400" b="1" dirty="0"/>
              <a:t>ミスを回避</a:t>
            </a:r>
            <a:r>
              <a:rPr kumimoji="1" lang="ja-JP" altLang="en-US" sz="2400" dirty="0"/>
              <a:t>するために，様々な知識・スキル（</a:t>
            </a:r>
            <a:r>
              <a:rPr kumimoji="1" lang="ja-JP" altLang="en-US" sz="2400" b="1" dirty="0"/>
              <a:t>抽象化，モジュール，標準ライブラリの活用など</a:t>
            </a:r>
            <a:r>
              <a:rPr kumimoji="1" lang="ja-JP" altLang="en-US" sz="2400" dirty="0"/>
              <a:t>）が必要．</a:t>
            </a:r>
            <a:endParaRPr kumimoji="1" lang="en-US" altLang="ja-JP" sz="2400" dirty="0"/>
          </a:p>
          <a:p>
            <a:r>
              <a:rPr kumimoji="1" lang="ja-JP" altLang="en-US" sz="2400" b="1" dirty="0"/>
              <a:t>浮動小数点数の計算</a:t>
            </a:r>
            <a:r>
              <a:rPr kumimoji="1" lang="ja-JP" altLang="en-US" sz="2400" dirty="0"/>
              <a:t>では約</a:t>
            </a:r>
            <a:r>
              <a:rPr kumimoji="1" lang="en-US" altLang="ja-JP" sz="2400" dirty="0"/>
              <a:t>15-16</a:t>
            </a:r>
            <a:r>
              <a:rPr kumimoji="1" lang="ja-JP" altLang="en-US" sz="2400" dirty="0"/>
              <a:t>桁までの精度しか保証されず，より大きな桁数の計算では</a:t>
            </a:r>
            <a:r>
              <a:rPr kumimoji="1" lang="ja-JP" altLang="en-US" sz="2400" b="1" dirty="0"/>
              <a:t>微小な誤差が発生</a:t>
            </a:r>
            <a:r>
              <a:rPr kumimoji="1" lang="ja-JP" altLang="en-US" sz="2400" dirty="0"/>
              <a:t>することを理解しておく必要がある．</a:t>
            </a: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21F2FAE1-6C06-92BC-3EC3-B4F18939536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017563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94CFDA-9BB3-3927-6B85-9388250E457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785B30-FDCF-06C0-7145-1B796C8FD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9AEA665-AC58-BC5D-5E35-B7205C9A0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C2D99ACD-A56F-D40D-7F33-F0BE8D8BF392}"/>
              </a:ext>
            </a:extLst>
          </p:cNvPr>
          <p:cNvSpPr>
            <a:spLocks noGrp="1"/>
          </p:cNvSpPr>
          <p:nvPr>
            <p:ph type="ctrTitle"/>
          </p:nvPr>
        </p:nvSpPr>
        <p:spPr>
          <a:xfrm>
            <a:off x="797668" y="1741337"/>
            <a:ext cx="7412477" cy="2387918"/>
          </a:xfrm>
        </p:spPr>
        <p:txBody>
          <a:bodyPr anchor="b">
            <a:normAutofit/>
          </a:bodyPr>
          <a:lstStyle/>
          <a:p>
            <a:r>
              <a:rPr lang="en-US" altLang="ja-JP" sz="4500" dirty="0">
                <a:solidFill>
                  <a:schemeClr val="tx2"/>
                </a:solidFill>
              </a:rPr>
              <a:t>4-4. </a:t>
            </a:r>
            <a:r>
              <a:rPr lang="ja-JP" altLang="en-US" sz="4500" dirty="0">
                <a:solidFill>
                  <a:schemeClr val="tx2"/>
                </a:solidFill>
              </a:rPr>
              <a:t>様々なプログラミング言語</a:t>
            </a:r>
          </a:p>
        </p:txBody>
      </p:sp>
      <p:sp>
        <p:nvSpPr>
          <p:cNvPr id="3" name="字幕 2">
            <a:extLst>
              <a:ext uri="{FF2B5EF4-FFF2-40B4-BE49-F238E27FC236}">
                <a16:creationId xmlns:a16="http://schemas.microsoft.com/office/drawing/2014/main" id="{4ECB0BB9-58C8-4B2A-2EF3-0788C7E2CC69}"/>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13" name="Group 12">
            <a:extLst>
              <a:ext uri="{FF2B5EF4-FFF2-40B4-BE49-F238E27FC236}">
                <a16:creationId xmlns:a16="http://schemas.microsoft.com/office/drawing/2014/main" id="{8E06B08E-9BB9-B770-DBF7-E5447C4EEB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3FB9F32B-CC1D-E476-0715-D2B45D84EA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5FF15AF-421A-E69A-8AF3-9E5BD0E50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D2DCB18-F390-77E8-357C-F388AEEB1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1E2B55E-E9F5-BC6E-9322-297B289E36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1CEC5156-40AB-AD32-3BDD-1B10CEDAF0C9}"/>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111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19" name="Group 18">
            <a:extLst>
              <a:ext uri="{FF2B5EF4-FFF2-40B4-BE49-F238E27FC236}">
                <a16:creationId xmlns:a16="http://schemas.microsoft.com/office/drawing/2014/main" id="{6D038B4C-FADF-C974-3C64-9378153D99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20" name="Freeform: Shape 19">
              <a:extLst>
                <a:ext uri="{FF2B5EF4-FFF2-40B4-BE49-F238E27FC236}">
                  <a16:creationId xmlns:a16="http://schemas.microsoft.com/office/drawing/2014/main" id="{0C3C14ED-3202-FF0A-E9A5-F4F5B00BB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AB85BE9-BFB0-6026-B3CF-7341ACEC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00FD3ED-F335-253B-B99B-EAC40A54A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CB87402-BF79-F153-C3B4-1406BF46A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067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31" r="28231"/>
          <a:stretch/>
        </p:blipFill>
        <p:spPr>
          <a:xfrm>
            <a:off x="5985658" y="846253"/>
            <a:ext cx="3158342" cy="484334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112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494755" cy="5333166"/>
          </a:xfrm>
        </p:spPr>
        <p:txBody>
          <a:bodyPr>
            <a:normAutofit/>
          </a:bodyPr>
          <a:lstStyle/>
          <a:p>
            <a:pPr>
              <a:lnSpc>
                <a:spcPct val="120000"/>
              </a:lnSpc>
              <a:spcBef>
                <a:spcPts val="1200"/>
              </a:spcBef>
            </a:pPr>
            <a:r>
              <a:rPr lang="ja-JP" altLang="en-US" sz="2400" b="1" i="0" dirty="0">
                <a:solidFill>
                  <a:srgbClr val="374151"/>
                </a:solidFill>
                <a:effectLst/>
                <a:latin typeface="Söhne"/>
              </a:rPr>
              <a:t>プログラミング言語</a:t>
            </a:r>
            <a:r>
              <a:rPr lang="ja-JP" altLang="en-US" sz="2400" b="0" i="0" dirty="0">
                <a:solidFill>
                  <a:srgbClr val="374151"/>
                </a:solidFill>
                <a:effectLst/>
                <a:latin typeface="Söhne"/>
              </a:rPr>
              <a:t>は</a:t>
            </a:r>
            <a:r>
              <a:rPr lang="ja-JP" altLang="en-US" sz="2400" b="1" i="0" dirty="0">
                <a:solidFill>
                  <a:srgbClr val="374151"/>
                </a:solidFill>
                <a:effectLst/>
                <a:latin typeface="Söhne"/>
              </a:rPr>
              <a:t>多種多様</a:t>
            </a:r>
            <a:endParaRPr lang="en-US" altLang="ja-JP" sz="2400" b="1" i="0" dirty="0">
              <a:solidFill>
                <a:srgbClr val="C00000"/>
              </a:solidFill>
              <a:effectLst/>
              <a:latin typeface="Söhne"/>
            </a:endParaRPr>
          </a:p>
          <a:p>
            <a:pPr>
              <a:lnSpc>
                <a:spcPct val="120000"/>
              </a:lnSpc>
              <a:spcBef>
                <a:spcPts val="1200"/>
              </a:spcBef>
            </a:pPr>
            <a:r>
              <a:rPr lang="ja-JP" altLang="en-US" sz="2400" b="0" i="0" dirty="0">
                <a:solidFill>
                  <a:srgbClr val="374151"/>
                </a:solidFill>
                <a:effectLst/>
                <a:latin typeface="Söhne"/>
              </a:rPr>
              <a:t>それぞれの言語に，</a:t>
            </a:r>
            <a:r>
              <a:rPr lang="ja-JP" altLang="en-US" sz="2400" b="1" i="0" dirty="0">
                <a:solidFill>
                  <a:srgbClr val="374151"/>
                </a:solidFill>
                <a:effectLst/>
                <a:latin typeface="Söhne"/>
              </a:rPr>
              <a:t>特性</a:t>
            </a:r>
            <a:r>
              <a:rPr lang="ja-JP" altLang="en-US" sz="2400" b="0" i="0" dirty="0">
                <a:solidFill>
                  <a:srgbClr val="374151"/>
                </a:solidFill>
                <a:effectLst/>
                <a:latin typeface="Söhne"/>
              </a:rPr>
              <a:t>と</a:t>
            </a:r>
            <a:r>
              <a:rPr lang="ja-JP" altLang="en-US" sz="2400" b="1" i="0" dirty="0">
                <a:solidFill>
                  <a:srgbClr val="374151"/>
                </a:solidFill>
                <a:effectLst/>
                <a:latin typeface="Söhne"/>
              </a:rPr>
              <a:t>利用シーン</a:t>
            </a:r>
            <a:r>
              <a:rPr lang="ja-JP" altLang="en-US" sz="2400" b="0" i="0" dirty="0">
                <a:solidFill>
                  <a:srgbClr val="374151"/>
                </a:solidFill>
                <a:effectLst/>
                <a:latin typeface="Söhne"/>
              </a:rPr>
              <a:t>がある</a:t>
            </a:r>
            <a:endParaRPr lang="en-US" altLang="ja-JP" sz="2400" b="0" i="0" dirty="0">
              <a:solidFill>
                <a:srgbClr val="374151"/>
              </a:solidFill>
              <a:effectLst/>
              <a:latin typeface="Söhne"/>
            </a:endParaRPr>
          </a:p>
          <a:p>
            <a:pPr>
              <a:lnSpc>
                <a:spcPct val="120000"/>
              </a:lnSpc>
              <a:spcBef>
                <a:spcPts val="1200"/>
              </a:spcBef>
            </a:pPr>
            <a:r>
              <a:rPr lang="ja-JP" altLang="en-US" sz="2400" b="1" i="0" dirty="0">
                <a:solidFill>
                  <a:srgbClr val="374151"/>
                </a:solidFill>
                <a:effectLst/>
                <a:latin typeface="Söhne"/>
              </a:rPr>
              <a:t>プログラミング</a:t>
            </a:r>
            <a:r>
              <a:rPr lang="ja-JP" altLang="en-US" sz="2400" b="0" i="0" dirty="0">
                <a:solidFill>
                  <a:srgbClr val="374151"/>
                </a:solidFill>
                <a:effectLst/>
                <a:latin typeface="Söhne"/>
              </a:rPr>
              <a:t>を学ぶ際には，多くのプログラミング言語で通用する</a:t>
            </a:r>
            <a:r>
              <a:rPr lang="ja-JP" altLang="en-US" sz="2400" b="1" i="0" dirty="0">
                <a:solidFill>
                  <a:srgbClr val="374151"/>
                </a:solidFill>
                <a:effectLst/>
                <a:latin typeface="Söhne"/>
              </a:rPr>
              <a:t>基本理念</a:t>
            </a:r>
            <a:r>
              <a:rPr lang="ja-JP" altLang="en-US" sz="2400" b="0" i="0" dirty="0">
                <a:solidFill>
                  <a:srgbClr val="374151"/>
                </a:solidFill>
                <a:effectLst/>
                <a:latin typeface="Söhne"/>
              </a:rPr>
              <a:t>と</a:t>
            </a:r>
            <a:r>
              <a:rPr lang="ja-JP" altLang="en-US" sz="2400" b="1" i="0" dirty="0">
                <a:solidFill>
                  <a:srgbClr val="374151"/>
                </a:solidFill>
                <a:effectLst/>
                <a:latin typeface="Söhne"/>
              </a:rPr>
              <a:t>基礎知識</a:t>
            </a:r>
            <a:r>
              <a:rPr lang="ja-JP" altLang="en-US" sz="2400" b="0" i="0" dirty="0">
                <a:solidFill>
                  <a:srgbClr val="374151"/>
                </a:solidFill>
                <a:effectLst/>
                <a:latin typeface="Söhne"/>
              </a:rPr>
              <a:t>を</a:t>
            </a:r>
            <a:r>
              <a:rPr lang="ja-JP" altLang="en-US" sz="2400" b="1" i="0" dirty="0">
                <a:solidFill>
                  <a:srgbClr val="374151"/>
                </a:solidFill>
                <a:effectLst/>
                <a:latin typeface="Söhne"/>
              </a:rPr>
              <a:t>理解</a:t>
            </a:r>
            <a:r>
              <a:rPr lang="ja-JP" altLang="en-US" sz="2400" b="0" i="0" dirty="0">
                <a:solidFill>
                  <a:srgbClr val="374151"/>
                </a:solidFill>
                <a:effectLst/>
                <a:latin typeface="Söhne"/>
              </a:rPr>
              <a:t>が重要．</a:t>
            </a:r>
            <a:endParaRPr lang="en-US" altLang="ja-JP" sz="2400" b="0" i="0" dirty="0">
              <a:solidFill>
                <a:srgbClr val="374151"/>
              </a:solidFill>
              <a:effectLst/>
              <a:latin typeface="Söhne"/>
            </a:endParaRPr>
          </a:p>
          <a:p>
            <a:pPr>
              <a:lnSpc>
                <a:spcPct val="120000"/>
              </a:lnSpc>
              <a:spcBef>
                <a:spcPts val="1200"/>
              </a:spcBef>
            </a:pPr>
            <a:r>
              <a:rPr lang="ja-JP" altLang="en-US" sz="2400" b="1" i="0" dirty="0">
                <a:solidFill>
                  <a:srgbClr val="374151"/>
                </a:solidFill>
                <a:effectLst/>
                <a:latin typeface="Söhne"/>
              </a:rPr>
              <a:t>一つのプログラミング言語</a:t>
            </a:r>
            <a:r>
              <a:rPr lang="ja-JP" altLang="en-US" sz="2400" b="0" i="0" dirty="0">
                <a:solidFill>
                  <a:srgbClr val="374151"/>
                </a:solidFill>
                <a:effectLst/>
                <a:latin typeface="Söhne"/>
              </a:rPr>
              <a:t>で</a:t>
            </a:r>
            <a:r>
              <a:rPr lang="ja-JP" altLang="en-US" sz="2400" b="1" i="0" dirty="0">
                <a:solidFill>
                  <a:srgbClr val="374151"/>
                </a:solidFill>
                <a:effectLst/>
                <a:latin typeface="Söhne"/>
              </a:rPr>
              <a:t>基本を身につける</a:t>
            </a:r>
            <a:r>
              <a:rPr lang="ja-JP" altLang="en-US" sz="2400" b="0" i="0" dirty="0">
                <a:solidFill>
                  <a:srgbClr val="374151"/>
                </a:solidFill>
                <a:effectLst/>
                <a:latin typeface="Söhne"/>
              </a:rPr>
              <a:t>ことで、</a:t>
            </a:r>
            <a:r>
              <a:rPr lang="ja-JP" altLang="en-US" sz="2400" b="1" i="0" dirty="0">
                <a:solidFill>
                  <a:srgbClr val="374151"/>
                </a:solidFill>
                <a:effectLst/>
                <a:latin typeface="Söhne"/>
              </a:rPr>
              <a:t>他の言語への適応</a:t>
            </a:r>
            <a:r>
              <a:rPr lang="ja-JP" altLang="en-US" sz="2400" b="0" i="0" dirty="0">
                <a:solidFill>
                  <a:srgbClr val="374151"/>
                </a:solidFill>
                <a:effectLst/>
                <a:latin typeface="Söhne"/>
              </a:rPr>
              <a:t>もスムーズに進む</a:t>
            </a:r>
            <a:r>
              <a:rPr lang="ja-JP" altLang="en-US" sz="2400" dirty="0">
                <a:solidFill>
                  <a:srgbClr val="374151"/>
                </a:solidFill>
                <a:latin typeface="Söhne"/>
              </a:rPr>
              <a:t>．</a:t>
            </a: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t>プログラミング</a:t>
            </a:r>
            <a:r>
              <a:rPr lang="ja-JP" altLang="en-US" dirty="0"/>
              <a:t>減との多様性と学習の基本</a:t>
            </a:r>
          </a:p>
        </p:txBody>
      </p:sp>
    </p:spTree>
    <p:extLst>
      <p:ext uri="{BB962C8B-B14F-4D97-AF65-F5344CB8AC3E}">
        <p14:creationId xmlns:p14="http://schemas.microsoft.com/office/powerpoint/2010/main" val="32940095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A4543-766F-C28D-AAA8-25E666D5DF4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AA47017-9908-3113-35C1-BEAB3B9D1890}"/>
              </a:ext>
            </a:extLst>
          </p:cNvPr>
          <p:cNvSpPr>
            <a:spLocks noGrp="1"/>
          </p:cNvSpPr>
          <p:nvPr>
            <p:ph type="title"/>
          </p:nvPr>
        </p:nvSpPr>
        <p:spPr/>
        <p:txBody>
          <a:bodyPr>
            <a:noAutofit/>
          </a:bodyPr>
          <a:lstStyle/>
          <a:p>
            <a:r>
              <a:rPr lang="ja-JP" altLang="en-US" sz="2900" dirty="0"/>
              <a:t>代表的な</a:t>
            </a:r>
            <a:r>
              <a:rPr kumimoji="1" lang="ja-JP" altLang="en-US" sz="2900" dirty="0"/>
              <a:t>プログラミング言語の紹介</a:t>
            </a:r>
          </a:p>
        </p:txBody>
      </p:sp>
      <p:sp>
        <p:nvSpPr>
          <p:cNvPr id="3" name="コンテンツ プレースホルダー 2">
            <a:extLst>
              <a:ext uri="{FF2B5EF4-FFF2-40B4-BE49-F238E27FC236}">
                <a16:creationId xmlns:a16="http://schemas.microsoft.com/office/drawing/2014/main" id="{E6AA2AD0-3835-415F-BFF0-E3127348C501}"/>
              </a:ext>
            </a:extLst>
          </p:cNvPr>
          <p:cNvSpPr>
            <a:spLocks noGrp="1"/>
          </p:cNvSpPr>
          <p:nvPr>
            <p:ph idx="1"/>
          </p:nvPr>
        </p:nvSpPr>
        <p:spPr>
          <a:xfrm>
            <a:off x="620160" y="978418"/>
            <a:ext cx="3564355" cy="5044407"/>
          </a:xfrm>
        </p:spPr>
        <p:txBody>
          <a:bodyPr/>
          <a:lstStyle/>
          <a:p>
            <a:r>
              <a:rPr kumimoji="1" lang="en-US" altLang="ja-JP" dirty="0"/>
              <a:t>Python</a:t>
            </a:r>
          </a:p>
          <a:p>
            <a:r>
              <a:rPr lang="en-US" altLang="ja-JP" dirty="0"/>
              <a:t>C</a:t>
            </a:r>
          </a:p>
          <a:p>
            <a:r>
              <a:rPr kumimoji="1" lang="en-US" altLang="ja-JP" dirty="0"/>
              <a:t>Java</a:t>
            </a:r>
          </a:p>
          <a:p>
            <a:r>
              <a:rPr kumimoji="1" lang="en-US" altLang="ja-JP" dirty="0"/>
              <a:t>JavaScript</a:t>
            </a:r>
          </a:p>
          <a:p>
            <a:r>
              <a:rPr lang="en-US" altLang="ja-JP" dirty="0"/>
              <a:t>R</a:t>
            </a:r>
          </a:p>
          <a:p>
            <a:r>
              <a:rPr kumimoji="1" lang="en-US" altLang="ja-JP" dirty="0"/>
              <a:t>Octave</a:t>
            </a:r>
          </a:p>
          <a:p>
            <a:r>
              <a:rPr lang="en-US" altLang="ja-JP" dirty="0"/>
              <a:t>Scheme</a:t>
            </a:r>
            <a:endParaRPr kumimoji="1"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6240DB2C-DF3C-B548-EEAD-022E66A3F3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A85C5624-F8B2-FA35-C5DE-E453909A9CC9}"/>
              </a:ext>
            </a:extLst>
          </p:cNvPr>
          <p:cNvSpPr txBox="1"/>
          <p:nvPr/>
        </p:nvSpPr>
        <p:spPr>
          <a:xfrm>
            <a:off x="321845" y="5177581"/>
            <a:ext cx="4572000" cy="830997"/>
          </a:xfrm>
          <a:prstGeom prst="rect">
            <a:avLst/>
          </a:prstGeom>
          <a:noFill/>
        </p:spPr>
        <p:txBody>
          <a:bodyPr wrap="square">
            <a:spAutoFit/>
          </a:bodyPr>
          <a:lstStyle/>
          <a:p>
            <a:r>
              <a:rPr lang="ja-JP" altLang="en-US" sz="2400" dirty="0"/>
              <a:t>それぞれ特徴的な用途や強みを持っている</a:t>
            </a:r>
          </a:p>
        </p:txBody>
      </p:sp>
    </p:spTree>
    <p:extLst>
      <p:ext uri="{BB962C8B-B14F-4D97-AF65-F5344CB8AC3E}">
        <p14:creationId xmlns:p14="http://schemas.microsoft.com/office/powerpoint/2010/main" val="38109767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900" dirty="0"/>
              <a:t>プログラミング課題の例</a:t>
            </a:r>
          </a:p>
        </p:txBody>
      </p:sp>
      <p:sp>
        <p:nvSpPr>
          <p:cNvPr id="3" name="コンテンツ プレースホルダー 2"/>
          <p:cNvSpPr>
            <a:spLocks noGrp="1"/>
          </p:cNvSpPr>
          <p:nvPr>
            <p:ph idx="1"/>
          </p:nvPr>
        </p:nvSpPr>
        <p:spPr>
          <a:xfrm>
            <a:off x="620160" y="978418"/>
            <a:ext cx="7527625" cy="5044407"/>
          </a:xfrm>
        </p:spPr>
        <p:txBody>
          <a:bodyPr>
            <a:normAutofit/>
          </a:bodyPr>
          <a:lstStyle/>
          <a:p>
            <a:pPr marL="0" indent="0">
              <a:buNone/>
            </a:pPr>
            <a:r>
              <a:rPr lang="ja-JP" altLang="en-US" sz="2400" b="0" i="0" dirty="0">
                <a:effectLst/>
                <a:latin typeface="Söhne"/>
              </a:rPr>
              <a:t>多くのプログラミング言語で通用する</a:t>
            </a:r>
            <a:r>
              <a:rPr lang="ja-JP" altLang="en-US" sz="2400" b="1" i="0" dirty="0">
                <a:effectLst/>
                <a:latin typeface="Söhne"/>
              </a:rPr>
              <a:t>基本理念</a:t>
            </a:r>
            <a:r>
              <a:rPr lang="ja-JP" altLang="en-US" sz="2400" b="0" i="0" dirty="0">
                <a:effectLst/>
                <a:latin typeface="Söhne"/>
              </a:rPr>
              <a:t>と</a:t>
            </a:r>
            <a:r>
              <a:rPr lang="ja-JP" altLang="en-US" sz="2400" b="1" i="0" dirty="0">
                <a:effectLst/>
                <a:latin typeface="Söhne"/>
              </a:rPr>
              <a:t>基礎知識</a:t>
            </a:r>
            <a:r>
              <a:rPr lang="ja-JP" altLang="en-US" sz="2400" b="0" i="0" dirty="0">
                <a:effectLst/>
                <a:latin typeface="Söhne"/>
              </a:rPr>
              <a:t>を知る</a:t>
            </a:r>
            <a:endParaRPr lang="en-US" altLang="ja-JP" sz="2400" b="0" i="0" dirty="0">
              <a:effectLst/>
              <a:latin typeface="Söhne"/>
            </a:endParaRPr>
          </a:p>
          <a:p>
            <a:pPr marL="0" indent="0">
              <a:buNone/>
            </a:pPr>
            <a:r>
              <a:rPr kumimoji="1" lang="ja-JP" altLang="en-US" sz="2400" dirty="0">
                <a:latin typeface="Söhne"/>
              </a:rPr>
              <a:t>　例題</a:t>
            </a:r>
            <a:endParaRPr kumimoji="1" lang="en-US" altLang="ja-JP" sz="2400" dirty="0">
              <a:latin typeface="Söhne"/>
            </a:endParaRPr>
          </a:p>
          <a:p>
            <a:pPr marL="514350" indent="-514350">
              <a:buFont typeface="+mj-lt"/>
              <a:buAutoNum type="arabicPeriod"/>
            </a:pPr>
            <a:r>
              <a:rPr kumimoji="1" lang="en-US" altLang="ja-JP" sz="2400" dirty="0"/>
              <a:t>20</a:t>
            </a:r>
            <a:r>
              <a:rPr kumimoji="1" lang="ja-JP" altLang="en-US" sz="2400" dirty="0"/>
              <a:t>より大きければ「</a:t>
            </a:r>
            <a:r>
              <a:rPr kumimoji="1" lang="en-US" altLang="ja-JP" sz="2400" dirty="0"/>
              <a:t>big</a:t>
            </a:r>
            <a:r>
              <a:rPr kumimoji="1" lang="ja-JP" altLang="en-US" sz="2400" dirty="0"/>
              <a:t>」，さもなければ「</a:t>
            </a:r>
            <a:r>
              <a:rPr kumimoji="1" lang="en-US" altLang="ja-JP" sz="2400" dirty="0"/>
              <a:t>small</a:t>
            </a:r>
            <a:r>
              <a:rPr kumimoji="1" lang="ja-JP" altLang="en-US" sz="2400" dirty="0"/>
              <a:t>」と表示する</a:t>
            </a:r>
          </a:p>
          <a:p>
            <a:pPr marL="514350" indent="-514350">
              <a:buFont typeface="+mj-lt"/>
              <a:buAutoNum type="arabicPeriod"/>
            </a:pPr>
            <a:r>
              <a:rPr kumimoji="1" lang="en-US" altLang="ja-JP" sz="2400" dirty="0"/>
              <a:t>0, 1, 2, 3, 4, 5 </a:t>
            </a:r>
            <a:r>
              <a:rPr kumimoji="1" lang="ja-JP" altLang="en-US" sz="2400" dirty="0"/>
              <a:t>の合計を求める</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006087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0"/>
            <a:ext cx="7886700" cy="1325563"/>
          </a:xfrm>
        </p:spPr>
        <p:txBody>
          <a:bodyPr>
            <a:normAutofit/>
          </a:bodyPr>
          <a:lstStyle/>
          <a:p>
            <a:r>
              <a:rPr lang="ja-JP" altLang="en-US" sz="2900" dirty="0"/>
              <a:t>プログラミング言語の特徴と使い分け</a:t>
            </a:r>
          </a:p>
        </p:txBody>
      </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205D82C-95A1-431E-8E38-AA614A14CDCF}"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115</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aphicFrame>
        <p:nvGraphicFramePr>
          <p:cNvPr id="6" name="コンテンツ プレースホルダー 2">
            <a:extLst>
              <a:ext uri="{FF2B5EF4-FFF2-40B4-BE49-F238E27FC236}">
                <a16:creationId xmlns:a16="http://schemas.microsoft.com/office/drawing/2014/main" id="{EBDA7023-CC9C-4A84-9E43-934AB7726E01}"/>
              </a:ext>
            </a:extLst>
          </p:cNvPr>
          <p:cNvGraphicFramePr>
            <a:graphicFrameLocks noGrp="1"/>
          </p:cNvGraphicFramePr>
          <p:nvPr>
            <p:ph idx="1"/>
            <p:extLst>
              <p:ext uri="{D42A27DB-BD31-4B8C-83A1-F6EECF244321}">
                <p14:modId xmlns:p14="http://schemas.microsoft.com/office/powerpoint/2010/main" val="1010302052"/>
              </p:ext>
            </p:extLst>
          </p:nvPr>
        </p:nvGraphicFramePr>
        <p:xfrm>
          <a:off x="-871871" y="1166776"/>
          <a:ext cx="9959163" cy="5189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20548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Python </a:t>
            </a:r>
            <a:r>
              <a:rPr lang="ja-JP" altLang="en-US" sz="2900" dirty="0"/>
              <a:t>プログラミングの特徴と例</a:t>
            </a:r>
          </a:p>
        </p:txBody>
      </p:sp>
      <p:sp>
        <p:nvSpPr>
          <p:cNvPr id="3" name="コンテンツ プレースホルダー 2"/>
          <p:cNvSpPr>
            <a:spLocks noGrp="1"/>
          </p:cNvSpPr>
          <p:nvPr>
            <p:ph idx="1"/>
          </p:nvPr>
        </p:nvSpPr>
        <p:spPr>
          <a:xfrm>
            <a:off x="321845" y="846253"/>
            <a:ext cx="8461208" cy="5333166"/>
          </a:xfrm>
        </p:spPr>
        <p:txBody>
          <a:bodyPr>
            <a:noAutofit/>
          </a:bodyPr>
          <a:lstStyle/>
          <a:p>
            <a:pPr marL="0" indent="0">
              <a:lnSpc>
                <a:spcPct val="86000"/>
              </a:lnSpc>
              <a:buNone/>
            </a:pPr>
            <a:r>
              <a:rPr lang="en-US" altLang="ja-JP" sz="2000" dirty="0">
                <a:latin typeface="Segoe UI" panose="020B0502040204020203" pitchFamily="34" charset="0"/>
              </a:rPr>
              <a:t>x = 100</a:t>
            </a:r>
          </a:p>
          <a:p>
            <a:pPr marL="0" indent="0">
              <a:lnSpc>
                <a:spcPct val="86000"/>
              </a:lnSpc>
              <a:buNone/>
            </a:pPr>
            <a:r>
              <a:rPr lang="en-US" altLang="ja-JP" sz="2000" b="1" dirty="0">
                <a:solidFill>
                  <a:srgbClr val="C00000"/>
                </a:solidFill>
                <a:latin typeface="Segoe UI" panose="020B0502040204020203" pitchFamily="34" charset="0"/>
              </a:rPr>
              <a:t>if</a:t>
            </a:r>
            <a:r>
              <a:rPr lang="en-US" altLang="ja-JP" sz="2000" dirty="0">
                <a:latin typeface="Segoe UI" panose="020B0502040204020203" pitchFamily="34" charset="0"/>
              </a:rPr>
              <a:t> (x &gt; 20):</a:t>
            </a:r>
          </a:p>
          <a:p>
            <a:pPr marL="0" indent="0">
              <a:lnSpc>
                <a:spcPct val="86000"/>
              </a:lnSpc>
              <a:buNone/>
            </a:pPr>
            <a:r>
              <a:rPr lang="en-US" altLang="ja-JP" sz="2000" dirty="0">
                <a:latin typeface="Segoe UI" panose="020B0502040204020203" pitchFamily="34" charset="0"/>
              </a:rPr>
              <a:t>    print("big")</a:t>
            </a:r>
          </a:p>
          <a:p>
            <a:pPr marL="0" indent="0">
              <a:lnSpc>
                <a:spcPct val="86000"/>
              </a:lnSpc>
              <a:buNone/>
            </a:pP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    print("small")</a:t>
            </a:r>
          </a:p>
          <a:p>
            <a:pPr marL="0" indent="0">
              <a:lnSpc>
                <a:spcPct val="86000"/>
              </a:lnSpc>
              <a:buNone/>
            </a:pPr>
            <a:r>
              <a:rPr lang="en-US" altLang="ja-JP" sz="2000" dirty="0">
                <a:latin typeface="Segoe UI" panose="020B0502040204020203" pitchFamily="34" charset="0"/>
              </a:rPr>
              <a:t>s = 0</a:t>
            </a:r>
          </a:p>
          <a:p>
            <a:pPr marL="0" indent="0">
              <a:lnSpc>
                <a:spcPct val="86000"/>
              </a:lnSpc>
              <a:buNone/>
            </a:pP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 </a:t>
            </a:r>
            <a:r>
              <a:rPr lang="en-US" altLang="ja-JP" sz="2000" dirty="0" err="1">
                <a:latin typeface="Segoe UI" panose="020B0502040204020203" pitchFamily="34" charset="0"/>
              </a:rPr>
              <a:t>i</a:t>
            </a:r>
            <a:r>
              <a:rPr lang="en-US" altLang="ja-JP" sz="2000" dirty="0">
                <a:latin typeface="Segoe UI" panose="020B0502040204020203" pitchFamily="34" charset="0"/>
              </a:rPr>
              <a:t> in [1, 2, 3, 4, 5]:</a:t>
            </a:r>
          </a:p>
          <a:p>
            <a:pPr marL="0" indent="0">
              <a:lnSpc>
                <a:spcPct val="86000"/>
              </a:lnSpc>
              <a:buNone/>
            </a:pPr>
            <a:r>
              <a:rPr lang="en-US" altLang="ja-JP" sz="2000" dirty="0">
                <a:latin typeface="Segoe UI" panose="020B0502040204020203" pitchFamily="34" charset="0"/>
              </a:rPr>
              <a:t>    s = s + </a:t>
            </a:r>
            <a:r>
              <a:rPr lang="en-US" altLang="ja-JP" sz="2000" dirty="0" err="1">
                <a:latin typeface="Segoe UI" panose="020B0502040204020203" pitchFamily="34" charset="0"/>
              </a:rPr>
              <a:t>i</a:t>
            </a:r>
            <a:endParaRPr lang="en-US" altLang="ja-JP" sz="2000" dirty="0">
              <a:latin typeface="Segoe UI" panose="020B0502040204020203" pitchFamily="34" charset="0"/>
            </a:endParaRPr>
          </a:p>
          <a:p>
            <a:pPr marL="0" indent="0">
              <a:lnSpc>
                <a:spcPct val="86000"/>
              </a:lnSpc>
              <a:buNone/>
            </a:pPr>
            <a:r>
              <a:rPr lang="en-US" altLang="ja-JP" sz="2000" dirty="0">
                <a:latin typeface="Segoe UI" panose="020B0502040204020203" pitchFamily="34" charset="0"/>
              </a:rPr>
              <a:t>print(s)</a:t>
            </a:r>
            <a:endParaRPr lang="ja-JP" altLang="en-US" sz="20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p:cNvSpPr txBox="1">
            <a:spLocks/>
          </p:cNvSpPr>
          <p:nvPr/>
        </p:nvSpPr>
        <p:spPr>
          <a:xfrm>
            <a:off x="4054447" y="846253"/>
            <a:ext cx="4619653" cy="2628467"/>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Python</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は，シンプルで実行も容易な言語である．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初心者にとって学びやすい．</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多種多様な外部ライブラリを利用することで，容易に強力な機能を追加できる．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7418768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Java </a:t>
            </a:r>
            <a:r>
              <a:rPr lang="ja-JP" altLang="en-US" sz="2900" dirty="0"/>
              <a:t>プログラミングの特徴と例</a:t>
            </a:r>
          </a:p>
        </p:txBody>
      </p:sp>
      <p:sp>
        <p:nvSpPr>
          <p:cNvPr id="3" name="コンテンツ プレースホルダー 2"/>
          <p:cNvSpPr>
            <a:spLocks noGrp="1"/>
          </p:cNvSpPr>
          <p:nvPr>
            <p:ph idx="1"/>
          </p:nvPr>
        </p:nvSpPr>
        <p:spPr>
          <a:xfrm>
            <a:off x="321845" y="762417"/>
            <a:ext cx="8461208" cy="5333166"/>
          </a:xfrm>
        </p:spPr>
        <p:txBody>
          <a:bodyPr>
            <a:noAutofit/>
          </a:bodyPr>
          <a:lstStyle/>
          <a:p>
            <a:pPr marL="0" indent="0">
              <a:lnSpc>
                <a:spcPct val="86000"/>
              </a:lnSpc>
              <a:buNone/>
            </a:pPr>
            <a:r>
              <a:rPr lang="en-US" altLang="ja-JP" sz="2000" dirty="0">
                <a:latin typeface="Segoe UI" panose="020B0502040204020203" pitchFamily="34" charset="0"/>
              </a:rPr>
              <a:t>public class Main {</a:t>
            </a:r>
          </a:p>
          <a:p>
            <a:pPr marL="0" indent="0">
              <a:lnSpc>
                <a:spcPct val="86000"/>
              </a:lnSpc>
              <a:buNone/>
            </a:pPr>
            <a:r>
              <a:rPr lang="en-US" altLang="ja-JP" sz="2000" dirty="0">
                <a:latin typeface="Segoe UI" panose="020B0502040204020203" pitchFamily="34" charset="0"/>
              </a:rPr>
              <a:t>    public static void main(String[] </a:t>
            </a:r>
            <a:r>
              <a:rPr lang="en-US" altLang="ja-JP" sz="2000" dirty="0" err="1">
                <a:latin typeface="Segoe UI" panose="020B0502040204020203" pitchFamily="34" charset="0"/>
              </a:rPr>
              <a:t>args</a:t>
            </a:r>
            <a:r>
              <a:rPr lang="en-US" altLang="ja-JP" sz="2000" dirty="0">
                <a:latin typeface="Segoe UI" panose="020B0502040204020203" pitchFamily="34" charset="0"/>
              </a:rPr>
              <a:t>) throws Exception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int</a:t>
            </a:r>
            <a:r>
              <a:rPr lang="en-US" altLang="ja-JP" sz="2000" dirty="0">
                <a:latin typeface="Segoe UI" panose="020B0502040204020203" pitchFamily="34" charset="0"/>
              </a:rPr>
              <a:t> x = 100;</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 if </a:t>
            </a:r>
            <a:r>
              <a:rPr lang="en-US" altLang="ja-JP" sz="2000" dirty="0">
                <a:latin typeface="Segoe UI" panose="020B0502040204020203" pitchFamily="34" charset="0"/>
              </a:rPr>
              <a:t>(x &gt; 20)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System.out.printf</a:t>
            </a:r>
            <a:r>
              <a:rPr lang="en-US" altLang="ja-JP" sz="2000" dirty="0">
                <a:latin typeface="Segoe UI" panose="020B0502040204020203" pitchFamily="34" charset="0"/>
              </a:rPr>
              <a:t>("big\n");</a:t>
            </a:r>
          </a:p>
          <a:p>
            <a:pPr marL="0" indent="0">
              <a:lnSpc>
                <a:spcPct val="86000"/>
              </a:lnSpc>
              <a:buNone/>
            </a:pPr>
            <a:r>
              <a:rPr lang="en-US" altLang="ja-JP" sz="2000" dirty="0">
                <a:latin typeface="Segoe UI" panose="020B0502040204020203" pitchFamily="34" charset="0"/>
              </a:rPr>
              <a:t>        } </a:t>
            </a: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System.out.printf</a:t>
            </a:r>
            <a:r>
              <a:rPr lang="en-US" altLang="ja-JP" sz="2000" dirty="0">
                <a:latin typeface="Segoe UI" panose="020B0502040204020203" pitchFamily="34" charset="0"/>
              </a:rPr>
              <a:t>("small\n");</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int</a:t>
            </a:r>
            <a:r>
              <a:rPr lang="en-US" altLang="ja-JP" sz="2000" dirty="0">
                <a:latin typeface="Segoe UI" panose="020B0502040204020203" pitchFamily="34" charset="0"/>
              </a:rPr>
              <a:t> s = 0;</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a:t>
            </a:r>
            <a:r>
              <a:rPr lang="en-US" altLang="ja-JP" sz="2000" dirty="0" err="1">
                <a:latin typeface="Segoe UI" panose="020B0502040204020203" pitchFamily="34" charset="0"/>
              </a:rPr>
              <a:t>int</a:t>
            </a:r>
            <a:r>
              <a:rPr lang="en-US" altLang="ja-JP" sz="2000" dirty="0">
                <a:latin typeface="Segoe UI" panose="020B0502040204020203" pitchFamily="34" charset="0"/>
              </a:rPr>
              <a:t> </a:t>
            </a:r>
            <a:r>
              <a:rPr lang="en-US" altLang="ja-JP" sz="2000" dirty="0" err="1">
                <a:latin typeface="Segoe UI" panose="020B0502040204020203" pitchFamily="34" charset="0"/>
              </a:rPr>
              <a:t>i</a:t>
            </a:r>
            <a:r>
              <a:rPr lang="en-US" altLang="ja-JP" sz="2000" dirty="0">
                <a:latin typeface="Segoe UI" panose="020B0502040204020203" pitchFamily="34" charset="0"/>
              </a:rPr>
              <a:t> = 1; </a:t>
            </a:r>
            <a:r>
              <a:rPr lang="en-US" altLang="ja-JP" sz="2000" dirty="0" err="1">
                <a:latin typeface="Segoe UI" panose="020B0502040204020203" pitchFamily="34" charset="0"/>
              </a:rPr>
              <a:t>i</a:t>
            </a:r>
            <a:r>
              <a:rPr lang="en-US" altLang="ja-JP" sz="2000" dirty="0">
                <a:latin typeface="Segoe UI" panose="020B0502040204020203" pitchFamily="34" charset="0"/>
              </a:rPr>
              <a:t> &lt;= 5; </a:t>
            </a:r>
            <a:r>
              <a:rPr lang="en-US" altLang="ja-JP" sz="2000" dirty="0" err="1">
                <a:latin typeface="Segoe UI" panose="020B0502040204020203" pitchFamily="34" charset="0"/>
              </a:rPr>
              <a:t>i</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s = s + </a:t>
            </a:r>
            <a:r>
              <a:rPr lang="en-US" altLang="ja-JP" sz="2000" dirty="0" err="1">
                <a:latin typeface="Segoe UI" panose="020B0502040204020203" pitchFamily="34" charset="0"/>
              </a:rPr>
              <a:t>i</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System.out.printf</a:t>
            </a:r>
            <a:r>
              <a:rPr lang="en-US" altLang="ja-JP" sz="2000" dirty="0">
                <a:latin typeface="Segoe UI" panose="020B0502040204020203" pitchFamily="34" charset="0"/>
              </a:rPr>
              <a:t>("%d\n", s);</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a:t>
            </a:r>
            <a:endParaRPr lang="ja-JP" altLang="en-US" sz="20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4845200" y="1779390"/>
            <a:ext cx="4040981" cy="3875452"/>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Java</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は，どのコンピュータでも同じプログラムが実行可能な高い互換性を持つ．</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Windows</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Linux</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，そして</a:t>
            </a: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Android</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アプリなど，異なる環境でも同じソースコードで動作する．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広範なアプリケーション開発に適している．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4898960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C</a:t>
            </a:r>
            <a:r>
              <a:rPr lang="ja-JP" altLang="en-US" sz="2900" dirty="0"/>
              <a:t>言語プログラミングの特徴と例</a:t>
            </a:r>
          </a:p>
        </p:txBody>
      </p:sp>
      <p:sp>
        <p:nvSpPr>
          <p:cNvPr id="3" name="コンテンツ プレースホルダー 2"/>
          <p:cNvSpPr>
            <a:spLocks noGrp="1"/>
          </p:cNvSpPr>
          <p:nvPr>
            <p:ph idx="1"/>
          </p:nvPr>
        </p:nvSpPr>
        <p:spPr>
          <a:xfrm>
            <a:off x="360947" y="644893"/>
            <a:ext cx="8461208" cy="5333166"/>
          </a:xfrm>
        </p:spPr>
        <p:txBody>
          <a:bodyPr>
            <a:noAutofit/>
          </a:bodyPr>
          <a:lstStyle/>
          <a:p>
            <a:pPr marL="0" indent="0">
              <a:lnSpc>
                <a:spcPct val="86000"/>
              </a:lnSpc>
              <a:buNone/>
            </a:pPr>
            <a:r>
              <a:rPr lang="en-US" altLang="ja-JP" sz="2000" dirty="0">
                <a:latin typeface="Segoe UI" panose="020B0502040204020203" pitchFamily="34" charset="0"/>
              </a:rPr>
              <a:t>#include &lt;</a:t>
            </a:r>
            <a:r>
              <a:rPr lang="en-US" altLang="ja-JP" sz="2000" dirty="0" err="1">
                <a:latin typeface="Segoe UI" panose="020B0502040204020203" pitchFamily="34" charset="0"/>
              </a:rPr>
              <a:t>stdio.h</a:t>
            </a:r>
            <a:r>
              <a:rPr lang="en-US" altLang="ja-JP" sz="2000" dirty="0">
                <a:latin typeface="Segoe UI" panose="020B0502040204020203" pitchFamily="34" charset="0"/>
              </a:rPr>
              <a:t>&gt;</a:t>
            </a:r>
          </a:p>
          <a:p>
            <a:pPr marL="0" indent="0">
              <a:lnSpc>
                <a:spcPct val="86000"/>
              </a:lnSpc>
              <a:buNone/>
            </a:pPr>
            <a:r>
              <a:rPr lang="en-US" altLang="ja-JP" sz="2000" dirty="0" err="1">
                <a:latin typeface="Segoe UI" panose="020B0502040204020203" pitchFamily="34" charset="0"/>
              </a:rPr>
              <a:t>int</a:t>
            </a:r>
            <a:r>
              <a:rPr lang="en-US" altLang="ja-JP" sz="2000" dirty="0">
                <a:latin typeface="Segoe UI" panose="020B0502040204020203" pitchFamily="34" charset="0"/>
              </a:rPr>
              <a:t> main(void){</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int</a:t>
            </a:r>
            <a:r>
              <a:rPr lang="en-US" altLang="ja-JP" sz="2000" dirty="0">
                <a:latin typeface="Segoe UI" panose="020B0502040204020203" pitchFamily="34" charset="0"/>
              </a:rPr>
              <a:t> x, s, </a:t>
            </a:r>
            <a:r>
              <a:rPr lang="en-US" altLang="ja-JP" sz="2000" dirty="0" err="1">
                <a:latin typeface="Segoe UI" panose="020B0502040204020203" pitchFamily="34" charset="0"/>
              </a:rPr>
              <a:t>i</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    x = 100;</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if</a:t>
            </a:r>
            <a:r>
              <a:rPr lang="en-US" altLang="ja-JP" sz="2000" dirty="0">
                <a:latin typeface="Segoe UI" panose="020B0502040204020203" pitchFamily="34" charset="0"/>
              </a:rPr>
              <a:t> (x &gt; 20)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printf</a:t>
            </a:r>
            <a:r>
              <a:rPr lang="en-US" altLang="ja-JP" sz="2000" dirty="0">
                <a:latin typeface="Segoe UI" panose="020B0502040204020203" pitchFamily="34" charset="0"/>
              </a:rPr>
              <a:t>("big\n");</a:t>
            </a:r>
          </a:p>
          <a:p>
            <a:pPr marL="0" indent="0">
              <a:lnSpc>
                <a:spcPct val="86000"/>
              </a:lnSpc>
              <a:buNone/>
            </a:pPr>
            <a:r>
              <a:rPr lang="en-US" altLang="ja-JP" sz="2000" dirty="0">
                <a:latin typeface="Segoe UI" panose="020B0502040204020203" pitchFamily="34" charset="0"/>
              </a:rPr>
              <a:t>    }</a:t>
            </a:r>
            <a:r>
              <a:rPr lang="ja-JP" altLang="en-US" sz="2000" dirty="0">
                <a:latin typeface="Segoe UI" panose="020B0502040204020203" pitchFamily="34" charset="0"/>
              </a:rPr>
              <a:t> </a:t>
            </a: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printf</a:t>
            </a:r>
            <a:r>
              <a:rPr lang="en-US" altLang="ja-JP" sz="2000" dirty="0">
                <a:latin typeface="Segoe UI" panose="020B0502040204020203" pitchFamily="34" charset="0"/>
              </a:rPr>
              <a:t>("small\n");</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s = 0;</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a:t>
            </a:r>
            <a:r>
              <a:rPr lang="en-US" altLang="ja-JP" sz="2000" dirty="0" err="1">
                <a:latin typeface="Segoe UI" panose="020B0502040204020203" pitchFamily="34" charset="0"/>
              </a:rPr>
              <a:t>i</a:t>
            </a:r>
            <a:r>
              <a:rPr lang="en-US" altLang="ja-JP" sz="2000" dirty="0">
                <a:latin typeface="Segoe UI" panose="020B0502040204020203" pitchFamily="34" charset="0"/>
              </a:rPr>
              <a:t> = 1; </a:t>
            </a:r>
            <a:r>
              <a:rPr lang="en-US" altLang="ja-JP" sz="2000" dirty="0" err="1">
                <a:latin typeface="Segoe UI" panose="020B0502040204020203" pitchFamily="34" charset="0"/>
              </a:rPr>
              <a:t>i</a:t>
            </a:r>
            <a:r>
              <a:rPr lang="en-US" altLang="ja-JP" sz="2000" dirty="0">
                <a:latin typeface="Segoe UI" panose="020B0502040204020203" pitchFamily="34" charset="0"/>
              </a:rPr>
              <a:t> &lt;= 5; </a:t>
            </a:r>
            <a:r>
              <a:rPr lang="en-US" altLang="ja-JP" sz="2000" dirty="0" err="1">
                <a:latin typeface="Segoe UI" panose="020B0502040204020203" pitchFamily="34" charset="0"/>
              </a:rPr>
              <a:t>i</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s = s + </a:t>
            </a:r>
            <a:r>
              <a:rPr lang="en-US" altLang="ja-JP" sz="2000" dirty="0" err="1">
                <a:latin typeface="Segoe UI" panose="020B0502040204020203" pitchFamily="34" charset="0"/>
              </a:rPr>
              <a:t>i</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printf</a:t>
            </a:r>
            <a:r>
              <a:rPr lang="en-US" altLang="ja-JP" sz="2000" dirty="0">
                <a:latin typeface="Segoe UI" panose="020B0502040204020203" pitchFamily="34" charset="0"/>
              </a:rPr>
              <a:t>("%d\n", s);</a:t>
            </a:r>
          </a:p>
          <a:p>
            <a:pPr marL="0" indent="0">
              <a:lnSpc>
                <a:spcPct val="86000"/>
              </a:lnSpc>
              <a:buNone/>
            </a:pPr>
            <a:r>
              <a:rPr lang="en-US" altLang="ja-JP" sz="2000" dirty="0">
                <a:latin typeface="Segoe UI" panose="020B0502040204020203" pitchFamily="34" charset="0"/>
              </a:rPr>
              <a:t>    return; </a:t>
            </a:r>
          </a:p>
          <a:p>
            <a:pPr marL="0" indent="0">
              <a:lnSpc>
                <a:spcPct val="86000"/>
              </a:lnSpc>
              <a:buNone/>
            </a:pPr>
            <a:r>
              <a:rPr lang="en-US" altLang="ja-JP" sz="2000" dirty="0">
                <a:latin typeface="Segoe UI" panose="020B0502040204020203" pitchFamily="34" charset="0"/>
              </a:rPr>
              <a:t>}</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p:cNvSpPr txBox="1">
            <a:spLocks/>
          </p:cNvSpPr>
          <p:nvPr/>
        </p:nvSpPr>
        <p:spPr>
          <a:xfrm>
            <a:off x="4381848" y="761521"/>
            <a:ext cx="4031456" cy="4623813"/>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C</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と</a:t>
            </a: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C++</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は，コンピュータの性能を最大限引き出すために適している．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細かな制御や高速な実行が可能．</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チューニングにより最適化できる．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高度なプログラミングやパフォーマンス重視のアプリケーション開発に適している．</a:t>
            </a:r>
          </a:p>
          <a:p>
            <a:pPr marL="0" marR="0" lvl="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5275267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R</a:t>
            </a:r>
            <a:r>
              <a:rPr lang="ja-JP" altLang="en-US" sz="2900" dirty="0"/>
              <a:t>プログラミングの特徴と例</a:t>
            </a:r>
          </a:p>
        </p:txBody>
      </p:sp>
      <p:sp>
        <p:nvSpPr>
          <p:cNvPr id="3" name="コンテンツ プレースホルダー 2"/>
          <p:cNvSpPr>
            <a:spLocks noGrp="1"/>
          </p:cNvSpPr>
          <p:nvPr>
            <p:ph idx="1"/>
          </p:nvPr>
        </p:nvSpPr>
        <p:spPr/>
        <p:txBody>
          <a:bodyPr>
            <a:noAutofit/>
          </a:bodyPr>
          <a:lstStyle/>
          <a:p>
            <a:pPr marL="0" indent="0">
              <a:lnSpc>
                <a:spcPct val="86000"/>
              </a:lnSpc>
              <a:buNone/>
            </a:pPr>
            <a:r>
              <a:rPr lang="en-US" altLang="ja-JP" sz="2000" dirty="0">
                <a:latin typeface="Segoe UI" panose="020B0502040204020203" pitchFamily="34" charset="0"/>
              </a:rPr>
              <a:t>x &lt;- 100</a:t>
            </a:r>
          </a:p>
          <a:p>
            <a:pPr marL="0" indent="0">
              <a:lnSpc>
                <a:spcPct val="86000"/>
              </a:lnSpc>
              <a:buNone/>
            </a:pPr>
            <a:r>
              <a:rPr lang="en-US" altLang="ja-JP" sz="2000" b="1" dirty="0">
                <a:solidFill>
                  <a:srgbClr val="C00000"/>
                </a:solidFill>
                <a:latin typeface="Segoe UI" panose="020B0502040204020203" pitchFamily="34" charset="0"/>
              </a:rPr>
              <a:t>if</a:t>
            </a:r>
            <a:r>
              <a:rPr lang="en-US" altLang="ja-JP" sz="2000" dirty="0">
                <a:latin typeface="Segoe UI" panose="020B0502040204020203" pitchFamily="34" charset="0"/>
              </a:rPr>
              <a:t> (x &gt; 20) {</a:t>
            </a:r>
          </a:p>
          <a:p>
            <a:pPr marL="0" indent="0">
              <a:lnSpc>
                <a:spcPct val="86000"/>
              </a:lnSpc>
              <a:buNone/>
            </a:pPr>
            <a:r>
              <a:rPr lang="en-US" altLang="ja-JP" sz="2000" dirty="0">
                <a:latin typeface="Segoe UI" panose="020B0502040204020203" pitchFamily="34" charset="0"/>
              </a:rPr>
              <a:t>    print("big")</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print("small")</a:t>
            </a:r>
          </a:p>
          <a:p>
            <a:pPr marL="0" indent="0">
              <a:lnSpc>
                <a:spcPct val="86000"/>
              </a:lnSpc>
              <a:buNone/>
            </a:pP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s &lt;- 0</a:t>
            </a:r>
          </a:p>
          <a:p>
            <a:pPr marL="0" indent="0">
              <a:lnSpc>
                <a:spcPct val="86000"/>
              </a:lnSpc>
              <a:buNone/>
            </a:pP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 (</a:t>
            </a:r>
            <a:r>
              <a:rPr lang="en-US" altLang="ja-JP" sz="2000" dirty="0" err="1">
                <a:latin typeface="Segoe UI" panose="020B0502040204020203" pitchFamily="34" charset="0"/>
              </a:rPr>
              <a:t>i</a:t>
            </a:r>
            <a:r>
              <a:rPr lang="en-US" altLang="ja-JP" sz="2000" dirty="0">
                <a:latin typeface="Segoe UI" panose="020B0502040204020203" pitchFamily="34" charset="0"/>
              </a:rPr>
              <a:t> in c(1,2,3,4,5)) {</a:t>
            </a:r>
          </a:p>
          <a:p>
            <a:pPr marL="0" indent="0">
              <a:lnSpc>
                <a:spcPct val="86000"/>
              </a:lnSpc>
              <a:buNone/>
            </a:pPr>
            <a:r>
              <a:rPr lang="en-US" altLang="ja-JP" sz="2000" dirty="0">
                <a:latin typeface="Segoe UI" panose="020B0502040204020203" pitchFamily="34" charset="0"/>
              </a:rPr>
              <a:t>    s &lt;- s + </a:t>
            </a:r>
            <a:r>
              <a:rPr lang="en-US" altLang="ja-JP" sz="2000" dirty="0" err="1">
                <a:latin typeface="Segoe UI" panose="020B0502040204020203" pitchFamily="34" charset="0"/>
              </a:rPr>
              <a:t>i</a:t>
            </a:r>
            <a:endParaRPr lang="en-US" altLang="ja-JP" sz="2000" dirty="0">
              <a:latin typeface="Segoe UI" panose="020B0502040204020203" pitchFamily="34" charset="0"/>
            </a:endParaRPr>
          </a:p>
          <a:p>
            <a:pPr marL="0" indent="0">
              <a:lnSpc>
                <a:spcPct val="86000"/>
              </a:lnSpc>
              <a:buNone/>
            </a:pP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print(s)</a:t>
            </a:r>
            <a:endParaRPr lang="ja-JP" altLang="en-US" sz="20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4056146" y="859460"/>
            <a:ext cx="4262354" cy="3839540"/>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R</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は，データ処理に特化したコマンド言語である．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データ専門家にも適して</a:t>
            </a:r>
            <a:r>
              <a:rPr lang="ja-JP" altLang="en-US" sz="2400" dirty="0">
                <a:solidFill>
                  <a:schemeClr val="tx1"/>
                </a:solidFill>
                <a:latin typeface="メイリオ" panose="020B0604030504040204" pitchFamily="50" charset="-128"/>
                <a:ea typeface="メイリオ" panose="020B0604030504040204" pitchFamily="50" charset="-128"/>
              </a:rPr>
              <a:t>いる．</a:t>
            </a:r>
            <a:endParaRPr lang="en-US" altLang="ja-JP" sz="2400" dirty="0">
              <a:solidFill>
                <a:schemeClr val="tx1"/>
              </a:solidFill>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豊富な統計やデータ解析の機能を提供．</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データの可視化やモデリングなどの作業を効率的に行うことが可能である．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24985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480060" y="1047750"/>
            <a:ext cx="3628390" cy="5145817"/>
          </a:xfrm>
        </p:spPr>
        <p:txBody>
          <a:bodyPr>
            <a:normAutofit/>
          </a:bodyPr>
          <a:lstStyle/>
          <a:p>
            <a:pPr>
              <a:spcBef>
                <a:spcPts val="1200"/>
              </a:spcBef>
            </a:pPr>
            <a:r>
              <a:rPr lang="en-US" altLang="ja-JP" sz="2400" b="1" i="0" dirty="0">
                <a:solidFill>
                  <a:srgbClr val="C00000"/>
                </a:solidFill>
                <a:effectLst/>
                <a:latin typeface="Söhne"/>
              </a:rPr>
              <a:t>Python</a:t>
            </a:r>
            <a:r>
              <a:rPr lang="en-US" altLang="ja-JP" sz="2400" b="0" i="0" dirty="0">
                <a:effectLst/>
                <a:latin typeface="Söhne"/>
              </a:rPr>
              <a:t> </a:t>
            </a:r>
            <a:r>
              <a:rPr lang="ja-JP" altLang="en-US" sz="2400" b="0" i="0" dirty="0">
                <a:effectLst/>
                <a:latin typeface="Söhne"/>
              </a:rPr>
              <a:t>は多くの人々に利用されている</a:t>
            </a:r>
            <a:r>
              <a:rPr kumimoji="1" lang="ja-JP" altLang="en-US" sz="2400" b="1" dirty="0"/>
              <a:t>プログラミング言語</a:t>
            </a:r>
            <a:r>
              <a:rPr kumimoji="1" lang="ja-JP" altLang="en-US" sz="2400" dirty="0"/>
              <a:t>の１つ</a:t>
            </a:r>
            <a:endParaRPr kumimoji="1" lang="en-US" altLang="ja-JP" sz="2400" dirty="0"/>
          </a:p>
          <a:p>
            <a:pPr>
              <a:spcBef>
                <a:spcPts val="1200"/>
              </a:spcBef>
            </a:pPr>
            <a:r>
              <a:rPr lang="ja-JP" altLang="en-US" sz="2400" b="1" i="0" dirty="0">
                <a:effectLst/>
                <a:latin typeface="Söhne"/>
              </a:rPr>
              <a:t>読みやすさ</a:t>
            </a:r>
            <a:r>
              <a:rPr lang="ja-JP" altLang="en-US" sz="2400" dirty="0">
                <a:latin typeface="Söhne"/>
              </a:rPr>
              <a:t>，</a:t>
            </a:r>
            <a:r>
              <a:rPr lang="ja-JP" altLang="en-US" sz="2400" b="1" i="0" dirty="0">
                <a:effectLst/>
                <a:latin typeface="Söhne"/>
              </a:rPr>
              <a:t>書きやすさ</a:t>
            </a:r>
            <a:r>
              <a:rPr lang="ja-JP" altLang="en-US" sz="2400" b="0" i="0" dirty="0">
                <a:effectLst/>
                <a:latin typeface="Söhne"/>
              </a:rPr>
              <a:t>，</a:t>
            </a:r>
            <a:r>
              <a:rPr lang="ja-JP" altLang="en-US" sz="2400" b="1" i="0" dirty="0">
                <a:effectLst/>
                <a:latin typeface="Söhne"/>
              </a:rPr>
              <a:t>幅広い応用範囲</a:t>
            </a:r>
            <a:r>
              <a:rPr lang="ja-JP" altLang="en-US" sz="2400" b="0" i="0" dirty="0">
                <a:effectLst/>
                <a:latin typeface="Söhne"/>
              </a:rPr>
              <a:t>が特徴</a:t>
            </a:r>
            <a:endParaRPr kumimoji="1" lang="en-US" altLang="ja-JP" sz="2400" dirty="0"/>
          </a:p>
          <a:p>
            <a:endParaRPr lang="ja-JP" altLang="en-US" sz="1800" dirty="0"/>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28A0092B-C50C-407E-A947-70E740481C1C}">
                <a14:useLocalDpi xmlns:a14="http://schemas.microsoft.com/office/drawing/2010/main" val="0"/>
              </a:ext>
            </a:extLst>
          </a:blip>
          <a:srcRect l="2626" r="45655"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7829550" y="6356350"/>
            <a:ext cx="6858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4" name="タイトル 3">
            <a:extLst>
              <a:ext uri="{FF2B5EF4-FFF2-40B4-BE49-F238E27FC236}">
                <a16:creationId xmlns:a16="http://schemas.microsoft.com/office/drawing/2014/main" id="{52335CED-57F0-6FA7-3F1F-5BCFB9BE89C8}"/>
              </a:ext>
            </a:extLst>
          </p:cNvPr>
          <p:cNvSpPr>
            <a:spLocks noGrp="1"/>
          </p:cNvSpPr>
          <p:nvPr>
            <p:ph type="title"/>
          </p:nvPr>
        </p:nvSpPr>
        <p:spPr>
          <a:xfrm>
            <a:off x="321845" y="175028"/>
            <a:ext cx="3628390" cy="469865"/>
          </a:xfrm>
        </p:spPr>
        <p:txBody>
          <a:bodyPr>
            <a:normAutofit fontScale="90000"/>
          </a:bodyPr>
          <a:lstStyle/>
          <a:p>
            <a:r>
              <a:rPr lang="en-US" altLang="ja-JP" dirty="0"/>
              <a:t>Python</a:t>
            </a:r>
            <a:r>
              <a:rPr lang="ja-JP" altLang="en-US" dirty="0"/>
              <a:t> 言語の概要</a:t>
            </a:r>
          </a:p>
        </p:txBody>
      </p:sp>
    </p:spTree>
    <p:extLst>
      <p:ext uri="{BB962C8B-B14F-4D97-AF65-F5344CB8AC3E}">
        <p14:creationId xmlns:p14="http://schemas.microsoft.com/office/powerpoint/2010/main" val="8541255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Octave </a:t>
            </a:r>
            <a:r>
              <a:rPr lang="ja-JP" altLang="en-US" sz="2900" dirty="0"/>
              <a:t>プログラミングの特徴と例</a:t>
            </a:r>
          </a:p>
        </p:txBody>
      </p:sp>
      <p:sp>
        <p:nvSpPr>
          <p:cNvPr id="3" name="コンテンツ プレースホルダー 2"/>
          <p:cNvSpPr>
            <a:spLocks noGrp="1"/>
          </p:cNvSpPr>
          <p:nvPr>
            <p:ph idx="1"/>
          </p:nvPr>
        </p:nvSpPr>
        <p:spPr/>
        <p:txBody>
          <a:bodyPr>
            <a:noAutofit/>
          </a:bodyPr>
          <a:lstStyle/>
          <a:p>
            <a:pPr marL="0" indent="0">
              <a:lnSpc>
                <a:spcPct val="86000"/>
              </a:lnSpc>
              <a:buNone/>
            </a:pPr>
            <a:r>
              <a:rPr lang="en-US" altLang="ja-JP" sz="2000" dirty="0"/>
              <a:t>x = 100</a:t>
            </a:r>
          </a:p>
          <a:p>
            <a:pPr marL="0" indent="0">
              <a:lnSpc>
                <a:spcPct val="86000"/>
              </a:lnSpc>
              <a:buNone/>
            </a:pPr>
            <a:r>
              <a:rPr lang="en-US" altLang="ja-JP" sz="2000" b="1" dirty="0">
                <a:solidFill>
                  <a:srgbClr val="C00000"/>
                </a:solidFill>
              </a:rPr>
              <a:t>if</a:t>
            </a:r>
            <a:r>
              <a:rPr lang="en-US" altLang="ja-JP" sz="2000" dirty="0"/>
              <a:t> (x &gt; 20)</a:t>
            </a:r>
          </a:p>
          <a:p>
            <a:pPr marL="0" indent="0">
              <a:lnSpc>
                <a:spcPct val="86000"/>
              </a:lnSpc>
              <a:buNone/>
            </a:pPr>
            <a:r>
              <a:rPr lang="en-US" altLang="ja-JP" sz="2000" dirty="0"/>
              <a:t>  </a:t>
            </a:r>
            <a:r>
              <a:rPr lang="en-US" altLang="ja-JP" sz="2000" dirty="0" err="1"/>
              <a:t>printf</a:t>
            </a:r>
            <a:r>
              <a:rPr lang="en-US" altLang="ja-JP" sz="2000" dirty="0"/>
              <a:t>("big\n")</a:t>
            </a:r>
          </a:p>
          <a:p>
            <a:pPr marL="0" indent="0">
              <a:lnSpc>
                <a:spcPct val="86000"/>
              </a:lnSpc>
              <a:buNone/>
            </a:pPr>
            <a:r>
              <a:rPr lang="en-US" altLang="ja-JP" sz="2000" b="1" dirty="0">
                <a:solidFill>
                  <a:srgbClr val="C00000"/>
                </a:solidFill>
              </a:rPr>
              <a:t>else</a:t>
            </a:r>
          </a:p>
          <a:p>
            <a:pPr marL="0" indent="0">
              <a:lnSpc>
                <a:spcPct val="86000"/>
              </a:lnSpc>
              <a:buNone/>
            </a:pPr>
            <a:r>
              <a:rPr lang="en-US" altLang="ja-JP" sz="2000" dirty="0"/>
              <a:t>  </a:t>
            </a:r>
            <a:r>
              <a:rPr lang="en-US" altLang="ja-JP" sz="2000" dirty="0" err="1"/>
              <a:t>printf</a:t>
            </a:r>
            <a:r>
              <a:rPr lang="en-US" altLang="ja-JP" sz="2000" dirty="0"/>
              <a:t>("small\n")</a:t>
            </a:r>
          </a:p>
          <a:p>
            <a:pPr marL="0" indent="0">
              <a:lnSpc>
                <a:spcPct val="86000"/>
              </a:lnSpc>
              <a:buNone/>
            </a:pPr>
            <a:r>
              <a:rPr lang="en-US" altLang="ja-JP" sz="2000" b="1" dirty="0" err="1">
                <a:solidFill>
                  <a:srgbClr val="C00000"/>
                </a:solidFill>
              </a:rPr>
              <a:t>endif</a:t>
            </a:r>
            <a:endParaRPr lang="en-US" altLang="ja-JP" sz="2000" b="1" dirty="0">
              <a:solidFill>
                <a:srgbClr val="C00000"/>
              </a:solidFill>
            </a:endParaRPr>
          </a:p>
          <a:p>
            <a:pPr marL="0" indent="0">
              <a:lnSpc>
                <a:spcPct val="86000"/>
              </a:lnSpc>
              <a:buNone/>
            </a:pPr>
            <a:r>
              <a:rPr lang="en-US" altLang="ja-JP" sz="2000" dirty="0"/>
              <a:t>s = 0</a:t>
            </a:r>
          </a:p>
          <a:p>
            <a:pPr marL="0" indent="0">
              <a:lnSpc>
                <a:spcPct val="86000"/>
              </a:lnSpc>
              <a:buNone/>
            </a:pPr>
            <a:r>
              <a:rPr lang="en-US" altLang="ja-JP" sz="2000" b="1" dirty="0">
                <a:solidFill>
                  <a:srgbClr val="C00000"/>
                </a:solidFill>
              </a:rPr>
              <a:t>for</a:t>
            </a:r>
            <a:r>
              <a:rPr lang="en-US" altLang="ja-JP" sz="2000" dirty="0"/>
              <a:t> </a:t>
            </a:r>
            <a:r>
              <a:rPr lang="en-US" altLang="ja-JP" sz="2000" dirty="0" err="1"/>
              <a:t>i</a:t>
            </a:r>
            <a:r>
              <a:rPr lang="en-US" altLang="ja-JP" sz="2000" dirty="0"/>
              <a:t> = [1 2 3 4 5]</a:t>
            </a:r>
          </a:p>
          <a:p>
            <a:pPr marL="0" indent="0">
              <a:lnSpc>
                <a:spcPct val="86000"/>
              </a:lnSpc>
              <a:buNone/>
            </a:pPr>
            <a:r>
              <a:rPr lang="en-US" altLang="ja-JP" sz="2000" dirty="0"/>
              <a:t>  s = s + </a:t>
            </a:r>
            <a:r>
              <a:rPr lang="en-US" altLang="ja-JP" sz="2000" dirty="0" err="1"/>
              <a:t>i</a:t>
            </a:r>
            <a:endParaRPr lang="en-US" altLang="ja-JP" sz="2000" dirty="0"/>
          </a:p>
          <a:p>
            <a:pPr marL="0" indent="0">
              <a:lnSpc>
                <a:spcPct val="86000"/>
              </a:lnSpc>
              <a:buNone/>
            </a:pPr>
            <a:r>
              <a:rPr lang="en-US" altLang="ja-JP" sz="2000" b="1" dirty="0" err="1">
                <a:solidFill>
                  <a:srgbClr val="C00000"/>
                </a:solidFill>
              </a:rPr>
              <a:t>endfor</a:t>
            </a:r>
            <a:endParaRPr lang="en-US" altLang="ja-JP" sz="2000" b="1" dirty="0">
              <a:solidFill>
                <a:srgbClr val="C00000"/>
              </a:solidFill>
            </a:endParaRPr>
          </a:p>
          <a:p>
            <a:pPr marL="0" indent="0">
              <a:lnSpc>
                <a:spcPct val="86000"/>
              </a:lnSpc>
              <a:buNone/>
            </a:pPr>
            <a:r>
              <a:rPr lang="en-US" altLang="ja-JP" sz="2000" dirty="0" err="1"/>
              <a:t>printf</a:t>
            </a:r>
            <a:r>
              <a:rPr lang="en-US" altLang="ja-JP" sz="2000" dirty="0"/>
              <a:t>("%d", s)</a:t>
            </a:r>
            <a:endParaRPr lang="ja-JP" altLang="en-US" sz="2000"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3697541" y="846254"/>
            <a:ext cx="4722559" cy="3047166"/>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Octave</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は，数値計算や信号処理などに特化したコマンド言語である．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行列計算や信号処理などの科学技術計算に向いている．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高度な数値演算やデータ解析が容易に行える．</a:t>
            </a:r>
          </a:p>
          <a:p>
            <a:pPr marL="0" marR="0" lvl="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a:pPr>
            <a:endParaRPr kumimoji="1" lang="en-US" altLang="ja-JP" sz="2100" b="0" i="0" u="none" strike="noStrike" kern="1200" cap="none" spc="0" normalizeH="0" baseline="0" noProof="0" dirty="0">
              <a:ln>
                <a:noFill/>
              </a:ln>
              <a:solidFill>
                <a:schemeClr val="tx1"/>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386906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900" dirty="0"/>
              <a:t>JavaScript </a:t>
            </a:r>
            <a:r>
              <a:rPr lang="ja-JP" altLang="en-US" sz="2900" dirty="0"/>
              <a:t>プログラミングの特徴と例</a:t>
            </a:r>
          </a:p>
        </p:txBody>
      </p:sp>
      <p:sp>
        <p:nvSpPr>
          <p:cNvPr id="3" name="コンテンツ プレースホルダー 2"/>
          <p:cNvSpPr>
            <a:spLocks noGrp="1"/>
          </p:cNvSpPr>
          <p:nvPr>
            <p:ph idx="1"/>
          </p:nvPr>
        </p:nvSpPr>
        <p:spPr>
          <a:xfrm>
            <a:off x="321845" y="857422"/>
            <a:ext cx="8461208" cy="5333166"/>
          </a:xfrm>
        </p:spPr>
        <p:txBody>
          <a:bodyPr>
            <a:noAutofit/>
          </a:bodyPr>
          <a:lstStyle/>
          <a:p>
            <a:pPr marL="0" indent="0">
              <a:lnSpc>
                <a:spcPct val="86000"/>
              </a:lnSpc>
              <a:buNone/>
            </a:pPr>
            <a:r>
              <a:rPr lang="en-US" altLang="ja-JP" sz="2000" dirty="0" err="1">
                <a:latin typeface="Segoe UI" panose="020B0502040204020203" pitchFamily="34" charset="0"/>
              </a:rPr>
              <a:t>process.stdin.resume</a:t>
            </a:r>
            <a:r>
              <a:rPr lang="en-US" altLang="ja-JP" sz="2000" dirty="0">
                <a:latin typeface="Segoe UI" panose="020B0502040204020203" pitchFamily="34" charset="0"/>
              </a:rPr>
              <a:t>();</a:t>
            </a:r>
          </a:p>
          <a:p>
            <a:pPr marL="0" indent="0">
              <a:lnSpc>
                <a:spcPct val="86000"/>
              </a:lnSpc>
              <a:buNone/>
            </a:pPr>
            <a:r>
              <a:rPr lang="en-US" altLang="ja-JP" sz="2000" dirty="0" err="1">
                <a:latin typeface="Segoe UI" panose="020B0502040204020203" pitchFamily="34" charset="0"/>
              </a:rPr>
              <a:t>process.stdin.setEncoding</a:t>
            </a:r>
            <a:r>
              <a:rPr lang="en-US" altLang="ja-JP" sz="2000" dirty="0">
                <a:latin typeface="Segoe UI" panose="020B0502040204020203" pitchFamily="34" charset="0"/>
              </a:rPr>
              <a:t>('utf8');</a:t>
            </a:r>
          </a:p>
          <a:p>
            <a:pPr marL="0" indent="0">
              <a:lnSpc>
                <a:spcPct val="86000"/>
              </a:lnSpc>
              <a:buNone/>
            </a:pPr>
            <a:r>
              <a:rPr lang="en-US" altLang="ja-JP" sz="2000" dirty="0" err="1">
                <a:latin typeface="Segoe UI" panose="020B0502040204020203" pitchFamily="34" charset="0"/>
              </a:rPr>
              <a:t>var</a:t>
            </a:r>
            <a:r>
              <a:rPr lang="en-US" altLang="ja-JP" sz="2000" dirty="0">
                <a:latin typeface="Segoe UI" panose="020B0502040204020203" pitchFamily="34" charset="0"/>
              </a:rPr>
              <a:t> </a:t>
            </a:r>
            <a:r>
              <a:rPr lang="en-US" altLang="ja-JP" sz="2000" dirty="0" err="1">
                <a:latin typeface="Segoe UI" panose="020B0502040204020203" pitchFamily="34" charset="0"/>
              </a:rPr>
              <a:t>util</a:t>
            </a:r>
            <a:r>
              <a:rPr lang="en-US" altLang="ja-JP" sz="2000" dirty="0">
                <a:latin typeface="Segoe UI" panose="020B0502040204020203" pitchFamily="34" charset="0"/>
              </a:rPr>
              <a:t> = require('</a:t>
            </a:r>
            <a:r>
              <a:rPr lang="en-US" altLang="ja-JP" sz="2000" dirty="0" err="1">
                <a:latin typeface="Segoe UI" panose="020B0502040204020203" pitchFamily="34" charset="0"/>
              </a:rPr>
              <a:t>util</a:t>
            </a:r>
            <a:r>
              <a:rPr lang="en-US" altLang="ja-JP" sz="2000" dirty="0">
                <a:latin typeface="Segoe UI" panose="020B0502040204020203" pitchFamily="34" charset="0"/>
              </a:rPr>
              <a:t>');</a:t>
            </a:r>
          </a:p>
          <a:p>
            <a:pPr marL="0" indent="0">
              <a:lnSpc>
                <a:spcPct val="86000"/>
              </a:lnSpc>
              <a:buNone/>
            </a:pPr>
            <a:r>
              <a:rPr lang="en-US" altLang="ja-JP" sz="2000" dirty="0" err="1">
                <a:latin typeface="Segoe UI" panose="020B0502040204020203" pitchFamily="34" charset="0"/>
              </a:rPr>
              <a:t>var</a:t>
            </a:r>
            <a:r>
              <a:rPr lang="en-US" altLang="ja-JP" sz="2000" dirty="0">
                <a:latin typeface="Segoe UI" panose="020B0502040204020203" pitchFamily="34" charset="0"/>
              </a:rPr>
              <a:t> x = 100;</a:t>
            </a:r>
          </a:p>
          <a:p>
            <a:pPr marL="0" indent="0">
              <a:lnSpc>
                <a:spcPct val="86000"/>
              </a:lnSpc>
              <a:buNone/>
            </a:pPr>
            <a:r>
              <a:rPr lang="en-US" altLang="ja-JP" sz="2000" b="1" dirty="0">
                <a:solidFill>
                  <a:srgbClr val="C00000"/>
                </a:solidFill>
                <a:latin typeface="Segoe UI" panose="020B0502040204020203" pitchFamily="34" charset="0"/>
              </a:rPr>
              <a:t>if</a:t>
            </a:r>
            <a:r>
              <a:rPr lang="en-US" altLang="ja-JP" sz="2000" dirty="0">
                <a:latin typeface="Segoe UI" panose="020B0502040204020203" pitchFamily="34" charset="0"/>
              </a:rPr>
              <a:t> (x &gt; 20)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process.stdout.write</a:t>
            </a:r>
            <a:r>
              <a:rPr lang="en-US" altLang="ja-JP" sz="2000" dirty="0">
                <a:latin typeface="Segoe UI" panose="020B0502040204020203" pitchFamily="34" charset="0"/>
              </a:rPr>
              <a:t>('big\n');</a:t>
            </a:r>
          </a:p>
          <a:p>
            <a:pPr marL="0" indent="0">
              <a:lnSpc>
                <a:spcPct val="86000"/>
              </a:lnSpc>
              <a:buNone/>
            </a:pPr>
            <a:r>
              <a:rPr lang="en-US" altLang="ja-JP" sz="2000" dirty="0">
                <a:latin typeface="Segoe UI" panose="020B0502040204020203" pitchFamily="34" charset="0"/>
              </a:rPr>
              <a:t>} </a:t>
            </a:r>
            <a:r>
              <a:rPr lang="en-US" altLang="ja-JP" sz="2000" b="1" dirty="0">
                <a:solidFill>
                  <a:srgbClr val="C00000"/>
                </a:solidFill>
                <a:latin typeface="Segoe UI" panose="020B0502040204020203" pitchFamily="34" charset="0"/>
              </a:rPr>
              <a:t>else</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a:t>
            </a:r>
            <a:r>
              <a:rPr lang="en-US" altLang="ja-JP" sz="2000" dirty="0" err="1">
                <a:latin typeface="Segoe UI" panose="020B0502040204020203" pitchFamily="34" charset="0"/>
              </a:rPr>
              <a:t>process.stdout.write</a:t>
            </a:r>
            <a:r>
              <a:rPr lang="en-US" altLang="ja-JP" sz="2000" dirty="0">
                <a:latin typeface="Segoe UI" panose="020B0502040204020203" pitchFamily="34" charset="0"/>
              </a:rPr>
              <a:t>('small\n')</a:t>
            </a:r>
          </a:p>
          <a:p>
            <a:pPr marL="0" indent="0">
              <a:lnSpc>
                <a:spcPct val="86000"/>
              </a:lnSpc>
              <a:buNone/>
            </a:pPr>
            <a:r>
              <a:rPr lang="en-US" altLang="ja-JP" sz="2000" dirty="0">
                <a:latin typeface="Segoe UI" panose="020B0502040204020203" pitchFamily="34" charset="0"/>
              </a:rPr>
              <a:t>}</a:t>
            </a:r>
          </a:p>
          <a:p>
            <a:pPr marL="0" indent="0">
              <a:lnSpc>
                <a:spcPct val="86000"/>
              </a:lnSpc>
              <a:buNone/>
            </a:pPr>
            <a:r>
              <a:rPr lang="en-US" altLang="ja-JP" sz="2000" dirty="0" err="1">
                <a:latin typeface="Segoe UI" panose="020B0502040204020203" pitchFamily="34" charset="0"/>
              </a:rPr>
              <a:t>var</a:t>
            </a:r>
            <a:r>
              <a:rPr lang="en-US" altLang="ja-JP" sz="2000" dirty="0">
                <a:latin typeface="Segoe UI" panose="020B0502040204020203" pitchFamily="34" charset="0"/>
              </a:rPr>
              <a:t> s = 0;</a:t>
            </a:r>
          </a:p>
          <a:p>
            <a:pPr marL="0" indent="0">
              <a:lnSpc>
                <a:spcPct val="86000"/>
              </a:lnSpc>
              <a:buNone/>
            </a:pPr>
            <a:r>
              <a:rPr lang="en-US" altLang="ja-JP" sz="2000" b="1" dirty="0">
                <a:solidFill>
                  <a:srgbClr val="C00000"/>
                </a:solidFill>
                <a:latin typeface="Segoe UI" panose="020B0502040204020203" pitchFamily="34" charset="0"/>
              </a:rPr>
              <a:t>for</a:t>
            </a:r>
            <a:r>
              <a:rPr lang="en-US" altLang="ja-JP" sz="2000" dirty="0">
                <a:latin typeface="Segoe UI" panose="020B0502040204020203" pitchFamily="34" charset="0"/>
              </a:rPr>
              <a:t>(</a:t>
            </a:r>
            <a:r>
              <a:rPr lang="en-US" altLang="ja-JP" sz="2000" dirty="0" err="1">
                <a:latin typeface="Segoe UI" panose="020B0502040204020203" pitchFamily="34" charset="0"/>
              </a:rPr>
              <a:t>var</a:t>
            </a:r>
            <a:r>
              <a:rPr lang="en-US" altLang="ja-JP" sz="2000" dirty="0">
                <a:latin typeface="Segoe UI" panose="020B0502040204020203" pitchFamily="34" charset="0"/>
              </a:rPr>
              <a:t> </a:t>
            </a:r>
            <a:r>
              <a:rPr lang="en-US" altLang="ja-JP" sz="2000" dirty="0" err="1">
                <a:latin typeface="Segoe UI" panose="020B0502040204020203" pitchFamily="34" charset="0"/>
              </a:rPr>
              <a:t>i</a:t>
            </a:r>
            <a:r>
              <a:rPr lang="en-US" altLang="ja-JP" sz="2000" dirty="0">
                <a:latin typeface="Segoe UI" panose="020B0502040204020203" pitchFamily="34" charset="0"/>
              </a:rPr>
              <a:t> = 1; </a:t>
            </a:r>
            <a:r>
              <a:rPr lang="en-US" altLang="ja-JP" sz="2000" dirty="0" err="1">
                <a:latin typeface="Segoe UI" panose="020B0502040204020203" pitchFamily="34" charset="0"/>
              </a:rPr>
              <a:t>i</a:t>
            </a:r>
            <a:r>
              <a:rPr lang="en-US" altLang="ja-JP" sz="2000" dirty="0">
                <a:latin typeface="Segoe UI" panose="020B0502040204020203" pitchFamily="34" charset="0"/>
              </a:rPr>
              <a:t> &lt;= 5; </a:t>
            </a:r>
            <a:r>
              <a:rPr lang="en-US" altLang="ja-JP" sz="2000" dirty="0" err="1">
                <a:latin typeface="Segoe UI" panose="020B0502040204020203" pitchFamily="34" charset="0"/>
              </a:rPr>
              <a:t>i</a:t>
            </a:r>
            <a:r>
              <a:rPr lang="en-US" altLang="ja-JP" sz="2000" dirty="0">
                <a:latin typeface="Segoe UI" panose="020B0502040204020203" pitchFamily="34" charset="0"/>
              </a:rPr>
              <a:t>++) {</a:t>
            </a:r>
          </a:p>
          <a:p>
            <a:pPr marL="0" indent="0">
              <a:lnSpc>
                <a:spcPct val="86000"/>
              </a:lnSpc>
              <a:buNone/>
            </a:pPr>
            <a:r>
              <a:rPr lang="en-US" altLang="ja-JP" sz="2000" dirty="0">
                <a:latin typeface="Segoe UI" panose="020B0502040204020203" pitchFamily="34" charset="0"/>
              </a:rPr>
              <a:t>    s = s + </a:t>
            </a:r>
            <a:r>
              <a:rPr lang="en-US" altLang="ja-JP" sz="2000" dirty="0" err="1">
                <a:latin typeface="Segoe UI" panose="020B0502040204020203" pitchFamily="34" charset="0"/>
              </a:rPr>
              <a:t>i</a:t>
            </a:r>
            <a:r>
              <a:rPr lang="en-US" altLang="ja-JP" sz="2000" dirty="0">
                <a:latin typeface="Segoe UI" panose="020B0502040204020203" pitchFamily="34" charset="0"/>
              </a:rPr>
              <a:t>;</a:t>
            </a:r>
          </a:p>
          <a:p>
            <a:pPr marL="0" indent="0">
              <a:lnSpc>
                <a:spcPct val="86000"/>
              </a:lnSpc>
              <a:buNone/>
            </a:pPr>
            <a:r>
              <a:rPr lang="en-US" altLang="ja-JP" sz="2000" dirty="0">
                <a:latin typeface="Segoe UI" panose="020B0502040204020203" pitchFamily="34" charset="0"/>
              </a:rPr>
              <a:t>}</a:t>
            </a:r>
          </a:p>
          <a:p>
            <a:pPr marL="0" indent="0">
              <a:lnSpc>
                <a:spcPct val="86000"/>
              </a:lnSpc>
              <a:buNone/>
            </a:pPr>
            <a:r>
              <a:rPr lang="en-US" altLang="ja-JP" sz="2000" dirty="0" err="1">
                <a:latin typeface="Segoe UI" panose="020B0502040204020203" pitchFamily="34" charset="0"/>
              </a:rPr>
              <a:t>process.stdout.write</a:t>
            </a:r>
            <a:r>
              <a:rPr lang="en-US" altLang="ja-JP" sz="2000" dirty="0">
                <a:latin typeface="Segoe UI" panose="020B0502040204020203" pitchFamily="34" charset="0"/>
              </a:rPr>
              <a:t>(</a:t>
            </a:r>
            <a:r>
              <a:rPr lang="en-US" altLang="ja-JP" sz="2000" dirty="0" err="1">
                <a:latin typeface="Segoe UI" panose="020B0502040204020203" pitchFamily="34" charset="0"/>
              </a:rPr>
              <a:t>util.format</a:t>
            </a:r>
            <a:r>
              <a:rPr lang="en-US" altLang="ja-JP" sz="2000" dirty="0">
                <a:latin typeface="Segoe UI" panose="020B0502040204020203" pitchFamily="34" charset="0"/>
              </a:rPr>
              <a:t>('%d\n', s));</a:t>
            </a:r>
            <a:endParaRPr lang="ja-JP" altLang="en-US" sz="20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5084846" y="857422"/>
            <a:ext cx="3481304" cy="3743454"/>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JavaScript</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は，インタラクティブなウェブページの作成に適している．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ユーザーとのリアルタイムな対話，動的なコンテンツの表示が可能である．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幅広い種類の</a:t>
            </a: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OS</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でサポートされている．</a:t>
            </a:r>
          </a:p>
          <a:p>
            <a:pPr marL="0" marR="0" lvl="0" indent="0" algn="l" defTabSz="914400" rtl="0" eaLnBrk="1" fontAlgn="auto" latinLnBrk="0" hangingPunct="1">
              <a:lnSpc>
                <a:spcPct val="85000"/>
              </a:lnSpc>
              <a:spcBef>
                <a:spcPts val="1000"/>
              </a:spcBef>
              <a:spcAft>
                <a:spcPts val="0"/>
              </a:spcAft>
              <a:buClrTx/>
              <a:buSzTx/>
              <a:buFont typeface="Arial" panose="020B0604020202020204" pitchFamily="34" charset="0"/>
              <a:buNone/>
              <a:tabLst/>
              <a:defRPr/>
            </a:pPr>
            <a:endParaRPr kumimoji="1" lang="en-US" altLang="ja-JP" sz="2100" b="0" i="0" u="none" strike="noStrike" kern="1200" cap="none" spc="0" normalizeH="0" baseline="0" noProof="0" dirty="0">
              <a:ln>
                <a:noFill/>
              </a:ln>
              <a:solidFill>
                <a:schemeClr val="tx1"/>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112052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Autofit/>
          </a:bodyPr>
          <a:lstStyle/>
          <a:p>
            <a:pPr marL="0" indent="0">
              <a:lnSpc>
                <a:spcPct val="86000"/>
              </a:lnSpc>
              <a:buNone/>
            </a:pPr>
            <a:r>
              <a:rPr lang="en-US" altLang="ja-JP" sz="2000" dirty="0"/>
              <a:t>(define (decide x)</a:t>
            </a:r>
          </a:p>
          <a:p>
            <a:pPr marL="0" indent="0">
              <a:lnSpc>
                <a:spcPct val="86000"/>
              </a:lnSpc>
              <a:buNone/>
            </a:pPr>
            <a:r>
              <a:rPr lang="en-US" altLang="ja-JP" sz="2000" dirty="0"/>
              <a:t>    (</a:t>
            </a:r>
            <a:r>
              <a:rPr lang="en-US" altLang="ja-JP" sz="2000" b="1" dirty="0" err="1">
                <a:solidFill>
                  <a:srgbClr val="C00000"/>
                </a:solidFill>
              </a:rPr>
              <a:t>cond</a:t>
            </a:r>
            <a:endParaRPr lang="en-US" altLang="ja-JP" sz="2000" b="1" dirty="0">
              <a:solidFill>
                <a:srgbClr val="C00000"/>
              </a:solidFill>
            </a:endParaRPr>
          </a:p>
          <a:p>
            <a:pPr marL="0" indent="0">
              <a:lnSpc>
                <a:spcPct val="86000"/>
              </a:lnSpc>
              <a:buNone/>
            </a:pPr>
            <a:r>
              <a:rPr lang="en-US" altLang="ja-JP" sz="2000" dirty="0"/>
              <a:t>        ((&gt; x 20) "big")</a:t>
            </a:r>
          </a:p>
          <a:p>
            <a:pPr marL="0" indent="0">
              <a:lnSpc>
                <a:spcPct val="86000"/>
              </a:lnSpc>
              <a:buNone/>
            </a:pPr>
            <a:r>
              <a:rPr lang="en-US" altLang="ja-JP" sz="2000" dirty="0"/>
              <a:t>        (else "small")))</a:t>
            </a:r>
          </a:p>
          <a:p>
            <a:pPr marL="0" indent="0">
              <a:lnSpc>
                <a:spcPct val="86000"/>
              </a:lnSpc>
              <a:buNone/>
            </a:pPr>
            <a:r>
              <a:rPr lang="en-US" altLang="ja-JP" sz="2000" dirty="0"/>
              <a:t>(define (sum n)</a:t>
            </a:r>
          </a:p>
          <a:p>
            <a:pPr marL="0" indent="0">
              <a:lnSpc>
                <a:spcPct val="86000"/>
              </a:lnSpc>
              <a:buNone/>
            </a:pPr>
            <a:r>
              <a:rPr lang="en-US" altLang="ja-JP" sz="2000" dirty="0"/>
              <a:t>    (</a:t>
            </a:r>
            <a:r>
              <a:rPr lang="en-US" altLang="ja-JP" sz="2000" dirty="0" err="1"/>
              <a:t>cond</a:t>
            </a:r>
            <a:endParaRPr lang="en-US" altLang="ja-JP" sz="2000" dirty="0"/>
          </a:p>
          <a:p>
            <a:pPr marL="0" indent="0">
              <a:lnSpc>
                <a:spcPct val="86000"/>
              </a:lnSpc>
              <a:buNone/>
            </a:pPr>
            <a:r>
              <a:rPr lang="en-US" altLang="ja-JP" sz="2000" dirty="0"/>
              <a:t>        ((= n 0) 0)</a:t>
            </a:r>
          </a:p>
          <a:p>
            <a:pPr marL="0" indent="0">
              <a:lnSpc>
                <a:spcPct val="86000"/>
              </a:lnSpc>
              <a:buNone/>
            </a:pPr>
            <a:r>
              <a:rPr lang="en-US" altLang="ja-JP" sz="2000" dirty="0"/>
              <a:t>        (else (+ (sum (- n 1)) n))))</a:t>
            </a:r>
          </a:p>
          <a:p>
            <a:pPr marL="0" indent="0">
              <a:lnSpc>
                <a:spcPct val="86000"/>
              </a:lnSpc>
              <a:buNone/>
            </a:pPr>
            <a:r>
              <a:rPr lang="en-US" altLang="ja-JP" sz="2000" dirty="0"/>
              <a:t>(begin</a:t>
            </a:r>
          </a:p>
          <a:p>
            <a:pPr marL="0" indent="0">
              <a:lnSpc>
                <a:spcPct val="86000"/>
              </a:lnSpc>
              <a:buNone/>
            </a:pPr>
            <a:r>
              <a:rPr lang="en-US" altLang="ja-JP" sz="2000" dirty="0"/>
              <a:t>    (print (decide 100))</a:t>
            </a:r>
          </a:p>
          <a:p>
            <a:pPr marL="0" indent="0">
              <a:lnSpc>
                <a:spcPct val="86000"/>
              </a:lnSpc>
              <a:buNone/>
            </a:pPr>
            <a:r>
              <a:rPr lang="en-US" altLang="ja-JP" sz="2000" dirty="0"/>
              <a:t>    (print (sum 5)))</a:t>
            </a:r>
          </a:p>
          <a:p>
            <a:pPr marL="0" indent="0">
              <a:lnSpc>
                <a:spcPct val="86000"/>
              </a:lnSpc>
              <a:buNone/>
            </a:pPr>
            <a:endParaRPr lang="en-US" altLang="ja-JP" sz="2000" dirty="0"/>
          </a:p>
          <a:p>
            <a:pPr marL="0" indent="0">
              <a:lnSpc>
                <a:spcPct val="86000"/>
              </a:lnSpc>
              <a:buNone/>
            </a:pPr>
            <a:endParaRPr lang="en-US" altLang="ja-JP" sz="2000" dirty="0"/>
          </a:p>
          <a:p>
            <a:pPr marL="0" indent="0">
              <a:lnSpc>
                <a:spcPct val="86000"/>
              </a:lnSpc>
              <a:buNone/>
            </a:pPr>
            <a:endParaRPr lang="ja-JP" altLang="en-US" sz="2000" dirty="0"/>
          </a:p>
        </p:txBody>
      </p:sp>
      <p:sp>
        <p:nvSpPr>
          <p:cNvPr id="2" name="タイトル 1"/>
          <p:cNvSpPr>
            <a:spLocks noGrp="1"/>
          </p:cNvSpPr>
          <p:nvPr>
            <p:ph type="title"/>
          </p:nvPr>
        </p:nvSpPr>
        <p:spPr/>
        <p:txBody>
          <a:bodyPr>
            <a:noAutofit/>
          </a:bodyPr>
          <a:lstStyle/>
          <a:p>
            <a:r>
              <a:rPr lang="en-US" altLang="ja-JP" sz="2900" dirty="0"/>
              <a:t>Scheme </a:t>
            </a:r>
            <a:r>
              <a:rPr lang="ja-JP" altLang="en-US" sz="2900" dirty="0"/>
              <a:t>プログラミングの特徴と例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27CC91-C432-44F8-8C26-04739D1A0D7D}"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p:cNvSpPr txBox="1">
            <a:spLocks/>
          </p:cNvSpPr>
          <p:nvPr/>
        </p:nvSpPr>
        <p:spPr>
          <a:xfrm>
            <a:off x="4552449" y="928803"/>
            <a:ext cx="3842251" cy="2500197"/>
          </a:xfrm>
          <a:prstGeom prst="rect">
            <a:avLst/>
          </a:prstGeom>
          <a:ln>
            <a:solidFill>
              <a:schemeClr val="tx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Scheme</a:t>
            </a: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は，シンプルで明確な構文を持つ関数型プログラミング言語である．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強力な再帰処理や高階関数の活用が簡単にできる．</a:t>
            </a:r>
            <a:endParaRPr kumimoji="1" lang="en-US" altLang="ja-JP"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228600" marR="0" lvl="0" indent="-228600" algn="l" defTabSz="914400" rtl="0" eaLnBrk="1" fontAlgn="auto" latinLnBrk="0" hangingPunct="1">
              <a:lnSpc>
                <a:spcPct val="85000"/>
              </a:lnSpc>
              <a:spcBef>
                <a:spcPts val="1000"/>
              </a:spcBef>
              <a:spcAft>
                <a:spcPts val="0"/>
              </a:spcAft>
              <a:buClrTx/>
              <a:buSzTx/>
              <a:buFont typeface="Arial" panose="020B0604020202020204" pitchFamily="34" charset="0"/>
              <a:buChar char="•"/>
              <a:tabLst/>
              <a:defRPr/>
            </a:pPr>
            <a:endParaRPr kumimoji="1" lang="en-US" altLang="ja-JP" sz="2100" b="0" i="0" u="none" strike="noStrike" kern="1200" cap="none" spc="0" normalizeH="0" baseline="0" noProof="0" dirty="0">
              <a:ln>
                <a:noFill/>
              </a:ln>
              <a:solidFill>
                <a:schemeClr val="tx1"/>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874154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3B49C8-006C-4B4F-BAA6-A110D97FE0BC}"/>
              </a:ext>
            </a:extLst>
          </p:cNvPr>
          <p:cNvSpPr>
            <a:spLocks noGrp="1"/>
          </p:cNvSpPr>
          <p:nvPr>
            <p:ph type="title"/>
          </p:nvPr>
        </p:nvSpPr>
        <p:spPr/>
        <p:txBody>
          <a:bodyPr>
            <a:noAutofit/>
          </a:bodyPr>
          <a:lstStyle/>
          <a:p>
            <a:r>
              <a:rPr lang="ja-JP" altLang="en-US" dirty="0"/>
              <a:t>プログラミング言語の選択と学習方針</a:t>
            </a:r>
          </a:p>
        </p:txBody>
      </p:sp>
      <p:sp>
        <p:nvSpPr>
          <p:cNvPr id="3" name="コンテンツ プレースホルダー 2">
            <a:extLst>
              <a:ext uri="{FF2B5EF4-FFF2-40B4-BE49-F238E27FC236}">
                <a16:creationId xmlns:a16="http://schemas.microsoft.com/office/drawing/2014/main" id="{50CC6FD7-D16A-43DC-A973-6DFD77DA9BDA}"/>
              </a:ext>
            </a:extLst>
          </p:cNvPr>
          <p:cNvSpPr>
            <a:spLocks noGrp="1"/>
          </p:cNvSpPr>
          <p:nvPr>
            <p:ph idx="1"/>
          </p:nvPr>
        </p:nvSpPr>
        <p:spPr/>
        <p:txBody>
          <a:bodyPr>
            <a:noAutofit/>
          </a:bodyPr>
          <a:lstStyle/>
          <a:p>
            <a:r>
              <a:rPr lang="ja-JP" altLang="en-US" sz="2400" b="1" dirty="0"/>
              <a:t>プログラミング</a:t>
            </a:r>
            <a:r>
              <a:rPr lang="ja-JP" altLang="en-US" sz="2400" dirty="0"/>
              <a:t>の</a:t>
            </a:r>
            <a:r>
              <a:rPr lang="ja-JP" altLang="en-US" sz="2400" b="1" dirty="0"/>
              <a:t>基本理念</a:t>
            </a:r>
            <a:r>
              <a:rPr lang="ja-JP" altLang="en-US" sz="2400" dirty="0"/>
              <a:t>と</a:t>
            </a:r>
            <a:r>
              <a:rPr lang="ja-JP" altLang="en-US" sz="2400" b="1" dirty="0"/>
              <a:t>基礎知識を理解</a:t>
            </a:r>
            <a:r>
              <a:rPr lang="ja-JP" altLang="en-US" sz="2400" dirty="0"/>
              <a:t>していくことが重要である．</a:t>
            </a:r>
            <a:endParaRPr lang="en-US" altLang="ja-JP" sz="2400" dirty="0"/>
          </a:p>
          <a:p>
            <a:r>
              <a:rPr lang="ja-JP" altLang="en-US" sz="2400" b="1" dirty="0"/>
              <a:t>一つの言語</a:t>
            </a:r>
            <a:r>
              <a:rPr lang="ja-JP" altLang="en-US" sz="2400" dirty="0"/>
              <a:t>で</a:t>
            </a:r>
            <a:r>
              <a:rPr lang="ja-JP" altLang="en-US" sz="2400" b="1" dirty="0"/>
              <a:t>基礎を身につける</a:t>
            </a:r>
            <a:r>
              <a:rPr lang="ja-JP" altLang="en-US" sz="2400" dirty="0"/>
              <a:t>ことで，</a:t>
            </a:r>
            <a:r>
              <a:rPr lang="ja-JP" altLang="en-US" sz="2400" b="1" dirty="0"/>
              <a:t>他の言語への適応もスムーズに進む</a:t>
            </a:r>
            <a:r>
              <a:rPr lang="ja-JP" altLang="en-US" sz="2400" dirty="0"/>
              <a:t>．</a:t>
            </a:r>
            <a:endParaRPr lang="en-US" altLang="ja-JP" sz="2400" dirty="0"/>
          </a:p>
          <a:p>
            <a:r>
              <a:rPr lang="ja-JP" altLang="en-US" sz="2400" b="1" dirty="0"/>
              <a:t>異なるニーズ</a:t>
            </a:r>
            <a:r>
              <a:rPr lang="ja-JP" altLang="en-US" sz="2400" dirty="0"/>
              <a:t>や</a:t>
            </a:r>
            <a:r>
              <a:rPr lang="ja-JP" altLang="en-US" sz="2400" b="1" dirty="0"/>
              <a:t>目的</a:t>
            </a:r>
            <a:r>
              <a:rPr lang="ja-JP" altLang="en-US" sz="2400" dirty="0"/>
              <a:t>に対応するため，</a:t>
            </a:r>
            <a:r>
              <a:rPr lang="ja-JP" altLang="en-US" sz="2400" b="1" dirty="0"/>
              <a:t>複数の言語を使い分ける</a:t>
            </a:r>
            <a:r>
              <a:rPr lang="ja-JP" altLang="en-US" sz="2400" dirty="0"/>
              <a:t>ことも重要である．</a:t>
            </a:r>
          </a:p>
        </p:txBody>
      </p:sp>
      <p:sp>
        <p:nvSpPr>
          <p:cNvPr id="4" name="スライド番号プレースホルダー 3">
            <a:extLst>
              <a:ext uri="{FF2B5EF4-FFF2-40B4-BE49-F238E27FC236}">
                <a16:creationId xmlns:a16="http://schemas.microsoft.com/office/drawing/2014/main" id="{A4608854-A85E-4B52-B23D-3510386E8599}"/>
              </a:ext>
            </a:extLst>
          </p:cNvPr>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227106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F18BDF5-C4E3-4A96-BAA8-4E040E9CF9B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C5CA09C0-F656-4F32-91B0-1B3D7E5569EA}"/>
              </a:ext>
            </a:extLst>
          </p:cNvPr>
          <p:cNvSpPr txBox="1"/>
          <p:nvPr/>
        </p:nvSpPr>
        <p:spPr>
          <a:xfrm>
            <a:off x="3541110" y="2245418"/>
            <a:ext cx="493167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オンラインでの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8" name="図 7">
            <a:extLst>
              <a:ext uri="{FF2B5EF4-FFF2-40B4-BE49-F238E27FC236}">
                <a16:creationId xmlns:a16="http://schemas.microsoft.com/office/drawing/2014/main" id="{2BD7AC4C-4F98-4FC2-8BD4-A81B478261F7}"/>
              </a:ext>
            </a:extLst>
          </p:cNvPr>
          <p:cNvPicPr>
            <a:picLocks noChangeAspect="1"/>
          </p:cNvPicPr>
          <p:nvPr/>
        </p:nvPicPr>
        <p:blipFill>
          <a:blip r:embed="rId2"/>
          <a:stretch>
            <a:fillRect/>
          </a:stretch>
        </p:blipFill>
        <p:spPr>
          <a:xfrm>
            <a:off x="-8051" y="686188"/>
            <a:ext cx="2947691" cy="1118646"/>
          </a:xfrm>
          <a:prstGeom prst="rect">
            <a:avLst/>
          </a:prstGeom>
        </p:spPr>
      </p:pic>
      <p:sp>
        <p:nvSpPr>
          <p:cNvPr id="9" name="テキスト ボックス 8">
            <a:extLst>
              <a:ext uri="{FF2B5EF4-FFF2-40B4-BE49-F238E27FC236}">
                <a16:creationId xmlns:a16="http://schemas.microsoft.com/office/drawing/2014/main" id="{A77995BE-F4B8-4A13-B5A6-D49C142DF971}"/>
              </a:ext>
            </a:extLst>
          </p:cNvPr>
          <p:cNvSpPr txBox="1"/>
          <p:nvPr/>
        </p:nvSpPr>
        <p:spPr>
          <a:xfrm>
            <a:off x="421248" y="1929685"/>
            <a:ext cx="2254142"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言語の</a:t>
            </a:r>
            <a:endParaRPr kumimoji="1" lang="en-US" altLang="ja-JP"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n-cs"/>
              </a:rPr>
              <a:t>プログラム</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矢印: 右 4">
            <a:extLst>
              <a:ext uri="{FF2B5EF4-FFF2-40B4-BE49-F238E27FC236}">
                <a16:creationId xmlns:a16="http://schemas.microsoft.com/office/drawing/2014/main" id="{8FD1C4D9-CE66-E709-2D22-0FEF52D93A7B}"/>
              </a:ext>
            </a:extLst>
          </p:cNvPr>
          <p:cNvSpPr/>
          <p:nvPr/>
        </p:nvSpPr>
        <p:spPr>
          <a:xfrm>
            <a:off x="2806024" y="876238"/>
            <a:ext cx="267232" cy="619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294D5DD1-6CCB-CAFA-65B5-28AF439CA5C0}"/>
              </a:ext>
            </a:extLst>
          </p:cNvPr>
          <p:cNvSpPr txBox="1"/>
          <p:nvPr/>
        </p:nvSpPr>
        <p:spPr>
          <a:xfrm>
            <a:off x="2806024" y="6107893"/>
            <a:ext cx="295465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さまざまな</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プログラミング言語</a:t>
            </a:r>
          </a:p>
        </p:txBody>
      </p:sp>
      <p:sp>
        <p:nvSpPr>
          <p:cNvPr id="24" name="コンテンツ プレースホルダー 2">
            <a:extLst>
              <a:ext uri="{FF2B5EF4-FFF2-40B4-BE49-F238E27FC236}">
                <a16:creationId xmlns:a16="http://schemas.microsoft.com/office/drawing/2014/main" id="{DAA391E4-2F2A-DE24-9EE8-987EE5B5AE8F}"/>
              </a:ext>
            </a:extLst>
          </p:cNvPr>
          <p:cNvSpPr>
            <a:spLocks noGrp="1"/>
          </p:cNvSpPr>
          <p:nvPr>
            <p:ph idx="1"/>
          </p:nvPr>
        </p:nvSpPr>
        <p:spPr>
          <a:xfrm>
            <a:off x="475357" y="3232179"/>
            <a:ext cx="1665981" cy="1544818"/>
          </a:xfrm>
          <a:solidFill>
            <a:schemeClr val="accent1">
              <a:lumMod val="20000"/>
              <a:lumOff val="80000"/>
            </a:schemeClr>
          </a:solidFill>
        </p:spPr>
        <p:txBody>
          <a:bodyPr>
            <a:noAutofit/>
          </a:bodyPr>
          <a:lstStyle/>
          <a:p>
            <a:pPr marL="0" indent="0">
              <a:lnSpc>
                <a:spcPct val="86000"/>
              </a:lnSpc>
              <a:spcBef>
                <a:spcPts val="0"/>
              </a:spcBef>
              <a:buNone/>
            </a:pPr>
            <a:r>
              <a:rPr lang="en-US" altLang="ja-JP" sz="1200" dirty="0">
                <a:latin typeface="Segoe UI" panose="020B0502040204020203" pitchFamily="34" charset="0"/>
              </a:rPr>
              <a:t>x = 100</a:t>
            </a:r>
          </a:p>
          <a:p>
            <a:pPr marL="0" indent="0">
              <a:lnSpc>
                <a:spcPct val="86000"/>
              </a:lnSpc>
              <a:spcBef>
                <a:spcPts val="0"/>
              </a:spcBef>
              <a:buNone/>
            </a:pPr>
            <a:r>
              <a:rPr lang="en-US" altLang="ja-JP" sz="1200" b="1" dirty="0">
                <a:solidFill>
                  <a:srgbClr val="C00000"/>
                </a:solidFill>
                <a:latin typeface="Segoe UI" panose="020B0502040204020203" pitchFamily="34" charset="0"/>
              </a:rPr>
              <a:t>if</a:t>
            </a:r>
            <a:r>
              <a:rPr lang="en-US" altLang="ja-JP" sz="1200" dirty="0">
                <a:latin typeface="Segoe UI" panose="020B0502040204020203" pitchFamily="34" charset="0"/>
              </a:rPr>
              <a:t> (x &gt; 20):</a:t>
            </a:r>
          </a:p>
          <a:p>
            <a:pPr marL="0" indent="0">
              <a:lnSpc>
                <a:spcPct val="86000"/>
              </a:lnSpc>
              <a:spcBef>
                <a:spcPts val="0"/>
              </a:spcBef>
              <a:buNone/>
            </a:pPr>
            <a:r>
              <a:rPr lang="en-US" altLang="ja-JP" sz="1200" dirty="0">
                <a:latin typeface="Segoe UI" panose="020B0502040204020203" pitchFamily="34" charset="0"/>
              </a:rPr>
              <a:t>    print("big")</a:t>
            </a:r>
          </a:p>
          <a:p>
            <a:pPr marL="0" indent="0">
              <a:lnSpc>
                <a:spcPct val="86000"/>
              </a:lnSpc>
              <a:spcBef>
                <a:spcPts val="0"/>
              </a:spcBef>
              <a:buNone/>
            </a:pPr>
            <a:r>
              <a:rPr lang="en-US" altLang="ja-JP" sz="1200" b="1" dirty="0">
                <a:solidFill>
                  <a:srgbClr val="C00000"/>
                </a:solidFill>
                <a:latin typeface="Segoe UI" panose="020B0502040204020203" pitchFamily="34" charset="0"/>
              </a:rPr>
              <a:t>else</a:t>
            </a:r>
            <a:r>
              <a:rPr lang="en-US" altLang="ja-JP" sz="1200" dirty="0">
                <a:latin typeface="Segoe UI" panose="020B0502040204020203" pitchFamily="34" charset="0"/>
              </a:rPr>
              <a:t>:</a:t>
            </a:r>
          </a:p>
          <a:p>
            <a:pPr marL="0" indent="0">
              <a:lnSpc>
                <a:spcPct val="86000"/>
              </a:lnSpc>
              <a:spcBef>
                <a:spcPts val="0"/>
              </a:spcBef>
              <a:buNone/>
            </a:pPr>
            <a:r>
              <a:rPr lang="en-US" altLang="ja-JP" sz="1200" dirty="0">
                <a:latin typeface="Segoe UI" panose="020B0502040204020203" pitchFamily="34" charset="0"/>
              </a:rPr>
              <a:t>    print("small")</a:t>
            </a:r>
          </a:p>
          <a:p>
            <a:pPr marL="0" indent="0">
              <a:lnSpc>
                <a:spcPct val="86000"/>
              </a:lnSpc>
              <a:spcBef>
                <a:spcPts val="0"/>
              </a:spcBef>
              <a:buNone/>
            </a:pPr>
            <a:r>
              <a:rPr lang="en-US" altLang="ja-JP" sz="1200" dirty="0">
                <a:latin typeface="Segoe UI" panose="020B0502040204020203" pitchFamily="34" charset="0"/>
              </a:rPr>
              <a:t>s = 0</a:t>
            </a:r>
          </a:p>
          <a:p>
            <a:pPr marL="0" indent="0">
              <a:lnSpc>
                <a:spcPct val="86000"/>
              </a:lnSpc>
              <a:spcBef>
                <a:spcPts val="0"/>
              </a:spcBef>
              <a:buNone/>
            </a:pPr>
            <a:r>
              <a:rPr lang="en-US" altLang="ja-JP" sz="1200" b="1" dirty="0">
                <a:solidFill>
                  <a:srgbClr val="C00000"/>
                </a:solidFill>
                <a:latin typeface="Segoe UI" panose="020B0502040204020203" pitchFamily="34" charset="0"/>
              </a:rPr>
              <a:t>for</a:t>
            </a:r>
            <a:r>
              <a:rPr lang="en-US" altLang="ja-JP" sz="1200" dirty="0">
                <a:latin typeface="Segoe UI" panose="020B0502040204020203" pitchFamily="34" charset="0"/>
              </a:rPr>
              <a:t> </a:t>
            </a:r>
            <a:r>
              <a:rPr lang="en-US" altLang="ja-JP" sz="1200" dirty="0" err="1">
                <a:latin typeface="Segoe UI" panose="020B0502040204020203" pitchFamily="34" charset="0"/>
              </a:rPr>
              <a:t>i</a:t>
            </a:r>
            <a:r>
              <a:rPr lang="en-US" altLang="ja-JP" sz="1200" dirty="0">
                <a:latin typeface="Segoe UI" panose="020B0502040204020203" pitchFamily="34" charset="0"/>
              </a:rPr>
              <a:t> in [1, 2, 3, 4, 5]:</a:t>
            </a:r>
          </a:p>
          <a:p>
            <a:pPr marL="0" indent="0">
              <a:lnSpc>
                <a:spcPct val="86000"/>
              </a:lnSpc>
              <a:spcBef>
                <a:spcPts val="0"/>
              </a:spcBef>
              <a:buNone/>
            </a:pPr>
            <a:r>
              <a:rPr lang="en-US" altLang="ja-JP" sz="1200" dirty="0">
                <a:latin typeface="Segoe UI" panose="020B0502040204020203" pitchFamily="34" charset="0"/>
              </a:rPr>
              <a:t>    s = s + </a:t>
            </a:r>
            <a:r>
              <a:rPr lang="en-US" altLang="ja-JP" sz="1200" dirty="0" err="1">
                <a:latin typeface="Segoe UI" panose="020B0502040204020203" pitchFamily="34" charset="0"/>
              </a:rPr>
              <a:t>i</a:t>
            </a:r>
            <a:endParaRPr lang="en-US" altLang="ja-JP" sz="1200" dirty="0">
              <a:latin typeface="Segoe UI" panose="020B0502040204020203" pitchFamily="34" charset="0"/>
            </a:endParaRPr>
          </a:p>
          <a:p>
            <a:pPr marL="0" indent="0">
              <a:lnSpc>
                <a:spcPct val="86000"/>
              </a:lnSpc>
              <a:spcBef>
                <a:spcPts val="0"/>
              </a:spcBef>
              <a:buNone/>
            </a:pPr>
            <a:r>
              <a:rPr lang="en-US" altLang="ja-JP" sz="1200" dirty="0">
                <a:latin typeface="Segoe UI" panose="020B0502040204020203" pitchFamily="34" charset="0"/>
              </a:rPr>
              <a:t>print(s)</a:t>
            </a:r>
            <a:endParaRPr lang="ja-JP" altLang="en-US" sz="1200" dirty="0">
              <a:latin typeface="Segoe UI" panose="020B0502040204020203" pitchFamily="34" charset="0"/>
            </a:endParaRPr>
          </a:p>
        </p:txBody>
      </p:sp>
      <p:sp>
        <p:nvSpPr>
          <p:cNvPr id="25" name="コンテンツ プレースホルダー 2">
            <a:extLst>
              <a:ext uri="{FF2B5EF4-FFF2-40B4-BE49-F238E27FC236}">
                <a16:creationId xmlns:a16="http://schemas.microsoft.com/office/drawing/2014/main" id="{D7BAAAA2-E7EC-438E-E426-39F39D859756}"/>
              </a:ext>
            </a:extLst>
          </p:cNvPr>
          <p:cNvSpPr txBox="1">
            <a:spLocks/>
          </p:cNvSpPr>
          <p:nvPr/>
        </p:nvSpPr>
        <p:spPr>
          <a:xfrm>
            <a:off x="2261186" y="3231213"/>
            <a:ext cx="4021611" cy="2626423"/>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public class Main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public static void main(String[]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args</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throws Exception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int x = 100;</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 if </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(x &gt; 20)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System.out.printf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("big\n");</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else</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System.out.printf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("small\n");</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int s = 0;</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for</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(int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1;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&lt;= 5;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s = s +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System.out.printf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("%d\n", s);</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endParaRPr kumimoji="1" lang="ja-JP" altLang="en-US"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6" name="コンテンツ プレースホルダー 2">
            <a:extLst>
              <a:ext uri="{FF2B5EF4-FFF2-40B4-BE49-F238E27FC236}">
                <a16:creationId xmlns:a16="http://schemas.microsoft.com/office/drawing/2014/main" id="{584B2776-C16C-32F3-A8C3-5D9018BC4E5E}"/>
              </a:ext>
            </a:extLst>
          </p:cNvPr>
          <p:cNvSpPr txBox="1">
            <a:spLocks/>
          </p:cNvSpPr>
          <p:nvPr/>
        </p:nvSpPr>
        <p:spPr>
          <a:xfrm>
            <a:off x="6472912" y="3242494"/>
            <a:ext cx="2131701" cy="2626423"/>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#include &lt;</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stdio.h</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&gt;</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int main(void){</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int x, s,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x = 100;</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if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(x &gt; 20)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("big\n");</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else</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("small\n");</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s = 0;</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for</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1;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&lt;= 5;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s = s +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i</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en-US" altLang="ja-JP" sz="12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printf</a:t>
            </a: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("%d\n", s);</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return; </a:t>
            </a:r>
          </a:p>
          <a:p>
            <a:pPr marL="0" marR="0" lvl="0" indent="0" algn="l" defTabSz="914400" rtl="0" eaLnBrk="1" fontAlgn="auto" latinLnBrk="0" hangingPunct="1">
              <a:lnSpc>
                <a:spcPct val="86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p:txBody>
      </p:sp>
      <p:sp>
        <p:nvSpPr>
          <p:cNvPr id="27" name="テキスト ボックス 26">
            <a:extLst>
              <a:ext uri="{FF2B5EF4-FFF2-40B4-BE49-F238E27FC236}">
                <a16:creationId xmlns:a16="http://schemas.microsoft.com/office/drawing/2014/main" id="{56A8BD90-17DE-0679-6EFA-7474EACB3531}"/>
              </a:ext>
            </a:extLst>
          </p:cNvPr>
          <p:cNvSpPr txBox="1"/>
          <p:nvPr/>
        </p:nvSpPr>
        <p:spPr>
          <a:xfrm>
            <a:off x="758101" y="4776997"/>
            <a:ext cx="110049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C6A439A8-C490-4E13-11BE-45BE63147214}"/>
              </a:ext>
            </a:extLst>
          </p:cNvPr>
          <p:cNvSpPr txBox="1"/>
          <p:nvPr/>
        </p:nvSpPr>
        <p:spPr>
          <a:xfrm>
            <a:off x="3918925" y="5782710"/>
            <a:ext cx="72885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Java</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8E424FDE-7F08-06BF-2270-BCA38304876D}"/>
              </a:ext>
            </a:extLst>
          </p:cNvPr>
          <p:cNvSpPr txBox="1"/>
          <p:nvPr/>
        </p:nvSpPr>
        <p:spPr>
          <a:xfrm>
            <a:off x="7525137" y="5782710"/>
            <a:ext cx="348172"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2C799851-B977-C3B7-8D40-36292DA38D11}"/>
              </a:ext>
            </a:extLst>
          </p:cNvPr>
          <p:cNvPicPr>
            <a:picLocks noChangeAspect="1"/>
          </p:cNvPicPr>
          <p:nvPr/>
        </p:nvPicPr>
        <p:blipFill>
          <a:blip r:embed="rId3"/>
          <a:stretch>
            <a:fillRect/>
          </a:stretch>
        </p:blipFill>
        <p:spPr>
          <a:xfrm>
            <a:off x="3290158" y="444323"/>
            <a:ext cx="5624104" cy="1614552"/>
          </a:xfrm>
          <a:prstGeom prst="rect">
            <a:avLst/>
          </a:prstGeom>
        </p:spPr>
      </p:pic>
    </p:spTree>
    <p:extLst>
      <p:ext uri="{BB962C8B-B14F-4D97-AF65-F5344CB8AC3E}">
        <p14:creationId xmlns:p14="http://schemas.microsoft.com/office/powerpoint/2010/main" val="28395083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0A7633-0D3D-DC80-4E0A-32FA32D2F111}"/>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54A04A2-7073-F546-0DD3-818C7C23E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BBE84A-4D1B-FE71-4B30-5BE01CC85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D85FC93B-E4F2-06BD-81B8-8DAB9C0E7FC9}"/>
              </a:ext>
            </a:extLst>
          </p:cNvPr>
          <p:cNvSpPr>
            <a:spLocks noGrp="1"/>
          </p:cNvSpPr>
          <p:nvPr>
            <p:ph type="ctrTitle"/>
          </p:nvPr>
        </p:nvSpPr>
        <p:spPr>
          <a:xfrm>
            <a:off x="1190171" y="1741337"/>
            <a:ext cx="6611258" cy="2387918"/>
          </a:xfrm>
        </p:spPr>
        <p:txBody>
          <a:bodyPr anchor="b">
            <a:normAutofit fontScale="90000"/>
          </a:bodyPr>
          <a:lstStyle/>
          <a:p>
            <a:r>
              <a:rPr lang="en-US" altLang="ja-JP" sz="4500" dirty="0">
                <a:solidFill>
                  <a:schemeClr val="tx2"/>
                </a:solidFill>
              </a:rPr>
              <a:t>10-2. </a:t>
            </a:r>
            <a:r>
              <a:rPr lang="ja-JP" altLang="en-US" sz="4500" dirty="0">
                <a:solidFill>
                  <a:schemeClr val="tx2"/>
                </a:solidFill>
              </a:rPr>
              <a:t>コードコンバット（</a:t>
            </a:r>
            <a:r>
              <a:rPr lang="en-US" altLang="ja-JP" sz="4500" dirty="0">
                <a:solidFill>
                  <a:schemeClr val="tx2"/>
                </a:solidFill>
              </a:rPr>
              <a:t>Code Combat</a:t>
            </a:r>
            <a:r>
              <a:rPr lang="ja-JP" altLang="en-US" sz="4500" dirty="0">
                <a:solidFill>
                  <a:schemeClr val="tx2"/>
                </a:solidFill>
              </a:rPr>
              <a:t>）を用いたプログラミング演習</a:t>
            </a:r>
            <a:br>
              <a:rPr lang="ja-JP" altLang="en-US"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A53408DD-EAEB-8EED-75A2-BF70171BD08E}"/>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AC041F0A-CFA2-DF9E-3DD4-774875B399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B752F090-4E0B-1835-0B2E-01652D641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E88BC29-A308-7BA3-42B1-9B391383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0585DE91-A884-648B-9AA8-387D797A8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36EFFE6-84B6-0A26-22BA-5A4B58A7C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FEFEB721-3C89-97A5-566D-C5509AAF85BC}"/>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125</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8290EB78-71AB-17C9-E3DE-929B77297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29C42458-745C-F931-B6E9-69F50245F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AFDA645-BBA5-F042-6FEE-F6FB9FD5A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03F3C04-03AA-80A9-DDA3-DDCAF150D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DD833D9-87C5-7979-9A11-FB9915A58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6511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4" y="175028"/>
            <a:ext cx="8822155" cy="469865"/>
          </a:xfrm>
        </p:spPr>
        <p:txBody>
          <a:bodyPr>
            <a:noAutofit/>
          </a:bodyPr>
          <a:lstStyle/>
          <a:p>
            <a:r>
              <a:rPr lang="en-US" altLang="ja-JP" dirty="0"/>
              <a:t>Python</a:t>
            </a:r>
            <a:r>
              <a:rPr lang="ja-JP" altLang="en-US" dirty="0"/>
              <a:t>プログラミング学習：コードコンバット</a:t>
            </a:r>
          </a:p>
        </p:txBody>
      </p:sp>
      <p:sp>
        <p:nvSpPr>
          <p:cNvPr id="3" name="コンテンツ プレースホルダー 2"/>
          <p:cNvSpPr>
            <a:spLocks noGrp="1"/>
          </p:cNvSpPr>
          <p:nvPr>
            <p:ph idx="1"/>
          </p:nvPr>
        </p:nvSpPr>
        <p:spPr>
          <a:xfrm>
            <a:off x="534202" y="861461"/>
            <a:ext cx="7870765" cy="5036077"/>
          </a:xfrm>
        </p:spPr>
        <p:txBody>
          <a:bodyPr>
            <a:noAutofit/>
          </a:bodyPr>
          <a:lstStyle/>
          <a:p>
            <a:r>
              <a:rPr lang="ja-JP" altLang="en-US" sz="2400" b="1" dirty="0"/>
              <a:t>コードコンバット</a:t>
            </a:r>
            <a:r>
              <a:rPr lang="ja-JP" altLang="en-US" sz="2400" dirty="0"/>
              <a:t>（</a:t>
            </a:r>
            <a:r>
              <a:rPr lang="en-US" altLang="ja-JP" sz="2400" dirty="0" err="1"/>
              <a:t>CodeCombat</a:t>
            </a:r>
            <a:r>
              <a:rPr lang="ja-JP" altLang="en-US" sz="2400" dirty="0"/>
              <a:t>）では，</a:t>
            </a:r>
            <a:r>
              <a:rPr lang="ja-JP" altLang="en-US" sz="2400" b="1" dirty="0"/>
              <a:t>プログラミングの基礎</a:t>
            </a:r>
            <a:r>
              <a:rPr lang="ja-JP" altLang="en-US" sz="2400" dirty="0"/>
              <a:t>を</a:t>
            </a:r>
            <a:r>
              <a:rPr lang="ja-JP" altLang="en-US" sz="2400" b="1" dirty="0"/>
              <a:t>ゲーム形式</a:t>
            </a:r>
            <a:r>
              <a:rPr lang="ja-JP" altLang="en-US" sz="2400" dirty="0"/>
              <a:t>で学ぶ</a:t>
            </a:r>
            <a:endParaRPr lang="en-US" altLang="ja-JP" sz="2400" dirty="0"/>
          </a:p>
          <a:p>
            <a:r>
              <a:rPr lang="ja-JP" altLang="en-US" sz="2400" b="1" dirty="0"/>
              <a:t>キャラクターを動かすためのプログラム</a:t>
            </a:r>
            <a:r>
              <a:rPr lang="ja-JP" altLang="en-US" sz="2400" dirty="0"/>
              <a:t>を作成しながら，</a:t>
            </a:r>
            <a:r>
              <a:rPr lang="ja-JP" altLang="en-US" sz="2400" b="1" dirty="0"/>
              <a:t>段階的にプログラミングスキルを向上</a:t>
            </a:r>
            <a:r>
              <a:rPr lang="ja-JP" altLang="en-US" sz="2400" dirty="0"/>
              <a:t>させることができる</a:t>
            </a:r>
            <a:endParaRPr lang="en-US" altLang="ja-JP" sz="2400" dirty="0"/>
          </a:p>
          <a:p>
            <a:endParaRPr lang="en-US" altLang="ja-JP" sz="2400" dirty="0"/>
          </a:p>
          <a:p>
            <a:endParaRPr lang="en-US" altLang="ja-JP" sz="2400"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525D567F-21EF-2365-4584-4AF9DF281B63}"/>
              </a:ext>
            </a:extLst>
          </p:cNvPr>
          <p:cNvPicPr>
            <a:picLocks noChangeAspect="1"/>
          </p:cNvPicPr>
          <p:nvPr/>
        </p:nvPicPr>
        <p:blipFill>
          <a:blip r:embed="rId2"/>
          <a:stretch>
            <a:fillRect/>
          </a:stretch>
        </p:blipFill>
        <p:spPr>
          <a:xfrm>
            <a:off x="1006941" y="3002446"/>
            <a:ext cx="6460659" cy="3549273"/>
          </a:xfrm>
          <a:prstGeom prst="rect">
            <a:avLst/>
          </a:prstGeom>
        </p:spPr>
      </p:pic>
    </p:spTree>
    <p:extLst>
      <p:ext uri="{BB962C8B-B14F-4D97-AF65-F5344CB8AC3E}">
        <p14:creationId xmlns:p14="http://schemas.microsoft.com/office/powerpoint/2010/main" val="36689793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授業における学習範囲と利用形態</a:t>
            </a:r>
          </a:p>
        </p:txBody>
      </p:sp>
      <p:sp>
        <p:nvSpPr>
          <p:cNvPr id="3" name="コンテンツ プレースホルダー 2"/>
          <p:cNvSpPr>
            <a:spLocks noGrp="1"/>
          </p:cNvSpPr>
          <p:nvPr>
            <p:ph idx="1"/>
          </p:nvPr>
        </p:nvSpPr>
        <p:spPr>
          <a:xfrm>
            <a:off x="95250" y="965617"/>
            <a:ext cx="9048750" cy="5333166"/>
          </a:xfrm>
        </p:spPr>
        <p:txBody>
          <a:bodyPr>
            <a:noAutofit/>
          </a:bodyPr>
          <a:lstStyle/>
          <a:p>
            <a:pPr marL="0" indent="0">
              <a:buNone/>
            </a:pPr>
            <a:r>
              <a:rPr lang="ja-JP" altLang="en-US" sz="2400" dirty="0">
                <a:latin typeface="メイリオ" panose="020B0604030504040204" pitchFamily="50" charset="-128"/>
              </a:rPr>
              <a:t>本授業では以下の範囲で学習を進める</a:t>
            </a:r>
            <a:endParaRPr lang="en-US" altLang="ja-JP" sz="2400" b="1" dirty="0">
              <a:latin typeface="メイリオ" panose="020B0604030504040204" pitchFamily="50" charset="-128"/>
            </a:endParaRPr>
          </a:p>
          <a:p>
            <a:r>
              <a:rPr lang="ja-JP" altLang="en-US" sz="2400" b="1" dirty="0">
                <a:latin typeface="メイリオ" panose="020B0604030504040204" pitchFamily="50" charset="-128"/>
              </a:rPr>
              <a:t>無料，クラスコード不要，</a:t>
            </a:r>
            <a:r>
              <a:rPr lang="en-US" altLang="ja-JP" sz="2400" b="1" dirty="0">
                <a:latin typeface="メイリオ" panose="020B0604030504040204" pitchFamily="50" charset="-128"/>
              </a:rPr>
              <a:t>Python </a:t>
            </a:r>
            <a:r>
              <a:rPr lang="ja-JP" altLang="en-US" sz="2400" b="1" dirty="0">
                <a:latin typeface="メイリオ" panose="020B0604030504040204" pitchFamily="50" charset="-128"/>
              </a:rPr>
              <a:t>の基本５レベル　</a:t>
            </a:r>
            <a:r>
              <a:rPr lang="ja-JP" altLang="en-US" sz="2400" b="1" dirty="0">
                <a:solidFill>
                  <a:srgbClr val="FF0000"/>
                </a:solidFill>
                <a:latin typeface="メイリオ" panose="020B0604030504040204" pitchFamily="50" charset="-128"/>
              </a:rPr>
              <a:t>授業範囲</a:t>
            </a:r>
            <a:endParaRPr lang="en-US" altLang="ja-JP" sz="2400" b="1" dirty="0">
              <a:solidFill>
                <a:srgbClr val="FF0000"/>
              </a:solidFill>
              <a:latin typeface="メイリオ" panose="020B0604030504040204" pitchFamily="50" charset="-128"/>
            </a:endParaRPr>
          </a:p>
          <a:p>
            <a:pPr marL="0" indent="0">
              <a:buNone/>
            </a:pPr>
            <a:endParaRPr lang="en-US" altLang="ja-JP" sz="2400" b="1" dirty="0">
              <a:latin typeface="メイリオ" panose="020B0604030504040204" pitchFamily="50" charset="-128"/>
            </a:endParaRPr>
          </a:p>
          <a:p>
            <a:r>
              <a:rPr lang="ja-JP" altLang="en-US" sz="2400" b="1" dirty="0">
                <a:latin typeface="メイリオ" panose="020B0604030504040204" pitchFamily="50" charset="-128"/>
              </a:rPr>
              <a:t>無料，クラスコード使用，より本格的な利用</a:t>
            </a:r>
            <a:endParaRPr lang="en-US" altLang="ja-JP" sz="2400" b="1" dirty="0">
              <a:latin typeface="メイリオ" panose="020B0604030504040204" pitchFamily="50" charset="-128"/>
            </a:endParaRPr>
          </a:p>
          <a:p>
            <a:pPr marL="0" indent="0">
              <a:buNone/>
            </a:pPr>
            <a:r>
              <a:rPr lang="ja-JP" altLang="en-US" sz="2400" b="1" dirty="0">
                <a:latin typeface="メイリオ" panose="020B0604030504040204" pitchFamily="50" charset="-128"/>
              </a:rPr>
              <a:t>　クラスコードの使用</a:t>
            </a:r>
            <a:r>
              <a:rPr lang="ja-JP" altLang="en-US" sz="2400" dirty="0">
                <a:latin typeface="メイリオ" panose="020B0604030504040204" pitchFamily="50" charset="-128"/>
              </a:rPr>
              <a:t>には，</a:t>
            </a:r>
            <a:r>
              <a:rPr lang="ja-JP" altLang="en-US" sz="2400" b="1" dirty="0">
                <a:latin typeface="メイリオ" panose="020B0604030504040204" pitchFamily="50" charset="-128"/>
              </a:rPr>
              <a:t>メールアドレスの登録</a:t>
            </a:r>
            <a:r>
              <a:rPr lang="ja-JP" altLang="en-US" sz="2400" dirty="0">
                <a:latin typeface="メイリオ" panose="020B0604030504040204" pitchFamily="50" charset="-128"/>
              </a:rPr>
              <a:t>などが必要　</a:t>
            </a:r>
            <a:endParaRPr lang="en-US" altLang="ja-JP" sz="2400" dirty="0">
              <a:latin typeface="メイリオ" panose="020B0604030504040204" pitchFamily="50" charset="-128"/>
            </a:endParaRPr>
          </a:p>
          <a:p>
            <a:endParaRPr lang="en-US" altLang="ja-JP" sz="2400" b="1" dirty="0">
              <a:latin typeface="メイリオ" panose="020B0604030504040204" pitchFamily="50" charset="-128"/>
            </a:endParaRPr>
          </a:p>
          <a:p>
            <a:r>
              <a:rPr lang="ja-JP" altLang="en-US" sz="2400" b="1" dirty="0">
                <a:latin typeface="メイリオ" panose="020B0604030504040204" pitchFamily="50" charset="-128"/>
              </a:rPr>
              <a:t>有料会員登録（</a:t>
            </a:r>
            <a:r>
              <a:rPr lang="en-US" altLang="ja-JP" sz="2400" b="1" dirty="0">
                <a:latin typeface="メイリオ" panose="020B0604030504040204" pitchFamily="50" charset="-128"/>
              </a:rPr>
              <a:t>500</a:t>
            </a:r>
            <a:r>
              <a:rPr lang="ja-JP" altLang="en-US" sz="2400" b="1" dirty="0">
                <a:latin typeface="メイリオ" panose="020B0604030504040204" pitchFamily="50" charset="-128"/>
              </a:rPr>
              <a:t>以上のレベル）は任意</a:t>
            </a:r>
            <a:endParaRPr lang="en-US" altLang="ja-JP" sz="2400" b="1" dirty="0">
              <a:latin typeface="メイリオ" panose="020B0604030504040204" pitchFamily="50" charset="-128"/>
            </a:endParaRPr>
          </a:p>
          <a:p>
            <a:pPr marL="0" indent="0">
              <a:buNone/>
            </a:pPr>
            <a:r>
              <a:rPr lang="ja-JP" altLang="en-US" sz="2400" dirty="0">
                <a:solidFill>
                  <a:srgbClr val="FF0000"/>
                </a:solidFill>
                <a:latin typeface="メイリオ" panose="020B0604030504040204" pitchFamily="50" charset="-128"/>
              </a:rPr>
              <a:t>　各自の判断で行う</a:t>
            </a:r>
            <a:endParaRPr lang="en-US" altLang="ja-JP" sz="2400" dirty="0">
              <a:solidFill>
                <a:srgbClr val="FF0000"/>
              </a:solidFill>
              <a:latin typeface="メイリオ" panose="020B0604030504040204" pitchFamily="50" charset="-128"/>
            </a:endParaRPr>
          </a:p>
          <a:p>
            <a:pPr marL="0" indent="0">
              <a:buNone/>
            </a:pPr>
            <a:r>
              <a:rPr lang="en-US" altLang="ja-JP" sz="2400" b="1" dirty="0">
                <a:latin typeface="メイリオ" panose="020B0604030504040204" pitchFamily="50" charset="-128"/>
              </a:rPr>
              <a:t>          </a:t>
            </a:r>
            <a:endParaRPr lang="ja-JP" altLang="en-US"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211B7AD1-231E-3771-4868-9EFF9C09DF81}"/>
              </a:ext>
            </a:extLst>
          </p:cNvPr>
          <p:cNvSpPr/>
          <p:nvPr/>
        </p:nvSpPr>
        <p:spPr>
          <a:xfrm>
            <a:off x="95249" y="1429603"/>
            <a:ext cx="7531100" cy="710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054926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49E41A-25D5-4A32-BA84-9DFD6FDD215B}"/>
              </a:ext>
            </a:extLst>
          </p:cNvPr>
          <p:cNvSpPr>
            <a:spLocks noGrp="1"/>
          </p:cNvSpPr>
          <p:nvPr>
            <p:ph type="title"/>
          </p:nvPr>
        </p:nvSpPr>
        <p:spPr>
          <a:xfrm>
            <a:off x="321845" y="175028"/>
            <a:ext cx="7971255" cy="987022"/>
          </a:xfrm>
        </p:spPr>
        <p:txBody>
          <a:bodyPr>
            <a:normAutofit/>
          </a:bodyPr>
          <a:lstStyle/>
          <a:p>
            <a:r>
              <a:rPr lang="en-US" altLang="ja-JP" dirty="0"/>
              <a:t>Python</a:t>
            </a:r>
            <a:r>
              <a:rPr lang="ja-JP" altLang="en-US" dirty="0"/>
              <a:t>基礎トピックス</a:t>
            </a:r>
            <a:endParaRPr kumimoji="1" lang="ja-JP" altLang="en-US" dirty="0"/>
          </a:p>
        </p:txBody>
      </p:sp>
      <p:sp>
        <p:nvSpPr>
          <p:cNvPr id="3" name="コンテンツ プレースホルダー 2">
            <a:extLst>
              <a:ext uri="{FF2B5EF4-FFF2-40B4-BE49-F238E27FC236}">
                <a16:creationId xmlns:a16="http://schemas.microsoft.com/office/drawing/2014/main" id="{4E06EAB5-98C2-4D60-8487-C7D00ACC0582}"/>
              </a:ext>
            </a:extLst>
          </p:cNvPr>
          <p:cNvSpPr>
            <a:spLocks noGrp="1"/>
          </p:cNvSpPr>
          <p:nvPr>
            <p:ph idx="1"/>
          </p:nvPr>
        </p:nvSpPr>
        <p:spPr>
          <a:xfrm>
            <a:off x="481263" y="1162050"/>
            <a:ext cx="8461208" cy="6011747"/>
          </a:xfrm>
        </p:spPr>
        <p:txBody>
          <a:bodyPr>
            <a:normAutofit/>
          </a:bodyPr>
          <a:lstStyle/>
          <a:p>
            <a:r>
              <a:rPr lang="ja-JP" altLang="en-US" sz="2400" b="1" dirty="0">
                <a:solidFill>
                  <a:srgbClr val="C00000"/>
                </a:solidFill>
              </a:rPr>
              <a:t>オブジェクト</a:t>
            </a:r>
            <a:r>
              <a:rPr lang="ja-JP" altLang="en-US" sz="2400" b="1" dirty="0"/>
              <a:t>と</a:t>
            </a:r>
            <a:r>
              <a:rPr lang="ja-JP" altLang="en-US" sz="2400" b="1" dirty="0">
                <a:solidFill>
                  <a:srgbClr val="C00000"/>
                </a:solidFill>
              </a:rPr>
              <a:t>メソッド</a:t>
            </a:r>
            <a:endParaRPr lang="en-US" altLang="ja-JP" sz="2400" b="1" dirty="0">
              <a:solidFill>
                <a:srgbClr val="C00000"/>
              </a:solidFill>
            </a:endParaRPr>
          </a:p>
          <a:p>
            <a:pPr marL="457200" lvl="1" indent="0">
              <a:buNone/>
            </a:pPr>
            <a:r>
              <a:rPr lang="en-US" altLang="ja-JP" b="1" dirty="0" err="1"/>
              <a:t>hero.moveDown</a:t>
            </a:r>
            <a:r>
              <a:rPr lang="en-US" altLang="ja-JP" b="1" dirty="0"/>
              <a:t>()</a:t>
            </a:r>
          </a:p>
          <a:p>
            <a:pPr marL="457200" lvl="1" indent="0">
              <a:buNone/>
            </a:pPr>
            <a:r>
              <a:rPr lang="en-US" altLang="ja-JP" dirty="0"/>
              <a:t>	hero </a:t>
            </a:r>
            <a:r>
              <a:rPr lang="ja-JP" altLang="en-US" dirty="0"/>
              <a:t>は</a:t>
            </a:r>
            <a:r>
              <a:rPr lang="ja-JP" altLang="en-US" b="1" dirty="0">
                <a:solidFill>
                  <a:srgbClr val="C00000"/>
                </a:solidFill>
              </a:rPr>
              <a:t>オブジェクト</a:t>
            </a:r>
            <a:endParaRPr lang="en-US" altLang="ja-JP" b="1" dirty="0">
              <a:solidFill>
                <a:srgbClr val="C00000"/>
              </a:solidFill>
            </a:endParaRPr>
          </a:p>
          <a:p>
            <a:pPr marL="457200" lvl="1" indent="0">
              <a:buNone/>
            </a:pPr>
            <a:r>
              <a:rPr lang="en-US" altLang="ja-JP" dirty="0"/>
              <a:t>	</a:t>
            </a:r>
            <a:r>
              <a:rPr lang="en-US" altLang="ja-JP" dirty="0" err="1"/>
              <a:t>moveDown</a:t>
            </a:r>
            <a:r>
              <a:rPr lang="en-US" altLang="ja-JP" dirty="0"/>
              <a:t>() </a:t>
            </a:r>
            <a:r>
              <a:rPr lang="ja-JP" altLang="en-US" dirty="0"/>
              <a:t>は</a:t>
            </a:r>
            <a:r>
              <a:rPr lang="ja-JP" altLang="en-US" b="1" dirty="0">
                <a:solidFill>
                  <a:srgbClr val="C00000"/>
                </a:solidFill>
              </a:rPr>
              <a:t>メソッド</a:t>
            </a:r>
            <a:endParaRPr lang="en-US" altLang="ja-JP" b="1" dirty="0">
              <a:solidFill>
                <a:srgbClr val="C00000"/>
              </a:solidFill>
            </a:endParaRPr>
          </a:p>
          <a:p>
            <a:r>
              <a:rPr lang="ja-JP" altLang="en-US" sz="2400" b="1" dirty="0">
                <a:solidFill>
                  <a:srgbClr val="C00000"/>
                </a:solidFill>
              </a:rPr>
              <a:t>文字列</a:t>
            </a:r>
            <a:r>
              <a:rPr lang="ja-JP" altLang="en-US" sz="2400" dirty="0"/>
              <a:t>は</a:t>
            </a:r>
            <a:r>
              <a:rPr lang="ja-JP" altLang="en-US" sz="2400" b="1" dirty="0"/>
              <a:t>「</a:t>
            </a:r>
            <a:r>
              <a:rPr lang="en-US" altLang="ja-JP" sz="2400" b="1" dirty="0"/>
              <a:t>"</a:t>
            </a:r>
            <a:r>
              <a:rPr lang="ja-JP" altLang="en-US" sz="2400" b="1" dirty="0"/>
              <a:t>」</a:t>
            </a:r>
            <a:r>
              <a:rPr lang="en-US" altLang="ja-JP" sz="2400" b="1" dirty="0"/>
              <a:t>(</a:t>
            </a:r>
            <a:r>
              <a:rPr lang="ja-JP" altLang="en-US" sz="2400" b="1" dirty="0"/>
              <a:t>ダブルクォーテーション</a:t>
            </a:r>
            <a:r>
              <a:rPr lang="en-US" altLang="ja-JP" sz="2400" b="1" dirty="0"/>
              <a:t>)</a:t>
            </a:r>
            <a:r>
              <a:rPr lang="ja-JP" altLang="en-US" sz="2400" dirty="0"/>
              <a:t>または</a:t>
            </a:r>
            <a:r>
              <a:rPr lang="ja-JP" altLang="en-US" sz="2400" b="1" dirty="0"/>
              <a:t>「</a:t>
            </a:r>
            <a:r>
              <a:rPr lang="en-US" altLang="ja-JP" sz="2400" b="1" dirty="0"/>
              <a:t>'</a:t>
            </a:r>
            <a:r>
              <a:rPr lang="ja-JP" altLang="en-US" sz="2400" b="1" dirty="0"/>
              <a:t>」</a:t>
            </a:r>
            <a:r>
              <a:rPr lang="en-US" altLang="ja-JP" sz="2400" b="1" dirty="0"/>
              <a:t>(</a:t>
            </a:r>
            <a:r>
              <a:rPr lang="ja-JP" altLang="en-US" sz="2400" b="1" dirty="0"/>
              <a:t>シングルクォーテーション</a:t>
            </a:r>
            <a:r>
              <a:rPr lang="en-US" altLang="ja-JP" sz="2400" b="1" dirty="0"/>
              <a:t>)</a:t>
            </a:r>
            <a:r>
              <a:rPr lang="ja-JP" altLang="en-US" sz="2400" b="1" dirty="0"/>
              <a:t>で囲む</a:t>
            </a:r>
            <a:endParaRPr lang="en-US" altLang="ja-JP" sz="2400" b="1" dirty="0"/>
          </a:p>
          <a:p>
            <a:r>
              <a:rPr lang="ja-JP" altLang="en-US" sz="2400" b="1" dirty="0">
                <a:solidFill>
                  <a:srgbClr val="C00000"/>
                </a:solidFill>
              </a:rPr>
              <a:t>メソッド</a:t>
            </a:r>
            <a:r>
              <a:rPr lang="ja-JP" altLang="en-US" sz="2400" dirty="0"/>
              <a:t>の，</a:t>
            </a:r>
            <a:r>
              <a:rPr lang="ja-JP" altLang="en-US" sz="2400" b="1" dirty="0">
                <a:solidFill>
                  <a:srgbClr val="C00000"/>
                </a:solidFill>
              </a:rPr>
              <a:t>引数指定</a:t>
            </a:r>
            <a:endParaRPr lang="en-US" altLang="ja-JP" sz="2400" b="1" dirty="0">
              <a:solidFill>
                <a:srgbClr val="C00000"/>
              </a:solidFill>
            </a:endParaRPr>
          </a:p>
          <a:p>
            <a:pPr marL="457200" lvl="1" indent="0">
              <a:buNone/>
            </a:pPr>
            <a:r>
              <a:rPr lang="en-US" altLang="ja-JP" b="1" dirty="0" err="1"/>
              <a:t>hero.attack</a:t>
            </a:r>
            <a:r>
              <a:rPr lang="en-US" altLang="ja-JP" b="1" dirty="0"/>
              <a:t>("fence", 36, 26)</a:t>
            </a:r>
          </a:p>
          <a:p>
            <a:pPr marL="457200" lvl="1" indent="0">
              <a:buNone/>
            </a:pPr>
            <a:r>
              <a:rPr lang="en-US" altLang="ja-JP" b="1" dirty="0" err="1"/>
              <a:t>hero.attack</a:t>
            </a:r>
            <a:r>
              <a:rPr lang="en-US" altLang="ja-JP" b="1" dirty="0"/>
              <a:t>(enemy1)</a:t>
            </a:r>
          </a:p>
          <a:p>
            <a:endParaRPr kumimoji="1" lang="ja-JP" altLang="en-US" sz="2400" dirty="0"/>
          </a:p>
        </p:txBody>
      </p:sp>
      <p:sp>
        <p:nvSpPr>
          <p:cNvPr id="4" name="スライド番号プレースホルダー 3">
            <a:extLst>
              <a:ext uri="{FF2B5EF4-FFF2-40B4-BE49-F238E27FC236}">
                <a16:creationId xmlns:a16="http://schemas.microsoft.com/office/drawing/2014/main" id="{295FA11C-DC6E-4065-9F66-D5CEB94BDE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2CC67B1-EFB9-44AC-BA56-18E2D9108F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599" y="5053076"/>
            <a:ext cx="4370471" cy="1744720"/>
          </a:xfrm>
          <a:prstGeom prst="rect">
            <a:avLst/>
          </a:prstGeom>
        </p:spPr>
      </p:pic>
    </p:spTree>
    <p:extLst>
      <p:ext uri="{BB962C8B-B14F-4D97-AF65-F5344CB8AC3E}">
        <p14:creationId xmlns:p14="http://schemas.microsoft.com/office/powerpoint/2010/main" val="16463709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6B747-EABF-A842-3D43-624D062D632B}"/>
              </a:ext>
            </a:extLst>
          </p:cNvPr>
          <p:cNvSpPr>
            <a:spLocks noGrp="1"/>
          </p:cNvSpPr>
          <p:nvPr>
            <p:ph type="title"/>
          </p:nvPr>
        </p:nvSpPr>
        <p:spPr/>
        <p:txBody>
          <a:bodyPr>
            <a:normAutofit fontScale="90000"/>
          </a:bodyPr>
          <a:lstStyle/>
          <a:p>
            <a:r>
              <a:rPr lang="ja-JP" altLang="en-US" dirty="0"/>
              <a:t>オブジェクトとメソッド</a:t>
            </a:r>
            <a:endParaRPr kumimoji="1" lang="ja-JP" altLang="en-US" dirty="0"/>
          </a:p>
        </p:txBody>
      </p:sp>
      <p:sp>
        <p:nvSpPr>
          <p:cNvPr id="3" name="コンテンツ プレースホルダー 2">
            <a:extLst>
              <a:ext uri="{FF2B5EF4-FFF2-40B4-BE49-F238E27FC236}">
                <a16:creationId xmlns:a16="http://schemas.microsoft.com/office/drawing/2014/main" id="{19BD9499-7842-E90F-CAF3-CBCFE499E410}"/>
              </a:ext>
            </a:extLst>
          </p:cNvPr>
          <p:cNvSpPr>
            <a:spLocks noGrp="1"/>
          </p:cNvSpPr>
          <p:nvPr>
            <p:ph idx="1"/>
          </p:nvPr>
        </p:nvSpPr>
        <p:spPr/>
        <p:txBody>
          <a:bodyPr/>
          <a:lstStyle/>
          <a:p>
            <a:r>
              <a:rPr lang="ja-JP" altLang="en-US" b="1" dirty="0"/>
              <a:t>オブジェクト</a:t>
            </a:r>
            <a:r>
              <a:rPr lang="ja-JP" altLang="en-US" dirty="0"/>
              <a:t>：プログラム上の操作対象となるもの</a:t>
            </a:r>
            <a:endParaRPr lang="en-US" altLang="ja-JP" dirty="0"/>
          </a:p>
          <a:p>
            <a:r>
              <a:rPr lang="ja-JP" altLang="en-US" b="1" dirty="0"/>
              <a:t>メソッド</a:t>
            </a:r>
            <a:r>
              <a:rPr lang="ja-JP" altLang="en-US" dirty="0"/>
              <a:t>：オブジェクトが実行できる動作</a:t>
            </a:r>
            <a:endParaRPr kumimoji="1" lang="ja-JP" altLang="en-US" dirty="0"/>
          </a:p>
        </p:txBody>
      </p:sp>
      <p:sp>
        <p:nvSpPr>
          <p:cNvPr id="4" name="スライド番号プレースホルダー 3">
            <a:extLst>
              <a:ext uri="{FF2B5EF4-FFF2-40B4-BE49-F238E27FC236}">
                <a16:creationId xmlns:a16="http://schemas.microsoft.com/office/drawing/2014/main" id="{32E75B97-1830-7BDE-3141-D37CEC292CDE}"/>
              </a:ext>
            </a:extLst>
          </p:cNvPr>
          <p:cNvSpPr>
            <a:spLocks noGrp="1"/>
          </p:cNvSpPr>
          <p:nvPr>
            <p:ph type="sldNum" sz="quarter" idx="12"/>
          </p:nvPr>
        </p:nvSpPr>
        <p:spPr/>
        <p:txBody>
          <a:bodyPr/>
          <a:lstStyle/>
          <a:p>
            <a:fld id="{E205D82C-95A1-431E-8E38-AA614A14CDCF}" type="slidenum">
              <a:rPr kumimoji="1" lang="ja-JP" altLang="en-US" smtClean="0"/>
              <a:t>129</a:t>
            </a:fld>
            <a:endParaRPr kumimoji="1" lang="ja-JP" altLang="en-US"/>
          </a:p>
        </p:txBody>
      </p:sp>
      <p:pic>
        <p:nvPicPr>
          <p:cNvPr id="5" name="図 4">
            <a:extLst>
              <a:ext uri="{FF2B5EF4-FFF2-40B4-BE49-F238E27FC236}">
                <a16:creationId xmlns:a16="http://schemas.microsoft.com/office/drawing/2014/main" id="{A46C50EA-EF05-4A64-8EE7-28FF330D8C24}"/>
              </a:ext>
            </a:extLst>
          </p:cNvPr>
          <p:cNvPicPr>
            <a:picLocks noChangeAspect="1"/>
          </p:cNvPicPr>
          <p:nvPr/>
        </p:nvPicPr>
        <p:blipFill>
          <a:blip r:embed="rId2"/>
          <a:stretch>
            <a:fillRect/>
          </a:stretch>
        </p:blipFill>
        <p:spPr>
          <a:xfrm>
            <a:off x="4797964" y="3344257"/>
            <a:ext cx="4174214" cy="1870851"/>
          </a:xfrm>
          <a:prstGeom prst="rect">
            <a:avLst/>
          </a:prstGeom>
        </p:spPr>
      </p:pic>
      <p:sp>
        <p:nvSpPr>
          <p:cNvPr id="6" name="テキスト ボックス 5">
            <a:extLst>
              <a:ext uri="{FF2B5EF4-FFF2-40B4-BE49-F238E27FC236}">
                <a16:creationId xmlns:a16="http://schemas.microsoft.com/office/drawing/2014/main" id="{628E832F-FD47-4546-8791-D31FC85AA709}"/>
              </a:ext>
            </a:extLst>
          </p:cNvPr>
          <p:cNvSpPr txBox="1"/>
          <p:nvPr/>
        </p:nvSpPr>
        <p:spPr>
          <a:xfrm>
            <a:off x="5486415" y="5525354"/>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オブジェクトとメソッド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pic>
        <p:nvPicPr>
          <p:cNvPr id="7" name="図 6">
            <a:extLst>
              <a:ext uri="{FF2B5EF4-FFF2-40B4-BE49-F238E27FC236}">
                <a16:creationId xmlns:a16="http://schemas.microsoft.com/office/drawing/2014/main" id="{DDCF96C7-ACE6-4C31-9DE1-34862987E5DB}"/>
              </a:ext>
            </a:extLst>
          </p:cNvPr>
          <p:cNvPicPr>
            <a:picLocks noChangeAspect="1"/>
          </p:cNvPicPr>
          <p:nvPr/>
        </p:nvPicPr>
        <p:blipFill>
          <a:blip r:embed="rId3"/>
          <a:stretch>
            <a:fillRect/>
          </a:stretch>
        </p:blipFill>
        <p:spPr>
          <a:xfrm>
            <a:off x="34307" y="3278552"/>
            <a:ext cx="4238243" cy="2162965"/>
          </a:xfrm>
          <a:prstGeom prst="rect">
            <a:avLst/>
          </a:prstGeom>
        </p:spPr>
      </p:pic>
      <p:sp>
        <p:nvSpPr>
          <p:cNvPr id="8" name="テキスト ボックス 7">
            <a:extLst>
              <a:ext uri="{FF2B5EF4-FFF2-40B4-BE49-F238E27FC236}">
                <a16:creationId xmlns:a16="http://schemas.microsoft.com/office/drawing/2014/main" id="{22830ACA-3FAE-4472-AFDD-C409F18CCE1B}"/>
              </a:ext>
            </a:extLst>
          </p:cNvPr>
          <p:cNvSpPr txBox="1"/>
          <p:nvPr/>
        </p:nvSpPr>
        <p:spPr>
          <a:xfrm>
            <a:off x="1506377" y="5732508"/>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実行画面</a:t>
            </a:r>
          </a:p>
        </p:txBody>
      </p:sp>
      <p:sp>
        <p:nvSpPr>
          <p:cNvPr id="9" name="正方形/長方形 8">
            <a:extLst>
              <a:ext uri="{FF2B5EF4-FFF2-40B4-BE49-F238E27FC236}">
                <a16:creationId xmlns:a16="http://schemas.microsoft.com/office/drawing/2014/main" id="{ADA5203D-D268-4DD8-B26D-A0B4A2A5C0CF}"/>
              </a:ext>
            </a:extLst>
          </p:cNvPr>
          <p:cNvSpPr/>
          <p:nvPr/>
        </p:nvSpPr>
        <p:spPr>
          <a:xfrm>
            <a:off x="346537" y="3490342"/>
            <a:ext cx="2146376" cy="8048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F57EA273-57E4-46F7-82A8-4A9DA5175915}"/>
              </a:ext>
            </a:extLst>
          </p:cNvPr>
          <p:cNvSpPr txBox="1"/>
          <p:nvPr/>
        </p:nvSpPr>
        <p:spPr>
          <a:xfrm>
            <a:off x="1506377" y="2860144"/>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80176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0AD2F-B23C-AD13-F44A-B1C1A909057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2FB61A6-858E-2813-B216-C2CFF0061687}"/>
              </a:ext>
            </a:extLst>
          </p:cNvPr>
          <p:cNvSpPr>
            <a:spLocks noGrp="1"/>
          </p:cNvSpPr>
          <p:nvPr>
            <p:ph type="title"/>
          </p:nvPr>
        </p:nvSpPr>
        <p:spPr/>
        <p:txBody>
          <a:bodyPr>
            <a:normAutofit fontScale="90000"/>
          </a:bodyPr>
          <a:lstStyle/>
          <a:p>
            <a:r>
              <a:rPr kumimoji="1" lang="en-US" altLang="ja-JP" sz="3200" dirty="0"/>
              <a:t>Python </a:t>
            </a:r>
            <a:r>
              <a:rPr kumimoji="1" lang="ja-JP" altLang="en-US" sz="3200" dirty="0"/>
              <a:t>言語の特徴</a:t>
            </a:r>
            <a:endParaRPr kumimoji="1" lang="ja-JP" altLang="en-US" dirty="0"/>
          </a:p>
        </p:txBody>
      </p:sp>
      <p:sp>
        <p:nvSpPr>
          <p:cNvPr id="3" name="コンテンツ プレースホルダー 2">
            <a:extLst>
              <a:ext uri="{FF2B5EF4-FFF2-40B4-BE49-F238E27FC236}">
                <a16:creationId xmlns:a16="http://schemas.microsoft.com/office/drawing/2014/main" id="{15054164-F31C-7939-53DF-83F27A7BAE22}"/>
              </a:ext>
            </a:extLst>
          </p:cNvPr>
          <p:cNvSpPr>
            <a:spLocks noGrp="1"/>
          </p:cNvSpPr>
          <p:nvPr>
            <p:ph idx="1"/>
          </p:nvPr>
        </p:nvSpPr>
        <p:spPr/>
        <p:txBody>
          <a:bodyPr>
            <a:noAutofit/>
          </a:bodyPr>
          <a:lstStyle/>
          <a:p>
            <a:r>
              <a:rPr lang="en-US" altLang="ja-JP" sz="2400" b="1" i="0" dirty="0">
                <a:effectLst/>
                <a:latin typeface="メイリオ" panose="020B0604030504040204" pitchFamily="50" charset="-128"/>
              </a:rPr>
              <a:t>Python</a:t>
            </a:r>
            <a:r>
              <a:rPr lang="en-US" altLang="ja-JP" sz="2400" b="0" i="0" dirty="0">
                <a:effectLst/>
                <a:latin typeface="メイリオ" panose="020B0604030504040204" pitchFamily="50" charset="-128"/>
              </a:rPr>
              <a:t> </a:t>
            </a:r>
            <a:r>
              <a:rPr lang="ja-JP" altLang="en-US" sz="2400" b="0" i="0" dirty="0">
                <a:effectLst/>
                <a:latin typeface="メイリオ" panose="020B0604030504040204" pitchFamily="50" charset="-128"/>
              </a:rPr>
              <a:t>は</a:t>
            </a:r>
            <a:r>
              <a:rPr lang="ja-JP" altLang="en-US" sz="2400" dirty="0">
                <a:latin typeface="メイリオ" panose="020B0604030504040204" pitchFamily="50" charset="-128"/>
              </a:rPr>
              <a:t>，</a:t>
            </a:r>
            <a:r>
              <a:rPr lang="ja-JP" altLang="en-US" sz="2400" b="1" dirty="0">
                <a:latin typeface="メイリオ" panose="020B0604030504040204" pitchFamily="50" charset="-128"/>
              </a:rPr>
              <a:t>直感的で読みやすい</a:t>
            </a:r>
            <a:r>
              <a:rPr lang="ja-JP" altLang="en-US" sz="2400" dirty="0">
                <a:latin typeface="メイリオ" panose="020B0604030504040204" pitchFamily="50" charset="-128"/>
              </a:rPr>
              <a:t>文法構造</a:t>
            </a:r>
            <a:endParaRPr lang="en-US" altLang="ja-JP" sz="2400" b="1" dirty="0">
              <a:latin typeface="メイリオ" panose="020B0604030504040204" pitchFamily="50" charset="-128"/>
            </a:endParaRPr>
          </a:p>
          <a:p>
            <a:r>
              <a:rPr lang="ja-JP" altLang="en-US" sz="2400" b="1" dirty="0">
                <a:latin typeface="メイリオ" panose="020B0604030504040204" pitchFamily="50" charset="-128"/>
              </a:rPr>
              <a:t>シンプルなスクリプト</a:t>
            </a:r>
            <a:r>
              <a:rPr lang="ja-JP" altLang="en-US" sz="2400" dirty="0">
                <a:latin typeface="メイリオ" panose="020B0604030504040204" pitchFamily="50" charset="-128"/>
              </a:rPr>
              <a:t>から、</a:t>
            </a:r>
            <a:r>
              <a:rPr lang="ja-JP" altLang="en-US" sz="2400" b="1" dirty="0">
                <a:latin typeface="メイリオ" panose="020B0604030504040204" pitchFamily="50" charset="-128"/>
              </a:rPr>
              <a:t>高度なプログラム</a:t>
            </a:r>
            <a:r>
              <a:rPr lang="ja-JP" altLang="en-US" sz="2400" dirty="0">
                <a:latin typeface="メイリオ" panose="020B0604030504040204" pitchFamily="50" charset="-128"/>
              </a:rPr>
              <a:t>まで，さまざまな規模の開発に対応できる</a:t>
            </a:r>
            <a:r>
              <a:rPr lang="ja-JP" altLang="en-US" sz="2400" b="1" dirty="0">
                <a:latin typeface="メイリオ" panose="020B0604030504040204" pitchFamily="50" charset="-128"/>
              </a:rPr>
              <a:t>柔軟性</a:t>
            </a:r>
            <a:r>
              <a:rPr lang="ja-JP" altLang="en-US" sz="2400" dirty="0">
                <a:latin typeface="メイリオ" panose="020B0604030504040204" pitchFamily="50" charset="-128"/>
              </a:rPr>
              <a:t>を備える</a:t>
            </a:r>
            <a:endParaRPr lang="en-US" altLang="ja-JP" sz="2400" b="1" dirty="0"/>
          </a:p>
        </p:txBody>
      </p:sp>
      <p:sp>
        <p:nvSpPr>
          <p:cNvPr id="4" name="スライド番号プレースホルダー 3">
            <a:extLst>
              <a:ext uri="{FF2B5EF4-FFF2-40B4-BE49-F238E27FC236}">
                <a16:creationId xmlns:a16="http://schemas.microsoft.com/office/drawing/2014/main" id="{4042F888-274C-30BE-C85D-E241972299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9235461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F622E2-9D58-C224-045F-B4AFD3D1FAB4}"/>
              </a:ext>
            </a:extLst>
          </p:cNvPr>
          <p:cNvSpPr>
            <a:spLocks noGrp="1"/>
          </p:cNvSpPr>
          <p:nvPr>
            <p:ph type="title"/>
          </p:nvPr>
        </p:nvSpPr>
        <p:spPr>
          <a:xfrm>
            <a:off x="321845" y="175028"/>
            <a:ext cx="8461208" cy="671225"/>
          </a:xfrm>
        </p:spPr>
        <p:txBody>
          <a:bodyPr>
            <a:normAutofit/>
          </a:bodyPr>
          <a:lstStyle/>
          <a:p>
            <a:r>
              <a:rPr lang="ja-JP" altLang="en-US" dirty="0"/>
              <a:t>オブジェクトとメソッドの活用</a:t>
            </a:r>
            <a:endParaRPr kumimoji="1" lang="ja-JP" altLang="en-US" dirty="0"/>
          </a:p>
        </p:txBody>
      </p:sp>
      <p:sp>
        <p:nvSpPr>
          <p:cNvPr id="3" name="コンテンツ プレースホルダー 2">
            <a:extLst>
              <a:ext uri="{FF2B5EF4-FFF2-40B4-BE49-F238E27FC236}">
                <a16:creationId xmlns:a16="http://schemas.microsoft.com/office/drawing/2014/main" id="{9BB49672-74E6-9B0E-DFD0-7FA9A5CECC6E}"/>
              </a:ext>
            </a:extLst>
          </p:cNvPr>
          <p:cNvSpPr>
            <a:spLocks noGrp="1"/>
          </p:cNvSpPr>
          <p:nvPr>
            <p:ph idx="1"/>
          </p:nvPr>
        </p:nvSpPr>
        <p:spPr/>
        <p:txBody>
          <a:bodyPr/>
          <a:lstStyle/>
          <a:p>
            <a:r>
              <a:rPr lang="ja-JP" altLang="en-US" dirty="0"/>
              <a:t>画面上の</a:t>
            </a:r>
            <a:r>
              <a:rPr lang="ja-JP" altLang="en-US" b="1" dirty="0"/>
              <a:t>キャラクター（</a:t>
            </a:r>
            <a:r>
              <a:rPr lang="en-US" altLang="ja-JP" b="1" dirty="0"/>
              <a:t>hero</a:t>
            </a:r>
            <a:r>
              <a:rPr lang="ja-JP" altLang="en-US" b="1" dirty="0"/>
              <a:t>）</a:t>
            </a:r>
            <a:r>
              <a:rPr lang="ja-JP" altLang="en-US" dirty="0"/>
              <a:t>に対して，</a:t>
            </a:r>
            <a:r>
              <a:rPr lang="en-US" altLang="ja-JP" b="1" dirty="0" err="1"/>
              <a:t>moveDown</a:t>
            </a:r>
            <a:r>
              <a:rPr lang="en-US" altLang="ja-JP" b="1" dirty="0"/>
              <a:t>()</a:t>
            </a:r>
            <a:r>
              <a:rPr lang="ja-JP" altLang="en-US" dirty="0"/>
              <a:t>や</a:t>
            </a:r>
            <a:r>
              <a:rPr lang="en-US" altLang="ja-JP" b="1" dirty="0" err="1"/>
              <a:t>moveRight</a:t>
            </a:r>
            <a:r>
              <a:rPr lang="en-US" altLang="ja-JP" b="1" dirty="0"/>
              <a:t>()</a:t>
            </a:r>
            <a:r>
              <a:rPr lang="ja-JP" altLang="en-US" dirty="0"/>
              <a:t>などの</a:t>
            </a:r>
            <a:r>
              <a:rPr lang="ja-JP" altLang="en-US" b="1" dirty="0"/>
              <a:t>メソッド</a:t>
            </a:r>
            <a:r>
              <a:rPr lang="ja-JP" altLang="en-US" dirty="0"/>
              <a:t>を</a:t>
            </a:r>
            <a:r>
              <a:rPr lang="ja-JP" altLang="en-US" b="1" dirty="0"/>
              <a:t>適用</a:t>
            </a:r>
            <a:r>
              <a:rPr lang="ja-JP" altLang="en-US" dirty="0"/>
              <a:t>し，意図した動作を実現．</a:t>
            </a:r>
            <a:endParaRPr kumimoji="1" lang="ja-JP" altLang="en-US" dirty="0"/>
          </a:p>
        </p:txBody>
      </p:sp>
      <p:sp>
        <p:nvSpPr>
          <p:cNvPr id="4" name="スライド番号プレースホルダー 3">
            <a:extLst>
              <a:ext uri="{FF2B5EF4-FFF2-40B4-BE49-F238E27FC236}">
                <a16:creationId xmlns:a16="http://schemas.microsoft.com/office/drawing/2014/main" id="{947D329B-DF68-52DD-EC33-AB75433471A0}"/>
              </a:ext>
            </a:extLst>
          </p:cNvPr>
          <p:cNvSpPr>
            <a:spLocks noGrp="1"/>
          </p:cNvSpPr>
          <p:nvPr>
            <p:ph type="sldNum" sz="quarter" idx="12"/>
          </p:nvPr>
        </p:nvSpPr>
        <p:spPr/>
        <p:txBody>
          <a:bodyPr/>
          <a:lstStyle/>
          <a:p>
            <a:fld id="{E205D82C-95A1-431E-8E38-AA614A14CDCF}" type="slidenum">
              <a:rPr kumimoji="1" lang="ja-JP" altLang="en-US" smtClean="0"/>
              <a:t>130</a:t>
            </a:fld>
            <a:endParaRPr kumimoji="1" lang="ja-JP" altLang="en-US"/>
          </a:p>
        </p:txBody>
      </p:sp>
      <p:pic>
        <p:nvPicPr>
          <p:cNvPr id="5" name="図 4">
            <a:extLst>
              <a:ext uri="{FF2B5EF4-FFF2-40B4-BE49-F238E27FC236}">
                <a16:creationId xmlns:a16="http://schemas.microsoft.com/office/drawing/2014/main" id="{F8F38329-A5B5-40FA-BEDE-A1AD94273D4E}"/>
              </a:ext>
            </a:extLst>
          </p:cNvPr>
          <p:cNvPicPr>
            <a:picLocks noChangeAspect="1"/>
          </p:cNvPicPr>
          <p:nvPr/>
        </p:nvPicPr>
        <p:blipFill>
          <a:blip r:embed="rId2"/>
          <a:stretch>
            <a:fillRect/>
          </a:stretch>
        </p:blipFill>
        <p:spPr>
          <a:xfrm>
            <a:off x="258507" y="2901775"/>
            <a:ext cx="4122696" cy="2346251"/>
          </a:xfrm>
          <a:prstGeom prst="rect">
            <a:avLst/>
          </a:prstGeom>
        </p:spPr>
      </p:pic>
      <p:sp>
        <p:nvSpPr>
          <p:cNvPr id="6" name="テキスト ボックス 5">
            <a:extLst>
              <a:ext uri="{FF2B5EF4-FFF2-40B4-BE49-F238E27FC236}">
                <a16:creationId xmlns:a16="http://schemas.microsoft.com/office/drawing/2014/main" id="{628E832F-FD47-4546-8791-D31FC85AA709}"/>
              </a:ext>
            </a:extLst>
          </p:cNvPr>
          <p:cNvSpPr txBox="1"/>
          <p:nvPr/>
        </p:nvSpPr>
        <p:spPr>
          <a:xfrm>
            <a:off x="5485061" y="5159380"/>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オブジェクトとメソッド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8" name="テキスト ボックス 7">
            <a:extLst>
              <a:ext uri="{FF2B5EF4-FFF2-40B4-BE49-F238E27FC236}">
                <a16:creationId xmlns:a16="http://schemas.microsoft.com/office/drawing/2014/main" id="{22830ACA-3FAE-4472-AFDD-C409F18CCE1B}"/>
              </a:ext>
            </a:extLst>
          </p:cNvPr>
          <p:cNvSpPr txBox="1"/>
          <p:nvPr/>
        </p:nvSpPr>
        <p:spPr>
          <a:xfrm>
            <a:off x="1251108" y="5436379"/>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実行画面</a:t>
            </a:r>
          </a:p>
        </p:txBody>
      </p:sp>
      <p:sp>
        <p:nvSpPr>
          <p:cNvPr id="9" name="正方形/長方形 8">
            <a:extLst>
              <a:ext uri="{FF2B5EF4-FFF2-40B4-BE49-F238E27FC236}">
                <a16:creationId xmlns:a16="http://schemas.microsoft.com/office/drawing/2014/main" id="{ADA5203D-D268-4DD8-B26D-A0B4A2A5C0CF}"/>
              </a:ext>
            </a:extLst>
          </p:cNvPr>
          <p:cNvSpPr/>
          <p:nvPr/>
        </p:nvSpPr>
        <p:spPr>
          <a:xfrm>
            <a:off x="408472" y="3463791"/>
            <a:ext cx="2146376" cy="7063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F57EA273-57E4-46F7-82A8-4A9DA5175915}"/>
              </a:ext>
            </a:extLst>
          </p:cNvPr>
          <p:cNvSpPr txBox="1"/>
          <p:nvPr/>
        </p:nvSpPr>
        <p:spPr>
          <a:xfrm>
            <a:off x="1481660" y="2505066"/>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p>
        </p:txBody>
      </p:sp>
      <p:sp>
        <p:nvSpPr>
          <p:cNvPr id="11" name="正方形/長方形 10">
            <a:extLst>
              <a:ext uri="{FF2B5EF4-FFF2-40B4-BE49-F238E27FC236}">
                <a16:creationId xmlns:a16="http://schemas.microsoft.com/office/drawing/2014/main" id="{8B249719-547F-44E8-A6F7-D90ED1D185F7}"/>
              </a:ext>
            </a:extLst>
          </p:cNvPr>
          <p:cNvSpPr/>
          <p:nvPr/>
        </p:nvSpPr>
        <p:spPr>
          <a:xfrm>
            <a:off x="1750913" y="3463791"/>
            <a:ext cx="803936" cy="1615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5E3E55D8-18AA-46EB-A933-219433BFA264}"/>
              </a:ext>
            </a:extLst>
          </p:cNvPr>
          <p:cNvPicPr>
            <a:picLocks noChangeAspect="1"/>
          </p:cNvPicPr>
          <p:nvPr/>
        </p:nvPicPr>
        <p:blipFill>
          <a:blip r:embed="rId3"/>
          <a:stretch>
            <a:fillRect/>
          </a:stretch>
        </p:blipFill>
        <p:spPr>
          <a:xfrm>
            <a:off x="5052097" y="2901775"/>
            <a:ext cx="3890374" cy="2041756"/>
          </a:xfrm>
          <a:prstGeom prst="rect">
            <a:avLst/>
          </a:prstGeom>
        </p:spPr>
      </p:pic>
    </p:spTree>
    <p:extLst>
      <p:ext uri="{BB962C8B-B14F-4D97-AF65-F5344CB8AC3E}">
        <p14:creationId xmlns:p14="http://schemas.microsoft.com/office/powerpoint/2010/main" val="28913615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B996D-1243-C802-2E03-4D23B1C393B7}"/>
              </a:ext>
            </a:extLst>
          </p:cNvPr>
          <p:cNvSpPr>
            <a:spLocks noGrp="1"/>
          </p:cNvSpPr>
          <p:nvPr>
            <p:ph type="title"/>
          </p:nvPr>
        </p:nvSpPr>
        <p:spPr/>
        <p:txBody>
          <a:bodyPr>
            <a:normAutofit fontScale="90000"/>
          </a:bodyPr>
          <a:lstStyle/>
          <a:p>
            <a:r>
              <a:rPr lang="ja-JP" altLang="en-US" dirty="0"/>
              <a:t>引数の使用方法</a:t>
            </a:r>
            <a:endParaRPr kumimoji="1" lang="ja-JP" altLang="en-US" dirty="0"/>
          </a:p>
        </p:txBody>
      </p:sp>
      <p:sp>
        <p:nvSpPr>
          <p:cNvPr id="3" name="コンテンツ プレースホルダー 2">
            <a:extLst>
              <a:ext uri="{FF2B5EF4-FFF2-40B4-BE49-F238E27FC236}">
                <a16:creationId xmlns:a16="http://schemas.microsoft.com/office/drawing/2014/main" id="{D64FFF49-24EB-9B5C-8C87-6B7F9B95FB06}"/>
              </a:ext>
            </a:extLst>
          </p:cNvPr>
          <p:cNvSpPr>
            <a:spLocks noGrp="1"/>
          </p:cNvSpPr>
          <p:nvPr>
            <p:ph idx="1"/>
          </p:nvPr>
        </p:nvSpPr>
        <p:spPr/>
        <p:txBody>
          <a:bodyPr/>
          <a:lstStyle/>
          <a:p>
            <a:r>
              <a:rPr kumimoji="1" lang="ja-JP" altLang="en-US" b="1" dirty="0"/>
              <a:t>引数</a:t>
            </a:r>
            <a:r>
              <a:rPr kumimoji="1" lang="ja-JP" altLang="en-US" dirty="0"/>
              <a:t>を使用することで，</a:t>
            </a:r>
            <a:r>
              <a:rPr kumimoji="1" lang="ja-JP" altLang="en-US" b="1" dirty="0"/>
              <a:t>攻撃対象の指定</a:t>
            </a:r>
            <a:r>
              <a:rPr kumimoji="1" lang="ja-JP" altLang="en-US" dirty="0"/>
              <a:t>（</a:t>
            </a:r>
            <a:r>
              <a:rPr kumimoji="1" lang="en-US" altLang="ja-JP" dirty="0" err="1"/>
              <a:t>hero.attack</a:t>
            </a:r>
            <a:r>
              <a:rPr kumimoji="1" lang="en-US" altLang="ja-JP" dirty="0"/>
              <a:t>("fence")</a:t>
            </a:r>
            <a:r>
              <a:rPr kumimoji="1" lang="ja-JP" altLang="en-US" dirty="0"/>
              <a:t>）や</a:t>
            </a:r>
            <a:r>
              <a:rPr kumimoji="1" lang="ja-JP" altLang="en-US" b="1" dirty="0"/>
              <a:t>移動距離の設定</a:t>
            </a:r>
            <a:r>
              <a:rPr kumimoji="1" lang="ja-JP" altLang="en-US" dirty="0"/>
              <a:t>など，より複雑な動作を実現．</a:t>
            </a:r>
          </a:p>
        </p:txBody>
      </p:sp>
      <p:sp>
        <p:nvSpPr>
          <p:cNvPr id="4" name="スライド番号プレースホルダー 3">
            <a:extLst>
              <a:ext uri="{FF2B5EF4-FFF2-40B4-BE49-F238E27FC236}">
                <a16:creationId xmlns:a16="http://schemas.microsoft.com/office/drawing/2014/main" id="{7203794C-FE6E-ACB4-02C9-BF8F00657912}"/>
              </a:ext>
            </a:extLst>
          </p:cNvPr>
          <p:cNvSpPr>
            <a:spLocks noGrp="1"/>
          </p:cNvSpPr>
          <p:nvPr>
            <p:ph type="sldNum" sz="quarter" idx="12"/>
          </p:nvPr>
        </p:nvSpPr>
        <p:spPr/>
        <p:txBody>
          <a:bodyPr/>
          <a:lstStyle/>
          <a:p>
            <a:fld id="{E205D82C-95A1-431E-8E38-AA614A14CDCF}" type="slidenum">
              <a:rPr kumimoji="1" lang="ja-JP" altLang="en-US" smtClean="0"/>
              <a:t>131</a:t>
            </a:fld>
            <a:endParaRPr kumimoji="1" lang="ja-JP" altLang="en-US"/>
          </a:p>
        </p:txBody>
      </p:sp>
      <p:pic>
        <p:nvPicPr>
          <p:cNvPr id="5" name="図 4">
            <a:extLst>
              <a:ext uri="{FF2B5EF4-FFF2-40B4-BE49-F238E27FC236}">
                <a16:creationId xmlns:a16="http://schemas.microsoft.com/office/drawing/2014/main" id="{5FFBA522-E2E3-4CDA-AF45-568B247B5B01}"/>
              </a:ext>
            </a:extLst>
          </p:cNvPr>
          <p:cNvPicPr>
            <a:picLocks noChangeAspect="1"/>
          </p:cNvPicPr>
          <p:nvPr/>
        </p:nvPicPr>
        <p:blipFill>
          <a:blip r:embed="rId2"/>
          <a:stretch>
            <a:fillRect/>
          </a:stretch>
        </p:blipFill>
        <p:spPr>
          <a:xfrm>
            <a:off x="268379" y="2675200"/>
            <a:ext cx="4147540" cy="2280141"/>
          </a:xfrm>
          <a:prstGeom prst="rect">
            <a:avLst/>
          </a:prstGeom>
        </p:spPr>
      </p:pic>
      <p:sp>
        <p:nvSpPr>
          <p:cNvPr id="6" name="テキスト ボックス 5">
            <a:extLst>
              <a:ext uri="{FF2B5EF4-FFF2-40B4-BE49-F238E27FC236}">
                <a16:creationId xmlns:a16="http://schemas.microsoft.com/office/drawing/2014/main" id="{628E832F-FD47-4546-8791-D31FC85AA709}"/>
              </a:ext>
            </a:extLst>
          </p:cNvPr>
          <p:cNvSpPr txBox="1"/>
          <p:nvPr/>
        </p:nvSpPr>
        <p:spPr>
          <a:xfrm>
            <a:off x="5118548" y="5890479"/>
            <a:ext cx="35702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オブジェクトとメソッド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sp>
        <p:nvSpPr>
          <p:cNvPr id="8" name="テキスト ボックス 7">
            <a:extLst>
              <a:ext uri="{FF2B5EF4-FFF2-40B4-BE49-F238E27FC236}">
                <a16:creationId xmlns:a16="http://schemas.microsoft.com/office/drawing/2014/main" id="{22830ACA-3FAE-4472-AFDD-C409F18CCE1B}"/>
              </a:ext>
            </a:extLst>
          </p:cNvPr>
          <p:cNvSpPr txBox="1"/>
          <p:nvPr/>
        </p:nvSpPr>
        <p:spPr>
          <a:xfrm>
            <a:off x="1176838" y="504624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実行画面</a:t>
            </a:r>
          </a:p>
        </p:txBody>
      </p:sp>
      <p:sp>
        <p:nvSpPr>
          <p:cNvPr id="9" name="正方形/長方形 8">
            <a:extLst>
              <a:ext uri="{FF2B5EF4-FFF2-40B4-BE49-F238E27FC236}">
                <a16:creationId xmlns:a16="http://schemas.microsoft.com/office/drawing/2014/main" id="{ADA5203D-D268-4DD8-B26D-A0B4A2A5C0CF}"/>
              </a:ext>
            </a:extLst>
          </p:cNvPr>
          <p:cNvSpPr/>
          <p:nvPr/>
        </p:nvSpPr>
        <p:spPr>
          <a:xfrm>
            <a:off x="503358" y="3390175"/>
            <a:ext cx="1638115" cy="3441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F57EA273-57E4-46F7-82A8-4A9DA5175915}"/>
              </a:ext>
            </a:extLst>
          </p:cNvPr>
          <p:cNvSpPr txBox="1"/>
          <p:nvPr/>
        </p:nvSpPr>
        <p:spPr>
          <a:xfrm>
            <a:off x="1576546" y="2162341"/>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p>
        </p:txBody>
      </p:sp>
      <p:sp>
        <p:nvSpPr>
          <p:cNvPr id="11" name="正方形/長方形 10">
            <a:extLst>
              <a:ext uri="{FF2B5EF4-FFF2-40B4-BE49-F238E27FC236}">
                <a16:creationId xmlns:a16="http://schemas.microsoft.com/office/drawing/2014/main" id="{E23AF4FE-EF80-46D6-BF72-EF429BC215D1}"/>
              </a:ext>
            </a:extLst>
          </p:cNvPr>
          <p:cNvSpPr/>
          <p:nvPr/>
        </p:nvSpPr>
        <p:spPr>
          <a:xfrm>
            <a:off x="2529079" y="4428735"/>
            <a:ext cx="1638115" cy="3441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DBACD433-F1A3-45B9-AAA7-14A463BB583E}"/>
              </a:ext>
            </a:extLst>
          </p:cNvPr>
          <p:cNvSpPr/>
          <p:nvPr/>
        </p:nvSpPr>
        <p:spPr>
          <a:xfrm>
            <a:off x="1865484" y="2877315"/>
            <a:ext cx="971371" cy="330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1090138-FD19-4080-9800-A67DF188F661}"/>
              </a:ext>
            </a:extLst>
          </p:cNvPr>
          <p:cNvSpPr/>
          <p:nvPr/>
        </p:nvSpPr>
        <p:spPr>
          <a:xfrm>
            <a:off x="1827153" y="2855415"/>
            <a:ext cx="347170" cy="906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0AAFAA14-98EE-463B-9A1F-F0B701828C07}"/>
              </a:ext>
            </a:extLst>
          </p:cNvPr>
          <p:cNvSpPr/>
          <p:nvPr/>
        </p:nvSpPr>
        <p:spPr>
          <a:xfrm>
            <a:off x="2510957" y="2855415"/>
            <a:ext cx="347170" cy="1972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8756DC53-5A06-4ED7-A4AF-24DAF54F6C0F}"/>
              </a:ext>
            </a:extLst>
          </p:cNvPr>
          <p:cNvPicPr>
            <a:picLocks noChangeAspect="1"/>
          </p:cNvPicPr>
          <p:nvPr/>
        </p:nvPicPr>
        <p:blipFill>
          <a:blip r:embed="rId3"/>
          <a:stretch>
            <a:fillRect/>
          </a:stretch>
        </p:blipFill>
        <p:spPr>
          <a:xfrm>
            <a:off x="5050411" y="2676337"/>
            <a:ext cx="3892060" cy="3069915"/>
          </a:xfrm>
          <a:prstGeom prst="rect">
            <a:avLst/>
          </a:prstGeom>
        </p:spPr>
      </p:pic>
    </p:spTree>
    <p:extLst>
      <p:ext uri="{BB962C8B-B14F-4D97-AF65-F5344CB8AC3E}">
        <p14:creationId xmlns:p14="http://schemas.microsoft.com/office/powerpoint/2010/main" val="14554558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基本プログラミング</a:t>
            </a:r>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457200" lvl="1" indent="0">
              <a:spcAft>
                <a:spcPts val="600"/>
              </a:spcAft>
              <a:buNone/>
            </a:pPr>
            <a:endParaRPr lang="en-US" altLang="ja-JP" b="1" dirty="0"/>
          </a:p>
          <a:p>
            <a:pPr lvl="1">
              <a:spcAft>
                <a:spcPts val="600"/>
              </a:spcAft>
            </a:pPr>
            <a:r>
              <a:rPr lang="ja-JP" altLang="en-US" b="1" dirty="0"/>
              <a:t>オブジェクトの操作</a:t>
            </a:r>
            <a:endParaRPr lang="en-US" altLang="ja-JP" b="1" dirty="0"/>
          </a:p>
          <a:p>
            <a:pPr lvl="1">
              <a:spcAft>
                <a:spcPts val="600"/>
              </a:spcAft>
            </a:pPr>
            <a:r>
              <a:rPr lang="ja-JP" altLang="en-US" b="1" dirty="0"/>
              <a:t>メソッドの呼び出し</a:t>
            </a:r>
            <a:endParaRPr lang="en-US" altLang="ja-JP" b="1" dirty="0"/>
          </a:p>
          <a:p>
            <a:pPr lvl="1">
              <a:spcAft>
                <a:spcPts val="600"/>
              </a:spcAft>
            </a:pPr>
            <a:r>
              <a:rPr lang="ja-JP" altLang="en-US" b="1" dirty="0"/>
              <a:t>引数の使用</a:t>
            </a:r>
            <a:endParaRPr lang="en-US" altLang="ja-JP" b="1" dirty="0"/>
          </a:p>
          <a:p>
            <a:pPr lvl="1">
              <a:spcAft>
                <a:spcPts val="600"/>
              </a:spcAft>
            </a:pPr>
            <a:r>
              <a:rPr lang="ja-JP" altLang="en-US" b="1" dirty="0"/>
              <a:t>文字列の扱い</a:t>
            </a: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132</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5095574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752072"/>
          </a:xfrm>
        </p:spPr>
        <p:txBody>
          <a:bodyPr>
            <a:noAutofit/>
          </a:bodyPr>
          <a:lstStyle/>
          <a:p>
            <a:r>
              <a:rPr lang="ja-JP" altLang="en-US" dirty="0"/>
              <a:t>学習準備（</a:t>
            </a:r>
            <a:r>
              <a:rPr lang="en-US" altLang="ja-JP" dirty="0"/>
              <a:t>1</a:t>
            </a:r>
            <a:r>
              <a:rPr lang="ja-JP" altLang="en-US" dirty="0"/>
              <a:t>）：</a:t>
            </a:r>
            <a:r>
              <a:rPr lang="en-US" altLang="ja-JP" dirty="0"/>
              <a:t>Web</a:t>
            </a:r>
            <a:r>
              <a:rPr lang="ja-JP" altLang="en-US" dirty="0"/>
              <a:t>ブラウザでのアクセス方法</a:t>
            </a:r>
          </a:p>
        </p:txBody>
      </p:sp>
      <p:sp>
        <p:nvSpPr>
          <p:cNvPr id="3" name="コンテンツ プレースホルダー 2"/>
          <p:cNvSpPr>
            <a:spLocks noGrp="1"/>
          </p:cNvSpPr>
          <p:nvPr>
            <p:ph idx="1"/>
          </p:nvPr>
        </p:nvSpPr>
        <p:spPr>
          <a:xfrm>
            <a:off x="321845" y="1212849"/>
            <a:ext cx="8461208" cy="4966569"/>
          </a:xfrm>
        </p:spPr>
        <p:txBody>
          <a:bodyPr>
            <a:noAutofit/>
          </a:bodyPr>
          <a:lstStyle/>
          <a:p>
            <a:pPr marL="0" indent="0">
              <a:buNone/>
            </a:pPr>
            <a:r>
              <a:rPr lang="en-US" altLang="ja-JP" dirty="0">
                <a:hlinkClick r:id="rId2"/>
              </a:rPr>
              <a:t>https://codecombat.com</a:t>
            </a:r>
            <a:endParaRPr lang="en-US" altLang="ja-JP"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p:cNvSpPr txBox="1"/>
          <p:nvPr/>
        </p:nvSpPr>
        <p:spPr>
          <a:xfrm>
            <a:off x="910852" y="2141695"/>
            <a:ext cx="6464891" cy="193039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t>課金に関するメッセージが表示された場合は，無視を推奨．心配なことがあるときは，無理に使用しないこと．</a:t>
            </a:r>
            <a:endParaRPr kumimoji="0" lang="ja-JP" altLang="en-US" sz="2400" b="1" i="0" u="sng"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p:txBody>
      </p:sp>
      <p:pic>
        <p:nvPicPr>
          <p:cNvPr id="7" name="図 6" descr="電子機器, ブルー が含まれている画像&#10;&#10;自動的に生成された説明">
            <a:extLst>
              <a:ext uri="{FF2B5EF4-FFF2-40B4-BE49-F238E27FC236}">
                <a16:creationId xmlns:a16="http://schemas.microsoft.com/office/drawing/2014/main" id="{DE7FC9E6-BC5A-4B28-91ED-25A89314A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499" y="3429000"/>
            <a:ext cx="4966864" cy="1769020"/>
          </a:xfrm>
          <a:prstGeom prst="rect">
            <a:avLst/>
          </a:prstGeom>
        </p:spPr>
      </p:pic>
      <p:sp>
        <p:nvSpPr>
          <p:cNvPr id="8" name="テキスト ボックス 7">
            <a:extLst>
              <a:ext uri="{FF2B5EF4-FFF2-40B4-BE49-F238E27FC236}">
                <a16:creationId xmlns:a16="http://schemas.microsoft.com/office/drawing/2014/main" id="{BDEB3F78-8E56-4941-9C1E-56A61BC4102A}"/>
              </a:ext>
            </a:extLst>
          </p:cNvPr>
          <p:cNvSpPr txBox="1"/>
          <p:nvPr/>
        </p:nvSpPr>
        <p:spPr>
          <a:xfrm>
            <a:off x="2469715" y="5399380"/>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課金のメッセージの例</a:t>
            </a:r>
          </a:p>
        </p:txBody>
      </p:sp>
    </p:spTree>
    <p:extLst>
      <p:ext uri="{BB962C8B-B14F-4D97-AF65-F5344CB8AC3E}">
        <p14:creationId xmlns:p14="http://schemas.microsoft.com/office/powerpoint/2010/main" val="1430494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FDFBFBD-DFFF-E775-ADB5-6CF0F01D4CA6}"/>
              </a:ext>
            </a:extLst>
          </p:cNvPr>
          <p:cNvPicPr>
            <a:picLocks noChangeAspect="1"/>
          </p:cNvPicPr>
          <p:nvPr/>
        </p:nvPicPr>
        <p:blipFill>
          <a:blip r:embed="rId2"/>
          <a:stretch>
            <a:fillRect/>
          </a:stretch>
        </p:blipFill>
        <p:spPr>
          <a:xfrm>
            <a:off x="512010" y="2297600"/>
            <a:ext cx="7473254" cy="4430279"/>
          </a:xfrm>
          <a:prstGeom prst="rect">
            <a:avLst/>
          </a:prstGeom>
        </p:spPr>
      </p:pic>
      <p:sp>
        <p:nvSpPr>
          <p:cNvPr id="2" name="タイトル 1"/>
          <p:cNvSpPr>
            <a:spLocks noGrp="1"/>
          </p:cNvSpPr>
          <p:nvPr>
            <p:ph type="title"/>
          </p:nvPr>
        </p:nvSpPr>
        <p:spPr/>
        <p:txBody>
          <a:bodyPr>
            <a:noAutofit/>
          </a:bodyPr>
          <a:lstStyle/>
          <a:p>
            <a:r>
              <a:rPr lang="ja-JP" altLang="en-US" dirty="0"/>
              <a:t>学習準備（</a:t>
            </a:r>
            <a:r>
              <a:rPr lang="en-US" altLang="ja-JP" dirty="0"/>
              <a:t>2</a:t>
            </a:r>
            <a:r>
              <a:rPr lang="ja-JP" altLang="en-US" dirty="0"/>
              <a:t>）：初期設定と言語選択</a:t>
            </a:r>
          </a:p>
        </p:txBody>
      </p:sp>
      <p:sp>
        <p:nvSpPr>
          <p:cNvPr id="3" name="コンテンツ プレースホルダー 2"/>
          <p:cNvSpPr>
            <a:spLocks noGrp="1"/>
          </p:cNvSpPr>
          <p:nvPr>
            <p:ph idx="1"/>
          </p:nvPr>
        </p:nvSpPr>
        <p:spPr>
          <a:xfrm>
            <a:off x="321845" y="846253"/>
            <a:ext cx="8689046" cy="5333166"/>
          </a:xfrm>
        </p:spPr>
        <p:txBody>
          <a:bodyPr>
            <a:noAutofit/>
          </a:bodyPr>
          <a:lstStyle/>
          <a:p>
            <a:r>
              <a:rPr lang="ja-JP" altLang="en-US" sz="2400" dirty="0"/>
              <a:t>「</a:t>
            </a:r>
            <a:r>
              <a:rPr lang="ja-JP" altLang="en-US" sz="2400" b="1" dirty="0"/>
              <a:t>私は学生です</a:t>
            </a:r>
            <a:r>
              <a:rPr lang="ja-JP" altLang="en-US" sz="2400" dirty="0"/>
              <a:t>」を選択</a:t>
            </a:r>
            <a:endParaRPr lang="en-US" altLang="ja-JP" sz="2400" dirty="0"/>
          </a:p>
          <a:p>
            <a:r>
              <a:rPr lang="ja-JP" altLang="en-US" sz="2400" dirty="0"/>
              <a:t>必要に応じて</a:t>
            </a:r>
            <a:r>
              <a:rPr lang="ja-JP" altLang="en-US" sz="2400" b="1" dirty="0"/>
              <a:t>言語設定</a:t>
            </a:r>
            <a:r>
              <a:rPr lang="ja-JP" altLang="en-US" sz="2400" dirty="0"/>
              <a:t>を</a:t>
            </a:r>
            <a:r>
              <a:rPr lang="ja-JP" altLang="en-US" sz="2400" b="1" dirty="0"/>
              <a:t>日本語</a:t>
            </a:r>
            <a:r>
              <a:rPr lang="ja-JP" altLang="en-US" sz="2400" dirty="0"/>
              <a:t>に変更</a:t>
            </a:r>
            <a:endParaRPr lang="en-US" altLang="ja-JP" sz="2400" dirty="0"/>
          </a:p>
          <a:p>
            <a:r>
              <a:rPr lang="ja-JP" altLang="en-US" sz="2400" dirty="0"/>
              <a:t>アカウント登録やログインは行わない</a:t>
            </a:r>
            <a:endParaRPr lang="en-US" altLang="ja-JP" sz="2400"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p:cNvSpPr/>
          <p:nvPr/>
        </p:nvSpPr>
        <p:spPr>
          <a:xfrm>
            <a:off x="321845" y="5448973"/>
            <a:ext cx="2337717" cy="4698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7" name="正方形/長方形 6"/>
          <p:cNvSpPr/>
          <p:nvPr/>
        </p:nvSpPr>
        <p:spPr>
          <a:xfrm>
            <a:off x="6756030" y="2397526"/>
            <a:ext cx="828210" cy="3858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6621970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学習準備（</a:t>
            </a:r>
            <a:r>
              <a:rPr lang="en-US" altLang="ja-JP" dirty="0"/>
              <a:t>3</a:t>
            </a:r>
            <a:r>
              <a:rPr lang="ja-JP" altLang="en-US" dirty="0"/>
              <a:t>）：アクセス権限の確認</a:t>
            </a:r>
          </a:p>
        </p:txBody>
      </p:sp>
      <p:sp>
        <p:nvSpPr>
          <p:cNvPr id="3" name="コンテンツ プレースホルダー 2"/>
          <p:cNvSpPr>
            <a:spLocks noGrp="1"/>
          </p:cNvSpPr>
          <p:nvPr>
            <p:ph idx="1"/>
          </p:nvPr>
        </p:nvSpPr>
        <p:spPr>
          <a:xfrm>
            <a:off x="321845" y="846253"/>
            <a:ext cx="8689046" cy="5333166"/>
          </a:xfrm>
        </p:spPr>
        <p:txBody>
          <a:bodyPr>
            <a:noAutofit/>
          </a:bodyPr>
          <a:lstStyle/>
          <a:p>
            <a:r>
              <a:rPr lang="ja-JP" altLang="en-US" sz="2400" dirty="0"/>
              <a:t>「</a:t>
            </a:r>
            <a:r>
              <a:rPr lang="ja-JP" altLang="en-US" sz="2400" b="1" dirty="0"/>
              <a:t>今すぐプレイ</a:t>
            </a:r>
            <a:r>
              <a:rPr lang="ja-JP" altLang="en-US" sz="2400" dirty="0"/>
              <a:t>」を選択</a:t>
            </a:r>
            <a:endParaRPr lang="en-US" altLang="ja-JP" sz="2400" dirty="0"/>
          </a:p>
          <a:p>
            <a:r>
              <a:rPr lang="ja-JP" altLang="en-US" sz="2400" dirty="0"/>
              <a:t>クラスコードの有無の確認では，</a:t>
            </a:r>
            <a:r>
              <a:rPr lang="ja-JP" altLang="en-US" sz="2400" b="1" dirty="0"/>
              <a:t>本授業では，クラスコードを使用しない形式</a:t>
            </a:r>
            <a:r>
              <a:rPr lang="ja-JP" altLang="en-US" sz="2400" dirty="0"/>
              <a:t>で学習を進める．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0A706F7F-6B6F-3CDF-AF86-8640F117338C}"/>
              </a:ext>
            </a:extLst>
          </p:cNvPr>
          <p:cNvPicPr>
            <a:picLocks noChangeAspect="1"/>
          </p:cNvPicPr>
          <p:nvPr/>
        </p:nvPicPr>
        <p:blipFill>
          <a:blip r:embed="rId2"/>
          <a:stretch>
            <a:fillRect/>
          </a:stretch>
        </p:blipFill>
        <p:spPr>
          <a:xfrm>
            <a:off x="1776042" y="2804478"/>
            <a:ext cx="4348327" cy="3014344"/>
          </a:xfrm>
          <a:prstGeom prst="rect">
            <a:avLst/>
          </a:prstGeom>
        </p:spPr>
      </p:pic>
      <p:sp>
        <p:nvSpPr>
          <p:cNvPr id="13" name="正方形/長方形 12">
            <a:extLst>
              <a:ext uri="{FF2B5EF4-FFF2-40B4-BE49-F238E27FC236}">
                <a16:creationId xmlns:a16="http://schemas.microsoft.com/office/drawing/2014/main" id="{1956BF3A-539B-49F2-AAE5-BE7B0ADC7DF9}"/>
              </a:ext>
            </a:extLst>
          </p:cNvPr>
          <p:cNvSpPr/>
          <p:nvPr/>
        </p:nvSpPr>
        <p:spPr>
          <a:xfrm>
            <a:off x="4312818" y="4940427"/>
            <a:ext cx="1546965" cy="4404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466859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C09C5BF-BCB2-5233-D41C-7E03910D9F0A}"/>
              </a:ext>
            </a:extLst>
          </p:cNvPr>
          <p:cNvPicPr>
            <a:picLocks noChangeAspect="1"/>
          </p:cNvPicPr>
          <p:nvPr/>
        </p:nvPicPr>
        <p:blipFill>
          <a:blip r:embed="rId2"/>
          <a:stretch>
            <a:fillRect/>
          </a:stretch>
        </p:blipFill>
        <p:spPr>
          <a:xfrm>
            <a:off x="1123950" y="2120900"/>
            <a:ext cx="6781100" cy="4600576"/>
          </a:xfrm>
          <a:prstGeom prst="rect">
            <a:avLst/>
          </a:prstGeom>
        </p:spPr>
      </p:pic>
      <p:sp>
        <p:nvSpPr>
          <p:cNvPr id="2" name="タイトル 1"/>
          <p:cNvSpPr>
            <a:spLocks noGrp="1"/>
          </p:cNvSpPr>
          <p:nvPr>
            <p:ph type="title"/>
          </p:nvPr>
        </p:nvSpPr>
        <p:spPr>
          <a:xfrm>
            <a:off x="341396" y="351241"/>
            <a:ext cx="8461208" cy="469865"/>
          </a:xfrm>
        </p:spPr>
        <p:txBody>
          <a:bodyPr>
            <a:noAutofit/>
          </a:bodyPr>
          <a:lstStyle/>
          <a:p>
            <a:r>
              <a:rPr lang="ja-JP" altLang="en-US" dirty="0"/>
              <a:t>ゲーム開始（</a:t>
            </a:r>
            <a:r>
              <a:rPr lang="en-US" altLang="ja-JP" dirty="0"/>
              <a:t>1</a:t>
            </a:r>
            <a:r>
              <a:rPr lang="ja-JP" altLang="en-US" dirty="0"/>
              <a:t>）：基本ステージの選択</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2" name="正方形/長方形 11">
            <a:extLst>
              <a:ext uri="{FF2B5EF4-FFF2-40B4-BE49-F238E27FC236}">
                <a16:creationId xmlns:a16="http://schemas.microsoft.com/office/drawing/2014/main" id="{5172BF93-D44F-E1ED-17AB-1D1E0A84AE53}"/>
              </a:ext>
            </a:extLst>
          </p:cNvPr>
          <p:cNvSpPr/>
          <p:nvPr/>
        </p:nvSpPr>
        <p:spPr>
          <a:xfrm>
            <a:off x="1515343" y="4853327"/>
            <a:ext cx="1230792" cy="5461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3" name="コンテンツ プレースホルダー 2">
            <a:extLst>
              <a:ext uri="{FF2B5EF4-FFF2-40B4-BE49-F238E27FC236}">
                <a16:creationId xmlns:a16="http://schemas.microsoft.com/office/drawing/2014/main" id="{D9EBF025-773A-7715-4118-F3BBE92A044F}"/>
              </a:ext>
            </a:extLst>
          </p:cNvPr>
          <p:cNvSpPr>
            <a:spLocks noGrp="1"/>
          </p:cNvSpPr>
          <p:nvPr>
            <p:ph idx="1"/>
          </p:nvPr>
        </p:nvSpPr>
        <p:spPr>
          <a:xfrm>
            <a:off x="321845" y="846253"/>
            <a:ext cx="8689046" cy="5333166"/>
          </a:xfrm>
        </p:spPr>
        <p:txBody>
          <a:bodyPr>
            <a:noAutofit/>
          </a:bodyPr>
          <a:lstStyle/>
          <a:p>
            <a:r>
              <a:rPr lang="ja-JP" altLang="en-US" sz="2400" dirty="0"/>
              <a:t>「</a:t>
            </a:r>
            <a:r>
              <a:rPr lang="ja-JP" altLang="en-US" sz="2400" b="1" dirty="0"/>
              <a:t>キースガードのダンジョン</a:t>
            </a:r>
            <a:r>
              <a:rPr lang="ja-JP" altLang="en-US" sz="2400" dirty="0"/>
              <a:t>」を選択し，「</a:t>
            </a:r>
            <a:r>
              <a:rPr lang="ja-JP" altLang="en-US" sz="2400" b="1" dirty="0"/>
              <a:t>ゲームスタート</a:t>
            </a:r>
            <a:r>
              <a:rPr lang="ja-JP" altLang="en-US" sz="2400" dirty="0"/>
              <a:t>」をクリック．基本的なプログラミング学習の出発点となる．</a:t>
            </a:r>
          </a:p>
        </p:txBody>
      </p:sp>
    </p:spTree>
    <p:extLst>
      <p:ext uri="{BB962C8B-B14F-4D97-AF65-F5344CB8AC3E}">
        <p14:creationId xmlns:p14="http://schemas.microsoft.com/office/powerpoint/2010/main" val="26761119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B83359A-B5E0-B463-17B2-BA50930DD2BA}"/>
              </a:ext>
            </a:extLst>
          </p:cNvPr>
          <p:cNvPicPr>
            <a:picLocks noChangeAspect="1"/>
          </p:cNvPicPr>
          <p:nvPr/>
        </p:nvPicPr>
        <p:blipFill>
          <a:blip r:embed="rId2"/>
          <a:stretch>
            <a:fillRect/>
          </a:stretch>
        </p:blipFill>
        <p:spPr>
          <a:xfrm>
            <a:off x="201529" y="2540000"/>
            <a:ext cx="6204569" cy="3746500"/>
          </a:xfrm>
          <a:prstGeom prst="rect">
            <a:avLst/>
          </a:prstGeom>
        </p:spPr>
      </p:pic>
      <p:sp>
        <p:nvSpPr>
          <p:cNvPr id="2" name="タイトル 1"/>
          <p:cNvSpPr>
            <a:spLocks noGrp="1"/>
          </p:cNvSpPr>
          <p:nvPr>
            <p:ph type="title"/>
          </p:nvPr>
        </p:nvSpPr>
        <p:spPr>
          <a:xfrm>
            <a:off x="341396" y="351241"/>
            <a:ext cx="8161254" cy="560390"/>
          </a:xfrm>
        </p:spPr>
        <p:txBody>
          <a:bodyPr>
            <a:noAutofit/>
          </a:bodyPr>
          <a:lstStyle/>
          <a:p>
            <a:r>
              <a:rPr lang="ja-JP" altLang="en-US" dirty="0"/>
              <a:t>ゲーム開始（</a:t>
            </a:r>
            <a:r>
              <a:rPr lang="en-US" altLang="ja-JP" dirty="0"/>
              <a:t>2</a:t>
            </a:r>
            <a:r>
              <a:rPr lang="ja-JP" altLang="en-US" dirty="0"/>
              <a:t>）：初期ダンジョンへの挑戦</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2D5CC236-2E3C-4AD4-BB3D-6694DD2151CE}"/>
              </a:ext>
            </a:extLst>
          </p:cNvPr>
          <p:cNvSpPr txBox="1"/>
          <p:nvPr/>
        </p:nvSpPr>
        <p:spPr>
          <a:xfrm>
            <a:off x="123431" y="6453486"/>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最初のダンジョン</a:t>
            </a:r>
          </a:p>
        </p:txBody>
      </p:sp>
      <p:sp>
        <p:nvSpPr>
          <p:cNvPr id="6" name="テキスト ボックス 5">
            <a:extLst>
              <a:ext uri="{FF2B5EF4-FFF2-40B4-BE49-F238E27FC236}">
                <a16:creationId xmlns:a16="http://schemas.microsoft.com/office/drawing/2014/main" id="{DEFF15EF-0100-4873-9BBC-209915FB677C}"/>
              </a:ext>
            </a:extLst>
          </p:cNvPr>
          <p:cNvSpPr txBox="1"/>
          <p:nvPr/>
        </p:nvSpPr>
        <p:spPr>
          <a:xfrm>
            <a:off x="6616161" y="3951585"/>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ゴール</a:t>
            </a:r>
          </a:p>
        </p:txBody>
      </p:sp>
      <p:sp>
        <p:nvSpPr>
          <p:cNvPr id="14" name="コンテンツ プレースホルダー 2">
            <a:extLst>
              <a:ext uri="{FF2B5EF4-FFF2-40B4-BE49-F238E27FC236}">
                <a16:creationId xmlns:a16="http://schemas.microsoft.com/office/drawing/2014/main" id="{7C849ADC-73E6-FD0D-E82E-2A819BF3E1D5}"/>
              </a:ext>
            </a:extLst>
          </p:cNvPr>
          <p:cNvSpPr>
            <a:spLocks noGrp="1"/>
          </p:cNvSpPr>
          <p:nvPr>
            <p:ph idx="1"/>
          </p:nvPr>
        </p:nvSpPr>
        <p:spPr>
          <a:xfrm>
            <a:off x="321845" y="1149090"/>
            <a:ext cx="8180805" cy="560390"/>
          </a:xfrm>
        </p:spPr>
        <p:txBody>
          <a:bodyPr>
            <a:noAutofit/>
          </a:bodyPr>
          <a:lstStyle/>
          <a:p>
            <a:r>
              <a:rPr lang="ja-JP" altLang="en-US" sz="2400" b="1" dirty="0"/>
              <a:t>最初のダンジョンを選択</a:t>
            </a:r>
            <a:r>
              <a:rPr lang="ja-JP" altLang="en-US" sz="2400" dirty="0"/>
              <a:t>する．</a:t>
            </a:r>
            <a:endParaRPr lang="en-US" altLang="ja-JP" sz="2400" dirty="0"/>
          </a:p>
          <a:p>
            <a:r>
              <a:rPr lang="ja-JP" altLang="en-US" sz="2400" dirty="0"/>
              <a:t>画面上にはゴールが表示される．</a:t>
            </a:r>
            <a:endParaRPr lang="en-US" altLang="ja-JP" sz="2400" dirty="0"/>
          </a:p>
          <a:p>
            <a:r>
              <a:rPr lang="ja-JP" altLang="en-US" sz="2400" dirty="0"/>
              <a:t>音声が流れるので，</a:t>
            </a:r>
            <a:r>
              <a:rPr lang="ja-JP" altLang="en-US" sz="2400" b="1" dirty="0"/>
              <a:t>各自で適切な音量に調整</a:t>
            </a:r>
            <a:r>
              <a:rPr lang="ja-JP" altLang="en-US" sz="2400" dirty="0"/>
              <a:t>すること．</a:t>
            </a:r>
          </a:p>
        </p:txBody>
      </p:sp>
      <p:sp>
        <p:nvSpPr>
          <p:cNvPr id="15" name="正方形/長方形 14">
            <a:extLst>
              <a:ext uri="{FF2B5EF4-FFF2-40B4-BE49-F238E27FC236}">
                <a16:creationId xmlns:a16="http://schemas.microsoft.com/office/drawing/2014/main" id="{8071ABE0-37CB-E498-F419-58B239AF3494}"/>
              </a:ext>
            </a:extLst>
          </p:cNvPr>
          <p:cNvSpPr/>
          <p:nvPr/>
        </p:nvSpPr>
        <p:spPr>
          <a:xfrm>
            <a:off x="341970" y="4584700"/>
            <a:ext cx="1104900" cy="10477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B5660828-D34F-AA89-649F-4837DE603338}"/>
              </a:ext>
            </a:extLst>
          </p:cNvPr>
          <p:cNvSpPr/>
          <p:nvPr/>
        </p:nvSpPr>
        <p:spPr>
          <a:xfrm>
            <a:off x="5408685" y="3523762"/>
            <a:ext cx="1104900" cy="10477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384729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ゲーム開始（</a:t>
            </a:r>
            <a:r>
              <a:rPr lang="en-US" altLang="ja-JP" dirty="0"/>
              <a:t>3</a:t>
            </a:r>
            <a:r>
              <a:rPr lang="ja-JP" altLang="en-US" dirty="0"/>
              <a:t>）：ゲーム環境の起動</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97EDC632-6AD0-C8BC-17A4-440951974A2D}"/>
              </a:ext>
            </a:extLst>
          </p:cNvPr>
          <p:cNvPicPr>
            <a:picLocks noChangeAspect="1"/>
          </p:cNvPicPr>
          <p:nvPr/>
        </p:nvPicPr>
        <p:blipFill>
          <a:blip r:embed="rId2"/>
          <a:stretch>
            <a:fillRect/>
          </a:stretch>
        </p:blipFill>
        <p:spPr>
          <a:xfrm>
            <a:off x="775929" y="2465791"/>
            <a:ext cx="6753596" cy="4073122"/>
          </a:xfrm>
          <a:prstGeom prst="rect">
            <a:avLst/>
          </a:prstGeom>
        </p:spPr>
      </p:pic>
      <p:sp>
        <p:nvSpPr>
          <p:cNvPr id="10" name="正方形/長方形 9">
            <a:extLst>
              <a:ext uri="{FF2B5EF4-FFF2-40B4-BE49-F238E27FC236}">
                <a16:creationId xmlns:a16="http://schemas.microsoft.com/office/drawing/2014/main" id="{456EF421-0C15-C4E2-62BA-E8CB94FBF7E5}"/>
              </a:ext>
            </a:extLst>
          </p:cNvPr>
          <p:cNvSpPr/>
          <p:nvPr/>
        </p:nvSpPr>
        <p:spPr>
          <a:xfrm>
            <a:off x="1180599" y="4604199"/>
            <a:ext cx="1524501" cy="4948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F6CA6975-9240-CC4A-A049-C05197179330}"/>
              </a:ext>
            </a:extLst>
          </p:cNvPr>
          <p:cNvSpPr>
            <a:spLocks noGrp="1"/>
          </p:cNvSpPr>
          <p:nvPr>
            <p:ph idx="1"/>
          </p:nvPr>
        </p:nvSpPr>
        <p:spPr>
          <a:xfrm>
            <a:off x="321845" y="836197"/>
            <a:ext cx="8180805" cy="560390"/>
          </a:xfrm>
        </p:spPr>
        <p:txBody>
          <a:bodyPr>
            <a:noAutofit/>
          </a:bodyPr>
          <a:lstStyle/>
          <a:p>
            <a:r>
              <a:rPr lang="ja-JP" altLang="en-US" sz="2400" dirty="0"/>
              <a:t>「</a:t>
            </a:r>
            <a:r>
              <a:rPr lang="ja-JP" altLang="en-US" sz="2400" b="1" dirty="0"/>
              <a:t>ゲームスタート</a:t>
            </a:r>
            <a:r>
              <a:rPr lang="ja-JP" altLang="en-US" sz="2400" dirty="0"/>
              <a:t>」をクリックして，起動する．</a:t>
            </a:r>
            <a:endParaRPr lang="en-US" altLang="ja-JP" sz="2400" dirty="0"/>
          </a:p>
          <a:p>
            <a:r>
              <a:rPr lang="ja-JP" altLang="en-US" sz="2400" dirty="0"/>
              <a:t>次以降の画面で，プログラミングについての画面が表示される．</a:t>
            </a:r>
          </a:p>
        </p:txBody>
      </p:sp>
    </p:spTree>
    <p:extLst>
      <p:ext uri="{BB962C8B-B14F-4D97-AF65-F5344CB8AC3E}">
        <p14:creationId xmlns:p14="http://schemas.microsoft.com/office/powerpoint/2010/main" val="293713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D32F48-022C-5538-F029-71276FC00F19}"/>
              </a:ext>
            </a:extLst>
          </p:cNvPr>
          <p:cNvPicPr>
            <a:picLocks noChangeAspect="1"/>
          </p:cNvPicPr>
          <p:nvPr/>
        </p:nvPicPr>
        <p:blipFill>
          <a:blip r:embed="rId2"/>
          <a:stretch>
            <a:fillRect/>
          </a:stretch>
        </p:blipFill>
        <p:spPr>
          <a:xfrm>
            <a:off x="1547896" y="2476500"/>
            <a:ext cx="5502443" cy="4162426"/>
          </a:xfrm>
          <a:prstGeom prst="rect">
            <a:avLst/>
          </a:prstGeom>
        </p:spPr>
      </p:pic>
      <p:sp>
        <p:nvSpPr>
          <p:cNvPr id="2" name="タイトル 1"/>
          <p:cNvSpPr>
            <a:spLocks noGrp="1"/>
          </p:cNvSpPr>
          <p:nvPr>
            <p:ph type="title"/>
          </p:nvPr>
        </p:nvSpPr>
        <p:spPr>
          <a:xfrm>
            <a:off x="341396" y="376388"/>
            <a:ext cx="8461208" cy="469865"/>
          </a:xfrm>
        </p:spPr>
        <p:txBody>
          <a:bodyPr>
            <a:noAutofit/>
          </a:bodyPr>
          <a:lstStyle/>
          <a:p>
            <a:r>
              <a:rPr lang="ja-JP" altLang="en-US" dirty="0"/>
              <a:t>プログラミング環境（</a:t>
            </a:r>
            <a:r>
              <a:rPr lang="en-US" altLang="ja-JP" dirty="0"/>
              <a:t>1</a:t>
            </a:r>
            <a:r>
              <a:rPr lang="ja-JP" altLang="en-US" dirty="0"/>
              <a:t>）：言語設定の確認</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0ECEF779-E7BF-B4E6-8957-387C11374AFE}"/>
              </a:ext>
            </a:extLst>
          </p:cNvPr>
          <p:cNvSpPr/>
          <p:nvPr/>
        </p:nvSpPr>
        <p:spPr>
          <a:xfrm>
            <a:off x="1962150" y="5778500"/>
            <a:ext cx="3478295" cy="7031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CA7324C0-F255-F41B-C8DD-CBA5D5D031EB}"/>
              </a:ext>
            </a:extLst>
          </p:cNvPr>
          <p:cNvSpPr/>
          <p:nvPr/>
        </p:nvSpPr>
        <p:spPr>
          <a:xfrm>
            <a:off x="5565149" y="5778499"/>
            <a:ext cx="1319922" cy="7604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66AF1226-83A2-E209-998F-0F6221E0F3CE}"/>
              </a:ext>
            </a:extLst>
          </p:cNvPr>
          <p:cNvSpPr>
            <a:spLocks noGrp="1"/>
          </p:cNvSpPr>
          <p:nvPr>
            <p:ph idx="1"/>
          </p:nvPr>
        </p:nvSpPr>
        <p:spPr>
          <a:xfrm>
            <a:off x="341396" y="1001297"/>
            <a:ext cx="8180805" cy="560390"/>
          </a:xfrm>
        </p:spPr>
        <p:txBody>
          <a:bodyPr>
            <a:noAutofit/>
          </a:bodyPr>
          <a:lstStyle/>
          <a:p>
            <a:r>
              <a:rPr lang="ja-JP" altLang="en-US" sz="2400" dirty="0"/>
              <a:t>「</a:t>
            </a:r>
            <a:r>
              <a:rPr lang="en-US" altLang="ja-JP" sz="2400" b="1" dirty="0"/>
              <a:t>Python</a:t>
            </a:r>
            <a:r>
              <a:rPr lang="ja-JP" altLang="en-US" sz="2400" b="1" dirty="0"/>
              <a:t>（デフォルト）</a:t>
            </a:r>
            <a:r>
              <a:rPr lang="ja-JP" altLang="en-US" sz="2400" dirty="0"/>
              <a:t>」を選択し，「</a:t>
            </a:r>
            <a:r>
              <a:rPr lang="ja-JP" altLang="en-US" sz="2400" b="1" dirty="0"/>
              <a:t>次へ</a:t>
            </a:r>
            <a:r>
              <a:rPr lang="ja-JP" altLang="en-US" sz="2400" dirty="0"/>
              <a:t>」をクリック．</a:t>
            </a:r>
            <a:endParaRPr lang="en-US" altLang="ja-JP" sz="2400" dirty="0"/>
          </a:p>
          <a:p>
            <a:r>
              <a:rPr lang="ja-JP" altLang="en-US" sz="2400" dirty="0"/>
              <a:t>この設定により，</a:t>
            </a:r>
            <a:r>
              <a:rPr lang="en-US" altLang="ja-JP" sz="2400" dirty="0"/>
              <a:t>Python</a:t>
            </a:r>
            <a:r>
              <a:rPr lang="ja-JP" altLang="en-US" sz="2400" dirty="0"/>
              <a:t>言語が選択される．</a:t>
            </a:r>
          </a:p>
        </p:txBody>
      </p:sp>
    </p:spTree>
    <p:extLst>
      <p:ext uri="{BB962C8B-B14F-4D97-AF65-F5344CB8AC3E}">
        <p14:creationId xmlns:p14="http://schemas.microsoft.com/office/powerpoint/2010/main" val="353841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FB4C9A-9A7B-C8A3-71D4-C2E7AD40692B}"/>
              </a:ext>
            </a:extLst>
          </p:cNvPr>
          <p:cNvSpPr>
            <a:spLocks noGrp="1"/>
          </p:cNvSpPr>
          <p:nvPr>
            <p:ph type="title"/>
          </p:nvPr>
        </p:nvSpPr>
        <p:spPr/>
        <p:txBody>
          <a:bodyPr>
            <a:normAutofit fontScale="90000"/>
          </a:bodyPr>
          <a:lstStyle/>
          <a:p>
            <a:r>
              <a:rPr kumimoji="1" lang="en-US" altLang="ja-JP" sz="3200" dirty="0"/>
              <a:t>Python </a:t>
            </a:r>
            <a:r>
              <a:rPr kumimoji="1" lang="ja-JP" altLang="en-US" sz="3200" dirty="0"/>
              <a:t>言語の主な利点</a:t>
            </a:r>
            <a:endParaRPr kumimoji="1" lang="ja-JP" altLang="en-US" dirty="0"/>
          </a:p>
        </p:txBody>
      </p:sp>
      <p:sp>
        <p:nvSpPr>
          <p:cNvPr id="3" name="コンテンツ プレースホルダー 2">
            <a:extLst>
              <a:ext uri="{FF2B5EF4-FFF2-40B4-BE49-F238E27FC236}">
                <a16:creationId xmlns:a16="http://schemas.microsoft.com/office/drawing/2014/main" id="{49FF1780-19A9-6837-B947-106A46AAC403}"/>
              </a:ext>
            </a:extLst>
          </p:cNvPr>
          <p:cNvSpPr>
            <a:spLocks noGrp="1"/>
          </p:cNvSpPr>
          <p:nvPr>
            <p:ph idx="1"/>
          </p:nvPr>
        </p:nvSpPr>
        <p:spPr/>
        <p:txBody>
          <a:bodyPr>
            <a:noAutofit/>
          </a:bodyPr>
          <a:lstStyle/>
          <a:p>
            <a:pPr marL="0" indent="0">
              <a:buNone/>
            </a:pPr>
            <a:r>
              <a:rPr kumimoji="1" lang="ja-JP" altLang="en-US" sz="2000" b="1" u="sng" dirty="0"/>
              <a:t>文法のシンプルさ</a:t>
            </a:r>
            <a:r>
              <a:rPr kumimoji="1" lang="en-US" altLang="ja-JP" sz="2000" b="1" u="sng" dirty="0"/>
              <a:t> </a:t>
            </a:r>
          </a:p>
          <a:p>
            <a:pPr marL="0" indent="0">
              <a:buNone/>
            </a:pPr>
            <a:r>
              <a:rPr kumimoji="1" lang="ja-JP" altLang="en-US" sz="2000" dirty="0"/>
              <a:t>　</a:t>
            </a:r>
            <a:r>
              <a:rPr kumimoji="1" lang="ja-JP" altLang="en-US" sz="2000" b="1" dirty="0"/>
              <a:t>直観的で読みやすい</a:t>
            </a:r>
            <a:endParaRPr kumimoji="1" lang="en-US" altLang="ja-JP" sz="2000" b="1" dirty="0"/>
          </a:p>
          <a:p>
            <a:pPr marL="0" indent="0">
              <a:buNone/>
            </a:pPr>
            <a:r>
              <a:rPr kumimoji="1" lang="ja-JP" altLang="en-US" sz="2000" dirty="0"/>
              <a:t>　例</a:t>
            </a:r>
            <a:r>
              <a:rPr kumimoji="1" lang="en-US" altLang="ja-JP" sz="2000" dirty="0"/>
              <a:t>	</a:t>
            </a:r>
            <a:r>
              <a:rPr kumimoji="1" lang="en-US" altLang="ja-JP" sz="2000" b="1" dirty="0"/>
              <a:t>print </a:t>
            </a:r>
            <a:r>
              <a:rPr kumimoji="1" lang="ja-JP" altLang="en-US" sz="2000" dirty="0"/>
              <a:t>で簡単に</a:t>
            </a:r>
            <a:r>
              <a:rPr kumimoji="1" lang="ja-JP" altLang="en-US" sz="2000" b="1" dirty="0"/>
              <a:t>出力</a:t>
            </a:r>
            <a:endParaRPr lang="en-US" altLang="ja-JP" sz="2000" b="1" dirty="0"/>
          </a:p>
          <a:p>
            <a:pPr marL="0" indent="0">
              <a:buNone/>
            </a:pPr>
            <a:r>
              <a:rPr kumimoji="1" lang="en-US" altLang="ja-JP" sz="2000" b="1" dirty="0"/>
              <a:t>	if </a:t>
            </a:r>
            <a:r>
              <a:rPr kumimoji="1" lang="ja-JP" altLang="en-US" sz="2000" dirty="0"/>
              <a:t>や </a:t>
            </a:r>
            <a:r>
              <a:rPr kumimoji="1" lang="en-US" altLang="ja-JP" sz="2000" b="1" dirty="0"/>
              <a:t>else </a:t>
            </a:r>
            <a:r>
              <a:rPr kumimoji="1" lang="ja-JP" altLang="en-US" sz="2000" dirty="0"/>
              <a:t>で</a:t>
            </a:r>
            <a:r>
              <a:rPr kumimoji="1" lang="ja-JP" altLang="en-US" sz="2000" b="1" dirty="0"/>
              <a:t>条件分岐</a:t>
            </a:r>
            <a:endParaRPr lang="en-US" altLang="ja-JP" sz="2000" b="1" dirty="0"/>
          </a:p>
          <a:p>
            <a:pPr marL="0" indent="0">
              <a:buNone/>
            </a:pPr>
            <a:r>
              <a:rPr kumimoji="1" lang="en-US" altLang="ja-JP" sz="2000" b="1" dirty="0"/>
              <a:t>	for </a:t>
            </a:r>
            <a:r>
              <a:rPr kumimoji="1" lang="ja-JP" altLang="en-US" sz="2000" dirty="0"/>
              <a:t>や </a:t>
            </a:r>
            <a:r>
              <a:rPr kumimoji="1" lang="en-US" altLang="ja-JP" sz="2000" b="1" dirty="0"/>
              <a:t>while </a:t>
            </a:r>
            <a:r>
              <a:rPr kumimoji="1" lang="ja-JP" altLang="en-US" sz="2000" dirty="0"/>
              <a:t>で</a:t>
            </a:r>
            <a:r>
              <a:rPr lang="ja-JP" altLang="en-US" sz="2000" b="1" dirty="0"/>
              <a:t>繰り返し（ループ）</a:t>
            </a:r>
            <a:endParaRPr lang="en-US" altLang="ja-JP" sz="2000" b="1" dirty="0"/>
          </a:p>
          <a:p>
            <a:pPr marL="0" indent="0">
              <a:buNone/>
            </a:pPr>
            <a:r>
              <a:rPr kumimoji="1" lang="en-US" altLang="ja-JP" sz="2000" b="1" dirty="0"/>
              <a:t>	</a:t>
            </a:r>
            <a:r>
              <a:rPr kumimoji="1" lang="ja-JP" altLang="en-US" sz="2000" b="1" dirty="0"/>
              <a:t>字下げでぷロック構造を示す</a:t>
            </a:r>
            <a:endParaRPr kumimoji="1" lang="en-US" altLang="ja-JP" sz="1600" dirty="0"/>
          </a:p>
          <a:p>
            <a:pPr marL="0" indent="0">
              <a:buNone/>
            </a:pPr>
            <a:r>
              <a:rPr kumimoji="1" lang="ja-JP" altLang="en-US" sz="2000" b="1" u="sng" dirty="0"/>
              <a:t>拡張性</a:t>
            </a:r>
            <a:endParaRPr lang="en-US" altLang="ja-JP" sz="2000" b="1" u="sng" dirty="0"/>
          </a:p>
          <a:p>
            <a:pPr marL="0" indent="0">
              <a:buNone/>
            </a:pPr>
            <a:r>
              <a:rPr lang="ja-JP" altLang="en-US" sz="2000" b="1" dirty="0">
                <a:latin typeface="メイリオ" panose="020B0604030504040204" pitchFamily="50" charset="-128"/>
              </a:rPr>
              <a:t>　多岐にわたる分野で利用</a:t>
            </a:r>
            <a:r>
              <a:rPr lang="ja-JP" altLang="en-US" sz="2000" dirty="0">
                <a:latin typeface="メイリオ" panose="020B0604030504040204" pitchFamily="50" charset="-128"/>
              </a:rPr>
              <a:t>が可能</a:t>
            </a:r>
            <a:endParaRPr lang="en-US" altLang="ja-JP" sz="2000" dirty="0">
              <a:latin typeface="メイリオ" panose="020B0604030504040204" pitchFamily="50" charset="-128"/>
            </a:endParaRPr>
          </a:p>
          <a:p>
            <a:pPr marL="0" indent="0">
              <a:buNone/>
            </a:pPr>
            <a:r>
              <a:rPr lang="ja-JP" altLang="en-US" sz="2000" dirty="0"/>
              <a:t>　例</a:t>
            </a:r>
            <a:r>
              <a:rPr lang="en-US" altLang="ja-JP" sz="2000" dirty="0"/>
              <a:t>	</a:t>
            </a:r>
            <a:r>
              <a:rPr kumimoji="1" lang="ja-JP" altLang="en-US" sz="2000" b="1" dirty="0"/>
              <a:t>関数やクラスを定義</a:t>
            </a:r>
            <a:r>
              <a:rPr kumimoji="1" lang="ja-JP" altLang="en-US" sz="2000" dirty="0"/>
              <a:t>する </a:t>
            </a:r>
            <a:r>
              <a:rPr kumimoji="1" lang="en-US" altLang="ja-JP" sz="2000" b="1" dirty="0"/>
              <a:t>def</a:t>
            </a:r>
            <a:r>
              <a:rPr kumimoji="1" lang="en-US" altLang="ja-JP" sz="2000" dirty="0"/>
              <a:t> </a:t>
            </a:r>
            <a:r>
              <a:rPr kumimoji="1" lang="ja-JP" altLang="en-US" sz="2000" dirty="0"/>
              <a:t>や </a:t>
            </a:r>
            <a:r>
              <a:rPr kumimoji="1" lang="en-US" altLang="ja-JP" sz="2000" b="1" dirty="0"/>
              <a:t>class</a:t>
            </a:r>
            <a:endParaRPr lang="en-US" altLang="ja-JP" sz="2000" b="1" dirty="0"/>
          </a:p>
          <a:p>
            <a:pPr marL="0" indent="0">
              <a:buNone/>
            </a:pPr>
            <a:r>
              <a:rPr kumimoji="1" lang="en-US" altLang="ja-JP" sz="2000" b="1" dirty="0"/>
              <a:t>	</a:t>
            </a:r>
            <a:r>
              <a:rPr kumimoji="1" lang="ja-JP" altLang="en-US" sz="2000" b="1" dirty="0"/>
              <a:t>継承</a:t>
            </a:r>
            <a:r>
              <a:rPr kumimoji="1" lang="ja-JP" altLang="en-US" sz="2000" dirty="0"/>
              <a:t>や</a:t>
            </a:r>
            <a:r>
              <a:rPr kumimoji="1" lang="ja-JP" altLang="en-US" sz="2000" b="1" dirty="0"/>
              <a:t>オブジェクトの属性名と値</a:t>
            </a:r>
            <a:r>
              <a:rPr kumimoji="1" lang="ja-JP" altLang="en-US" sz="2000" dirty="0"/>
              <a:t>を操作する </a:t>
            </a:r>
            <a:r>
              <a:rPr kumimoji="1" lang="en-US" altLang="ja-JP" sz="2000" b="1" dirty="0"/>
              <a:t>super</a:t>
            </a:r>
            <a:r>
              <a:rPr kumimoji="1" lang="en-US" altLang="ja-JP" sz="2000" dirty="0"/>
              <a:t> </a:t>
            </a:r>
            <a:r>
              <a:rPr kumimoji="1" lang="ja-JP" altLang="en-US" sz="2000" dirty="0"/>
              <a:t>や </a:t>
            </a:r>
            <a:r>
              <a:rPr kumimoji="1" lang="en-US" altLang="ja-JP" sz="2000" b="1" dirty="0"/>
              <a:t>vars</a:t>
            </a:r>
            <a:r>
              <a:rPr kumimoji="1" lang="en-US" altLang="ja-JP" sz="2000" dirty="0"/>
              <a:t> </a:t>
            </a:r>
          </a:p>
          <a:p>
            <a:pPr marL="0" indent="0">
              <a:buNone/>
            </a:pPr>
            <a:br>
              <a:rPr kumimoji="1" lang="en-US" altLang="ja-JP" sz="2000" b="1" u="sng" dirty="0"/>
            </a:br>
            <a:r>
              <a:rPr kumimoji="1" lang="ja-JP" altLang="en-US" sz="2000" b="1" u="sng" dirty="0"/>
              <a:t>柔軟性</a:t>
            </a:r>
            <a:endParaRPr lang="en-US" altLang="ja-JP" sz="2000" b="1" u="sng" dirty="0"/>
          </a:p>
          <a:p>
            <a:pPr marL="0" indent="0">
              <a:buNone/>
            </a:pPr>
            <a:r>
              <a:rPr lang="ja-JP" altLang="en-US" sz="2000" dirty="0">
                <a:latin typeface="メイリオ" panose="020B0604030504040204" pitchFamily="50" charset="-128"/>
              </a:rPr>
              <a:t>　シンプルなスクリプトも、高度なプログラムも作成可能</a:t>
            </a:r>
            <a:endParaRPr lang="en-US" altLang="ja-JP" sz="2000" b="1" dirty="0"/>
          </a:p>
        </p:txBody>
      </p:sp>
      <p:sp>
        <p:nvSpPr>
          <p:cNvPr id="4" name="スライド番号プレースホルダー 3">
            <a:extLst>
              <a:ext uri="{FF2B5EF4-FFF2-40B4-BE49-F238E27FC236}">
                <a16:creationId xmlns:a16="http://schemas.microsoft.com/office/drawing/2014/main" id="{AD361556-1F0E-71C8-8FC4-E12042AFC22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222767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009355" cy="758422"/>
          </a:xfrm>
        </p:spPr>
        <p:txBody>
          <a:bodyPr>
            <a:noAutofit/>
          </a:bodyPr>
          <a:lstStyle/>
          <a:p>
            <a:r>
              <a:rPr lang="ja-JP" altLang="en-US" dirty="0"/>
              <a:t>プログラミング環境（</a:t>
            </a:r>
            <a:r>
              <a:rPr lang="en-US" altLang="ja-JP" dirty="0"/>
              <a:t>2</a:t>
            </a:r>
            <a:r>
              <a:rPr lang="ja-JP" altLang="en-US" dirty="0"/>
              <a:t>）：使用アイテムの選択</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CDEC5B04-7116-07D4-EB10-D84411B95490}"/>
              </a:ext>
            </a:extLst>
          </p:cNvPr>
          <p:cNvPicPr>
            <a:picLocks noChangeAspect="1"/>
          </p:cNvPicPr>
          <p:nvPr/>
        </p:nvPicPr>
        <p:blipFill>
          <a:blip r:embed="rId2"/>
          <a:stretch>
            <a:fillRect/>
          </a:stretch>
        </p:blipFill>
        <p:spPr>
          <a:xfrm>
            <a:off x="748047" y="2308263"/>
            <a:ext cx="7370788" cy="4374709"/>
          </a:xfrm>
          <a:prstGeom prst="rect">
            <a:avLst/>
          </a:prstGeom>
        </p:spPr>
      </p:pic>
      <p:sp>
        <p:nvSpPr>
          <p:cNvPr id="9" name="正方形/長方形 8">
            <a:extLst>
              <a:ext uri="{FF2B5EF4-FFF2-40B4-BE49-F238E27FC236}">
                <a16:creationId xmlns:a16="http://schemas.microsoft.com/office/drawing/2014/main" id="{A4E68BAE-339D-7BF4-0BD2-85203BFB08FA}"/>
              </a:ext>
            </a:extLst>
          </p:cNvPr>
          <p:cNvSpPr/>
          <p:nvPr/>
        </p:nvSpPr>
        <p:spPr>
          <a:xfrm>
            <a:off x="3599196" y="3308575"/>
            <a:ext cx="1454651" cy="609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902EFE16-8072-7A68-5A11-DAAEEEB03DDE}"/>
              </a:ext>
            </a:extLst>
          </p:cNvPr>
          <p:cNvSpPr>
            <a:spLocks noGrp="1"/>
          </p:cNvSpPr>
          <p:nvPr>
            <p:ph idx="1"/>
          </p:nvPr>
        </p:nvSpPr>
        <p:spPr>
          <a:xfrm>
            <a:off x="341396" y="1001297"/>
            <a:ext cx="8180805" cy="560390"/>
          </a:xfrm>
        </p:spPr>
        <p:txBody>
          <a:bodyPr>
            <a:noAutofit/>
          </a:bodyPr>
          <a:lstStyle/>
          <a:p>
            <a:r>
              <a:rPr lang="ja-JP" altLang="en-US" sz="2400" b="1" dirty="0"/>
              <a:t>使用可能なアイテム</a:t>
            </a:r>
            <a:r>
              <a:rPr lang="ja-JP" altLang="en-US" sz="2400" dirty="0"/>
              <a:t>を</a:t>
            </a:r>
            <a:r>
              <a:rPr lang="ja-JP" altLang="en-US" sz="2400" b="1" dirty="0"/>
              <a:t>ダブルクリック</a:t>
            </a:r>
            <a:r>
              <a:rPr lang="ja-JP" altLang="en-US" sz="2400" dirty="0"/>
              <a:t>で選択</a:t>
            </a:r>
            <a:endParaRPr lang="en-US" altLang="ja-JP" sz="2400" dirty="0"/>
          </a:p>
          <a:p>
            <a:r>
              <a:rPr lang="ja-JP" altLang="en-US" sz="2400" dirty="0"/>
              <a:t>ゲーム後半ではアイテムが増える（それに応じてメソッドが増える）</a:t>
            </a:r>
          </a:p>
        </p:txBody>
      </p:sp>
    </p:spTree>
    <p:extLst>
      <p:ext uri="{BB962C8B-B14F-4D97-AF65-F5344CB8AC3E}">
        <p14:creationId xmlns:p14="http://schemas.microsoft.com/office/powerpoint/2010/main" val="40762334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プログラミング環境（</a:t>
            </a:r>
            <a:r>
              <a:rPr lang="en-US" altLang="ja-JP" dirty="0"/>
              <a:t>3</a:t>
            </a:r>
            <a:r>
              <a:rPr lang="ja-JP" altLang="en-US" dirty="0"/>
              <a:t>）：ゲーム開始準備</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BD727A2D-315E-792D-C91A-39E2DC92921D}"/>
              </a:ext>
            </a:extLst>
          </p:cNvPr>
          <p:cNvPicPr>
            <a:picLocks noChangeAspect="1"/>
          </p:cNvPicPr>
          <p:nvPr/>
        </p:nvPicPr>
        <p:blipFill>
          <a:blip r:embed="rId2"/>
          <a:stretch>
            <a:fillRect/>
          </a:stretch>
        </p:blipFill>
        <p:spPr>
          <a:xfrm>
            <a:off x="723899" y="2083957"/>
            <a:ext cx="7443203" cy="4454956"/>
          </a:xfrm>
          <a:prstGeom prst="rect">
            <a:avLst/>
          </a:prstGeom>
        </p:spPr>
      </p:pic>
      <p:sp>
        <p:nvSpPr>
          <p:cNvPr id="7" name="正方形/長方形 6">
            <a:extLst>
              <a:ext uri="{FF2B5EF4-FFF2-40B4-BE49-F238E27FC236}">
                <a16:creationId xmlns:a16="http://schemas.microsoft.com/office/drawing/2014/main" id="{8CAAC998-D63B-5AAC-7E8F-C7EE95F82EB8}"/>
              </a:ext>
            </a:extLst>
          </p:cNvPr>
          <p:cNvSpPr/>
          <p:nvPr/>
        </p:nvSpPr>
        <p:spPr>
          <a:xfrm>
            <a:off x="3654915" y="4918223"/>
            <a:ext cx="1454651" cy="6091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72DFDFE0-7A71-9A88-FC39-C1CFEADBB79F}"/>
              </a:ext>
            </a:extLst>
          </p:cNvPr>
          <p:cNvSpPr>
            <a:spLocks noGrp="1"/>
          </p:cNvSpPr>
          <p:nvPr>
            <p:ph idx="1"/>
          </p:nvPr>
        </p:nvSpPr>
        <p:spPr>
          <a:xfrm>
            <a:off x="417596" y="965500"/>
            <a:ext cx="8180805" cy="365125"/>
          </a:xfrm>
        </p:spPr>
        <p:txBody>
          <a:bodyPr>
            <a:noAutofit/>
          </a:bodyPr>
          <a:lstStyle/>
          <a:p>
            <a:r>
              <a:rPr lang="ja-JP" altLang="en-US" sz="2400" dirty="0"/>
              <a:t>「</a:t>
            </a:r>
            <a:r>
              <a:rPr lang="ja-JP" altLang="en-US" sz="2400" b="1" dirty="0"/>
              <a:t>ゲームスタート</a:t>
            </a:r>
            <a:r>
              <a:rPr lang="ja-JP" altLang="en-US" sz="2400" dirty="0"/>
              <a:t>」をクリックし，</a:t>
            </a:r>
            <a:r>
              <a:rPr lang="ja-JP" altLang="en-US" sz="2400" b="1" dirty="0"/>
              <a:t>準備を完了</a:t>
            </a:r>
            <a:r>
              <a:rPr lang="ja-JP" altLang="en-US" sz="2400" dirty="0"/>
              <a:t>する．</a:t>
            </a:r>
          </a:p>
        </p:txBody>
      </p:sp>
    </p:spTree>
    <p:extLst>
      <p:ext uri="{BB962C8B-B14F-4D97-AF65-F5344CB8AC3E}">
        <p14:creationId xmlns:p14="http://schemas.microsoft.com/office/powerpoint/2010/main" val="27776313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BA7808-A9B7-AD8A-25AD-7AB7D1A1BAE9}"/>
              </a:ext>
            </a:extLst>
          </p:cNvPr>
          <p:cNvPicPr>
            <a:picLocks noChangeAspect="1"/>
          </p:cNvPicPr>
          <p:nvPr/>
        </p:nvPicPr>
        <p:blipFill>
          <a:blip r:embed="rId2"/>
          <a:stretch>
            <a:fillRect/>
          </a:stretch>
        </p:blipFill>
        <p:spPr>
          <a:xfrm>
            <a:off x="679450" y="2952750"/>
            <a:ext cx="7547266" cy="3730222"/>
          </a:xfrm>
          <a:prstGeom prst="rect">
            <a:avLst/>
          </a:prstGeom>
        </p:spPr>
      </p:pic>
      <p:sp>
        <p:nvSpPr>
          <p:cNvPr id="2" name="タイトル 1"/>
          <p:cNvSpPr>
            <a:spLocks noGrp="1"/>
          </p:cNvSpPr>
          <p:nvPr>
            <p:ph type="title"/>
          </p:nvPr>
        </p:nvSpPr>
        <p:spPr>
          <a:xfrm>
            <a:off x="321845" y="175028"/>
            <a:ext cx="8461208" cy="783822"/>
          </a:xfrm>
        </p:spPr>
        <p:txBody>
          <a:bodyPr>
            <a:noAutofit/>
          </a:bodyPr>
          <a:lstStyle/>
          <a:p>
            <a:r>
              <a:rPr lang="ja-JP" altLang="en-US" dirty="0"/>
              <a:t>プログラミング実行（</a:t>
            </a:r>
            <a:r>
              <a:rPr lang="en-US" altLang="ja-JP" dirty="0"/>
              <a:t>1</a:t>
            </a:r>
            <a:r>
              <a:rPr lang="ja-JP" altLang="en-US" dirty="0"/>
              <a:t>）：レベルスタート手順</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E0990D09-16F9-B633-AE5B-82A7116C51AD}"/>
              </a:ext>
            </a:extLst>
          </p:cNvPr>
          <p:cNvSpPr/>
          <p:nvPr/>
        </p:nvSpPr>
        <p:spPr>
          <a:xfrm>
            <a:off x="5187950" y="6083299"/>
            <a:ext cx="2926147" cy="54501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E5431D3C-75BB-4EF1-CC9B-ED288A6B8175}"/>
              </a:ext>
            </a:extLst>
          </p:cNvPr>
          <p:cNvSpPr>
            <a:spLocks noGrp="1"/>
          </p:cNvSpPr>
          <p:nvPr>
            <p:ph idx="1"/>
          </p:nvPr>
        </p:nvSpPr>
        <p:spPr>
          <a:xfrm>
            <a:off x="417596" y="1162050"/>
            <a:ext cx="8180805" cy="1047750"/>
          </a:xfrm>
        </p:spPr>
        <p:txBody>
          <a:bodyPr>
            <a:noAutofit/>
          </a:bodyPr>
          <a:lstStyle/>
          <a:p>
            <a:r>
              <a:rPr lang="ja-JP" altLang="en-US" sz="2400" b="1" dirty="0"/>
              <a:t>目標をよく読む</a:t>
            </a:r>
            <a:endParaRPr lang="en-US" altLang="ja-JP" sz="2400" b="1" dirty="0"/>
          </a:p>
          <a:p>
            <a:r>
              <a:rPr lang="ja-JP" altLang="en-US" sz="2400" dirty="0"/>
              <a:t>「</a:t>
            </a:r>
            <a:r>
              <a:rPr lang="ja-JP" altLang="en-US" sz="2400" b="1" dirty="0"/>
              <a:t>ゲームスタート</a:t>
            </a:r>
            <a:r>
              <a:rPr lang="ja-JP" altLang="en-US" sz="2400" dirty="0"/>
              <a:t>」をクリックし，</a:t>
            </a:r>
            <a:r>
              <a:rPr lang="ja-JP" altLang="en-US" sz="2400" b="1" dirty="0"/>
              <a:t>開始</a:t>
            </a:r>
            <a:r>
              <a:rPr lang="ja-JP" altLang="en-US" sz="2400" dirty="0"/>
              <a:t>する．</a:t>
            </a:r>
          </a:p>
        </p:txBody>
      </p:sp>
    </p:spTree>
    <p:extLst>
      <p:ext uri="{BB962C8B-B14F-4D97-AF65-F5344CB8AC3E}">
        <p14:creationId xmlns:p14="http://schemas.microsoft.com/office/powerpoint/2010/main" val="26772274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D00566C-6541-493C-53D1-C78EC3F305BF}"/>
              </a:ext>
            </a:extLst>
          </p:cNvPr>
          <p:cNvPicPr>
            <a:picLocks noChangeAspect="1"/>
          </p:cNvPicPr>
          <p:nvPr/>
        </p:nvPicPr>
        <p:blipFill>
          <a:blip r:embed="rId2"/>
          <a:stretch>
            <a:fillRect/>
          </a:stretch>
        </p:blipFill>
        <p:spPr>
          <a:xfrm>
            <a:off x="1200149" y="2928624"/>
            <a:ext cx="5600701" cy="3792851"/>
          </a:xfrm>
          <a:prstGeom prst="rect">
            <a:avLst/>
          </a:prstGeom>
        </p:spPr>
      </p:pic>
      <p:sp>
        <p:nvSpPr>
          <p:cNvPr id="2" name="タイトル 1"/>
          <p:cNvSpPr>
            <a:spLocks noGrp="1"/>
          </p:cNvSpPr>
          <p:nvPr>
            <p:ph type="title"/>
          </p:nvPr>
        </p:nvSpPr>
        <p:spPr>
          <a:xfrm>
            <a:off x="341396" y="376388"/>
            <a:ext cx="7716754" cy="528387"/>
          </a:xfrm>
        </p:spPr>
        <p:txBody>
          <a:bodyPr>
            <a:noAutofit/>
          </a:bodyPr>
          <a:lstStyle/>
          <a:p>
            <a:r>
              <a:rPr lang="ja-JP" altLang="en-US" dirty="0"/>
              <a:t>プログラミング支援（</a:t>
            </a:r>
            <a:r>
              <a:rPr lang="en-US" altLang="ja-JP" dirty="0"/>
              <a:t>1</a:t>
            </a:r>
            <a:r>
              <a:rPr lang="ja-JP" altLang="en-US" dirty="0"/>
              <a:t>）：ヒント機能の活用</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7C9B9C9F-8623-5969-5E96-B9C419DBECDE}"/>
              </a:ext>
            </a:extLst>
          </p:cNvPr>
          <p:cNvSpPr/>
          <p:nvPr/>
        </p:nvSpPr>
        <p:spPr>
          <a:xfrm>
            <a:off x="4262838" y="2854225"/>
            <a:ext cx="618324" cy="5283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40F32E2E-570E-30BA-8BAE-A5617FCCC6D4}"/>
              </a:ext>
            </a:extLst>
          </p:cNvPr>
          <p:cNvSpPr>
            <a:spLocks noGrp="1"/>
          </p:cNvSpPr>
          <p:nvPr>
            <p:ph idx="1"/>
          </p:nvPr>
        </p:nvSpPr>
        <p:spPr>
          <a:xfrm>
            <a:off x="417596" y="1162050"/>
            <a:ext cx="8180805" cy="1047750"/>
          </a:xfrm>
        </p:spPr>
        <p:txBody>
          <a:bodyPr>
            <a:noAutofit/>
          </a:bodyPr>
          <a:lstStyle/>
          <a:p>
            <a:r>
              <a:rPr lang="ja-JP" altLang="en-US" sz="2400" dirty="0"/>
              <a:t>「</a:t>
            </a:r>
            <a:r>
              <a:rPr lang="ja-JP" altLang="en-US" sz="2400" b="1" dirty="0"/>
              <a:t>ヒント</a:t>
            </a:r>
            <a:r>
              <a:rPr lang="ja-JP" altLang="en-US" sz="2400" dirty="0"/>
              <a:t>」ボタンをクリックすることで，</a:t>
            </a:r>
            <a:r>
              <a:rPr lang="ja-JP" altLang="en-US" sz="2400" b="1" dirty="0"/>
              <a:t>課題解決のためのヒント</a:t>
            </a:r>
            <a:r>
              <a:rPr lang="ja-JP" altLang="en-US" sz="2400" dirty="0"/>
              <a:t>を参照できる．</a:t>
            </a:r>
            <a:endParaRPr lang="en-US" altLang="ja-JP" sz="2400" dirty="0"/>
          </a:p>
          <a:p>
            <a:r>
              <a:rPr lang="ja-JP" altLang="en-US" sz="2400" dirty="0"/>
              <a:t>ヒントが英語で表示される場合があるが，これは翻訳の不完全さによるものである．（動作不具合ではない）</a:t>
            </a:r>
          </a:p>
        </p:txBody>
      </p:sp>
    </p:spTree>
    <p:extLst>
      <p:ext uri="{BB962C8B-B14F-4D97-AF65-F5344CB8AC3E}">
        <p14:creationId xmlns:p14="http://schemas.microsoft.com/office/powerpoint/2010/main" val="2630683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F7FB14D-56E4-DFC5-EF51-4B3445EFA558}"/>
              </a:ext>
            </a:extLst>
          </p:cNvPr>
          <p:cNvPicPr>
            <a:picLocks noChangeAspect="1"/>
          </p:cNvPicPr>
          <p:nvPr/>
        </p:nvPicPr>
        <p:blipFill>
          <a:blip r:embed="rId2"/>
          <a:stretch>
            <a:fillRect/>
          </a:stretch>
        </p:blipFill>
        <p:spPr>
          <a:xfrm>
            <a:off x="1051830" y="2725455"/>
            <a:ext cx="5824668" cy="3996021"/>
          </a:xfrm>
          <a:prstGeom prst="rect">
            <a:avLst/>
          </a:prstGeom>
        </p:spPr>
      </p:pic>
      <p:sp>
        <p:nvSpPr>
          <p:cNvPr id="2" name="タイトル 1"/>
          <p:cNvSpPr>
            <a:spLocks noGrp="1"/>
          </p:cNvSpPr>
          <p:nvPr>
            <p:ph type="title"/>
          </p:nvPr>
        </p:nvSpPr>
        <p:spPr>
          <a:xfrm>
            <a:off x="341396" y="150780"/>
            <a:ext cx="7994082" cy="936875"/>
          </a:xfrm>
        </p:spPr>
        <p:txBody>
          <a:bodyPr>
            <a:noAutofit/>
          </a:bodyPr>
          <a:lstStyle/>
          <a:p>
            <a:r>
              <a:rPr lang="ja-JP" altLang="en-US" dirty="0"/>
              <a:t>プログラミング支援（</a:t>
            </a:r>
            <a:r>
              <a:rPr lang="en-US" altLang="ja-JP" dirty="0"/>
              <a:t>2</a:t>
            </a:r>
            <a:r>
              <a:rPr lang="ja-JP" altLang="en-US" dirty="0"/>
              <a:t>）：メソッド説明の参照</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0EA3787C-CDED-0124-F5CA-F7EBAE93895F}"/>
              </a:ext>
            </a:extLst>
          </p:cNvPr>
          <p:cNvSpPr/>
          <p:nvPr/>
        </p:nvSpPr>
        <p:spPr>
          <a:xfrm flipH="1" flipV="1">
            <a:off x="5747964" y="5911849"/>
            <a:ext cx="1230685" cy="5797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DE229953-0804-2500-0B3E-842EE973AE2C}"/>
              </a:ext>
            </a:extLst>
          </p:cNvPr>
          <p:cNvSpPr>
            <a:spLocks noGrp="1"/>
          </p:cNvSpPr>
          <p:nvPr>
            <p:ph idx="1"/>
          </p:nvPr>
        </p:nvSpPr>
        <p:spPr>
          <a:xfrm>
            <a:off x="417596" y="1162050"/>
            <a:ext cx="8180805" cy="1047750"/>
          </a:xfrm>
        </p:spPr>
        <p:txBody>
          <a:bodyPr>
            <a:noAutofit/>
          </a:bodyPr>
          <a:lstStyle/>
          <a:p>
            <a:r>
              <a:rPr lang="ja-JP" altLang="en-US" sz="2400" dirty="0"/>
              <a:t>「</a:t>
            </a:r>
            <a:r>
              <a:rPr lang="ja-JP" altLang="en-US" sz="2400" b="1" dirty="0"/>
              <a:t>メソッド</a:t>
            </a:r>
            <a:r>
              <a:rPr lang="ja-JP" altLang="en-US" sz="2400" dirty="0"/>
              <a:t>」リストから</a:t>
            </a:r>
            <a:r>
              <a:rPr lang="ja-JP" altLang="en-US" sz="2400" b="1" dirty="0"/>
              <a:t>必要なメソッドを選</a:t>
            </a:r>
            <a:r>
              <a:rPr lang="ja-JP" altLang="en-US" sz="2400" dirty="0"/>
              <a:t>択すると，その</a:t>
            </a:r>
            <a:r>
              <a:rPr lang="ja-JP" altLang="en-US" sz="2400" b="1" dirty="0"/>
              <a:t>使用方法に関する説明</a:t>
            </a:r>
            <a:r>
              <a:rPr lang="ja-JP" altLang="en-US" sz="2400" dirty="0"/>
              <a:t>を確認できる．</a:t>
            </a:r>
            <a:endParaRPr lang="en-US" altLang="ja-JP" sz="2400" dirty="0"/>
          </a:p>
          <a:p>
            <a:r>
              <a:rPr lang="ja-JP" altLang="en-US" sz="2400" dirty="0"/>
              <a:t>説明が英語で表示される場合があるが，これは翻訳の不完全さによるものである．（動作不具合ではない）</a:t>
            </a:r>
          </a:p>
        </p:txBody>
      </p:sp>
    </p:spTree>
    <p:extLst>
      <p:ext uri="{BB962C8B-B14F-4D97-AF65-F5344CB8AC3E}">
        <p14:creationId xmlns:p14="http://schemas.microsoft.com/office/powerpoint/2010/main" val="1261023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228600"/>
            <a:ext cx="8461208" cy="955707"/>
          </a:xfrm>
        </p:spPr>
        <p:txBody>
          <a:bodyPr>
            <a:noAutofit/>
          </a:bodyPr>
          <a:lstStyle/>
          <a:p>
            <a:r>
              <a:rPr lang="ja-JP" altLang="en-US" dirty="0"/>
              <a:t>プログラミング実践（</a:t>
            </a:r>
            <a:r>
              <a:rPr lang="en-US" altLang="ja-JP" dirty="0"/>
              <a:t>1</a:t>
            </a:r>
            <a:r>
              <a:rPr lang="ja-JP" altLang="en-US" dirty="0"/>
              <a:t>）：基本命令の入力</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9F8F569B-E3AE-3E2C-4A5D-C5477065A2BA}"/>
              </a:ext>
            </a:extLst>
          </p:cNvPr>
          <p:cNvPicPr>
            <a:picLocks noChangeAspect="1"/>
          </p:cNvPicPr>
          <p:nvPr/>
        </p:nvPicPr>
        <p:blipFill>
          <a:blip r:embed="rId2"/>
          <a:stretch>
            <a:fillRect/>
          </a:stretch>
        </p:blipFill>
        <p:spPr>
          <a:xfrm>
            <a:off x="1120742" y="2497070"/>
            <a:ext cx="5286408" cy="4224406"/>
          </a:xfrm>
          <a:prstGeom prst="rect">
            <a:avLst/>
          </a:prstGeom>
        </p:spPr>
      </p:pic>
      <p:sp>
        <p:nvSpPr>
          <p:cNvPr id="7" name="正方形/長方形 6">
            <a:extLst>
              <a:ext uri="{FF2B5EF4-FFF2-40B4-BE49-F238E27FC236}">
                <a16:creationId xmlns:a16="http://schemas.microsoft.com/office/drawing/2014/main" id="{8D758331-D77C-7E1D-BF0B-F417FCD567FE}"/>
              </a:ext>
            </a:extLst>
          </p:cNvPr>
          <p:cNvSpPr/>
          <p:nvPr/>
        </p:nvSpPr>
        <p:spPr>
          <a:xfrm flipV="1">
            <a:off x="1203759" y="3558372"/>
            <a:ext cx="2194560" cy="3970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861E468-DFEB-F1E6-A2A4-9CE35B4BEADD}"/>
              </a:ext>
            </a:extLst>
          </p:cNvPr>
          <p:cNvSpPr/>
          <p:nvPr/>
        </p:nvSpPr>
        <p:spPr>
          <a:xfrm flipV="1">
            <a:off x="1260910" y="5996538"/>
            <a:ext cx="3051208" cy="7249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9D1C102F-F443-BC33-3179-73E3B12512A5}"/>
              </a:ext>
            </a:extLst>
          </p:cNvPr>
          <p:cNvSpPr>
            <a:spLocks noGrp="1"/>
          </p:cNvSpPr>
          <p:nvPr>
            <p:ph idx="1"/>
          </p:nvPr>
        </p:nvSpPr>
        <p:spPr>
          <a:xfrm>
            <a:off x="417596" y="1162050"/>
            <a:ext cx="8180805" cy="1047750"/>
          </a:xfrm>
        </p:spPr>
        <p:txBody>
          <a:bodyPr>
            <a:noAutofit/>
          </a:bodyPr>
          <a:lstStyle/>
          <a:p>
            <a:r>
              <a:rPr lang="ja-JP" altLang="en-US" sz="2400" b="1" dirty="0"/>
              <a:t>編集画面</a:t>
            </a:r>
            <a:r>
              <a:rPr lang="ja-JP" altLang="en-US" sz="2400" dirty="0"/>
              <a:t>で「</a:t>
            </a:r>
            <a:r>
              <a:rPr lang="en-US" altLang="ja-JP" sz="2400" b="1" dirty="0" err="1"/>
              <a:t>hero.moveDown</a:t>
            </a:r>
            <a:r>
              <a:rPr lang="en-US" altLang="ja-JP" sz="2400" b="1" dirty="0"/>
              <a:t>()</a:t>
            </a:r>
            <a:r>
              <a:rPr lang="ja-JP" altLang="en-US" sz="2400" dirty="0"/>
              <a:t>」などの</a:t>
            </a:r>
            <a:r>
              <a:rPr lang="ja-JP" altLang="en-US" sz="2400" b="1" dirty="0"/>
              <a:t>プログラムを入力</a:t>
            </a:r>
            <a:r>
              <a:rPr lang="ja-JP" altLang="en-US" sz="2400" dirty="0"/>
              <a:t>し，「</a:t>
            </a:r>
            <a:r>
              <a:rPr lang="ja-JP" altLang="en-US" sz="2400" b="1" dirty="0"/>
              <a:t>実行</a:t>
            </a:r>
            <a:r>
              <a:rPr lang="ja-JP" altLang="en-US" sz="2400" dirty="0"/>
              <a:t>」ボタンでその</a:t>
            </a:r>
            <a:r>
              <a:rPr lang="ja-JP" altLang="en-US" sz="2400" b="1" dirty="0"/>
              <a:t>動作を確認</a:t>
            </a:r>
            <a:r>
              <a:rPr lang="ja-JP" altLang="en-US" sz="2400" dirty="0"/>
              <a:t>する．</a:t>
            </a:r>
          </a:p>
        </p:txBody>
      </p:sp>
    </p:spTree>
    <p:extLst>
      <p:ext uri="{BB962C8B-B14F-4D97-AF65-F5344CB8AC3E}">
        <p14:creationId xmlns:p14="http://schemas.microsoft.com/office/powerpoint/2010/main" val="8539456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AB69028-B9F4-A8B4-1CE4-F822DBDAFFC4}"/>
              </a:ext>
            </a:extLst>
          </p:cNvPr>
          <p:cNvPicPr>
            <a:picLocks noChangeAspect="1"/>
          </p:cNvPicPr>
          <p:nvPr/>
        </p:nvPicPr>
        <p:blipFill>
          <a:blip r:embed="rId2"/>
          <a:stretch>
            <a:fillRect/>
          </a:stretch>
        </p:blipFill>
        <p:spPr>
          <a:xfrm>
            <a:off x="1468016" y="2774806"/>
            <a:ext cx="5808218" cy="3946670"/>
          </a:xfrm>
          <a:prstGeom prst="rect">
            <a:avLst/>
          </a:prstGeom>
        </p:spPr>
      </p:pic>
      <p:sp>
        <p:nvSpPr>
          <p:cNvPr id="2" name="タイトル 1"/>
          <p:cNvSpPr>
            <a:spLocks noGrp="1"/>
          </p:cNvSpPr>
          <p:nvPr>
            <p:ph type="title"/>
          </p:nvPr>
        </p:nvSpPr>
        <p:spPr>
          <a:xfrm>
            <a:off x="341396" y="351960"/>
            <a:ext cx="8061459" cy="533564"/>
          </a:xfrm>
        </p:spPr>
        <p:txBody>
          <a:bodyPr>
            <a:noAutofit/>
          </a:bodyPr>
          <a:lstStyle/>
          <a:p>
            <a:r>
              <a:rPr lang="ja-JP" altLang="en-US" dirty="0"/>
              <a:t>コーディング実践（</a:t>
            </a:r>
            <a:r>
              <a:rPr lang="en-US" altLang="ja-JP" dirty="0"/>
              <a:t>2</a:t>
            </a:r>
            <a:r>
              <a:rPr lang="ja-JP" altLang="en-US" dirty="0"/>
              <a:t>）：プログラム動作の確認</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E3686918-F0D8-4C47-EDC4-557C08792AB4}"/>
              </a:ext>
            </a:extLst>
          </p:cNvPr>
          <p:cNvSpPr/>
          <p:nvPr/>
        </p:nvSpPr>
        <p:spPr>
          <a:xfrm flipV="1">
            <a:off x="1345845" y="3308114"/>
            <a:ext cx="5004155" cy="28894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コンテンツ プレースホルダー 2">
            <a:extLst>
              <a:ext uri="{FF2B5EF4-FFF2-40B4-BE49-F238E27FC236}">
                <a16:creationId xmlns:a16="http://schemas.microsoft.com/office/drawing/2014/main" id="{3CC25B1F-A04B-5643-ED78-A55CF4A372B7}"/>
              </a:ext>
            </a:extLst>
          </p:cNvPr>
          <p:cNvSpPr>
            <a:spLocks noGrp="1"/>
          </p:cNvSpPr>
          <p:nvPr>
            <p:ph idx="1"/>
          </p:nvPr>
        </p:nvSpPr>
        <p:spPr>
          <a:xfrm>
            <a:off x="417596" y="1162050"/>
            <a:ext cx="8180805" cy="1047750"/>
          </a:xfrm>
        </p:spPr>
        <p:txBody>
          <a:bodyPr>
            <a:noAutofit/>
          </a:bodyPr>
          <a:lstStyle/>
          <a:p>
            <a:r>
              <a:rPr lang="ja-JP" altLang="en-US" sz="2400" dirty="0"/>
              <a:t>「</a:t>
            </a:r>
            <a:r>
              <a:rPr lang="ja-JP" altLang="en-US" sz="2400" b="1" dirty="0"/>
              <a:t>実行</a:t>
            </a:r>
            <a:r>
              <a:rPr lang="ja-JP" altLang="en-US" sz="2400" dirty="0"/>
              <a:t>」ボタンをクリックすると，入力した</a:t>
            </a:r>
            <a:r>
              <a:rPr lang="ja-JP" altLang="en-US" sz="2400" b="1" dirty="0"/>
              <a:t>プログラムに従ってキャラクターが動作</a:t>
            </a:r>
            <a:r>
              <a:rPr lang="ja-JP" altLang="en-US" sz="2400" dirty="0"/>
              <a:t>する．</a:t>
            </a:r>
            <a:endParaRPr lang="en-US" altLang="ja-JP" sz="2400" dirty="0"/>
          </a:p>
          <a:p>
            <a:r>
              <a:rPr lang="en-US" altLang="ja-JP" sz="2400" b="1" dirty="0" err="1"/>
              <a:t>hero.moveRight</a:t>
            </a:r>
            <a:r>
              <a:rPr lang="en-US" altLang="ja-JP" sz="2400" b="1" dirty="0"/>
              <a:t>()</a:t>
            </a:r>
            <a:r>
              <a:rPr lang="ja-JP" altLang="en-US" sz="2400" dirty="0"/>
              <a:t>で</a:t>
            </a:r>
            <a:r>
              <a:rPr lang="ja-JP" altLang="en-US" sz="2400" b="1" dirty="0"/>
              <a:t>右に移動</a:t>
            </a:r>
            <a:r>
              <a:rPr lang="ja-JP" altLang="en-US" sz="2400" dirty="0"/>
              <a:t>，</a:t>
            </a:r>
            <a:r>
              <a:rPr lang="en-US" altLang="ja-JP" sz="2400" b="1" dirty="0" err="1"/>
              <a:t>hero.moveDown</a:t>
            </a:r>
            <a:r>
              <a:rPr lang="en-US" altLang="ja-JP" sz="2400" b="1" dirty="0"/>
              <a:t>()</a:t>
            </a:r>
            <a:r>
              <a:rPr lang="ja-JP" altLang="en-US" sz="2400" dirty="0"/>
              <a:t>で</a:t>
            </a:r>
            <a:r>
              <a:rPr lang="ja-JP" altLang="en-US" sz="2400" b="1" dirty="0"/>
              <a:t>下に移動</a:t>
            </a:r>
            <a:r>
              <a:rPr lang="ja-JP" altLang="en-US" sz="2400" dirty="0"/>
              <a:t>する．</a:t>
            </a:r>
          </a:p>
        </p:txBody>
      </p:sp>
    </p:spTree>
    <p:extLst>
      <p:ext uri="{BB962C8B-B14F-4D97-AF65-F5344CB8AC3E}">
        <p14:creationId xmlns:p14="http://schemas.microsoft.com/office/powerpoint/2010/main" val="40839280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17502-4525-5B2A-C3D1-5F865467B0FA}"/>
              </a:ext>
            </a:extLst>
          </p:cNvPr>
          <p:cNvPicPr>
            <a:picLocks noChangeAspect="1"/>
          </p:cNvPicPr>
          <p:nvPr/>
        </p:nvPicPr>
        <p:blipFill>
          <a:blip r:embed="rId2"/>
          <a:stretch>
            <a:fillRect/>
          </a:stretch>
        </p:blipFill>
        <p:spPr>
          <a:xfrm>
            <a:off x="1449392" y="2733816"/>
            <a:ext cx="6085264" cy="4124183"/>
          </a:xfrm>
          <a:prstGeom prst="rect">
            <a:avLst/>
          </a:prstGeom>
        </p:spPr>
      </p:pic>
      <p:sp>
        <p:nvSpPr>
          <p:cNvPr id="2" name="タイトル 1"/>
          <p:cNvSpPr>
            <a:spLocks noGrp="1"/>
          </p:cNvSpPr>
          <p:nvPr>
            <p:ph type="title"/>
          </p:nvPr>
        </p:nvSpPr>
        <p:spPr>
          <a:xfrm>
            <a:off x="341396" y="429410"/>
            <a:ext cx="7526824" cy="469865"/>
          </a:xfrm>
        </p:spPr>
        <p:txBody>
          <a:bodyPr>
            <a:noAutofit/>
          </a:bodyPr>
          <a:lstStyle/>
          <a:p>
            <a:r>
              <a:rPr lang="ja-JP" altLang="en-US" dirty="0"/>
              <a:t>問題解決方法：学習支援機能の活用</a:t>
            </a:r>
          </a:p>
        </p:txBody>
      </p:sp>
      <p:sp>
        <p:nvSpPr>
          <p:cNvPr id="3" name="コンテンツ プレースホルダー 2"/>
          <p:cNvSpPr>
            <a:spLocks noGrp="1"/>
          </p:cNvSpPr>
          <p:nvPr>
            <p:ph idx="1"/>
          </p:nvPr>
        </p:nvSpPr>
        <p:spPr>
          <a:xfrm>
            <a:off x="341396" y="1100635"/>
            <a:ext cx="8461208" cy="5333166"/>
          </a:xfrm>
        </p:spPr>
        <p:txBody>
          <a:bodyPr>
            <a:noAutofit/>
          </a:bodyPr>
          <a:lstStyle/>
          <a:p>
            <a:r>
              <a:rPr lang="ja-JP" altLang="en-US" dirty="0"/>
              <a:t>プログラミングで迷った場合は，「</a:t>
            </a:r>
            <a:r>
              <a:rPr lang="ja-JP" altLang="en-US" b="1" dirty="0"/>
              <a:t>ミッション（目標）</a:t>
            </a:r>
            <a:r>
              <a:rPr lang="ja-JP" altLang="en-US" dirty="0"/>
              <a:t>」や「</a:t>
            </a:r>
            <a:r>
              <a:rPr lang="ja-JP" altLang="en-US" b="1" dirty="0"/>
              <a:t>ヒント</a:t>
            </a:r>
            <a:r>
              <a:rPr lang="ja-JP" altLang="en-US" dirty="0"/>
              <a:t>」を</a:t>
            </a:r>
            <a:r>
              <a:rPr lang="ja-JP" altLang="en-US" b="1" dirty="0"/>
              <a:t>確認</a:t>
            </a:r>
            <a:r>
              <a:rPr lang="ja-JP" altLang="en-US" dirty="0"/>
              <a:t>する．これらの機能を活用することで，効果的な学習が可能となる．</a:t>
            </a:r>
            <a:endParaRPr lang="en-US" altLang="ja-JP"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FE97728-01C4-CAB1-CF9A-263289588B08}"/>
              </a:ext>
            </a:extLst>
          </p:cNvPr>
          <p:cNvSpPr/>
          <p:nvPr/>
        </p:nvSpPr>
        <p:spPr>
          <a:xfrm flipV="1">
            <a:off x="1388991" y="2892256"/>
            <a:ext cx="1520391" cy="63834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9C80109F-F989-759B-DD13-34790392E000}"/>
              </a:ext>
            </a:extLst>
          </p:cNvPr>
          <p:cNvSpPr txBox="1"/>
          <p:nvPr/>
        </p:nvSpPr>
        <p:spPr>
          <a:xfrm>
            <a:off x="13312" y="2892256"/>
            <a:ext cx="110799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すべての</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目標達成</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を目指す</a:t>
            </a:r>
          </a:p>
        </p:txBody>
      </p:sp>
    </p:spTree>
    <p:extLst>
      <p:ext uri="{BB962C8B-B14F-4D97-AF65-F5344CB8AC3E}">
        <p14:creationId xmlns:p14="http://schemas.microsoft.com/office/powerpoint/2010/main" val="18816248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F2657E2-A5F3-713B-7C33-729425B38C66}"/>
              </a:ext>
            </a:extLst>
          </p:cNvPr>
          <p:cNvPicPr>
            <a:picLocks noChangeAspect="1"/>
          </p:cNvPicPr>
          <p:nvPr/>
        </p:nvPicPr>
        <p:blipFill>
          <a:blip r:embed="rId2"/>
          <a:stretch>
            <a:fillRect/>
          </a:stretch>
        </p:blipFill>
        <p:spPr>
          <a:xfrm>
            <a:off x="1307539" y="2500514"/>
            <a:ext cx="6236261" cy="4220962"/>
          </a:xfrm>
          <a:prstGeom prst="rect">
            <a:avLst/>
          </a:prstGeom>
        </p:spPr>
      </p:pic>
      <p:sp>
        <p:nvSpPr>
          <p:cNvPr id="2" name="タイトル 1"/>
          <p:cNvSpPr>
            <a:spLocks noGrp="1"/>
          </p:cNvSpPr>
          <p:nvPr>
            <p:ph type="title"/>
          </p:nvPr>
        </p:nvSpPr>
        <p:spPr>
          <a:xfrm>
            <a:off x="334450" y="422535"/>
            <a:ext cx="8461208" cy="469865"/>
          </a:xfrm>
        </p:spPr>
        <p:txBody>
          <a:bodyPr>
            <a:noAutofit/>
          </a:bodyPr>
          <a:lstStyle/>
          <a:p>
            <a:r>
              <a:rPr lang="ja-JP" altLang="en-US" dirty="0"/>
              <a:t>課題達成（</a:t>
            </a:r>
            <a:r>
              <a:rPr lang="en-US" altLang="ja-JP" dirty="0"/>
              <a:t>1</a:t>
            </a:r>
            <a:r>
              <a:rPr lang="ja-JP" altLang="en-US" dirty="0"/>
              <a:t>）：プログラム完成までの手順</a:t>
            </a:r>
          </a:p>
        </p:txBody>
      </p:sp>
      <p:sp>
        <p:nvSpPr>
          <p:cNvPr id="3" name="コンテンツ プレースホルダー 2"/>
          <p:cNvSpPr>
            <a:spLocks noGrp="1"/>
          </p:cNvSpPr>
          <p:nvPr>
            <p:ph idx="1"/>
          </p:nvPr>
        </p:nvSpPr>
        <p:spPr>
          <a:xfrm>
            <a:off x="334450" y="1093760"/>
            <a:ext cx="8461208" cy="5333166"/>
          </a:xfrm>
        </p:spPr>
        <p:txBody>
          <a:bodyPr>
            <a:noAutofit/>
          </a:bodyPr>
          <a:lstStyle/>
          <a:p>
            <a:r>
              <a:rPr lang="ja-JP" altLang="en-US" sz="2400" dirty="0"/>
              <a:t>「</a:t>
            </a:r>
            <a:r>
              <a:rPr lang="ja-JP" altLang="en-US" sz="2400" b="1" dirty="0"/>
              <a:t>目標：成功！</a:t>
            </a:r>
            <a:r>
              <a:rPr lang="ja-JP" altLang="en-US" sz="2400" dirty="0"/>
              <a:t>」と表示されるまで，</a:t>
            </a:r>
            <a:r>
              <a:rPr lang="ja-JP" altLang="en-US" sz="2400" b="1" dirty="0"/>
              <a:t>編集画面でプログラムを書き換え</a:t>
            </a:r>
            <a:r>
              <a:rPr lang="ja-JP" altLang="en-US" sz="2400" dirty="0"/>
              <a:t>て「</a:t>
            </a:r>
            <a:r>
              <a:rPr lang="ja-JP" altLang="en-US" sz="2400" b="1" dirty="0"/>
              <a:t>実行</a:t>
            </a:r>
            <a:r>
              <a:rPr lang="ja-JP" altLang="en-US" sz="2400" dirty="0"/>
              <a:t>」を繰り返す．</a:t>
            </a:r>
            <a:endParaRPr lang="en-US" altLang="ja-JP" sz="2400" dirty="0"/>
          </a:p>
          <a:p>
            <a:r>
              <a:rPr lang="ja-JP" altLang="en-US" sz="2400" b="1" dirty="0"/>
              <a:t>目標達成後</a:t>
            </a:r>
            <a:r>
              <a:rPr lang="ja-JP" altLang="en-US" sz="2400" dirty="0"/>
              <a:t>は「</a:t>
            </a:r>
            <a:r>
              <a:rPr lang="ja-JP" altLang="en-US" sz="2400" b="1" dirty="0"/>
              <a:t>完了</a:t>
            </a:r>
            <a:r>
              <a:rPr lang="ja-JP" altLang="en-US" sz="2400" dirty="0"/>
              <a:t>」をクリックする．</a:t>
            </a:r>
          </a:p>
          <a:p>
            <a:endParaRPr lang="ja-JP" altLang="en-US" sz="2400"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2AEAC324-ABB5-7CDF-EE59-69836B62FF37}"/>
              </a:ext>
            </a:extLst>
          </p:cNvPr>
          <p:cNvSpPr/>
          <p:nvPr/>
        </p:nvSpPr>
        <p:spPr>
          <a:xfrm flipV="1">
            <a:off x="6751961" y="5522721"/>
            <a:ext cx="1014089" cy="5390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070959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課題達成（</a:t>
            </a:r>
            <a:r>
              <a:rPr lang="en-US" altLang="ja-JP" dirty="0"/>
              <a:t>2</a:t>
            </a:r>
            <a:r>
              <a:rPr lang="ja-JP" altLang="en-US" dirty="0"/>
              <a:t>）：次のステージへの進み方</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EE7F59F5-23CE-92B2-C0CE-71CE632649CF}"/>
              </a:ext>
            </a:extLst>
          </p:cNvPr>
          <p:cNvPicPr>
            <a:picLocks noChangeAspect="1"/>
          </p:cNvPicPr>
          <p:nvPr/>
        </p:nvPicPr>
        <p:blipFill>
          <a:blip r:embed="rId2"/>
          <a:stretch>
            <a:fillRect/>
          </a:stretch>
        </p:blipFill>
        <p:spPr>
          <a:xfrm>
            <a:off x="1756471" y="2353859"/>
            <a:ext cx="5977829" cy="4329113"/>
          </a:xfrm>
          <a:prstGeom prst="rect">
            <a:avLst/>
          </a:prstGeom>
        </p:spPr>
      </p:pic>
      <p:sp>
        <p:nvSpPr>
          <p:cNvPr id="12" name="正方形/長方形 11">
            <a:extLst>
              <a:ext uri="{FF2B5EF4-FFF2-40B4-BE49-F238E27FC236}">
                <a16:creationId xmlns:a16="http://schemas.microsoft.com/office/drawing/2014/main" id="{57234305-3CD0-C345-7BB5-11CEBD3F2BA6}"/>
              </a:ext>
            </a:extLst>
          </p:cNvPr>
          <p:cNvSpPr/>
          <p:nvPr/>
        </p:nvSpPr>
        <p:spPr>
          <a:xfrm flipV="1">
            <a:off x="5010912" y="6000750"/>
            <a:ext cx="2723388" cy="5381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6D8CBAC7-842A-8324-1994-7FDED4F76C85}"/>
              </a:ext>
            </a:extLst>
          </p:cNvPr>
          <p:cNvSpPr>
            <a:spLocks noGrp="1"/>
          </p:cNvSpPr>
          <p:nvPr>
            <p:ph idx="1"/>
          </p:nvPr>
        </p:nvSpPr>
        <p:spPr>
          <a:xfrm>
            <a:off x="397950" y="845385"/>
            <a:ext cx="8461208" cy="5333166"/>
          </a:xfrm>
        </p:spPr>
        <p:txBody>
          <a:bodyPr>
            <a:noAutofit/>
          </a:bodyPr>
          <a:lstStyle/>
          <a:p>
            <a:r>
              <a:rPr lang="ja-JP" altLang="en-US" sz="2400" b="1" dirty="0"/>
              <a:t>完了確認後</a:t>
            </a:r>
            <a:r>
              <a:rPr lang="ja-JP" altLang="en-US" sz="2400" dirty="0"/>
              <a:t>，「</a:t>
            </a:r>
            <a:r>
              <a:rPr lang="ja-JP" altLang="en-US" sz="2400" b="1" dirty="0"/>
              <a:t>続ける</a:t>
            </a:r>
            <a:r>
              <a:rPr lang="ja-JP" altLang="en-US" sz="2400" dirty="0"/>
              <a:t>」をクリックして</a:t>
            </a:r>
            <a:r>
              <a:rPr lang="ja-JP" altLang="en-US" sz="2400" b="1" dirty="0"/>
              <a:t>次に進む</a:t>
            </a:r>
            <a:r>
              <a:rPr lang="ja-JP" altLang="en-US" sz="2400" dirty="0"/>
              <a:t>．</a:t>
            </a:r>
            <a:endParaRPr lang="en-US" altLang="ja-JP" sz="2400" dirty="0"/>
          </a:p>
          <a:p>
            <a:r>
              <a:rPr lang="ja-JP" altLang="en-US" sz="2400" dirty="0"/>
              <a:t>これにより，段階的な学習を進めることができる．</a:t>
            </a:r>
          </a:p>
        </p:txBody>
      </p:sp>
    </p:spTree>
    <p:extLst>
      <p:ext uri="{BB962C8B-B14F-4D97-AF65-F5344CB8AC3E}">
        <p14:creationId xmlns:p14="http://schemas.microsoft.com/office/powerpoint/2010/main" val="996884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lang="ja-JP" altLang="en-US" dirty="0"/>
              <a:t>の概要</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ブラウザで動作</a:t>
            </a:r>
            <a:endParaRPr lang="en-US" altLang="ja-JP" sz="2400" dirty="0"/>
          </a:p>
          <a:p>
            <a:r>
              <a:rPr lang="ja-JP" altLang="en-US" sz="2400" dirty="0"/>
              <a:t>有料の機能と無料の機能を提供</a:t>
            </a:r>
            <a:endParaRPr lang="en-US" altLang="ja-JP" sz="2400" dirty="0"/>
          </a:p>
          <a:p>
            <a:r>
              <a:rPr lang="ja-JP" altLang="en-US" sz="2400" b="1" dirty="0"/>
              <a:t>自作プログラムの公開と共有が可能</a:t>
            </a:r>
            <a:endParaRPr lang="en-US" altLang="ja-JP" sz="2400" dirty="0"/>
          </a:p>
          <a:p>
            <a:r>
              <a:rPr lang="en-US" altLang="ja-JP" sz="2400" b="1" dirty="0"/>
              <a:t>Python </a:t>
            </a:r>
            <a:r>
              <a:rPr lang="ja-JP" altLang="en-US" sz="2400" b="1" dirty="0"/>
              <a:t>の標準機能</a:t>
            </a:r>
            <a:r>
              <a:rPr lang="ja-JP" altLang="en-US" sz="2400" dirty="0"/>
              <a:t>に加え，外部ライブラリ</a:t>
            </a:r>
            <a:r>
              <a:rPr lang="en-US" altLang="ja-JP" sz="2400" dirty="0" err="1"/>
              <a:t>matplotlib.pyplot</a:t>
            </a:r>
            <a:r>
              <a:rPr lang="en-US" altLang="ja-JP" sz="2400" dirty="0"/>
              <a:t>, </a:t>
            </a:r>
            <a:r>
              <a:rPr lang="en-US" altLang="ja-JP" sz="2400" dirty="0" err="1"/>
              <a:t>numpy</a:t>
            </a:r>
            <a:r>
              <a:rPr lang="en-US" altLang="ja-JP" sz="2400" dirty="0"/>
              <a:t>, processing, </a:t>
            </a:r>
            <a:r>
              <a:rPr lang="en-US" altLang="ja-JP" sz="2400" dirty="0" err="1"/>
              <a:t>pygal</a:t>
            </a:r>
            <a:r>
              <a:rPr lang="ja-JP" altLang="en-US" sz="2400" dirty="0"/>
              <a:t> が利用可能</a:t>
            </a:r>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928701AC-F903-172D-EA4E-7B266B2C7A3E}"/>
              </a:ext>
            </a:extLst>
          </p:cNvPr>
          <p:cNvPicPr>
            <a:picLocks noChangeAspect="1"/>
          </p:cNvPicPr>
          <p:nvPr/>
        </p:nvPicPr>
        <p:blipFill>
          <a:blip r:embed="rId2"/>
          <a:stretch>
            <a:fillRect/>
          </a:stretch>
        </p:blipFill>
        <p:spPr>
          <a:xfrm>
            <a:off x="1303734" y="3827632"/>
            <a:ext cx="5425378" cy="2655718"/>
          </a:xfrm>
          <a:prstGeom prst="rect">
            <a:avLst/>
          </a:prstGeom>
        </p:spPr>
      </p:pic>
    </p:spTree>
    <p:extLst>
      <p:ext uri="{BB962C8B-B14F-4D97-AF65-F5344CB8AC3E}">
        <p14:creationId xmlns:p14="http://schemas.microsoft.com/office/powerpoint/2010/main" val="41075143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発展学習（</a:t>
            </a:r>
            <a:r>
              <a:rPr lang="en-US" altLang="ja-JP" dirty="0"/>
              <a:t>1</a:t>
            </a:r>
            <a:r>
              <a:rPr lang="ja-JP" altLang="en-US" dirty="0"/>
              <a:t>）：追加ステージの選択方法</a:t>
            </a:r>
          </a:p>
        </p:txBody>
      </p:sp>
      <p:sp>
        <p:nvSpPr>
          <p:cNvPr id="3" name="コンテンツ プレースホルダー 2"/>
          <p:cNvSpPr>
            <a:spLocks noGrp="1"/>
          </p:cNvSpPr>
          <p:nvPr>
            <p:ph idx="1"/>
          </p:nvPr>
        </p:nvSpPr>
        <p:spPr>
          <a:xfrm>
            <a:off x="321845" y="846253"/>
            <a:ext cx="8706960" cy="5333166"/>
          </a:xfrm>
        </p:spPr>
        <p:txBody>
          <a:bodyPr>
            <a:noAutofit/>
          </a:bodyPr>
          <a:lstStyle/>
          <a:p>
            <a:r>
              <a:rPr lang="ja-JP" altLang="en-US" sz="2400" b="1" dirty="0"/>
              <a:t>赤い旗</a:t>
            </a:r>
            <a:r>
              <a:rPr lang="ja-JP" altLang="en-US" sz="2400" dirty="0"/>
              <a:t>で示される</a:t>
            </a:r>
            <a:r>
              <a:rPr lang="ja-JP" altLang="en-US" sz="2400" b="1" dirty="0"/>
              <a:t>次のレベルを選択</a:t>
            </a:r>
            <a:r>
              <a:rPr lang="ja-JP" altLang="en-US" sz="2400" dirty="0"/>
              <a:t>できる．</a:t>
            </a:r>
            <a:endParaRPr lang="en-US" altLang="ja-JP" sz="2400" dirty="0"/>
          </a:p>
          <a:p>
            <a:r>
              <a:rPr lang="ja-JP" altLang="en-US" sz="2400" b="1" dirty="0"/>
              <a:t>青い旗</a:t>
            </a:r>
            <a:r>
              <a:rPr lang="ja-JP" altLang="en-US" sz="2400" dirty="0"/>
              <a:t>は</a:t>
            </a:r>
            <a:r>
              <a:rPr lang="ja-JP" altLang="en-US" sz="2400" b="1" dirty="0"/>
              <a:t>クリア済み</a:t>
            </a:r>
            <a:r>
              <a:rPr lang="ja-JP" altLang="en-US" sz="2400" dirty="0"/>
              <a:t>のレベルを示し，「</a:t>
            </a:r>
            <a:r>
              <a:rPr lang="ja-JP" altLang="en-US" sz="2400" b="1" dirty="0"/>
              <a:t>（ロック）</a:t>
            </a:r>
            <a:r>
              <a:rPr lang="ja-JP" altLang="en-US" sz="2400" dirty="0"/>
              <a:t>」と表示される項目は</a:t>
            </a:r>
            <a:r>
              <a:rPr lang="ja-JP" altLang="en-US" sz="2400" b="1" dirty="0"/>
              <a:t>有料コンテンツ</a:t>
            </a:r>
            <a:r>
              <a:rPr lang="ja-JP" altLang="en-US" sz="2400" dirty="0"/>
              <a:t>となる．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F77370-7F48-49C1-8603-DB37AE8840E1}"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図 8" descr="屋内, テーブル, 椅子, コンピュータ が含まれている画像&#10;&#10;自動的に生成された説明">
            <a:extLst>
              <a:ext uri="{FF2B5EF4-FFF2-40B4-BE49-F238E27FC236}">
                <a16:creationId xmlns:a16="http://schemas.microsoft.com/office/drawing/2014/main" id="{47A48CE7-620E-42C2-B3C6-F71DC0CEFE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861" y="2339499"/>
            <a:ext cx="1250954" cy="1720542"/>
          </a:xfrm>
          <a:prstGeom prst="rect">
            <a:avLst/>
          </a:prstGeom>
        </p:spPr>
      </p:pic>
      <p:sp>
        <p:nvSpPr>
          <p:cNvPr id="10" name="テキスト ボックス 9">
            <a:extLst>
              <a:ext uri="{FF2B5EF4-FFF2-40B4-BE49-F238E27FC236}">
                <a16:creationId xmlns:a16="http://schemas.microsoft.com/office/drawing/2014/main" id="{961FB230-365C-491A-9FEA-E45D14F86F5A}"/>
              </a:ext>
            </a:extLst>
          </p:cNvPr>
          <p:cNvSpPr txBox="1"/>
          <p:nvPr/>
        </p:nvSpPr>
        <p:spPr>
          <a:xfrm>
            <a:off x="201529" y="4150347"/>
            <a:ext cx="23391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赤い旗をたどる</a:t>
            </a:r>
          </a:p>
        </p:txBody>
      </p:sp>
      <p:pic>
        <p:nvPicPr>
          <p:cNvPr id="12" name="図 11" descr="屋内, テーブル, 座る, イエロー が含まれている画像&#10;&#10;自動的に生成された説明">
            <a:extLst>
              <a:ext uri="{FF2B5EF4-FFF2-40B4-BE49-F238E27FC236}">
                <a16:creationId xmlns:a16="http://schemas.microsoft.com/office/drawing/2014/main" id="{7493A390-F083-448C-9C03-E30E98D99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88" y="4723066"/>
            <a:ext cx="842625" cy="1596330"/>
          </a:xfrm>
          <a:prstGeom prst="rect">
            <a:avLst/>
          </a:prstGeom>
        </p:spPr>
      </p:pic>
      <p:sp>
        <p:nvSpPr>
          <p:cNvPr id="13" name="テキスト ボックス 12">
            <a:extLst>
              <a:ext uri="{FF2B5EF4-FFF2-40B4-BE49-F238E27FC236}">
                <a16:creationId xmlns:a16="http://schemas.microsoft.com/office/drawing/2014/main" id="{1FFB315B-4D16-4EA9-8081-941AB909943B}"/>
              </a:ext>
            </a:extLst>
          </p:cNvPr>
          <p:cNvSpPr txBox="1"/>
          <p:nvPr/>
        </p:nvSpPr>
        <p:spPr>
          <a:xfrm>
            <a:off x="201529" y="6371979"/>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青い旗はクリア済み</a:t>
            </a:r>
          </a:p>
        </p:txBody>
      </p:sp>
      <p:pic>
        <p:nvPicPr>
          <p:cNvPr id="6" name="図 5">
            <a:extLst>
              <a:ext uri="{FF2B5EF4-FFF2-40B4-BE49-F238E27FC236}">
                <a16:creationId xmlns:a16="http://schemas.microsoft.com/office/drawing/2014/main" id="{A44CE760-F615-0E0B-19D4-E1A5A1CA8ADC}"/>
              </a:ext>
            </a:extLst>
          </p:cNvPr>
          <p:cNvPicPr>
            <a:picLocks noChangeAspect="1"/>
          </p:cNvPicPr>
          <p:nvPr/>
        </p:nvPicPr>
        <p:blipFill>
          <a:blip r:embed="rId4"/>
          <a:stretch>
            <a:fillRect/>
          </a:stretch>
        </p:blipFill>
        <p:spPr>
          <a:xfrm>
            <a:off x="3778250" y="2327067"/>
            <a:ext cx="4979403" cy="3500646"/>
          </a:xfrm>
          <a:prstGeom prst="rect">
            <a:avLst/>
          </a:prstGeom>
        </p:spPr>
      </p:pic>
      <p:sp>
        <p:nvSpPr>
          <p:cNvPr id="7" name="テキスト ボックス 6">
            <a:extLst>
              <a:ext uri="{FF2B5EF4-FFF2-40B4-BE49-F238E27FC236}">
                <a16:creationId xmlns:a16="http://schemas.microsoft.com/office/drawing/2014/main" id="{BA1C490E-5409-43C1-49B1-DA5A3A521964}"/>
              </a:ext>
            </a:extLst>
          </p:cNvPr>
          <p:cNvSpPr txBox="1"/>
          <p:nvPr/>
        </p:nvSpPr>
        <p:spPr>
          <a:xfrm>
            <a:off x="4081379" y="6004645"/>
            <a:ext cx="418576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ロック</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）」と表示される</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場合は有料</a:t>
            </a:r>
          </a:p>
        </p:txBody>
      </p:sp>
    </p:spTree>
    <p:extLst>
      <p:ext uri="{BB962C8B-B14F-4D97-AF65-F5344CB8AC3E}">
        <p14:creationId xmlns:p14="http://schemas.microsoft.com/office/powerpoint/2010/main" val="40174744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6357CE-C638-DC2A-40AE-B34B432718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643AF51C-607E-E3C7-13AE-3A46BAC2112E}"/>
              </a:ext>
            </a:extLst>
          </p:cNvPr>
          <p:cNvPicPr>
            <a:picLocks noChangeAspect="1"/>
          </p:cNvPicPr>
          <p:nvPr/>
        </p:nvPicPr>
        <p:blipFill>
          <a:blip r:embed="rId2"/>
          <a:stretch>
            <a:fillRect/>
          </a:stretch>
        </p:blipFill>
        <p:spPr>
          <a:xfrm>
            <a:off x="969263" y="2046582"/>
            <a:ext cx="6788699" cy="4420649"/>
          </a:xfrm>
          <a:prstGeom prst="rect">
            <a:avLst/>
          </a:prstGeom>
        </p:spPr>
      </p:pic>
      <p:sp>
        <p:nvSpPr>
          <p:cNvPr id="5" name="タイトル 1">
            <a:extLst>
              <a:ext uri="{FF2B5EF4-FFF2-40B4-BE49-F238E27FC236}">
                <a16:creationId xmlns:a16="http://schemas.microsoft.com/office/drawing/2014/main" id="{57434CFD-4F30-2DD1-3362-CF359DFD6B89}"/>
              </a:ext>
            </a:extLst>
          </p:cNvPr>
          <p:cNvSpPr txBox="1">
            <a:spLocks/>
          </p:cNvSpPr>
          <p:nvPr/>
        </p:nvSpPr>
        <p:spPr>
          <a:xfrm>
            <a:off x="321845" y="175028"/>
            <a:ext cx="8461208" cy="469865"/>
          </a:xfrm>
          <a:prstGeom prst="rect">
            <a:avLst/>
          </a:prstGeom>
        </p:spPr>
        <p:txBody>
          <a:bodyPr>
            <a:noAutofit/>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発展学習（</a:t>
            </a:r>
            <a:r>
              <a:rPr kumimoji="1" lang="en-US" altLang="ja-JP"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2</a:t>
            </a:r>
            <a:r>
              <a:rPr kumimoji="1" lang="ja-JP" altLang="en-US" sz="32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）：新規装備の獲得と活用</a:t>
            </a:r>
          </a:p>
        </p:txBody>
      </p:sp>
      <p:sp>
        <p:nvSpPr>
          <p:cNvPr id="6" name="コンテンツ プレースホルダー 2">
            <a:extLst>
              <a:ext uri="{FF2B5EF4-FFF2-40B4-BE49-F238E27FC236}">
                <a16:creationId xmlns:a16="http://schemas.microsoft.com/office/drawing/2014/main" id="{29BDA4A7-6E0C-1F0D-8793-9774CC80E065}"/>
              </a:ext>
            </a:extLst>
          </p:cNvPr>
          <p:cNvSpPr txBox="1">
            <a:spLocks/>
          </p:cNvSpPr>
          <p:nvPr/>
        </p:nvSpPr>
        <p:spPr>
          <a:xfrm>
            <a:off x="321845" y="846253"/>
            <a:ext cx="8706960" cy="533316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sng"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7" name="正方形/長方形 6">
            <a:extLst>
              <a:ext uri="{FF2B5EF4-FFF2-40B4-BE49-F238E27FC236}">
                <a16:creationId xmlns:a16="http://schemas.microsoft.com/office/drawing/2014/main" id="{FA15C6B2-E43A-930B-C8D9-D4914BA27800}"/>
              </a:ext>
            </a:extLst>
          </p:cNvPr>
          <p:cNvSpPr/>
          <p:nvPr/>
        </p:nvSpPr>
        <p:spPr>
          <a:xfrm flipV="1">
            <a:off x="3337078" y="2944215"/>
            <a:ext cx="1536192" cy="11521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ED29BFA4-140C-578C-5188-025B6099F33B}"/>
              </a:ext>
            </a:extLst>
          </p:cNvPr>
          <p:cNvSpPr txBox="1"/>
          <p:nvPr/>
        </p:nvSpPr>
        <p:spPr>
          <a:xfrm>
            <a:off x="603504" y="812970"/>
            <a:ext cx="8179550" cy="120032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新しいレベルでは</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追加のアイテム</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利用可能となる場合がある</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装備はダブルクリックで選択して使用する．</a:t>
            </a:r>
          </a:p>
        </p:txBody>
      </p:sp>
    </p:spTree>
    <p:extLst>
      <p:ext uri="{BB962C8B-B14F-4D97-AF65-F5344CB8AC3E}">
        <p14:creationId xmlns:p14="http://schemas.microsoft.com/office/powerpoint/2010/main" val="39253793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42411C-6A9D-EB29-FB9D-1097D8179A53}"/>
              </a:ext>
            </a:extLst>
          </p:cNvPr>
          <p:cNvSpPr>
            <a:spLocks noGrp="1"/>
          </p:cNvSpPr>
          <p:nvPr>
            <p:ph type="title"/>
          </p:nvPr>
        </p:nvSpPr>
        <p:spPr/>
        <p:txBody>
          <a:bodyPr>
            <a:normAutofit fontScale="90000"/>
          </a:bodyPr>
          <a:lstStyle/>
          <a:p>
            <a:r>
              <a:rPr kumimoji="1" lang="ja-JP" altLang="en-US" dirty="0"/>
              <a:t>発展学習（</a:t>
            </a:r>
            <a:r>
              <a:rPr kumimoji="1" lang="en-US" altLang="ja-JP" dirty="0"/>
              <a:t>3</a:t>
            </a:r>
            <a:r>
              <a:rPr kumimoji="1" lang="ja-JP" altLang="en-US" dirty="0"/>
              <a:t>）：無料コンテンツの範囲確認</a:t>
            </a:r>
          </a:p>
        </p:txBody>
      </p:sp>
      <p:sp>
        <p:nvSpPr>
          <p:cNvPr id="3" name="コンテンツ プレースホルダー 2">
            <a:extLst>
              <a:ext uri="{FF2B5EF4-FFF2-40B4-BE49-F238E27FC236}">
                <a16:creationId xmlns:a16="http://schemas.microsoft.com/office/drawing/2014/main" id="{612C5761-C02E-ABA9-EE2D-5DE7F35CD5F6}"/>
              </a:ext>
            </a:extLst>
          </p:cNvPr>
          <p:cNvSpPr>
            <a:spLocks noGrp="1"/>
          </p:cNvSpPr>
          <p:nvPr>
            <p:ph idx="1"/>
          </p:nvPr>
        </p:nvSpPr>
        <p:spPr/>
        <p:txBody>
          <a:bodyPr/>
          <a:lstStyle/>
          <a:p>
            <a:r>
              <a:rPr kumimoji="1" lang="ja-JP" altLang="en-US" dirty="0"/>
              <a:t>無料かつクラスコードを使用しない形式で，</a:t>
            </a:r>
            <a:r>
              <a:rPr kumimoji="1" lang="en-US" altLang="ja-JP" b="1" dirty="0"/>
              <a:t>Python</a:t>
            </a:r>
            <a:r>
              <a:rPr kumimoji="1" lang="ja-JP" altLang="en-US" b="1" dirty="0"/>
              <a:t>の</a:t>
            </a:r>
            <a:r>
              <a:rPr kumimoji="1" lang="en-US" altLang="ja-JP" b="1" dirty="0"/>
              <a:t>5</a:t>
            </a:r>
            <a:r>
              <a:rPr kumimoji="1" lang="ja-JP" altLang="en-US" b="1" dirty="0"/>
              <a:t>つの基本レベル</a:t>
            </a:r>
            <a:r>
              <a:rPr kumimoji="1" lang="ja-JP" altLang="en-US" dirty="0"/>
              <a:t>までを学習できる．</a:t>
            </a:r>
            <a:endParaRPr kumimoji="1" lang="en-US" altLang="ja-JP" dirty="0"/>
          </a:p>
          <a:p>
            <a:r>
              <a:rPr kumimoji="1" lang="ja-JP" altLang="en-US" dirty="0"/>
              <a:t>それ以降のレベルは有料コンテンツとなる．</a:t>
            </a:r>
          </a:p>
        </p:txBody>
      </p:sp>
      <p:sp>
        <p:nvSpPr>
          <p:cNvPr id="4" name="スライド番号プレースホルダー 3">
            <a:extLst>
              <a:ext uri="{FF2B5EF4-FFF2-40B4-BE49-F238E27FC236}">
                <a16:creationId xmlns:a16="http://schemas.microsoft.com/office/drawing/2014/main" id="{2590408E-6C65-89DF-01E1-9263735C8548}"/>
              </a:ext>
            </a:extLst>
          </p:cNvPr>
          <p:cNvSpPr>
            <a:spLocks noGrp="1"/>
          </p:cNvSpPr>
          <p:nvPr>
            <p:ph type="sldNum" sz="quarter" idx="12"/>
          </p:nvPr>
        </p:nvSpPr>
        <p:spPr/>
        <p:txBody>
          <a:bodyPr/>
          <a:lstStyle/>
          <a:p>
            <a:fld id="{E205D82C-95A1-431E-8E38-AA614A14CDCF}" type="slidenum">
              <a:rPr kumimoji="1" lang="ja-JP" altLang="en-US" smtClean="0"/>
              <a:t>152</a:t>
            </a:fld>
            <a:endParaRPr kumimoji="1" lang="ja-JP" altLang="en-US"/>
          </a:p>
        </p:txBody>
      </p:sp>
      <p:sp>
        <p:nvSpPr>
          <p:cNvPr id="17" name="テキスト ボックス 16">
            <a:extLst>
              <a:ext uri="{FF2B5EF4-FFF2-40B4-BE49-F238E27FC236}">
                <a16:creationId xmlns:a16="http://schemas.microsoft.com/office/drawing/2014/main" id="{B2B6CEC6-5380-6FE4-F0F9-FAE87E92E25D}"/>
              </a:ext>
            </a:extLst>
          </p:cNvPr>
          <p:cNvSpPr txBox="1"/>
          <p:nvPr/>
        </p:nvSpPr>
        <p:spPr>
          <a:xfrm>
            <a:off x="1077221" y="4953436"/>
            <a:ext cx="6332688"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無料で、クラスコードを使わず</a:t>
            </a:r>
            <a:r>
              <a:rPr kumimoji="0" lang="ja-JP" altLang="en-US" sz="2400" b="0"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に、</a:t>
            </a:r>
            <a:r>
              <a:rPr kumimoji="0" lang="en-US" altLang="ja-JP"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Python </a:t>
            </a:r>
            <a:r>
              <a:rPr kumimoji="0" lang="ja-JP" altLang="en-US"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の </a:t>
            </a:r>
            <a:r>
              <a:rPr kumimoji="0" lang="en-US" altLang="ja-JP"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5</a:t>
            </a:r>
            <a:r>
              <a:rPr kumimoji="0" lang="ja-JP" altLang="en-US" sz="2400" b="1"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つのレベル</a:t>
            </a:r>
            <a:r>
              <a:rPr kumimoji="0" lang="ja-JP" altLang="en-US" sz="2400" b="0" i="0" u="none" strike="noStrike" kern="1200" cap="none" spc="0" normalizeH="0" baseline="0" noProof="0" dirty="0">
                <a:ln>
                  <a:noFill/>
                </a:ln>
                <a:solidFill>
                  <a:srgbClr val="1E1E1E"/>
                </a:solidFill>
                <a:effectLst/>
                <a:uLnTx/>
                <a:uFillTx/>
                <a:latin typeface="ヒラギノ角ゴ Pro W3"/>
                <a:ea typeface="游ゴシック" panose="020B0400000000000000" pitchFamily="50" charset="-128"/>
                <a:cs typeface="+mn-cs"/>
              </a:rPr>
              <a:t>を学ぶことができる</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5D502D6A-55FC-F756-F175-57294C282D06}"/>
              </a:ext>
            </a:extLst>
          </p:cNvPr>
          <p:cNvPicPr>
            <a:picLocks noChangeAspect="1"/>
          </p:cNvPicPr>
          <p:nvPr/>
        </p:nvPicPr>
        <p:blipFill>
          <a:blip r:embed="rId2"/>
          <a:stretch>
            <a:fillRect/>
          </a:stretch>
        </p:blipFill>
        <p:spPr>
          <a:xfrm>
            <a:off x="1212487" y="2767296"/>
            <a:ext cx="5591462" cy="2209914"/>
          </a:xfrm>
          <a:prstGeom prst="rect">
            <a:avLst/>
          </a:prstGeom>
        </p:spPr>
      </p:pic>
      <p:sp>
        <p:nvSpPr>
          <p:cNvPr id="7" name="楕円 6">
            <a:extLst>
              <a:ext uri="{FF2B5EF4-FFF2-40B4-BE49-F238E27FC236}">
                <a16:creationId xmlns:a16="http://schemas.microsoft.com/office/drawing/2014/main" id="{88651ED3-5892-420E-D837-DA5452A51B0F}"/>
              </a:ext>
            </a:extLst>
          </p:cNvPr>
          <p:cNvSpPr/>
          <p:nvPr/>
        </p:nvSpPr>
        <p:spPr>
          <a:xfrm>
            <a:off x="1421228" y="3792453"/>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972E8C5D-1154-D316-2F6A-78EB20285E23}"/>
              </a:ext>
            </a:extLst>
          </p:cNvPr>
          <p:cNvSpPr/>
          <p:nvPr/>
        </p:nvSpPr>
        <p:spPr>
          <a:xfrm>
            <a:off x="4019831" y="3951658"/>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67EC1047-D7C2-F9D0-9167-BB3EDBF86948}"/>
              </a:ext>
            </a:extLst>
          </p:cNvPr>
          <p:cNvSpPr/>
          <p:nvPr/>
        </p:nvSpPr>
        <p:spPr>
          <a:xfrm>
            <a:off x="2191119" y="4076700"/>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6EC74465-7A5A-B6A7-8AEA-1077F1CDE903}"/>
              </a:ext>
            </a:extLst>
          </p:cNvPr>
          <p:cNvSpPr/>
          <p:nvPr/>
        </p:nvSpPr>
        <p:spPr>
          <a:xfrm>
            <a:off x="3146525" y="3871136"/>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102F1990-3526-D4FA-5746-42CEEDBE7DBB}"/>
              </a:ext>
            </a:extLst>
          </p:cNvPr>
          <p:cNvSpPr/>
          <p:nvPr/>
        </p:nvSpPr>
        <p:spPr>
          <a:xfrm>
            <a:off x="5748898" y="3792453"/>
            <a:ext cx="723900" cy="711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311210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6B8EF3-6A27-0C95-3E4A-2F8D9F4452F3}"/>
              </a:ext>
            </a:extLst>
          </p:cNvPr>
          <p:cNvSpPr>
            <a:spLocks noGrp="1"/>
          </p:cNvSpPr>
          <p:nvPr>
            <p:ph type="title"/>
          </p:nvPr>
        </p:nvSpPr>
        <p:spPr/>
        <p:txBody>
          <a:bodyPr>
            <a:normAutofit fontScale="90000"/>
          </a:bodyPr>
          <a:lstStyle/>
          <a:p>
            <a:r>
              <a:rPr kumimoji="1" lang="ja-JP" altLang="en-US" dirty="0"/>
              <a:t>発展学習（</a:t>
            </a:r>
            <a:r>
              <a:rPr kumimoji="1" lang="en-US" altLang="ja-JP" dirty="0"/>
              <a:t>4</a:t>
            </a:r>
            <a:r>
              <a:rPr kumimoji="1" lang="ja-JP" altLang="en-US" dirty="0"/>
              <a:t>）：追加機能とアカウント登録</a:t>
            </a:r>
          </a:p>
        </p:txBody>
      </p:sp>
      <p:sp>
        <p:nvSpPr>
          <p:cNvPr id="3" name="コンテンツ プレースホルダー 2">
            <a:extLst>
              <a:ext uri="{FF2B5EF4-FFF2-40B4-BE49-F238E27FC236}">
                <a16:creationId xmlns:a16="http://schemas.microsoft.com/office/drawing/2014/main" id="{C78E9109-935C-197D-E648-E41BA652659E}"/>
              </a:ext>
            </a:extLst>
          </p:cNvPr>
          <p:cNvSpPr>
            <a:spLocks noGrp="1"/>
          </p:cNvSpPr>
          <p:nvPr>
            <p:ph idx="1"/>
          </p:nvPr>
        </p:nvSpPr>
        <p:spPr/>
        <p:txBody>
          <a:bodyPr>
            <a:normAutofit/>
          </a:bodyPr>
          <a:lstStyle/>
          <a:p>
            <a:pPr marL="0" indent="0">
              <a:buNone/>
            </a:pPr>
            <a:r>
              <a:rPr kumimoji="1" lang="ja-JP" altLang="en-US" sz="2400" dirty="0"/>
              <a:t>以下の選択は各自の判断に委ねられる（授業の成績には影響しない）</a:t>
            </a:r>
            <a:endParaRPr kumimoji="1" lang="en-US" altLang="ja-JP" sz="2400" dirty="0"/>
          </a:p>
          <a:p>
            <a:pPr marL="0" indent="0">
              <a:buNone/>
            </a:pPr>
            <a:endParaRPr kumimoji="1" lang="ja-JP" altLang="en-US" sz="2400" dirty="0"/>
          </a:p>
          <a:p>
            <a:r>
              <a:rPr kumimoji="1" lang="en-US" altLang="ja-JP" sz="2400" dirty="0"/>
              <a:t>CODECOMBAT</a:t>
            </a:r>
            <a:r>
              <a:rPr kumimoji="1" lang="ja-JP" altLang="en-US" sz="2400" dirty="0"/>
              <a:t>プレミアム（有料）への登録</a:t>
            </a:r>
            <a:br>
              <a:rPr kumimoji="1" lang="en-US" altLang="ja-JP" sz="2400" dirty="0"/>
            </a:br>
            <a:endParaRPr kumimoji="1" lang="ja-JP" altLang="en-US" sz="2400" dirty="0"/>
          </a:p>
          <a:p>
            <a:r>
              <a:rPr kumimoji="1" lang="ja-JP" altLang="en-US" sz="2400" dirty="0"/>
              <a:t>クラスコードを使用した本格的な学習（無料，要ユーザ登録）</a:t>
            </a:r>
          </a:p>
        </p:txBody>
      </p:sp>
      <p:sp>
        <p:nvSpPr>
          <p:cNvPr id="4" name="スライド番号プレースホルダー 3">
            <a:extLst>
              <a:ext uri="{FF2B5EF4-FFF2-40B4-BE49-F238E27FC236}">
                <a16:creationId xmlns:a16="http://schemas.microsoft.com/office/drawing/2014/main" id="{7448CF3E-BA59-8C87-D989-D29C86C2E2B8}"/>
              </a:ext>
            </a:extLst>
          </p:cNvPr>
          <p:cNvSpPr>
            <a:spLocks noGrp="1"/>
          </p:cNvSpPr>
          <p:nvPr>
            <p:ph type="sldNum" sz="quarter" idx="12"/>
          </p:nvPr>
        </p:nvSpPr>
        <p:spPr/>
        <p:txBody>
          <a:bodyPr/>
          <a:lstStyle/>
          <a:p>
            <a:fld id="{E205D82C-95A1-431E-8E38-AA614A14CDCF}" type="slidenum">
              <a:rPr kumimoji="1" lang="ja-JP" altLang="en-US" smtClean="0"/>
              <a:t>153</a:t>
            </a:fld>
            <a:endParaRPr kumimoji="1" lang="ja-JP" altLang="en-US"/>
          </a:p>
        </p:txBody>
      </p:sp>
      <p:pic>
        <p:nvPicPr>
          <p:cNvPr id="5" name="図 4">
            <a:extLst>
              <a:ext uri="{FF2B5EF4-FFF2-40B4-BE49-F238E27FC236}">
                <a16:creationId xmlns:a16="http://schemas.microsoft.com/office/drawing/2014/main" id="{54FC13A7-3913-137E-6792-CAAAE0E88785}"/>
              </a:ext>
            </a:extLst>
          </p:cNvPr>
          <p:cNvPicPr>
            <a:picLocks noChangeAspect="1"/>
          </p:cNvPicPr>
          <p:nvPr/>
        </p:nvPicPr>
        <p:blipFill>
          <a:blip r:embed="rId2"/>
          <a:stretch>
            <a:fillRect/>
          </a:stretch>
        </p:blipFill>
        <p:spPr>
          <a:xfrm>
            <a:off x="222250" y="4014683"/>
            <a:ext cx="1812090" cy="614467"/>
          </a:xfrm>
          <a:prstGeom prst="rect">
            <a:avLst/>
          </a:prstGeom>
        </p:spPr>
      </p:pic>
      <p:pic>
        <p:nvPicPr>
          <p:cNvPr id="6" name="図 5">
            <a:extLst>
              <a:ext uri="{FF2B5EF4-FFF2-40B4-BE49-F238E27FC236}">
                <a16:creationId xmlns:a16="http://schemas.microsoft.com/office/drawing/2014/main" id="{0170F654-BC1C-96AE-BFEE-8090CFC00E51}"/>
              </a:ext>
            </a:extLst>
          </p:cNvPr>
          <p:cNvPicPr>
            <a:picLocks noChangeAspect="1"/>
          </p:cNvPicPr>
          <p:nvPr/>
        </p:nvPicPr>
        <p:blipFill>
          <a:blip r:embed="rId3"/>
          <a:stretch>
            <a:fillRect/>
          </a:stretch>
        </p:blipFill>
        <p:spPr>
          <a:xfrm>
            <a:off x="2374900" y="4014683"/>
            <a:ext cx="3086100" cy="682531"/>
          </a:xfrm>
          <a:prstGeom prst="rect">
            <a:avLst/>
          </a:prstGeom>
        </p:spPr>
      </p:pic>
      <p:pic>
        <p:nvPicPr>
          <p:cNvPr id="7" name="図 6">
            <a:extLst>
              <a:ext uri="{FF2B5EF4-FFF2-40B4-BE49-F238E27FC236}">
                <a16:creationId xmlns:a16="http://schemas.microsoft.com/office/drawing/2014/main" id="{3B58CC09-771F-18CD-FAD1-5C01C6154328}"/>
              </a:ext>
            </a:extLst>
          </p:cNvPr>
          <p:cNvPicPr>
            <a:picLocks noChangeAspect="1"/>
          </p:cNvPicPr>
          <p:nvPr/>
        </p:nvPicPr>
        <p:blipFill>
          <a:blip r:embed="rId4"/>
          <a:stretch>
            <a:fillRect/>
          </a:stretch>
        </p:blipFill>
        <p:spPr>
          <a:xfrm>
            <a:off x="6247484" y="3600970"/>
            <a:ext cx="1243288" cy="1269480"/>
          </a:xfrm>
          <a:prstGeom prst="rect">
            <a:avLst/>
          </a:prstGeom>
        </p:spPr>
      </p:pic>
      <p:sp>
        <p:nvSpPr>
          <p:cNvPr id="11" name="テキスト ボックス 10">
            <a:extLst>
              <a:ext uri="{FF2B5EF4-FFF2-40B4-BE49-F238E27FC236}">
                <a16:creationId xmlns:a16="http://schemas.microsoft.com/office/drawing/2014/main" id="{B15FF08A-C9FB-C666-6F41-F61E19CCBAB6}"/>
              </a:ext>
            </a:extLst>
          </p:cNvPr>
          <p:cNvSpPr txBox="1"/>
          <p:nvPr/>
        </p:nvSpPr>
        <p:spPr>
          <a:xfrm>
            <a:off x="222250" y="4864100"/>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私は学生です</a:t>
            </a:r>
          </a:p>
        </p:txBody>
      </p:sp>
      <p:sp>
        <p:nvSpPr>
          <p:cNvPr id="13" name="テキスト ボックス 12">
            <a:extLst>
              <a:ext uri="{FF2B5EF4-FFF2-40B4-BE49-F238E27FC236}">
                <a16:creationId xmlns:a16="http://schemas.microsoft.com/office/drawing/2014/main" id="{AECD7720-C2AF-619C-8A53-0E72E4D7CF10}"/>
              </a:ext>
            </a:extLst>
          </p:cNvPr>
          <p:cNvSpPr txBox="1"/>
          <p:nvPr/>
        </p:nvSpPr>
        <p:spPr>
          <a:xfrm>
            <a:off x="2578394" y="4878848"/>
            <a:ext cx="295465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セレッソのクラスコードを</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入れる</a:t>
            </a:r>
          </a:p>
        </p:txBody>
      </p:sp>
      <p:sp>
        <p:nvSpPr>
          <p:cNvPr id="15" name="テキスト ボックス 14">
            <a:extLst>
              <a:ext uri="{FF2B5EF4-FFF2-40B4-BE49-F238E27FC236}">
                <a16:creationId xmlns:a16="http://schemas.microsoft.com/office/drawing/2014/main" id="{6D58B252-FE04-1395-B81C-53DCF0467AA4}"/>
              </a:ext>
            </a:extLst>
          </p:cNvPr>
          <p:cNvSpPr txBox="1"/>
          <p:nvPr/>
        </p:nvSpPr>
        <p:spPr>
          <a:xfrm>
            <a:off x="5533049" y="4870450"/>
            <a:ext cx="367280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メールアドレスなどの登録が必要．</a:t>
            </a: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ユーザ名，パスワードは自分で決める</a:t>
            </a:r>
          </a:p>
        </p:txBody>
      </p:sp>
      <p:pic>
        <p:nvPicPr>
          <p:cNvPr id="10" name="図 9">
            <a:extLst>
              <a:ext uri="{FF2B5EF4-FFF2-40B4-BE49-F238E27FC236}">
                <a16:creationId xmlns:a16="http://schemas.microsoft.com/office/drawing/2014/main" id="{D1BCCA26-EDA0-9DC0-00D3-5F5D85260E75}"/>
              </a:ext>
            </a:extLst>
          </p:cNvPr>
          <p:cNvPicPr>
            <a:picLocks noChangeAspect="1"/>
          </p:cNvPicPr>
          <p:nvPr/>
        </p:nvPicPr>
        <p:blipFill>
          <a:blip r:embed="rId5"/>
          <a:stretch>
            <a:fillRect/>
          </a:stretch>
        </p:blipFill>
        <p:spPr>
          <a:xfrm>
            <a:off x="201529" y="5793309"/>
            <a:ext cx="3086101" cy="1036538"/>
          </a:xfrm>
          <a:prstGeom prst="rect">
            <a:avLst/>
          </a:prstGeom>
        </p:spPr>
      </p:pic>
      <p:pic>
        <p:nvPicPr>
          <p:cNvPr id="9" name="図 8">
            <a:extLst>
              <a:ext uri="{FF2B5EF4-FFF2-40B4-BE49-F238E27FC236}">
                <a16:creationId xmlns:a16="http://schemas.microsoft.com/office/drawing/2014/main" id="{D3C2459C-774C-8CCD-F479-AC70328CA9B5}"/>
              </a:ext>
            </a:extLst>
          </p:cNvPr>
          <p:cNvPicPr>
            <a:picLocks noChangeAspect="1"/>
          </p:cNvPicPr>
          <p:nvPr/>
        </p:nvPicPr>
        <p:blipFill>
          <a:blip r:embed="rId6"/>
          <a:stretch>
            <a:fillRect/>
          </a:stretch>
        </p:blipFill>
        <p:spPr>
          <a:xfrm>
            <a:off x="3479097" y="5766753"/>
            <a:ext cx="1619954" cy="1063094"/>
          </a:xfrm>
          <a:prstGeom prst="rect">
            <a:avLst/>
          </a:prstGeom>
        </p:spPr>
      </p:pic>
    </p:spTree>
    <p:extLst>
      <p:ext uri="{BB962C8B-B14F-4D97-AF65-F5344CB8AC3E}">
        <p14:creationId xmlns:p14="http://schemas.microsoft.com/office/powerpoint/2010/main" val="156662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585480"/>
            <a:ext cx="8822156" cy="6223534"/>
          </a:xfrm>
          <a:solidFill>
            <a:schemeClr val="bg1"/>
          </a:solidFill>
        </p:spPr>
        <p:txBody>
          <a:bodyPr>
            <a:noAutofit/>
          </a:bodyPr>
          <a:lstStyle/>
          <a:p>
            <a:r>
              <a:rPr lang="ja-JP" altLang="en-US" sz="2400" dirty="0"/>
              <a:t>公開プログラムごとに固有の </a:t>
            </a:r>
            <a:r>
              <a:rPr lang="en-US" altLang="ja-JP" sz="2400" dirty="0"/>
              <a:t>URL </a:t>
            </a:r>
            <a:r>
              <a:rPr lang="ja-JP" altLang="en-US" sz="2400" dirty="0"/>
              <a:t>が割り当てられる　</a:t>
            </a:r>
            <a:endParaRPr lang="en-US" altLang="ja-JP" sz="2400" dirty="0"/>
          </a:p>
          <a:p>
            <a:pPr marL="0" indent="0">
              <a:buNone/>
            </a:pPr>
            <a:r>
              <a:rPr lang="ja-JP" altLang="en-US" sz="2400" dirty="0"/>
              <a:t>例 </a:t>
            </a:r>
            <a:r>
              <a:rPr lang="en-US" altLang="ja-JP" sz="2400" dirty="0">
                <a:hlinkClick r:id="rId2"/>
              </a:rPr>
              <a:t>https://trinket.io/python/0fd59392c8</a:t>
            </a:r>
            <a:endParaRPr lang="en-US" altLang="ja-JP" sz="2400" dirty="0"/>
          </a:p>
          <a:p>
            <a:r>
              <a:rPr lang="ja-JP" altLang="en-US" sz="2400" dirty="0"/>
              <a:t>「</a:t>
            </a:r>
            <a:r>
              <a:rPr lang="en-US" altLang="ja-JP" sz="2400" dirty="0"/>
              <a:t>Run</a:t>
            </a:r>
            <a:r>
              <a:rPr lang="ja-JP" altLang="en-US" sz="2400" dirty="0"/>
              <a:t>」ボタンによるプログラムの開始，「</a:t>
            </a:r>
            <a:r>
              <a:rPr lang="en-US" altLang="ja-JP" sz="2400" dirty="0"/>
              <a:t>STOP</a:t>
            </a:r>
            <a:r>
              <a:rPr lang="ja-JP" altLang="en-US" sz="2400" dirty="0"/>
              <a:t>」ボタンによる終了</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b="1" dirty="0"/>
              <a:t>メイン画面</a:t>
            </a:r>
            <a:r>
              <a:rPr lang="ja-JP" altLang="en-US" sz="2400" dirty="0"/>
              <a:t>での</a:t>
            </a:r>
            <a:r>
              <a:rPr lang="ja-JP" altLang="en-US" sz="2400" b="1" dirty="0"/>
              <a:t>プログラム編集と再実行</a:t>
            </a:r>
            <a:r>
              <a:rPr lang="ja-JP" altLang="en-US" sz="2400" dirty="0"/>
              <a:t>が可能</a:t>
            </a:r>
            <a:endParaRPr lang="en-US" altLang="ja-JP" sz="2400" dirty="0"/>
          </a:p>
          <a:p>
            <a:r>
              <a:rPr lang="ja-JP" altLang="en-US" sz="2400" dirty="0"/>
              <a:t>左側で実行結果を確認</a:t>
            </a:r>
            <a:endParaRPr lang="en-US" altLang="ja-JP" sz="2400" dirty="0"/>
          </a:p>
        </p:txBody>
      </p:sp>
      <p:pic>
        <p:nvPicPr>
          <p:cNvPr id="6" name="図 5">
            <a:extLst>
              <a:ext uri="{FF2B5EF4-FFF2-40B4-BE49-F238E27FC236}">
                <a16:creationId xmlns:a16="http://schemas.microsoft.com/office/drawing/2014/main" id="{C50F07C5-FB06-0A1B-074A-B52D19376542}"/>
              </a:ext>
            </a:extLst>
          </p:cNvPr>
          <p:cNvPicPr>
            <a:picLocks noChangeAspect="1"/>
          </p:cNvPicPr>
          <p:nvPr/>
        </p:nvPicPr>
        <p:blipFill>
          <a:blip r:embed="rId3"/>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fontScale="90000"/>
          </a:bodyPr>
          <a:lstStyle/>
          <a:p>
            <a:r>
              <a:rPr lang="en-US" altLang="ja-JP" dirty="0"/>
              <a:t>Trinket </a:t>
            </a:r>
            <a:r>
              <a:rPr kumimoji="1" lang="ja-JP" altLang="en-US" dirty="0"/>
              <a:t>の基本操作</a:t>
            </a:r>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476153" y="5070208"/>
            <a:ext cx="203132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游ゴシック" panose="020B0400000000000000" pitchFamily="50" charset="-128"/>
              </a:rPr>
              <a:t>確認編集用</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217028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7"/>
            <a:ext cx="4939868" cy="1742273"/>
          </a:xfrm>
        </p:spPr>
        <p:txBody>
          <a:bodyPr anchor="b">
            <a:normAutofit/>
          </a:bodyPr>
          <a:lstStyle/>
          <a:p>
            <a:pPr algn="l"/>
            <a:r>
              <a:rPr lang="ja-JP" altLang="en-US" dirty="0"/>
              <a:t>演習．</a:t>
            </a:r>
            <a:br>
              <a:rPr lang="en-US" altLang="ja-JP" dirty="0"/>
            </a:br>
            <a:r>
              <a:rPr lang="en-US" altLang="ja-JP" dirty="0"/>
              <a:t>Trinket </a:t>
            </a:r>
            <a:r>
              <a:rPr lang="ja-JP" altLang="en-US" dirty="0"/>
              <a:t>による </a:t>
            </a:r>
            <a:r>
              <a:rPr lang="en-US" altLang="ja-JP" dirty="0"/>
              <a:t>Python </a:t>
            </a:r>
            <a:r>
              <a:rPr lang="ja-JP" altLang="en-US" dirty="0"/>
              <a:t>プログラム実行</a:t>
            </a:r>
          </a:p>
        </p:txBody>
      </p:sp>
      <p:sp>
        <p:nvSpPr>
          <p:cNvPr id="3" name="コンテンツ プレースホルダー 2"/>
          <p:cNvSpPr>
            <a:spLocks noGrp="1"/>
          </p:cNvSpPr>
          <p:nvPr>
            <p:ph idx="1"/>
          </p:nvPr>
        </p:nvSpPr>
        <p:spPr>
          <a:xfrm>
            <a:off x="3724073" y="2438400"/>
            <a:ext cx="4939867" cy="3785419"/>
          </a:xfrm>
        </p:spPr>
        <p:txBody>
          <a:bodyPr>
            <a:normAutofit/>
          </a:bodyPr>
          <a:lstStyle/>
          <a:p>
            <a:pPr marL="0" indent="0">
              <a:spcAft>
                <a:spcPts val="600"/>
              </a:spcAft>
              <a:buNone/>
            </a:pPr>
            <a:endParaRPr lang="en-US" altLang="ja-JP" sz="2400" b="1" dirty="0"/>
          </a:p>
          <a:p>
            <a:pPr>
              <a:spcAft>
                <a:spcPts val="600"/>
              </a:spcAft>
            </a:pPr>
            <a:endParaRPr lang="en-US" altLang="ja-JP" sz="2400" b="1" dirty="0"/>
          </a:p>
          <a:p>
            <a:pPr marL="0" indent="0">
              <a:spcAft>
                <a:spcPts val="600"/>
              </a:spcAft>
              <a:buNone/>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17</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29083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b="0" i="0" dirty="0">
                <a:effectLst/>
                <a:latin typeface="Merriweather" panose="00000500000000000000" pitchFamily="2" charset="0"/>
                <a:hlinkClick r:id="rId2"/>
              </a:rPr>
              <a:t>https://trinket.io/python/6c652f1c2f</a:t>
            </a:r>
            <a:endParaRPr lang="en-US" altLang="ja-JP" b="0" i="0" dirty="0">
              <a:effectLst/>
              <a:latin typeface="Merriweather" panose="00000500000000000000" pitchFamily="2" charset="0"/>
            </a:endParaRPr>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9" name="図 8">
            <a:extLst>
              <a:ext uri="{FF2B5EF4-FFF2-40B4-BE49-F238E27FC236}">
                <a16:creationId xmlns:a16="http://schemas.microsoft.com/office/drawing/2014/main" id="{C984CCAB-7257-D89C-7174-9E5F6584D892}"/>
              </a:ext>
            </a:extLst>
          </p:cNvPr>
          <p:cNvPicPr>
            <a:picLocks noChangeAspect="1"/>
          </p:cNvPicPr>
          <p:nvPr/>
        </p:nvPicPr>
        <p:blipFill>
          <a:blip r:embed="rId3"/>
          <a:stretch>
            <a:fillRect/>
          </a:stretch>
        </p:blipFill>
        <p:spPr>
          <a:xfrm>
            <a:off x="835175" y="2735667"/>
            <a:ext cx="5424041" cy="2525597"/>
          </a:xfrm>
          <a:prstGeom prst="rect">
            <a:avLst/>
          </a:prstGeom>
        </p:spPr>
      </p:pic>
      <p:sp>
        <p:nvSpPr>
          <p:cNvPr id="10" name="正方形/長方形 9">
            <a:extLst>
              <a:ext uri="{FF2B5EF4-FFF2-40B4-BE49-F238E27FC236}">
                <a16:creationId xmlns:a16="http://schemas.microsoft.com/office/drawing/2014/main" id="{DBF72D09-CF18-54A3-05FD-E404CF41A5B1}"/>
              </a:ext>
            </a:extLst>
          </p:cNvPr>
          <p:cNvSpPr/>
          <p:nvPr/>
        </p:nvSpPr>
        <p:spPr>
          <a:xfrm>
            <a:off x="1883938" y="2922277"/>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992988" y="2661997"/>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666165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5268282-7AE8-0BBC-E3F0-30DC020C355D}"/>
              </a:ext>
            </a:extLst>
          </p:cNvPr>
          <p:cNvPicPr>
            <a:picLocks noChangeAspect="1"/>
          </p:cNvPicPr>
          <p:nvPr/>
        </p:nvPicPr>
        <p:blipFill>
          <a:blip r:embed="rId2"/>
          <a:stretch>
            <a:fillRect/>
          </a:stretch>
        </p:blipFill>
        <p:spPr>
          <a:xfrm>
            <a:off x="613533" y="2700629"/>
            <a:ext cx="6181939" cy="2849881"/>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③ </a:t>
            </a:r>
            <a:r>
              <a:rPr lang="en-US" altLang="ja-JP" dirty="0"/>
              <a:t>trinket </a:t>
            </a:r>
            <a:r>
              <a:rPr lang="ja-JP" altLang="en-US" dirty="0"/>
              <a:t>の次のページを開く</a:t>
            </a:r>
            <a:endParaRPr lang="en-US" altLang="ja-JP" dirty="0"/>
          </a:p>
          <a:p>
            <a:pPr marL="0" indent="0">
              <a:buNone/>
            </a:pPr>
            <a:r>
              <a:rPr lang="en-US" altLang="ja-JP" b="0" i="0" dirty="0">
                <a:effectLst/>
                <a:latin typeface="Merriweather" panose="00000500000000000000" pitchFamily="2" charset="0"/>
                <a:hlinkClick r:id="rId3"/>
              </a:rPr>
              <a:t>https://trinket.io/python/94d1563844</a:t>
            </a:r>
            <a:endParaRPr lang="en-US" altLang="ja-JP" b="0" i="0" dirty="0">
              <a:effectLst/>
              <a:latin typeface="Merriweather" panose="00000500000000000000" pitchFamily="2" charset="0"/>
            </a:endParaRPr>
          </a:p>
          <a:p>
            <a:pPr marL="0" indent="0">
              <a:buNone/>
            </a:pPr>
            <a:endParaRPr lang="en-US" altLang="ja-JP" dirty="0"/>
          </a:p>
          <a:p>
            <a:pPr marL="0" indent="0">
              <a:buNone/>
            </a:pPr>
            <a:r>
              <a:rPr lang="ja-JP" altLang="en-US" dirty="0"/>
              <a:t>④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ja-JP" altLang="en-US" sz="2400" dirty="0">
                <a:solidFill>
                  <a:prstClr val="black"/>
                </a:solidFill>
              </a:rPr>
              <a:t>プログラム</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301335" y="2659809"/>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1828557" y="3038828"/>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テキスト ボックス 4">
            <a:extLst>
              <a:ext uri="{FF2B5EF4-FFF2-40B4-BE49-F238E27FC236}">
                <a16:creationId xmlns:a16="http://schemas.microsoft.com/office/drawing/2014/main" id="{F009617A-49C3-18A0-639C-BCC5D518AEAD}"/>
              </a:ext>
            </a:extLst>
          </p:cNvPr>
          <p:cNvSpPr txBox="1"/>
          <p:nvPr/>
        </p:nvSpPr>
        <p:spPr>
          <a:xfrm>
            <a:off x="6885071" y="3893807"/>
            <a:ext cx="233910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ボールが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壁に当たったら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反射する．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32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3" r="2826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lnSpc>
                <a:spcPct val="120000"/>
              </a:lnSpc>
              <a:spcBef>
                <a:spcPts val="1200"/>
              </a:spcBef>
            </a:pPr>
            <a:r>
              <a:rPr lang="ja-JP" altLang="en-US" sz="2400" b="1" dirty="0">
                <a:solidFill>
                  <a:srgbClr val="C00000"/>
                </a:solidFill>
              </a:rPr>
              <a:t>コンピュータ</a:t>
            </a:r>
            <a:r>
              <a:rPr lang="ja-JP" altLang="en-US" sz="2400" dirty="0"/>
              <a:t>は，</a:t>
            </a:r>
            <a:r>
              <a:rPr lang="ja-JP" altLang="en-US" sz="2400" b="1" dirty="0">
                <a:solidFill>
                  <a:srgbClr val="C00000"/>
                </a:solidFill>
              </a:rPr>
              <a:t>プログラム</a:t>
            </a:r>
            <a:r>
              <a:rPr lang="ja-JP" altLang="en-US" sz="2400" dirty="0"/>
              <a:t>に従って動作</a:t>
            </a:r>
            <a:endParaRPr lang="en-US" altLang="ja-JP" sz="2400" dirty="0">
              <a:latin typeface="Segoe UI" panose="020B0502040204020203" pitchFamily="34" charset="0"/>
              <a:ea typeface="メイリオ" panose="020B0604030504040204" pitchFamily="50" charset="-128"/>
              <a:cs typeface="Segoe UI" panose="020B0502040204020203" pitchFamily="34" charset="0"/>
            </a:endParaRPr>
          </a:p>
          <a:p>
            <a:pPr>
              <a:lnSpc>
                <a:spcPct val="120000"/>
              </a:lnSpc>
              <a:spcBef>
                <a:spcPts val="1200"/>
              </a:spcBef>
            </a:pPr>
            <a:r>
              <a:rPr lang="ja-JP" altLang="en-US" sz="2400" b="1" dirty="0">
                <a:solidFill>
                  <a:srgbClr val="C00000"/>
                </a:solidFill>
              </a:rPr>
              <a:t>プログラム</a:t>
            </a:r>
            <a:r>
              <a:rPr lang="ja-JP" altLang="en-US" sz="2400" dirty="0"/>
              <a:t>は，</a:t>
            </a:r>
            <a:r>
              <a:rPr lang="ja-JP" altLang="en-US" sz="2400" b="1" dirty="0">
                <a:solidFill>
                  <a:srgbClr val="C00000"/>
                </a:solidFill>
              </a:rPr>
              <a:t>コンピュータ</a:t>
            </a:r>
            <a:r>
              <a:rPr lang="ja-JP" altLang="en-US" sz="2400" dirty="0"/>
              <a:t>に指示を出し，所定の作業を遂行させる</a:t>
            </a:r>
            <a:endParaRPr lang="en-US" altLang="ja-JP" sz="2400" dirty="0"/>
          </a:p>
          <a:p>
            <a:pPr marL="0" indent="0">
              <a:lnSpc>
                <a:spcPct val="120000"/>
              </a:lnSpc>
              <a:spcBef>
                <a:spcPts val="1200"/>
              </a:spcBef>
              <a:buNone/>
            </a:pPr>
            <a:r>
              <a:rPr lang="ja-JP" altLang="en-US" sz="2400" dirty="0"/>
              <a:t>この関係が，コンピュータシステムの基礎</a:t>
            </a:r>
            <a:endParaRPr lang="en-US" altLang="ja-JP" sz="2400" dirty="0"/>
          </a:p>
          <a:p>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latin typeface="Segoe UI" panose="020B0502040204020203" pitchFamily="34" charset="0"/>
                <a:ea typeface="メイリオ" panose="020B0604030504040204" pitchFamily="50" charset="-128"/>
                <a:cs typeface="Segoe UI" panose="020B0502040204020203" pitchFamily="34" charset="0"/>
              </a:rPr>
              <a:t>コンピュータとプログラム</a:t>
            </a:r>
            <a:r>
              <a:rPr lang="ja-JP" altLang="en-US" dirty="0">
                <a:latin typeface="Segoe UI" panose="020B0502040204020203" pitchFamily="34" charset="0"/>
              </a:rPr>
              <a:t>の関係</a:t>
            </a:r>
            <a:endParaRPr lang="ja-JP" altLang="en-US" dirty="0"/>
          </a:p>
        </p:txBody>
      </p:sp>
    </p:spTree>
    <p:extLst>
      <p:ext uri="{BB962C8B-B14F-4D97-AF65-F5344CB8AC3E}">
        <p14:creationId xmlns:p14="http://schemas.microsoft.com/office/powerpoint/2010/main" val="176031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80628"/>
            <a:ext cx="4939868" cy="2043140"/>
          </a:xfrm>
        </p:spPr>
        <p:txBody>
          <a:bodyPr anchor="b">
            <a:normAutofit/>
          </a:bodyPr>
          <a:lstStyle/>
          <a:p>
            <a:pPr algn="l"/>
            <a:r>
              <a:rPr lang="ja-JP" altLang="en-US" dirty="0"/>
              <a:t>演習．</a:t>
            </a:r>
            <a:br>
              <a:rPr lang="en-US" altLang="ja-JP" dirty="0"/>
            </a:br>
            <a:r>
              <a:rPr lang="ja-JP" altLang="en-US" dirty="0"/>
              <a:t>基本的な計算から高度な数学処理まで</a:t>
            </a:r>
          </a:p>
        </p:txBody>
      </p:sp>
      <p:sp>
        <p:nvSpPr>
          <p:cNvPr id="3" name="コンテンツ プレースホルダー 2"/>
          <p:cNvSpPr>
            <a:spLocks noGrp="1"/>
          </p:cNvSpPr>
          <p:nvPr>
            <p:ph idx="1"/>
          </p:nvPr>
        </p:nvSpPr>
        <p:spPr>
          <a:xfrm>
            <a:off x="3724073" y="2438400"/>
            <a:ext cx="4939867" cy="4291263"/>
          </a:xfrm>
        </p:spPr>
        <p:txBody>
          <a:bodyPr>
            <a:normAutofit/>
          </a:bodyPr>
          <a:lstStyle/>
          <a:p>
            <a:pPr lvl="1">
              <a:spcAft>
                <a:spcPts val="600"/>
              </a:spcAft>
            </a:pPr>
            <a:endParaRPr lang="en-US" altLang="ja-JP" dirty="0"/>
          </a:p>
          <a:p>
            <a:pPr lvl="1">
              <a:spcAft>
                <a:spcPts val="600"/>
              </a:spcAft>
            </a:pPr>
            <a:endParaRPr lang="en-US" altLang="ja-JP" sz="1700"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20</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20048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E9D3F17-3296-D696-4B03-BA6E655CA91F}"/>
              </a:ext>
            </a:extLst>
          </p:cNvPr>
          <p:cNvPicPr>
            <a:picLocks noChangeAspect="1"/>
          </p:cNvPicPr>
          <p:nvPr/>
        </p:nvPicPr>
        <p:blipFill>
          <a:blip r:embed="rId2"/>
          <a:stretch>
            <a:fillRect/>
          </a:stretch>
        </p:blipFill>
        <p:spPr>
          <a:xfrm>
            <a:off x="0" y="4154851"/>
            <a:ext cx="9144000" cy="2198156"/>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418974"/>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3"/>
              </a:rPr>
              <a:t>https://trinket.io/python/2b804ab19a</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オペレーティングシステム（コンピュータ）のタイマーを利用した</a:t>
            </a:r>
            <a:r>
              <a:rPr kumimoji="1" lang="ja-JP" altLang="en-US" sz="2400" b="1" i="0" u="none" strike="noStrike" kern="1200" cap="none" spc="0" normalizeH="0" baseline="0" noProof="0" dirty="0">
                <a:ln>
                  <a:noFill/>
                </a:ln>
                <a:solidFill>
                  <a:srgbClr val="FF0000"/>
                </a:solidFill>
                <a:effectLst/>
                <a:uLnTx/>
                <a:uFillTx/>
                <a:latin typeface="Segoe UI" panose="020B0502040204020203" pitchFamily="34" charset="0"/>
                <a:ea typeface="メイリオ" panose="020B0604030504040204" pitchFamily="50" charset="-128"/>
                <a:cs typeface="Segoe UI" panose="020B0502040204020203" pitchFamily="34" charset="0"/>
              </a:rPr>
              <a:t>現在日時の表示</a:t>
            </a: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4970238" y="5215221"/>
            <a:ext cx="3791797"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7DE8634-79E4-F6AC-F3FB-768002AAD9B1}"/>
              </a:ext>
            </a:extLst>
          </p:cNvPr>
          <p:cNvSpPr txBox="1"/>
          <p:nvPr/>
        </p:nvSpPr>
        <p:spPr>
          <a:xfrm>
            <a:off x="5779975" y="5994397"/>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現在の日時</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26F87B3D-628A-D338-CF65-386F41336389}"/>
              </a:ext>
            </a:extLst>
          </p:cNvPr>
          <p:cNvSpPr txBox="1"/>
          <p:nvPr/>
        </p:nvSpPr>
        <p:spPr>
          <a:xfrm>
            <a:off x="1487347" y="2994426"/>
            <a:ext cx="457200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datetime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now = datetime.datetime.now()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print(now)</a:t>
            </a:r>
          </a:p>
        </p:txBody>
      </p:sp>
    </p:spTree>
    <p:extLst>
      <p:ext uri="{BB962C8B-B14F-4D97-AF65-F5344CB8AC3E}">
        <p14:creationId xmlns:p14="http://schemas.microsoft.com/office/powerpoint/2010/main" val="304285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1145E6E-4608-4EE7-C228-F89112DDEE17}"/>
              </a:ext>
            </a:extLst>
          </p:cNvPr>
          <p:cNvPicPr>
            <a:picLocks noChangeAspect="1"/>
          </p:cNvPicPr>
          <p:nvPr/>
        </p:nvPicPr>
        <p:blipFill>
          <a:blip r:embed="rId2"/>
          <a:stretch>
            <a:fillRect/>
          </a:stretch>
        </p:blipFill>
        <p:spPr>
          <a:xfrm>
            <a:off x="408785" y="3817575"/>
            <a:ext cx="8580227" cy="2660626"/>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158302"/>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3"/>
              </a:rPr>
              <a:t>https://trinket.io/python/597e5771ff</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④</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08785" y="275858"/>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平方根：面積が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7</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の正方形の一辺の長さ</a:t>
            </a:r>
          </a:p>
        </p:txBody>
      </p:sp>
      <p:sp>
        <p:nvSpPr>
          <p:cNvPr id="8" name="正方形/長方形 7">
            <a:extLst>
              <a:ext uri="{FF2B5EF4-FFF2-40B4-BE49-F238E27FC236}">
                <a16:creationId xmlns:a16="http://schemas.microsoft.com/office/drawing/2014/main" id="{50188D3C-340A-473A-701F-1456BCDC0C1D}"/>
              </a:ext>
            </a:extLst>
          </p:cNvPr>
          <p:cNvSpPr/>
          <p:nvPr/>
        </p:nvSpPr>
        <p:spPr>
          <a:xfrm>
            <a:off x="5191196" y="5869295"/>
            <a:ext cx="2419059"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718D2FA7-2C2D-2AF5-7558-9AC74D0A053E}"/>
              </a:ext>
            </a:extLst>
          </p:cNvPr>
          <p:cNvSpPr txBox="1"/>
          <p:nvPr/>
        </p:nvSpPr>
        <p:spPr>
          <a:xfrm>
            <a:off x="1753564" y="2875934"/>
            <a:ext cx="457200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print(math.sqrt(7))</a:t>
            </a:r>
          </a:p>
        </p:txBody>
      </p:sp>
    </p:spTree>
    <p:extLst>
      <p:ext uri="{BB962C8B-B14F-4D97-AF65-F5344CB8AC3E}">
        <p14:creationId xmlns:p14="http://schemas.microsoft.com/office/powerpoint/2010/main" val="2889176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980641A-C830-2751-40E5-BDBE65255480}"/>
              </a:ext>
            </a:extLst>
          </p:cNvPr>
          <p:cNvPicPr>
            <a:picLocks noChangeAspect="1"/>
          </p:cNvPicPr>
          <p:nvPr/>
        </p:nvPicPr>
        <p:blipFill>
          <a:blip r:embed="rId2"/>
          <a:stretch>
            <a:fillRect/>
          </a:stretch>
        </p:blipFill>
        <p:spPr>
          <a:xfrm>
            <a:off x="345970" y="3705678"/>
            <a:ext cx="8596501" cy="2380179"/>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127655"/>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⑤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3"/>
              </a:rPr>
              <a:t>https://trinket.io/python/4e3559f879</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⑥</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6" y="175991"/>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円周率：半径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3</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の円の面積は？</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5264067" y="5553642"/>
            <a:ext cx="2419059" cy="4875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1690F8B-D1E1-EAD9-B3AB-7D073106BE51}"/>
              </a:ext>
            </a:extLst>
          </p:cNvPr>
          <p:cNvSpPr txBox="1"/>
          <p:nvPr/>
        </p:nvSpPr>
        <p:spPr>
          <a:xfrm>
            <a:off x="2059174" y="2680464"/>
            <a:ext cx="457200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print(3 * 3 * math.pi)</a:t>
            </a:r>
          </a:p>
        </p:txBody>
      </p:sp>
    </p:spTree>
    <p:extLst>
      <p:ext uri="{BB962C8B-B14F-4D97-AF65-F5344CB8AC3E}">
        <p14:creationId xmlns:p14="http://schemas.microsoft.com/office/powerpoint/2010/main" val="341746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8A113F2-F03C-9691-B8CF-073351A65B6B}"/>
              </a:ext>
            </a:extLst>
          </p:cNvPr>
          <p:cNvPicPr>
            <a:picLocks noChangeAspect="1"/>
          </p:cNvPicPr>
          <p:nvPr/>
        </p:nvPicPr>
        <p:blipFill>
          <a:blip r:embed="rId2"/>
          <a:stretch>
            <a:fillRect/>
          </a:stretch>
        </p:blipFill>
        <p:spPr>
          <a:xfrm>
            <a:off x="341395" y="4460160"/>
            <a:ext cx="8714640" cy="1907245"/>
          </a:xfrm>
          <a:prstGeom prst="rect">
            <a:avLst/>
          </a:prstGeom>
        </p:spPr>
      </p:pic>
      <p:sp>
        <p:nvSpPr>
          <p:cNvPr id="6" name="スライド番号プレースホルダー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1A535F6-8A1B-F4A0-9BFF-D933245BC7DC}"/>
              </a:ext>
            </a:extLst>
          </p:cNvPr>
          <p:cNvSpPr txBox="1"/>
          <p:nvPr/>
        </p:nvSpPr>
        <p:spPr>
          <a:xfrm>
            <a:off x="341395" y="1604071"/>
            <a:ext cx="8461209"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⑦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trinket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の次のページを開く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hlinkClick r:id="rId3"/>
              </a:rPr>
              <a:t>https://trinket.io/python/bdcce27488</a:t>
            </a:r>
            <a:endParaRPr kumimoji="0" lang="en-US" altLang="ja-JP" sz="2400" b="0" i="0" u="none" strike="noStrike" kern="1200" cap="none" spc="0" normalizeH="0" baseline="0" noProof="0" dirty="0">
              <a:ln>
                <a:noFill/>
              </a:ln>
              <a:solidFill>
                <a:prstClr val="black"/>
              </a:solidFill>
              <a:effectLst/>
              <a:uLnTx/>
              <a:uFillTx/>
              <a:latin typeface="Merriweather" panose="00000500000000000000" pitchFamily="2" charset="0"/>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⑧</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実行結果が，次のように表示されることを確認</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コンテンツ プレースホルダー 2">
            <a:extLst>
              <a:ext uri="{FF2B5EF4-FFF2-40B4-BE49-F238E27FC236}">
                <a16:creationId xmlns:a16="http://schemas.microsoft.com/office/drawing/2014/main" id="{F54B7BC5-4740-1A01-DFAE-9C56339A62C8}"/>
              </a:ext>
            </a:extLst>
          </p:cNvPr>
          <p:cNvSpPr txBox="1">
            <a:spLocks/>
          </p:cNvSpPr>
          <p:nvPr/>
        </p:nvSpPr>
        <p:spPr>
          <a:xfrm>
            <a:off x="414597" y="490595"/>
            <a:ext cx="7861157" cy="735110"/>
          </a:xfrm>
          <a:prstGeom prst="rect">
            <a:avLst/>
          </a:prstGeom>
          <a:ln>
            <a:solidFill>
              <a:schemeClr val="accent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三角関数：三角形の２辺の長さが，</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４</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と</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６</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で，その間の角度が</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６０</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度のとき，面積は </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(1/2) ×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4</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6</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 sin(</a:t>
            </a:r>
            <a:r>
              <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60</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正方形/長方形 7">
            <a:extLst>
              <a:ext uri="{FF2B5EF4-FFF2-40B4-BE49-F238E27FC236}">
                <a16:creationId xmlns:a16="http://schemas.microsoft.com/office/drawing/2014/main" id="{50188D3C-340A-473A-701F-1456BCDC0C1D}"/>
              </a:ext>
            </a:extLst>
          </p:cNvPr>
          <p:cNvSpPr/>
          <p:nvPr/>
        </p:nvSpPr>
        <p:spPr>
          <a:xfrm>
            <a:off x="6383546" y="5802191"/>
            <a:ext cx="2276708" cy="43192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A79D9487-C191-5F1F-C8EA-62C4F594DBEE}"/>
              </a:ext>
            </a:extLst>
          </p:cNvPr>
          <p:cNvSpPr txBox="1"/>
          <p:nvPr/>
        </p:nvSpPr>
        <p:spPr>
          <a:xfrm>
            <a:off x="905112" y="3275092"/>
            <a:ext cx="758720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import 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print((1/2) * 4 * 6 * math.sin(60 * math.pi / 180))</a:t>
            </a:r>
          </a:p>
        </p:txBody>
      </p:sp>
    </p:spTree>
    <p:extLst>
      <p:ext uri="{BB962C8B-B14F-4D97-AF65-F5344CB8AC3E}">
        <p14:creationId xmlns:p14="http://schemas.microsoft.com/office/powerpoint/2010/main" val="1234076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142BD0-7230-F2A5-9841-EE2135DFD21B}"/>
              </a:ext>
            </a:extLst>
          </p:cNvPr>
          <p:cNvSpPr>
            <a:spLocks noGrp="1"/>
          </p:cNvSpPr>
          <p:nvPr>
            <p:ph type="title"/>
          </p:nvPr>
        </p:nvSpPr>
        <p:spPr/>
        <p:txBody>
          <a:bodyPr>
            <a:normAutofit fontScale="90000"/>
          </a:bodyPr>
          <a:lstStyle/>
          <a:p>
            <a:r>
              <a:rPr kumimoji="1" lang="ja-JP" altLang="en-US" dirty="0"/>
              <a:t>プログラミングの意義と可能性</a:t>
            </a:r>
          </a:p>
        </p:txBody>
      </p:sp>
      <p:sp>
        <p:nvSpPr>
          <p:cNvPr id="3" name="コンテンツ プレースホルダー 2">
            <a:extLst>
              <a:ext uri="{FF2B5EF4-FFF2-40B4-BE49-F238E27FC236}">
                <a16:creationId xmlns:a16="http://schemas.microsoft.com/office/drawing/2014/main" id="{8FD43DD3-99BA-2B2A-56A0-8BB5589EA095}"/>
              </a:ext>
            </a:extLst>
          </p:cNvPr>
          <p:cNvSpPr>
            <a:spLocks noGrp="1"/>
          </p:cNvSpPr>
          <p:nvPr>
            <p:ph idx="1"/>
          </p:nvPr>
        </p:nvSpPr>
        <p:spPr/>
        <p:txBody>
          <a:bodyPr>
            <a:noAutofit/>
          </a:bodyPr>
          <a:lstStyle/>
          <a:p>
            <a:r>
              <a:rPr kumimoji="1" lang="ja-JP" altLang="en-US" sz="2400" b="1" dirty="0"/>
              <a:t>プログラミング</a:t>
            </a:r>
            <a:r>
              <a:rPr kumimoji="1" lang="ja-JP" altLang="en-US" sz="2400" dirty="0"/>
              <a:t>は，</a:t>
            </a:r>
            <a:r>
              <a:rPr kumimoji="1" lang="ja-JP" altLang="en-US" sz="2400" b="1" dirty="0"/>
              <a:t>人間の力を増幅</a:t>
            </a:r>
            <a:r>
              <a:rPr kumimoji="1" lang="ja-JP" altLang="en-US" sz="2400" dirty="0"/>
              <a:t>し、私たちができることを大幅に広げる技術である</a:t>
            </a:r>
            <a:endParaRPr kumimoji="1" lang="en-US" altLang="ja-JP" sz="2400" dirty="0"/>
          </a:p>
          <a:p>
            <a:pPr lvl="1"/>
            <a:r>
              <a:rPr kumimoji="1" lang="ja-JP" altLang="en-US" b="1" dirty="0"/>
              <a:t>シミュレーション</a:t>
            </a:r>
            <a:endParaRPr lang="en-US" altLang="ja-JP" b="1" dirty="0"/>
          </a:p>
          <a:p>
            <a:pPr lvl="1"/>
            <a:r>
              <a:rPr kumimoji="1" lang="ja-JP" altLang="en-US" b="1" dirty="0"/>
              <a:t>大量データ処理</a:t>
            </a:r>
            <a:endParaRPr lang="en-US" altLang="ja-JP" b="1" dirty="0"/>
          </a:p>
          <a:p>
            <a:pPr lvl="1"/>
            <a:r>
              <a:rPr kumimoji="1" lang="en-US" altLang="ja-JP" b="1" dirty="0"/>
              <a:t>AI</a:t>
            </a:r>
            <a:r>
              <a:rPr kumimoji="1" lang="ja-JP" altLang="en-US" b="1" dirty="0"/>
              <a:t>連携</a:t>
            </a:r>
            <a:endParaRPr lang="en-US" altLang="ja-JP" b="1" dirty="0"/>
          </a:p>
          <a:p>
            <a:pPr lvl="1"/>
            <a:r>
              <a:rPr kumimoji="1" lang="en-US" altLang="ja-JP" b="1" dirty="0"/>
              <a:t>IT</a:t>
            </a:r>
            <a:r>
              <a:rPr kumimoji="1" lang="ja-JP" altLang="en-US" b="1" dirty="0"/>
              <a:t>システム制作</a:t>
            </a:r>
            <a:r>
              <a:rPr kumimoji="1" lang="ja-JP" altLang="en-US" dirty="0"/>
              <a:t>など</a:t>
            </a:r>
            <a:endParaRPr kumimoji="1" lang="en-US" altLang="ja-JP" dirty="0"/>
          </a:p>
          <a:p>
            <a:r>
              <a:rPr kumimoji="1" lang="ja-JP" altLang="en-US" sz="2400" dirty="0"/>
              <a:t>プログラミングは</a:t>
            </a:r>
            <a:r>
              <a:rPr kumimoji="1" lang="ja-JP" altLang="en-US" sz="2400" b="1" dirty="0"/>
              <a:t>クリエイティブ</a:t>
            </a:r>
            <a:r>
              <a:rPr kumimoji="1" lang="ja-JP" altLang="en-US" sz="2400" dirty="0"/>
              <a:t>な行為</a:t>
            </a:r>
            <a:endParaRPr kumimoji="1" lang="en-US" altLang="ja-JP" sz="2400" dirty="0"/>
          </a:p>
          <a:p>
            <a:r>
              <a:rPr kumimoji="1" lang="ja-JP" altLang="en-US" sz="2400" dirty="0"/>
              <a:t>さまざまな作業を</a:t>
            </a:r>
            <a:r>
              <a:rPr kumimoji="1" lang="ja-JP" altLang="en-US" sz="2400" b="1" dirty="0"/>
              <a:t>自動化</a:t>
            </a:r>
            <a:r>
              <a:rPr kumimoji="1" lang="ja-JP" altLang="en-US" sz="2400" dirty="0"/>
              <a:t>したいとき、</a:t>
            </a:r>
            <a:r>
              <a:rPr kumimoji="1" lang="ja-JP" altLang="en-US" sz="2400" b="1" dirty="0"/>
              <a:t>問題解決</a:t>
            </a:r>
            <a:r>
              <a:rPr kumimoji="1" lang="ja-JP" altLang="en-US" sz="2400" dirty="0"/>
              <a:t>したいときにも役立つ</a:t>
            </a:r>
            <a:endParaRPr kumimoji="1" lang="en-US" altLang="ja-JP" sz="2400" dirty="0"/>
          </a:p>
          <a:p>
            <a:r>
              <a:rPr kumimoji="1" lang="ja-JP" altLang="en-US" sz="2400" dirty="0"/>
              <a:t>論理的思考力の向上</a:t>
            </a:r>
            <a:endParaRPr kumimoji="1" lang="en-US" altLang="ja-JP" sz="2400" dirty="0"/>
          </a:p>
          <a:p>
            <a:r>
              <a:rPr kumimoji="1" lang="ja-JP" altLang="en-US" sz="2400" dirty="0"/>
              <a:t>問題解決能力の育成</a:t>
            </a:r>
            <a:endParaRPr kumimoji="1" lang="en-US" altLang="ja-JP" sz="2400" dirty="0"/>
          </a:p>
          <a:p>
            <a:r>
              <a:rPr kumimoji="1" lang="ja-JP" altLang="en-US" sz="2400" dirty="0"/>
              <a:t>デジタル社会での必須スキル</a:t>
            </a:r>
          </a:p>
        </p:txBody>
      </p:sp>
      <p:sp>
        <p:nvSpPr>
          <p:cNvPr id="4" name="スライド番号プレースホルダー 3">
            <a:extLst>
              <a:ext uri="{FF2B5EF4-FFF2-40B4-BE49-F238E27FC236}">
                <a16:creationId xmlns:a16="http://schemas.microsoft.com/office/drawing/2014/main" id="{A957820D-616D-3C49-692A-8724AC38B6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67434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C938F7-8206-C71A-5AA1-F4BA0F072429}"/>
              </a:ext>
            </a:extLst>
          </p:cNvPr>
          <p:cNvSpPr>
            <a:spLocks noGrp="1"/>
          </p:cNvSpPr>
          <p:nvPr>
            <p:ph type="title"/>
          </p:nvPr>
        </p:nvSpPr>
        <p:spPr/>
        <p:txBody>
          <a:bodyPr>
            <a:normAutofit fontScale="90000"/>
          </a:bodyPr>
          <a:lstStyle/>
          <a:p>
            <a:r>
              <a:rPr kumimoji="1" lang="ja-JP" altLang="en-US" dirty="0"/>
              <a:t>プログラミングの応用分野</a:t>
            </a:r>
          </a:p>
        </p:txBody>
      </p:sp>
      <p:sp>
        <p:nvSpPr>
          <p:cNvPr id="3" name="コンテンツ プレースホルダー 2">
            <a:extLst>
              <a:ext uri="{FF2B5EF4-FFF2-40B4-BE49-F238E27FC236}">
                <a16:creationId xmlns:a16="http://schemas.microsoft.com/office/drawing/2014/main" id="{644D6734-6774-04B2-D99E-CAEEAF72BD30}"/>
              </a:ext>
            </a:extLst>
          </p:cNvPr>
          <p:cNvSpPr>
            <a:spLocks noGrp="1"/>
          </p:cNvSpPr>
          <p:nvPr>
            <p:ph idx="1"/>
          </p:nvPr>
        </p:nvSpPr>
        <p:spPr>
          <a:xfrm>
            <a:off x="321845" y="846252"/>
            <a:ext cx="8461208" cy="5729761"/>
          </a:xfrm>
        </p:spPr>
        <p:txBody>
          <a:bodyPr>
            <a:normAutofit fontScale="77500" lnSpcReduction="20000"/>
          </a:bodyPr>
          <a:lstStyle/>
          <a:p>
            <a:r>
              <a:rPr kumimoji="1" lang="en-US" altLang="ja-JP" b="1" dirty="0"/>
              <a:t>Web</a:t>
            </a:r>
            <a:r>
              <a:rPr kumimoji="1" lang="ja-JP" altLang="en-US" b="1" dirty="0"/>
              <a:t>開発</a:t>
            </a:r>
          </a:p>
          <a:p>
            <a:pPr marL="0" indent="0">
              <a:buNone/>
            </a:pPr>
            <a:r>
              <a:rPr kumimoji="1" lang="ja-JP" altLang="en-US" dirty="0"/>
              <a:t>フロントエンド（</a:t>
            </a:r>
            <a:r>
              <a:rPr kumimoji="1" lang="en-US" altLang="ja-JP" dirty="0"/>
              <a:t>HTML, CSS, JavaScript</a:t>
            </a:r>
            <a:r>
              <a:rPr kumimoji="1" lang="ja-JP" altLang="en-US" dirty="0"/>
              <a:t>），バックエンド（</a:t>
            </a:r>
            <a:r>
              <a:rPr kumimoji="1" lang="en-US" altLang="ja-JP" dirty="0"/>
              <a:t>Python, Django, Flask</a:t>
            </a:r>
            <a:r>
              <a:rPr kumimoji="1" lang="ja-JP" altLang="en-US" dirty="0"/>
              <a:t>）</a:t>
            </a:r>
          </a:p>
          <a:p>
            <a:r>
              <a:rPr kumimoji="1" lang="ja-JP" altLang="en-US" b="1" dirty="0"/>
              <a:t>データ分析</a:t>
            </a:r>
          </a:p>
          <a:p>
            <a:pPr marL="0" indent="0">
              <a:buNone/>
            </a:pPr>
            <a:r>
              <a:rPr kumimoji="1" lang="ja-JP" altLang="en-US" dirty="0"/>
              <a:t>ビッグデータ処理，統計分析，データビジュアライゼーション（データの可視化）</a:t>
            </a:r>
          </a:p>
          <a:p>
            <a:r>
              <a:rPr kumimoji="1" lang="ja-JP" altLang="en-US" b="1" dirty="0"/>
              <a:t>人工知能</a:t>
            </a:r>
          </a:p>
          <a:p>
            <a:pPr marL="0" indent="0">
              <a:buNone/>
            </a:pPr>
            <a:r>
              <a:rPr kumimoji="1" lang="ja-JP" altLang="en-US" dirty="0"/>
              <a:t>自然言語処理，コンピュータビジョン（画像認識技術），予測モデリング</a:t>
            </a:r>
          </a:p>
          <a:p>
            <a:r>
              <a:rPr kumimoji="1" lang="ja-JP" altLang="en-US" b="1" dirty="0"/>
              <a:t>ゲーム開発</a:t>
            </a:r>
            <a:endParaRPr kumimoji="1" lang="en-US" altLang="ja-JP" b="1" dirty="0"/>
          </a:p>
          <a:p>
            <a:pPr marL="0" indent="0">
              <a:buNone/>
            </a:pPr>
            <a:r>
              <a:rPr kumimoji="1" lang="en-US" altLang="ja-JP" dirty="0"/>
              <a:t>2D</a:t>
            </a:r>
            <a:r>
              <a:rPr lang="ja-JP" altLang="en-US" dirty="0"/>
              <a:t>ゲーム，</a:t>
            </a:r>
            <a:r>
              <a:rPr kumimoji="1" lang="en-US" altLang="ja-JP" dirty="0"/>
              <a:t>3D</a:t>
            </a:r>
            <a:r>
              <a:rPr kumimoji="1" lang="ja-JP" altLang="en-US" dirty="0"/>
              <a:t>ゲーム，モバイルゲーム</a:t>
            </a:r>
          </a:p>
          <a:p>
            <a:r>
              <a:rPr kumimoji="1" lang="en-US" altLang="ja-JP" b="1" dirty="0"/>
              <a:t>IoT</a:t>
            </a:r>
            <a:r>
              <a:rPr kumimoji="1" lang="ja-JP" altLang="en-US" b="1" dirty="0"/>
              <a:t>（</a:t>
            </a:r>
            <a:r>
              <a:rPr kumimoji="1" lang="en-US" altLang="ja-JP" b="1" dirty="0"/>
              <a:t>Internet of Things</a:t>
            </a:r>
            <a:r>
              <a:rPr kumimoji="1" lang="ja-JP" altLang="en-US" b="1" dirty="0"/>
              <a:t>）</a:t>
            </a:r>
          </a:p>
          <a:p>
            <a:pPr marL="0" indent="0">
              <a:buNone/>
            </a:pPr>
            <a:r>
              <a:rPr kumimoji="1" lang="ja-JP" altLang="en-US" dirty="0"/>
              <a:t>センサーデータの収集と分析，スマートホームシステム</a:t>
            </a:r>
          </a:p>
          <a:p>
            <a:r>
              <a:rPr kumimoji="1" lang="ja-JP" altLang="en-US" b="1" dirty="0"/>
              <a:t>サイバーセキュリティ</a:t>
            </a:r>
          </a:p>
          <a:p>
            <a:pPr marL="0" indent="0">
              <a:buNone/>
            </a:pPr>
            <a:r>
              <a:rPr kumimoji="1" lang="ja-JP" altLang="en-US" dirty="0"/>
              <a:t>ネットワークセキュリティ，暗号化技術</a:t>
            </a:r>
          </a:p>
        </p:txBody>
      </p:sp>
      <p:sp>
        <p:nvSpPr>
          <p:cNvPr id="4" name="スライド番号プレースホルダー 3">
            <a:extLst>
              <a:ext uri="{FF2B5EF4-FFF2-40B4-BE49-F238E27FC236}">
                <a16:creationId xmlns:a16="http://schemas.microsoft.com/office/drawing/2014/main" id="{651C0CF0-4940-B387-3E6B-3C4A4B52D71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18512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F48CA-5422-E54F-E019-B133731FEE39}"/>
              </a:ext>
            </a:extLst>
          </p:cNvPr>
          <p:cNvSpPr>
            <a:spLocks noGrp="1"/>
          </p:cNvSpPr>
          <p:nvPr>
            <p:ph type="title"/>
          </p:nvPr>
        </p:nvSpPr>
        <p:spPr/>
        <p:txBody>
          <a:bodyPr>
            <a:normAutofit fontScale="90000"/>
          </a:bodyPr>
          <a:lstStyle/>
          <a:p>
            <a:r>
              <a:rPr kumimoji="1" lang="ja-JP" altLang="en-US" dirty="0"/>
              <a:t>人工知能を学ぶ楽しさ</a:t>
            </a:r>
          </a:p>
        </p:txBody>
      </p:sp>
      <p:sp>
        <p:nvSpPr>
          <p:cNvPr id="3" name="コンテンツ プレースホルダー 2">
            <a:extLst>
              <a:ext uri="{FF2B5EF4-FFF2-40B4-BE49-F238E27FC236}">
                <a16:creationId xmlns:a16="http://schemas.microsoft.com/office/drawing/2014/main" id="{5B47FF0B-5FF8-5AE0-276C-E24A617C2CD3}"/>
              </a:ext>
            </a:extLst>
          </p:cNvPr>
          <p:cNvSpPr>
            <a:spLocks noGrp="1"/>
          </p:cNvSpPr>
          <p:nvPr>
            <p:ph idx="1"/>
          </p:nvPr>
        </p:nvSpPr>
        <p:spPr>
          <a:xfrm>
            <a:off x="465315" y="1033434"/>
            <a:ext cx="8256653" cy="1192477"/>
          </a:xfrm>
        </p:spPr>
        <p:txBody>
          <a:bodyPr>
            <a:normAutofit/>
          </a:bodyPr>
          <a:lstStyle/>
          <a:p>
            <a:pPr marL="0" indent="0">
              <a:buNone/>
            </a:pPr>
            <a:r>
              <a:rPr lang="ja-JP" altLang="en-US" sz="2400" b="1" dirty="0"/>
              <a:t>人工知能</a:t>
            </a:r>
            <a:r>
              <a:rPr lang="ja-JP" altLang="en-US" sz="2400" dirty="0"/>
              <a:t>：人間の思考を模倣し、超えることを目指す挑戦。 人工知能は、現在進行形の最先端技術であり、未来に向けてもその発展が続く、刺激と興奮に満ちた分野である。</a:t>
            </a:r>
            <a:endParaRPr lang="en-US" altLang="ja-JP" sz="2400" dirty="0"/>
          </a:p>
          <a:p>
            <a:pPr marL="0" indent="0">
              <a:buNone/>
            </a:pPr>
            <a:endParaRPr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5C141F0B-35FD-B2D3-E92F-77B8205F22E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CB1BB57A-89A5-6187-3D0E-44541DE9985D}"/>
              </a:ext>
            </a:extLst>
          </p:cNvPr>
          <p:cNvPicPr>
            <a:picLocks noChangeAspect="1"/>
          </p:cNvPicPr>
          <p:nvPr/>
        </p:nvPicPr>
        <p:blipFill>
          <a:blip r:embed="rId2"/>
          <a:stretch>
            <a:fillRect/>
          </a:stretch>
        </p:blipFill>
        <p:spPr>
          <a:xfrm>
            <a:off x="514349" y="2239508"/>
            <a:ext cx="3213701" cy="1736340"/>
          </a:xfrm>
          <a:prstGeom prst="rect">
            <a:avLst/>
          </a:prstGeom>
        </p:spPr>
      </p:pic>
      <p:pic>
        <p:nvPicPr>
          <p:cNvPr id="8" name="図 7">
            <a:extLst>
              <a:ext uri="{FF2B5EF4-FFF2-40B4-BE49-F238E27FC236}">
                <a16:creationId xmlns:a16="http://schemas.microsoft.com/office/drawing/2014/main" id="{9FCB8AA0-6E77-7DE7-ED47-831A57F275FD}"/>
              </a:ext>
            </a:extLst>
          </p:cNvPr>
          <p:cNvPicPr>
            <a:picLocks noChangeAspect="1"/>
          </p:cNvPicPr>
          <p:nvPr/>
        </p:nvPicPr>
        <p:blipFill>
          <a:blip r:embed="rId3"/>
          <a:stretch>
            <a:fillRect/>
          </a:stretch>
        </p:blipFill>
        <p:spPr>
          <a:xfrm>
            <a:off x="3809694" y="2239508"/>
            <a:ext cx="394913" cy="1805317"/>
          </a:xfrm>
          <a:prstGeom prst="rect">
            <a:avLst/>
          </a:prstGeom>
        </p:spPr>
      </p:pic>
      <p:sp>
        <p:nvSpPr>
          <p:cNvPr id="9" name="テキスト ボックス 8">
            <a:extLst>
              <a:ext uri="{FF2B5EF4-FFF2-40B4-BE49-F238E27FC236}">
                <a16:creationId xmlns:a16="http://schemas.microsoft.com/office/drawing/2014/main" id="{BAEB00A8-00EB-4994-2AF5-7DD2D1FB7663}"/>
              </a:ext>
            </a:extLst>
          </p:cNvPr>
          <p:cNvSpPr txBox="1"/>
          <p:nvPr/>
        </p:nvSpPr>
        <p:spPr>
          <a:xfrm>
            <a:off x="1510343" y="409783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顔情報処理</a:t>
            </a:r>
          </a:p>
        </p:txBody>
      </p:sp>
      <p:sp>
        <p:nvSpPr>
          <p:cNvPr id="10" name="テキスト ボックス 9">
            <a:extLst>
              <a:ext uri="{FF2B5EF4-FFF2-40B4-BE49-F238E27FC236}">
                <a16:creationId xmlns:a16="http://schemas.microsoft.com/office/drawing/2014/main" id="{623DB349-FF52-E37D-4AA5-61FB65B6857D}"/>
              </a:ext>
            </a:extLst>
          </p:cNvPr>
          <p:cNvSpPr txBox="1"/>
          <p:nvPr/>
        </p:nvSpPr>
        <p:spPr>
          <a:xfrm>
            <a:off x="5628625" y="4097838"/>
            <a:ext cx="22621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３次元データの合成</a:t>
            </a:r>
          </a:p>
        </p:txBody>
      </p:sp>
      <p:pic>
        <p:nvPicPr>
          <p:cNvPr id="12" name="図 11">
            <a:extLst>
              <a:ext uri="{FF2B5EF4-FFF2-40B4-BE49-F238E27FC236}">
                <a16:creationId xmlns:a16="http://schemas.microsoft.com/office/drawing/2014/main" id="{79012146-8987-A865-2FC8-35BE362A547E}"/>
              </a:ext>
            </a:extLst>
          </p:cNvPr>
          <p:cNvPicPr>
            <a:picLocks noChangeAspect="1"/>
          </p:cNvPicPr>
          <p:nvPr/>
        </p:nvPicPr>
        <p:blipFill>
          <a:blip r:embed="rId4"/>
          <a:stretch>
            <a:fillRect/>
          </a:stretch>
        </p:blipFill>
        <p:spPr>
          <a:xfrm>
            <a:off x="4866101" y="2239508"/>
            <a:ext cx="1845268" cy="1819032"/>
          </a:xfrm>
          <a:prstGeom prst="rect">
            <a:avLst/>
          </a:prstGeom>
        </p:spPr>
      </p:pic>
      <p:pic>
        <p:nvPicPr>
          <p:cNvPr id="14" name="図 13">
            <a:extLst>
              <a:ext uri="{FF2B5EF4-FFF2-40B4-BE49-F238E27FC236}">
                <a16:creationId xmlns:a16="http://schemas.microsoft.com/office/drawing/2014/main" id="{94D2CEB9-F32A-565D-3E55-4C230797151A}"/>
              </a:ext>
            </a:extLst>
          </p:cNvPr>
          <p:cNvPicPr>
            <a:picLocks noChangeAspect="1"/>
          </p:cNvPicPr>
          <p:nvPr/>
        </p:nvPicPr>
        <p:blipFill>
          <a:blip r:embed="rId5"/>
          <a:stretch>
            <a:fillRect/>
          </a:stretch>
        </p:blipFill>
        <p:spPr>
          <a:xfrm>
            <a:off x="6858800" y="2225911"/>
            <a:ext cx="1456688" cy="1842880"/>
          </a:xfrm>
          <a:prstGeom prst="rect">
            <a:avLst/>
          </a:prstGeom>
        </p:spPr>
      </p:pic>
      <p:pic>
        <p:nvPicPr>
          <p:cNvPr id="16" name="図 15" descr="道路を走るトラック&#10;&#10;自動的に生成された説明">
            <a:extLst>
              <a:ext uri="{FF2B5EF4-FFF2-40B4-BE49-F238E27FC236}">
                <a16:creationId xmlns:a16="http://schemas.microsoft.com/office/drawing/2014/main" id="{1561F726-33FA-DF0E-F0A9-418224DE4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49" y="4467171"/>
            <a:ext cx="3644901" cy="1780124"/>
          </a:xfrm>
          <a:prstGeom prst="rect">
            <a:avLst/>
          </a:prstGeom>
        </p:spPr>
      </p:pic>
      <p:sp>
        <p:nvSpPr>
          <p:cNvPr id="17" name="テキスト ボックス 16">
            <a:extLst>
              <a:ext uri="{FF2B5EF4-FFF2-40B4-BE49-F238E27FC236}">
                <a16:creationId xmlns:a16="http://schemas.microsoft.com/office/drawing/2014/main" id="{5AC3B172-48A3-5F72-1D29-D42F87F5C4DE}"/>
              </a:ext>
            </a:extLst>
          </p:cNvPr>
          <p:cNvSpPr txBox="1"/>
          <p:nvPr/>
        </p:nvSpPr>
        <p:spPr>
          <a:xfrm>
            <a:off x="397806" y="6247295"/>
            <a:ext cx="387798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物体検出、指定されたキーワードは</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には初見（ゼロショット）</a:t>
            </a:r>
          </a:p>
        </p:txBody>
      </p:sp>
      <p:pic>
        <p:nvPicPr>
          <p:cNvPr id="19" name="図 18">
            <a:extLst>
              <a:ext uri="{FF2B5EF4-FFF2-40B4-BE49-F238E27FC236}">
                <a16:creationId xmlns:a16="http://schemas.microsoft.com/office/drawing/2014/main" id="{F4A00B94-977E-D6EC-D1FA-1D24762D0F7F}"/>
              </a:ext>
            </a:extLst>
          </p:cNvPr>
          <p:cNvPicPr>
            <a:picLocks noChangeAspect="1"/>
          </p:cNvPicPr>
          <p:nvPr/>
        </p:nvPicPr>
        <p:blipFill>
          <a:blip r:embed="rId7"/>
          <a:stretch>
            <a:fillRect/>
          </a:stretch>
        </p:blipFill>
        <p:spPr>
          <a:xfrm>
            <a:off x="4471616" y="4404261"/>
            <a:ext cx="1888494" cy="1934836"/>
          </a:xfrm>
          <a:prstGeom prst="rect">
            <a:avLst/>
          </a:prstGeom>
        </p:spPr>
      </p:pic>
      <p:sp>
        <p:nvSpPr>
          <p:cNvPr id="20" name="テキスト ボックス 19">
            <a:extLst>
              <a:ext uri="{FF2B5EF4-FFF2-40B4-BE49-F238E27FC236}">
                <a16:creationId xmlns:a16="http://schemas.microsoft.com/office/drawing/2014/main" id="{CA3C0EC3-C235-3207-2169-D5555E2D68F6}"/>
              </a:ext>
            </a:extLst>
          </p:cNvPr>
          <p:cNvSpPr txBox="1"/>
          <p:nvPr/>
        </p:nvSpPr>
        <p:spPr>
          <a:xfrm>
            <a:off x="4627105" y="6385794"/>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消失点推定</a:t>
            </a:r>
          </a:p>
        </p:txBody>
      </p:sp>
      <p:pic>
        <p:nvPicPr>
          <p:cNvPr id="22" name="図 21">
            <a:extLst>
              <a:ext uri="{FF2B5EF4-FFF2-40B4-BE49-F238E27FC236}">
                <a16:creationId xmlns:a16="http://schemas.microsoft.com/office/drawing/2014/main" id="{A5CCFD43-1080-C24D-4A48-D913121CE678}"/>
              </a:ext>
            </a:extLst>
          </p:cNvPr>
          <p:cNvPicPr>
            <a:picLocks noChangeAspect="1"/>
          </p:cNvPicPr>
          <p:nvPr/>
        </p:nvPicPr>
        <p:blipFill>
          <a:blip r:embed="rId8"/>
          <a:stretch>
            <a:fillRect/>
          </a:stretch>
        </p:blipFill>
        <p:spPr>
          <a:xfrm>
            <a:off x="6469267" y="4450879"/>
            <a:ext cx="2300065" cy="1842880"/>
          </a:xfrm>
          <a:prstGeom prst="rect">
            <a:avLst/>
          </a:prstGeom>
        </p:spPr>
      </p:pic>
      <p:sp>
        <p:nvSpPr>
          <p:cNvPr id="23" name="テキスト ボックス 22">
            <a:extLst>
              <a:ext uri="{FF2B5EF4-FFF2-40B4-BE49-F238E27FC236}">
                <a16:creationId xmlns:a16="http://schemas.microsoft.com/office/drawing/2014/main" id="{AA843B10-CD27-60F7-1499-9C3EB3311D1B}"/>
              </a:ext>
            </a:extLst>
          </p:cNvPr>
          <p:cNvSpPr txBox="1"/>
          <p:nvPr/>
        </p:nvSpPr>
        <p:spPr>
          <a:xfrm>
            <a:off x="6759704" y="6426655"/>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テキスト検出</a:t>
            </a:r>
          </a:p>
        </p:txBody>
      </p:sp>
    </p:spTree>
    <p:extLst>
      <p:ext uri="{BB962C8B-B14F-4D97-AF65-F5344CB8AC3E}">
        <p14:creationId xmlns:p14="http://schemas.microsoft.com/office/powerpoint/2010/main" val="3264066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4" y="175028"/>
            <a:ext cx="8702885" cy="446017"/>
          </a:xfrm>
        </p:spPr>
        <p:txBody>
          <a:bodyPr>
            <a:noAutofit/>
          </a:bodyPr>
          <a:lstStyle/>
          <a:p>
            <a:r>
              <a:rPr kumimoji="1" lang="en-US" altLang="ja-JP" sz="2900" dirty="0"/>
              <a:t>Python </a:t>
            </a:r>
            <a:r>
              <a:rPr lang="ja-JP" altLang="en-US" sz="2900" dirty="0"/>
              <a:t>プログラムのパソコン上での実行</a:t>
            </a:r>
            <a:endParaRPr kumimoji="1" lang="ja-JP" altLang="en-US" sz="29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p:cNvSpPr txBox="1"/>
          <p:nvPr/>
        </p:nvSpPr>
        <p:spPr>
          <a:xfrm>
            <a:off x="4513346" y="2785258"/>
            <a:ext cx="423060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作成した </a:t>
            </a: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ソースコード</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を，例えば「</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foo.py</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」という名前の</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ファイルに保存</a:t>
            </a:r>
          </a:p>
        </p:txBody>
      </p:sp>
      <p:sp>
        <p:nvSpPr>
          <p:cNvPr id="7" name="コンテンツ プレースホルダー 2"/>
          <p:cNvSpPr txBox="1">
            <a:spLocks/>
          </p:cNvSpPr>
          <p:nvPr/>
        </p:nvSpPr>
        <p:spPr>
          <a:xfrm>
            <a:off x="148031" y="1938059"/>
            <a:ext cx="8461208" cy="460085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①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Python </a:t>
            </a: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プログラムのファイル保存</a:t>
            </a: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② </a:t>
            </a:r>
            <a:r>
              <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Python </a:t>
            </a: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プログラムの実行 </a:t>
            </a: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 </a:t>
            </a:r>
            <a:endParaRPr kumimoji="1" lang="en-US" altLang="ja-JP"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44" y="2566792"/>
            <a:ext cx="2760198" cy="1951772"/>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11" y="5314479"/>
            <a:ext cx="4056791" cy="877144"/>
          </a:xfrm>
          <a:prstGeom prst="rect">
            <a:avLst/>
          </a:prstGeom>
        </p:spPr>
      </p:pic>
      <p:sp>
        <p:nvSpPr>
          <p:cNvPr id="5" name="テキスト ボックス 4">
            <a:extLst>
              <a:ext uri="{FF2B5EF4-FFF2-40B4-BE49-F238E27FC236}">
                <a16:creationId xmlns:a16="http://schemas.microsoft.com/office/drawing/2014/main" id="{E1F7315B-906F-2C7E-AB52-D3F91C8AA10C}"/>
              </a:ext>
            </a:extLst>
          </p:cNvPr>
          <p:cNvSpPr txBox="1"/>
          <p:nvPr/>
        </p:nvSpPr>
        <p:spPr>
          <a:xfrm>
            <a:off x="4940374" y="4768377"/>
            <a:ext cx="4230604"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プログラムを実行</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するには，シェル （例えば，</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Windows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の場合はコマンドプロンプト）を開き，「</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foo.py</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」のようなコマンドで実行</a:t>
            </a:r>
          </a:p>
        </p:txBody>
      </p:sp>
      <p:sp>
        <p:nvSpPr>
          <p:cNvPr id="3" name="テキスト ボックス 2">
            <a:extLst>
              <a:ext uri="{FF2B5EF4-FFF2-40B4-BE49-F238E27FC236}">
                <a16:creationId xmlns:a16="http://schemas.microsoft.com/office/drawing/2014/main" id="{59DF38F6-BB68-6828-67E3-3EECA5A335B2}"/>
              </a:ext>
            </a:extLst>
          </p:cNvPr>
          <p:cNvSpPr txBox="1"/>
          <p:nvPr/>
        </p:nvSpPr>
        <p:spPr>
          <a:xfrm>
            <a:off x="477079" y="621045"/>
            <a:ext cx="7723646" cy="1200329"/>
          </a:xfrm>
          <a:prstGeom prst="rect">
            <a:avLst/>
          </a:prstGeom>
          <a:noFill/>
        </p:spPr>
        <p:txBody>
          <a:bodyPr wrap="square" rtlCol="0">
            <a:spAutoFit/>
          </a:bodyPr>
          <a:lstStyle/>
          <a:p>
            <a:r>
              <a:rPr lang="en-US" altLang="ja-JP" sz="2400" b="1" dirty="0"/>
              <a:t>Python </a:t>
            </a:r>
            <a:r>
              <a:rPr lang="ja-JP" altLang="en-US" sz="2400" b="1" dirty="0"/>
              <a:t>プログラムはオンライン実行（例：</a:t>
            </a:r>
            <a:r>
              <a:rPr lang="en-US" altLang="ja-JP" sz="2400" b="1" dirty="0"/>
              <a:t>Trinket</a:t>
            </a:r>
            <a:r>
              <a:rPr lang="en-US" altLang="ja-JP" sz="2400" dirty="0"/>
              <a:t> </a:t>
            </a:r>
            <a:r>
              <a:rPr lang="ja-JP" altLang="en-US" sz="2400" dirty="0"/>
              <a:t>）のほか，パソコンでも実行可能．</a:t>
            </a:r>
            <a:r>
              <a:rPr kumimoji="1" lang="ja-JP" altLang="en-US" sz="2400" dirty="0"/>
              <a:t>（パソコンでの実行の場合には，</a:t>
            </a:r>
            <a:r>
              <a:rPr kumimoji="1" lang="en-US" altLang="ja-JP" sz="2400" dirty="0"/>
              <a:t>Python </a:t>
            </a:r>
            <a:r>
              <a:rPr kumimoji="1" lang="ja-JP" altLang="en-US" sz="2400" dirty="0"/>
              <a:t>処理系のインストールが必要）</a:t>
            </a:r>
          </a:p>
        </p:txBody>
      </p:sp>
    </p:spTree>
    <p:extLst>
      <p:ext uri="{BB962C8B-B14F-4D97-AF65-F5344CB8AC3E}">
        <p14:creationId xmlns:p14="http://schemas.microsoft.com/office/powerpoint/2010/main" val="1581229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1A2D-9037-DA7C-C745-5465A167BD1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D812254-7AB4-574D-F8B0-4110F169FDEE}"/>
              </a:ext>
            </a:extLst>
          </p:cNvPr>
          <p:cNvSpPr>
            <a:spLocks noGrp="1"/>
          </p:cNvSpPr>
          <p:nvPr>
            <p:ph type="title"/>
          </p:nvPr>
        </p:nvSpPr>
        <p:spPr>
          <a:xfrm>
            <a:off x="321845" y="175028"/>
            <a:ext cx="8461208" cy="772826"/>
          </a:xfrm>
        </p:spPr>
        <p:txBody>
          <a:bodyPr>
            <a:noAutofit/>
          </a:bodyPr>
          <a:lstStyle/>
          <a:p>
            <a:r>
              <a:rPr lang="ja-JP" altLang="en-US" sz="2900" dirty="0"/>
              <a:t>まとめ</a:t>
            </a:r>
            <a:endParaRPr kumimoji="1" lang="ja-JP" altLang="en-US" sz="2900" dirty="0"/>
          </a:p>
        </p:txBody>
      </p:sp>
      <p:sp>
        <p:nvSpPr>
          <p:cNvPr id="3" name="コンテンツ プレースホルダー 2">
            <a:extLst>
              <a:ext uri="{FF2B5EF4-FFF2-40B4-BE49-F238E27FC236}">
                <a16:creationId xmlns:a16="http://schemas.microsoft.com/office/drawing/2014/main" id="{5183A649-41B9-1128-183D-014F16C77781}"/>
              </a:ext>
            </a:extLst>
          </p:cNvPr>
          <p:cNvSpPr>
            <a:spLocks noGrp="1"/>
          </p:cNvSpPr>
          <p:nvPr>
            <p:ph idx="1"/>
          </p:nvPr>
        </p:nvSpPr>
        <p:spPr>
          <a:xfrm>
            <a:off x="540245" y="1304691"/>
            <a:ext cx="7530988" cy="5179603"/>
          </a:xfrm>
        </p:spPr>
        <p:txBody>
          <a:bodyPr>
            <a:normAutofit/>
          </a:bodyPr>
          <a:lstStyle/>
          <a:p>
            <a:pPr>
              <a:spcBef>
                <a:spcPts val="1200"/>
              </a:spcBef>
            </a:pPr>
            <a:r>
              <a:rPr lang="en-US" altLang="ja-JP" sz="2400" b="1" dirty="0"/>
              <a:t>Python</a:t>
            </a:r>
            <a:r>
              <a:rPr lang="ja-JP" altLang="en-US" sz="2400" dirty="0"/>
              <a:t>は</a:t>
            </a:r>
            <a:r>
              <a:rPr lang="ja-JP" altLang="en-US" sz="2400" b="1" dirty="0"/>
              <a:t>直感的で読みやすい</a:t>
            </a:r>
            <a:r>
              <a:rPr lang="ja-JP" altLang="en-US" sz="2400" dirty="0"/>
              <a:t>文法を持つプログラミング言語．</a:t>
            </a:r>
            <a:endParaRPr lang="en-US" altLang="ja-JP" sz="2400" dirty="0"/>
          </a:p>
          <a:p>
            <a:pPr>
              <a:spcBef>
                <a:spcPts val="1200"/>
              </a:spcBef>
            </a:pPr>
            <a:r>
              <a:rPr lang="ja-JP" altLang="en-US" sz="2400" b="1" dirty="0"/>
              <a:t>文法のシンプルさ</a:t>
            </a:r>
            <a:r>
              <a:rPr lang="ja-JP" altLang="en-US" sz="2400" dirty="0"/>
              <a:t>，</a:t>
            </a:r>
            <a:r>
              <a:rPr lang="ja-JP" altLang="en-US" sz="2400" b="1" dirty="0"/>
              <a:t>拡張性</a:t>
            </a:r>
            <a:r>
              <a:rPr lang="ja-JP" altLang="en-US" sz="2400" dirty="0"/>
              <a:t>，</a:t>
            </a:r>
            <a:r>
              <a:rPr lang="ja-JP" altLang="en-US" sz="2400" b="1" dirty="0"/>
              <a:t>柔軟性</a:t>
            </a:r>
            <a:r>
              <a:rPr lang="ja-JP" altLang="en-US" sz="2400" dirty="0"/>
              <a:t>が特徴的．</a:t>
            </a:r>
            <a:endParaRPr lang="en-US" altLang="ja-JP" sz="2400" dirty="0"/>
          </a:p>
          <a:p>
            <a:pPr>
              <a:spcBef>
                <a:spcPts val="1200"/>
              </a:spcBef>
            </a:pPr>
            <a:r>
              <a:rPr lang="ja-JP" altLang="en-US" sz="2400" b="1" dirty="0"/>
              <a:t>基本的な計算</a:t>
            </a:r>
            <a:r>
              <a:rPr lang="ja-JP" altLang="en-US" sz="2400" dirty="0"/>
              <a:t>から</a:t>
            </a:r>
            <a:r>
              <a:rPr lang="ja-JP" altLang="en-US" sz="2400" b="1" dirty="0"/>
              <a:t>高度なプログラミング</a:t>
            </a:r>
            <a:r>
              <a:rPr lang="ja-JP" altLang="en-US" sz="2400" dirty="0"/>
              <a:t>まで幅広く対応可能．</a:t>
            </a:r>
            <a:endParaRPr lang="en-US" altLang="ja-JP" sz="2400" dirty="0"/>
          </a:p>
          <a:p>
            <a:pPr>
              <a:spcBef>
                <a:spcPts val="1200"/>
              </a:spcBef>
            </a:pPr>
            <a:r>
              <a:rPr lang="en-US" altLang="ja-JP" sz="2400" b="1" dirty="0"/>
              <a:t>Web</a:t>
            </a:r>
            <a:r>
              <a:rPr lang="ja-JP" altLang="en-US" sz="2400" b="1" dirty="0"/>
              <a:t>開発，データ分析，</a:t>
            </a:r>
            <a:r>
              <a:rPr lang="en-US" altLang="ja-JP" sz="2400" b="1" dirty="0"/>
              <a:t>AI</a:t>
            </a:r>
            <a:r>
              <a:rPr lang="ja-JP" altLang="en-US" sz="2400" b="1" dirty="0"/>
              <a:t>，ゲーム開発など応用分野が多岐</a:t>
            </a:r>
            <a:r>
              <a:rPr lang="ja-JP" altLang="en-US" sz="2400" dirty="0"/>
              <a:t>にわたる．</a:t>
            </a:r>
            <a:endParaRPr lang="en-US" altLang="ja-JP" sz="2400" dirty="0"/>
          </a:p>
          <a:p>
            <a:pPr>
              <a:spcBef>
                <a:spcPts val="1200"/>
              </a:spcBef>
            </a:pPr>
            <a:r>
              <a:rPr lang="ja-JP" altLang="en-US" sz="2400" b="1" dirty="0"/>
              <a:t>プログラミング</a:t>
            </a:r>
            <a:r>
              <a:rPr lang="ja-JP" altLang="en-US" sz="2400" dirty="0"/>
              <a:t>は</a:t>
            </a:r>
            <a:r>
              <a:rPr lang="ja-JP" altLang="en-US" sz="2400" b="1" dirty="0"/>
              <a:t>人間の能力を増幅</a:t>
            </a:r>
            <a:r>
              <a:rPr lang="ja-JP" altLang="en-US" sz="2400" dirty="0"/>
              <a:t>し，</a:t>
            </a:r>
            <a:r>
              <a:rPr lang="ja-JP" altLang="en-US" sz="2400" b="1" dirty="0"/>
              <a:t>創造的な活動を支援</a:t>
            </a:r>
            <a:r>
              <a:rPr lang="ja-JP" altLang="en-US" sz="2400" dirty="0"/>
              <a:t>する重要な活動である．</a:t>
            </a:r>
            <a:endParaRPr lang="en-US" altLang="ja-JP" sz="2400" dirty="0"/>
          </a:p>
        </p:txBody>
      </p:sp>
      <p:sp>
        <p:nvSpPr>
          <p:cNvPr id="4" name="スライド番号プレースホルダー 3">
            <a:extLst>
              <a:ext uri="{FF2B5EF4-FFF2-40B4-BE49-F238E27FC236}">
                <a16:creationId xmlns:a16="http://schemas.microsoft.com/office/drawing/2014/main" id="{24E9A53B-B68C-0168-59E4-0C3CC26F646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60359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900" dirty="0"/>
              <a:t>プログラムの本質</a:t>
            </a:r>
            <a:endParaRPr kumimoji="1" lang="ja-JP" altLang="en-US" sz="2900" dirty="0"/>
          </a:p>
        </p:txBody>
      </p:sp>
      <p:sp>
        <p:nvSpPr>
          <p:cNvPr id="3" name="コンテンツ プレースホルダー 2"/>
          <p:cNvSpPr>
            <a:spLocks noGrp="1"/>
          </p:cNvSpPr>
          <p:nvPr>
            <p:ph idx="1"/>
          </p:nvPr>
        </p:nvSpPr>
        <p:spPr>
          <a:xfrm>
            <a:off x="571500" y="876300"/>
            <a:ext cx="7733909" cy="5340366"/>
          </a:xfrm>
        </p:spPr>
        <p:txBody>
          <a:bodyPr>
            <a:normAutofit/>
          </a:bodyPr>
          <a:lstStyle/>
          <a:p>
            <a:pPr>
              <a:spcBef>
                <a:spcPts val="1200"/>
              </a:spcBef>
            </a:pPr>
            <a:r>
              <a:rPr lang="ja-JP" altLang="en-US" sz="2400" b="1" dirty="0">
                <a:solidFill>
                  <a:srgbClr val="C00000"/>
                </a:solidFill>
                <a:latin typeface="Segoe UI" panose="020B0502040204020203" pitchFamily="34" charset="0"/>
              </a:rPr>
              <a:t>プログラム</a:t>
            </a:r>
            <a:r>
              <a:rPr lang="ja-JP" altLang="en-US" sz="2400" dirty="0">
                <a:latin typeface="Segoe UI" panose="020B0502040204020203" pitchFamily="34" charset="0"/>
              </a:rPr>
              <a:t>を設計し作成するプロセス（プログラミング）は，</a:t>
            </a:r>
            <a:r>
              <a:rPr lang="ja-JP" altLang="en-US" sz="2400" b="1" dirty="0">
                <a:latin typeface="Segoe UI" panose="020B0502040204020203" pitchFamily="34" charset="0"/>
              </a:rPr>
              <a:t>創造的な活動</a:t>
            </a:r>
            <a:endParaRPr lang="en-US" altLang="ja-JP" sz="2400" b="1" dirty="0">
              <a:solidFill>
                <a:srgbClr val="C00000"/>
              </a:solidFill>
            </a:endParaRPr>
          </a:p>
          <a:p>
            <a:pPr>
              <a:spcBef>
                <a:spcPts val="1200"/>
              </a:spcBef>
            </a:pPr>
            <a:r>
              <a:rPr lang="ja-JP" altLang="en-US" sz="2400" b="1" dirty="0">
                <a:solidFill>
                  <a:srgbClr val="C00000"/>
                </a:solidFill>
              </a:rPr>
              <a:t>プログラム</a:t>
            </a:r>
            <a:r>
              <a:rPr lang="ja-JP" altLang="en-US" sz="2400" dirty="0"/>
              <a:t>は，</a:t>
            </a:r>
            <a:r>
              <a:rPr lang="ja-JP" altLang="en-US" sz="2400" b="1" dirty="0">
                <a:solidFill>
                  <a:srgbClr val="C00000"/>
                </a:solidFill>
              </a:rPr>
              <a:t>コンピュータ</a:t>
            </a:r>
            <a:r>
              <a:rPr lang="ja-JP" altLang="en-US" sz="2400" dirty="0"/>
              <a:t>に指示を出し，所定の作業を遂行させる</a:t>
            </a:r>
            <a:endParaRPr lang="en-US" altLang="ja-JP" sz="2400" dirty="0"/>
          </a:p>
          <a:p>
            <a:pPr>
              <a:spcBef>
                <a:spcPts val="1200"/>
              </a:spcBef>
            </a:pPr>
            <a:r>
              <a:rPr lang="ja-JP" altLang="en-US" sz="2400" dirty="0"/>
              <a:t>複雑な作業も</a:t>
            </a:r>
            <a:r>
              <a:rPr lang="ja-JP" altLang="en-US" sz="2400" b="1" dirty="0"/>
              <a:t>自動化</a:t>
            </a:r>
            <a:r>
              <a:rPr lang="ja-JP" altLang="en-US" sz="2400" dirty="0"/>
              <a:t>し，効率化することが可能</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774421" y="3869863"/>
            <a:ext cx="3937928" cy="1494440"/>
          </a:xfrm>
          <a:prstGeom prst="rect">
            <a:avLst/>
          </a:prstGeom>
        </p:spPr>
      </p:pic>
      <p:sp>
        <p:nvSpPr>
          <p:cNvPr id="6" name="テキスト ボックス 5"/>
          <p:cNvSpPr txBox="1"/>
          <p:nvPr/>
        </p:nvSpPr>
        <p:spPr>
          <a:xfrm>
            <a:off x="740158" y="5474135"/>
            <a:ext cx="363163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言語のプログラム</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右矢印 6"/>
          <p:cNvSpPr/>
          <p:nvPr/>
        </p:nvSpPr>
        <p:spPr>
          <a:xfrm>
            <a:off x="5056435" y="4389130"/>
            <a:ext cx="623455" cy="45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6105342" y="5385669"/>
            <a:ext cx="203132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p:cNvPicPr>
            <a:picLocks noChangeAspect="1"/>
          </p:cNvPicPr>
          <p:nvPr/>
        </p:nvPicPr>
        <p:blipFill>
          <a:blip r:embed="rId3"/>
          <a:stretch>
            <a:fillRect/>
          </a:stretch>
        </p:blipFill>
        <p:spPr>
          <a:xfrm>
            <a:off x="6160375" y="3911181"/>
            <a:ext cx="2255282" cy="1320165"/>
          </a:xfrm>
          <a:prstGeom prst="rect">
            <a:avLst/>
          </a:prstGeom>
        </p:spPr>
      </p:pic>
    </p:spTree>
    <p:extLst>
      <p:ext uri="{BB962C8B-B14F-4D97-AF65-F5344CB8AC3E}">
        <p14:creationId xmlns:p14="http://schemas.microsoft.com/office/powerpoint/2010/main" val="232683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fontScale="90000"/>
          </a:bodyPr>
          <a:lstStyle/>
          <a:p>
            <a:r>
              <a:rPr lang="en-US" altLang="ja-JP" sz="4500" dirty="0">
                <a:solidFill>
                  <a:schemeClr val="tx2"/>
                </a:solidFill>
              </a:rPr>
              <a:t>2-1. Python </a:t>
            </a:r>
            <a:r>
              <a:rPr lang="ja-JP" altLang="en-US" sz="4500" dirty="0">
                <a:solidFill>
                  <a:schemeClr val="tx2"/>
                </a:solidFill>
              </a:rPr>
              <a:t>プログラミングの基礎</a:t>
            </a:r>
            <a:br>
              <a:rPr lang="ja-JP" altLang="en-US" sz="4500" dirty="0">
                <a:solidFill>
                  <a:schemeClr val="tx2"/>
                </a:solidFill>
              </a:rPr>
            </a:b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30</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726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9C149-C2B3-3C02-9023-56ADFF31BAB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6AC9CB-B32F-BC0F-DBB5-AE6E295B4488}"/>
              </a:ext>
            </a:extLst>
          </p:cNvPr>
          <p:cNvSpPr>
            <a:spLocks noGrp="1"/>
          </p:cNvSpPr>
          <p:nvPr>
            <p:ph type="title"/>
          </p:nvPr>
        </p:nvSpPr>
        <p:spPr/>
        <p:txBody>
          <a:bodyPr>
            <a:noAutofit/>
          </a:bodyPr>
          <a:lstStyle/>
          <a:p>
            <a:r>
              <a:rPr lang="en-US" altLang="ja-JP" sz="2900" dirty="0"/>
              <a:t>Python </a:t>
            </a:r>
            <a:r>
              <a:rPr lang="ja-JP" altLang="en-US" sz="2900" dirty="0"/>
              <a:t>プログラミングの基礎の全体像</a:t>
            </a:r>
            <a:endParaRPr kumimoji="1" lang="ja-JP" altLang="en-US" sz="2900" dirty="0"/>
          </a:p>
        </p:txBody>
      </p:sp>
      <p:sp>
        <p:nvSpPr>
          <p:cNvPr id="3" name="コンテンツ プレースホルダー 2">
            <a:extLst>
              <a:ext uri="{FF2B5EF4-FFF2-40B4-BE49-F238E27FC236}">
                <a16:creationId xmlns:a16="http://schemas.microsoft.com/office/drawing/2014/main" id="{6CC6EE0D-22CC-A3F3-BADF-74A2FFED2C8C}"/>
              </a:ext>
            </a:extLst>
          </p:cNvPr>
          <p:cNvSpPr>
            <a:spLocks noGrp="1"/>
          </p:cNvSpPr>
          <p:nvPr>
            <p:ph idx="1"/>
          </p:nvPr>
        </p:nvSpPr>
        <p:spPr>
          <a:xfrm>
            <a:off x="571500" y="876300"/>
            <a:ext cx="7733909" cy="5340366"/>
          </a:xfrm>
        </p:spPr>
        <p:txBody>
          <a:bodyPr>
            <a:normAutofit/>
          </a:bodyPr>
          <a:lstStyle/>
          <a:p>
            <a:pPr>
              <a:spcBef>
                <a:spcPts val="1200"/>
              </a:spcBef>
            </a:pPr>
            <a:r>
              <a:rPr lang="ja-JP" altLang="en-US" sz="2400" b="1" dirty="0">
                <a:solidFill>
                  <a:srgbClr val="C00000"/>
                </a:solidFill>
              </a:rPr>
              <a:t>プログラミング</a:t>
            </a:r>
            <a:r>
              <a:rPr lang="ja-JP" altLang="en-US" sz="2400" dirty="0"/>
              <a:t>は，</a:t>
            </a:r>
            <a:r>
              <a:rPr lang="ja-JP" altLang="en-US" sz="2400" b="1" dirty="0">
                <a:solidFill>
                  <a:srgbClr val="C00000"/>
                </a:solidFill>
              </a:rPr>
              <a:t>プログラム</a:t>
            </a:r>
            <a:r>
              <a:rPr lang="ja-JP" altLang="en-US" sz="2400" dirty="0"/>
              <a:t>を作成する</a:t>
            </a:r>
            <a:r>
              <a:rPr lang="ja-JP" altLang="en-US" sz="2400" b="1" dirty="0"/>
              <a:t>創造的な活動</a:t>
            </a:r>
            <a:endParaRPr lang="en-US" altLang="ja-JP" sz="2400" b="1" dirty="0"/>
          </a:p>
          <a:p>
            <a:pPr>
              <a:spcBef>
                <a:spcPts val="1200"/>
              </a:spcBef>
            </a:pPr>
            <a:r>
              <a:rPr lang="ja-JP" altLang="en-US" sz="2400" b="1" dirty="0">
                <a:solidFill>
                  <a:srgbClr val="C00000"/>
                </a:solidFill>
              </a:rPr>
              <a:t>プログラム</a:t>
            </a:r>
            <a:r>
              <a:rPr lang="ja-JP" altLang="en-US" sz="2400" dirty="0"/>
              <a:t>は，</a:t>
            </a:r>
            <a:r>
              <a:rPr lang="ja-JP" altLang="en-US" sz="2400" b="1" dirty="0">
                <a:solidFill>
                  <a:srgbClr val="C00000"/>
                </a:solidFill>
              </a:rPr>
              <a:t>コンピュータ</a:t>
            </a:r>
            <a:r>
              <a:rPr lang="ja-JP" altLang="en-US" sz="2400" dirty="0"/>
              <a:t>に指示を出し，所定の作業を遂行させる</a:t>
            </a:r>
            <a:endParaRPr lang="en-US" altLang="ja-JP" sz="2400" dirty="0"/>
          </a:p>
          <a:p>
            <a:pPr>
              <a:spcBef>
                <a:spcPts val="1200"/>
              </a:spcBef>
            </a:pPr>
            <a:r>
              <a:rPr lang="en-US" altLang="ja-JP" sz="2400" b="1" dirty="0">
                <a:solidFill>
                  <a:srgbClr val="C00000"/>
                </a:solidFill>
              </a:rPr>
              <a:t>Python</a:t>
            </a:r>
            <a:r>
              <a:rPr lang="en-US" altLang="ja-JP" sz="2400" dirty="0"/>
              <a:t> </a:t>
            </a:r>
            <a:r>
              <a:rPr lang="ja-JP" altLang="en-US" sz="2400" dirty="0"/>
              <a:t>は，</a:t>
            </a:r>
            <a:r>
              <a:rPr lang="ja-JP" altLang="en-US" sz="2400" b="1" i="0" dirty="0">
                <a:effectLst/>
                <a:latin typeface="Söhne"/>
              </a:rPr>
              <a:t>読みやすさ</a:t>
            </a:r>
            <a:r>
              <a:rPr lang="ja-JP" altLang="en-US" sz="2400" dirty="0">
                <a:latin typeface="Söhne"/>
              </a:rPr>
              <a:t>，</a:t>
            </a:r>
            <a:r>
              <a:rPr lang="ja-JP" altLang="en-US" sz="2400" b="1" i="0" dirty="0">
                <a:effectLst/>
                <a:latin typeface="Söhne"/>
              </a:rPr>
              <a:t>書きやすさ</a:t>
            </a:r>
            <a:r>
              <a:rPr lang="ja-JP" altLang="en-US" sz="2400" b="0" i="0" dirty="0">
                <a:effectLst/>
                <a:latin typeface="Söhne"/>
              </a:rPr>
              <a:t>，</a:t>
            </a:r>
            <a:r>
              <a:rPr lang="ja-JP" altLang="en-US" sz="2400" b="1" i="0" dirty="0">
                <a:effectLst/>
                <a:latin typeface="Söhne"/>
              </a:rPr>
              <a:t>幅広い応用範囲</a:t>
            </a:r>
            <a:r>
              <a:rPr lang="ja-JP" altLang="en-US" sz="2400" b="0" i="0" dirty="0">
                <a:effectLst/>
                <a:latin typeface="Söhne"/>
              </a:rPr>
              <a:t>が特徴</a:t>
            </a:r>
            <a:endParaRPr kumimoji="1" lang="en-US" altLang="ja-JP" sz="2400" dirty="0"/>
          </a:p>
          <a:p>
            <a:pPr>
              <a:spcBef>
                <a:spcPts val="1200"/>
              </a:spcBef>
            </a:pPr>
            <a:endParaRPr lang="en-US" altLang="ja-JP" sz="2400" dirty="0"/>
          </a:p>
        </p:txBody>
      </p:sp>
      <p:sp>
        <p:nvSpPr>
          <p:cNvPr id="4" name="スライド番号プレースホルダー 3">
            <a:extLst>
              <a:ext uri="{FF2B5EF4-FFF2-40B4-BE49-F238E27FC236}">
                <a16:creationId xmlns:a16="http://schemas.microsoft.com/office/drawing/2014/main" id="{924E8F4D-0594-538A-8018-1C077D038C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297D7087-8F3C-3FE5-F768-D00147EE5BAD}"/>
              </a:ext>
            </a:extLst>
          </p:cNvPr>
          <p:cNvPicPr>
            <a:picLocks noChangeAspect="1"/>
          </p:cNvPicPr>
          <p:nvPr/>
        </p:nvPicPr>
        <p:blipFill>
          <a:blip r:embed="rId2"/>
          <a:stretch>
            <a:fillRect/>
          </a:stretch>
        </p:blipFill>
        <p:spPr>
          <a:xfrm>
            <a:off x="774421" y="3869863"/>
            <a:ext cx="3937928" cy="1494440"/>
          </a:xfrm>
          <a:prstGeom prst="rect">
            <a:avLst/>
          </a:prstGeom>
        </p:spPr>
      </p:pic>
      <p:sp>
        <p:nvSpPr>
          <p:cNvPr id="6" name="テキスト ボックス 5">
            <a:extLst>
              <a:ext uri="{FF2B5EF4-FFF2-40B4-BE49-F238E27FC236}">
                <a16:creationId xmlns:a16="http://schemas.microsoft.com/office/drawing/2014/main" id="{BCC8FAE9-8BD0-3E4F-F584-A48C4CC42C5E}"/>
              </a:ext>
            </a:extLst>
          </p:cNvPr>
          <p:cNvSpPr txBox="1"/>
          <p:nvPr/>
        </p:nvSpPr>
        <p:spPr>
          <a:xfrm>
            <a:off x="740158" y="5474135"/>
            <a:ext cx="363163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言語のプログラム</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右矢印 6">
            <a:extLst>
              <a:ext uri="{FF2B5EF4-FFF2-40B4-BE49-F238E27FC236}">
                <a16:creationId xmlns:a16="http://schemas.microsoft.com/office/drawing/2014/main" id="{57491BBA-871F-7C34-D4E9-379A59ED906B}"/>
              </a:ext>
            </a:extLst>
          </p:cNvPr>
          <p:cNvSpPr/>
          <p:nvPr/>
        </p:nvSpPr>
        <p:spPr>
          <a:xfrm>
            <a:off x="5056435" y="4389130"/>
            <a:ext cx="623455" cy="45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0D99187-67A7-07D2-19D8-944934FA1328}"/>
              </a:ext>
            </a:extLst>
          </p:cNvPr>
          <p:cNvSpPr txBox="1"/>
          <p:nvPr/>
        </p:nvSpPr>
        <p:spPr>
          <a:xfrm>
            <a:off x="6105342" y="5385669"/>
            <a:ext cx="203132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a:extLst>
              <a:ext uri="{FF2B5EF4-FFF2-40B4-BE49-F238E27FC236}">
                <a16:creationId xmlns:a16="http://schemas.microsoft.com/office/drawing/2014/main" id="{FE186307-930A-2884-F4A1-86CA1FC4744B}"/>
              </a:ext>
            </a:extLst>
          </p:cNvPr>
          <p:cNvPicPr>
            <a:picLocks noChangeAspect="1"/>
          </p:cNvPicPr>
          <p:nvPr/>
        </p:nvPicPr>
        <p:blipFill>
          <a:blip r:embed="rId3"/>
          <a:stretch>
            <a:fillRect/>
          </a:stretch>
        </p:blipFill>
        <p:spPr>
          <a:xfrm>
            <a:off x="6160375" y="3911181"/>
            <a:ext cx="2255282" cy="1320165"/>
          </a:xfrm>
          <a:prstGeom prst="rect">
            <a:avLst/>
          </a:prstGeom>
        </p:spPr>
      </p:pic>
    </p:spTree>
    <p:extLst>
      <p:ext uri="{BB962C8B-B14F-4D97-AF65-F5344CB8AC3E}">
        <p14:creationId xmlns:p14="http://schemas.microsoft.com/office/powerpoint/2010/main" val="3799379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sz="2900" dirty="0"/>
              <a:t>変数，代入</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lang="ja-JP" altLang="en-US" sz="2400" b="1" dirty="0">
                <a:solidFill>
                  <a:srgbClr val="C00000"/>
                </a:solidFill>
              </a:rPr>
              <a:t>変数</a:t>
            </a:r>
            <a:r>
              <a:rPr lang="ja-JP" altLang="en-US" sz="2400" dirty="0"/>
              <a:t>：プログラム内で名前を付けて利用する</a:t>
            </a:r>
            <a:r>
              <a:rPr lang="ja-JP" altLang="en-US" sz="2400" b="1" u="sng" dirty="0">
                <a:solidFill>
                  <a:srgbClr val="FF0000"/>
                </a:solidFill>
              </a:rPr>
              <a:t>オブジェクト</a:t>
            </a:r>
            <a:r>
              <a:rPr lang="ja-JP" altLang="en-US" sz="2400" dirty="0"/>
              <a:t>である．</a:t>
            </a:r>
            <a:r>
              <a:rPr lang="ja-JP" altLang="en-US" sz="2400" b="1" u="sng" dirty="0">
                <a:solidFill>
                  <a:srgbClr val="FF0000"/>
                </a:solidFill>
              </a:rPr>
              <a:t>値を保存</a:t>
            </a:r>
            <a:r>
              <a:rPr lang="ja-JP" altLang="en-US" sz="2400" dirty="0"/>
              <a:t>し，後から</a:t>
            </a:r>
            <a:r>
              <a:rPr lang="ja-JP" altLang="en-US" sz="2400" b="1" u="sng" dirty="0">
                <a:solidFill>
                  <a:srgbClr val="FF0000"/>
                </a:solidFill>
              </a:rPr>
              <a:t>参照</a:t>
            </a:r>
            <a:r>
              <a:rPr lang="ja-JP" altLang="en-US" sz="2400" dirty="0"/>
              <a:t>できる仕組み．</a:t>
            </a:r>
            <a:endParaRPr lang="en-US" altLang="ja-JP" sz="2400" dirty="0"/>
          </a:p>
          <a:p>
            <a:endParaRPr lang="en-US" altLang="ja-JP" sz="2400" dirty="0"/>
          </a:p>
          <a:p>
            <a:r>
              <a:rPr lang="ja-JP" altLang="en-US" sz="2400" b="1" dirty="0">
                <a:solidFill>
                  <a:srgbClr val="C00000"/>
                </a:solidFill>
              </a:rPr>
              <a:t>代入</a:t>
            </a:r>
            <a:r>
              <a:rPr lang="ja-JP" altLang="en-US" sz="2400" dirty="0"/>
              <a:t>：「</a:t>
            </a:r>
            <a:r>
              <a:rPr lang="en-US" altLang="ja-JP" sz="2400" b="1" u="sng" dirty="0"/>
              <a:t>x = 100</a:t>
            </a:r>
            <a:r>
              <a:rPr lang="ja-JP" altLang="en-US" sz="2400" dirty="0"/>
              <a:t>」のように書くことで，</a:t>
            </a:r>
            <a:r>
              <a:rPr lang="en-US" altLang="ja-JP" sz="2400" b="1" u="sng" dirty="0">
                <a:solidFill>
                  <a:srgbClr val="FF0000"/>
                </a:solidFill>
              </a:rPr>
              <a:t>x </a:t>
            </a:r>
            <a:r>
              <a:rPr lang="ja-JP" altLang="en-US" sz="2400" b="1" u="sng" dirty="0">
                <a:solidFill>
                  <a:srgbClr val="FF0000"/>
                </a:solidFill>
              </a:rPr>
              <a:t>という名前の変数に、値 </a:t>
            </a:r>
            <a:r>
              <a:rPr lang="en-US" altLang="ja-JP" sz="2400" b="1" u="sng" dirty="0">
                <a:solidFill>
                  <a:srgbClr val="FF0000"/>
                </a:solidFill>
              </a:rPr>
              <a:t>100 </a:t>
            </a:r>
            <a:r>
              <a:rPr lang="ja-JP" altLang="en-US" sz="2400" b="1" u="sng" dirty="0">
                <a:solidFill>
                  <a:srgbClr val="FF0000"/>
                </a:solidFill>
              </a:rPr>
              <a:t>が保存</a:t>
            </a:r>
            <a:r>
              <a:rPr lang="ja-JP" altLang="en-US" sz="2400" dirty="0"/>
              <a:t>される操作</a:t>
            </a:r>
            <a:endParaRPr lang="en-US" altLang="ja-JP" sz="2400" dirty="0"/>
          </a:p>
          <a:p>
            <a:endParaRPr lang="en-US" altLang="ja-JP" sz="2400" dirty="0"/>
          </a:p>
          <a:p>
            <a:endParaRPr lang="en-US" altLang="ja-JP" sz="2400" dirty="0"/>
          </a:p>
          <a:p>
            <a:endParaRPr lang="en-US" altLang="ja-JP" sz="2400" dirty="0"/>
          </a:p>
          <a:p>
            <a:endParaRPr lang="en-US" altLang="ja-JP" sz="2400" dirty="0"/>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28EA2AFC-AFB4-6B49-31A5-7668A16BEE6B}"/>
              </a:ext>
            </a:extLst>
          </p:cNvPr>
          <p:cNvSpPr txBox="1"/>
          <p:nvPr/>
        </p:nvSpPr>
        <p:spPr>
          <a:xfrm>
            <a:off x="2158130" y="3250849"/>
            <a:ext cx="3987359" cy="523220"/>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 100</a:t>
            </a:r>
          </a:p>
        </p:txBody>
      </p:sp>
      <p:sp>
        <p:nvSpPr>
          <p:cNvPr id="10" name="テキスト ボックス 9">
            <a:extLst>
              <a:ext uri="{FF2B5EF4-FFF2-40B4-BE49-F238E27FC236}">
                <a16:creationId xmlns:a16="http://schemas.microsoft.com/office/drawing/2014/main" id="{133E5D92-EB55-B8E8-73F0-898B70231E23}"/>
              </a:ext>
            </a:extLst>
          </p:cNvPr>
          <p:cNvSpPr txBox="1"/>
          <p:nvPr/>
        </p:nvSpPr>
        <p:spPr>
          <a:xfrm>
            <a:off x="1270913" y="3312404"/>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例</a:t>
            </a:r>
          </a:p>
        </p:txBody>
      </p:sp>
    </p:spTree>
    <p:extLst>
      <p:ext uri="{BB962C8B-B14F-4D97-AF65-F5344CB8AC3E}">
        <p14:creationId xmlns:p14="http://schemas.microsoft.com/office/powerpoint/2010/main" val="3086477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sz="2900" dirty="0"/>
              <a:t>オブジェクトとメソッド</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kumimoji="1" lang="ja-JP" altLang="en-US" sz="2400" b="1" i="1" dirty="0">
                <a:solidFill>
                  <a:srgbClr val="C00000"/>
                </a:solidFill>
              </a:rPr>
              <a:t>オブジェクト</a:t>
            </a:r>
            <a:r>
              <a:rPr kumimoji="1" lang="ja-JP" altLang="en-US" sz="2400" dirty="0"/>
              <a:t>：コンピュータでの</a:t>
            </a:r>
            <a:r>
              <a:rPr kumimoji="1" lang="ja-JP" altLang="en-US" sz="2400" b="1" u="sng" dirty="0">
                <a:solidFill>
                  <a:srgbClr val="FF0000"/>
                </a:solidFill>
              </a:rPr>
              <a:t>操作や処理の対象となるもの</a:t>
            </a:r>
            <a:endParaRPr kumimoji="1" lang="en-US" altLang="ja-JP" sz="2400" dirty="0"/>
          </a:p>
          <a:p>
            <a:endParaRPr lang="en-US" altLang="ja-JP" sz="2400" dirty="0"/>
          </a:p>
          <a:p>
            <a:endParaRPr kumimoji="1" lang="en-US" altLang="ja-JP" sz="2400" dirty="0"/>
          </a:p>
          <a:p>
            <a:pPr marL="0" indent="0">
              <a:buNone/>
            </a:pPr>
            <a:endParaRPr kumimoji="1" lang="en-US" altLang="ja-JP" sz="2400" dirty="0"/>
          </a:p>
          <a:p>
            <a:r>
              <a:rPr lang="ja-JP" altLang="en-US" sz="2400" b="1" dirty="0">
                <a:solidFill>
                  <a:srgbClr val="C00000"/>
                </a:solidFill>
              </a:rPr>
              <a:t>メソッド</a:t>
            </a:r>
            <a:r>
              <a:rPr lang="en-US" altLang="ja-JP" sz="2400" b="1" dirty="0">
                <a:solidFill>
                  <a:srgbClr val="C00000"/>
                </a:solidFill>
              </a:rPr>
              <a:t>:</a:t>
            </a:r>
            <a:r>
              <a:rPr lang="ja-JP" altLang="en-US" sz="2400" b="1" dirty="0">
                <a:solidFill>
                  <a:srgbClr val="C00000"/>
                </a:solidFill>
              </a:rPr>
              <a:t> </a:t>
            </a:r>
            <a:r>
              <a:rPr kumimoji="1" lang="ja-JP" altLang="en-US" sz="2400" b="1" dirty="0">
                <a:solidFill>
                  <a:srgbClr val="C00000"/>
                </a:solidFill>
              </a:rPr>
              <a:t>オブジェクト</a:t>
            </a:r>
            <a:r>
              <a:rPr kumimoji="1" lang="ja-JP" altLang="en-US" sz="2400" dirty="0"/>
              <a:t>に属する</a:t>
            </a:r>
            <a:r>
              <a:rPr lang="ja-JP" altLang="en-US" sz="2400" dirty="0"/>
              <a:t>機能</a:t>
            </a:r>
            <a:r>
              <a:rPr kumimoji="1" lang="ja-JP" altLang="en-US" sz="2400" dirty="0"/>
              <a:t>や操作．オブジェクトがもつ能力に相当</a:t>
            </a:r>
            <a:r>
              <a:rPr lang="ja-JP" altLang="en-US" sz="2400" dirty="0"/>
              <a:t>．</a:t>
            </a:r>
            <a:endParaRPr lang="en-US" altLang="ja-JP" sz="2400" dirty="0"/>
          </a:p>
          <a:p>
            <a:r>
              <a:rPr lang="ja-JP" altLang="en-US" sz="2400" b="1" dirty="0">
                <a:solidFill>
                  <a:srgbClr val="C00000"/>
                </a:solidFill>
              </a:rPr>
              <a:t>引数：メソッド</a:t>
            </a:r>
            <a:r>
              <a:rPr lang="ja-JP" altLang="en-US" sz="2400" dirty="0"/>
              <a:t>が行う操作の詳細に関する情報．</a:t>
            </a:r>
            <a:r>
              <a:rPr lang="ja-JP" altLang="en-US" sz="2400" b="1" dirty="0">
                <a:solidFill>
                  <a:srgbClr val="C00000"/>
                </a:solidFill>
              </a:rPr>
              <a:t>メソッド</a:t>
            </a:r>
            <a:r>
              <a:rPr lang="ja-JP" altLang="en-US" sz="2400" dirty="0"/>
              <a:t>呼び出しのときに、引数を指定できる</a:t>
            </a:r>
            <a:endParaRPr lang="en-US" altLang="ja-JP" sz="2400" dirty="0"/>
          </a:p>
          <a:p>
            <a:pPr marL="0" indent="0">
              <a:buNone/>
            </a:pPr>
            <a:r>
              <a:rPr lang="en-US" altLang="ja-JP" sz="2400" b="1" dirty="0">
                <a:solidFill>
                  <a:srgbClr val="FF0000"/>
                </a:solidFill>
                <a:latin typeface="Arial" panose="020B0604020202020204" pitchFamily="34" charset="0"/>
                <a:ea typeface="メイリオ" panose="020B0604030504040204" pitchFamily="50" charset="-128"/>
              </a:rPr>
              <a:t>	</a:t>
            </a:r>
            <a:r>
              <a:rPr lang="ja-JP" altLang="en-US" sz="2400" dirty="0">
                <a:solidFill>
                  <a:srgbClr val="C00000"/>
                </a:solidFill>
                <a:latin typeface="Arial" panose="020B0604020202020204" pitchFamily="34" charset="0"/>
                <a:ea typeface="メイリオ" panose="020B0604030504040204" pitchFamily="50" charset="-128"/>
              </a:rPr>
              <a:t>例</a:t>
            </a:r>
            <a:r>
              <a:rPr lang="en-US" altLang="ja-JP" sz="2400" b="1" dirty="0">
                <a:solidFill>
                  <a:srgbClr val="FF0000"/>
                </a:solidFill>
                <a:latin typeface="Arial" panose="020B0604020202020204" pitchFamily="34" charset="0"/>
                <a:ea typeface="メイリオ" panose="020B0604030504040204" pitchFamily="50" charset="-128"/>
              </a:rPr>
              <a:t>	</a:t>
            </a:r>
            <a:r>
              <a:rPr lang="en-US" altLang="ja-JP" sz="2400" b="1" dirty="0" err="1">
                <a:latin typeface="Arial" panose="020B0604020202020204" pitchFamily="34" charset="0"/>
                <a:ea typeface="メイリオ" panose="020B0604030504040204" pitchFamily="50" charset="-128"/>
              </a:rPr>
              <a:t>t.goto</a:t>
            </a:r>
            <a:r>
              <a:rPr lang="en-US" altLang="ja-JP" sz="2400" b="1" dirty="0">
                <a:latin typeface="Arial" panose="020B0604020202020204" pitchFamily="34" charset="0"/>
                <a:ea typeface="メイリオ" panose="020B0604030504040204" pitchFamily="50" charset="-128"/>
              </a:rPr>
              <a:t>(0,100)	</a:t>
            </a:r>
            <a:endParaRPr lang="en-US" altLang="ja-JP" sz="2400" b="1" dirty="0"/>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9925F51B-B9CF-DE61-0BBA-C886F9D514AF}"/>
              </a:ext>
            </a:extLst>
          </p:cNvPr>
          <p:cNvSpPr/>
          <p:nvPr/>
        </p:nvSpPr>
        <p:spPr>
          <a:xfrm>
            <a:off x="155710" y="1816686"/>
            <a:ext cx="8697685" cy="1130515"/>
          </a:xfrm>
          <a:prstGeom prst="rect">
            <a:avLst/>
          </a:prstGeom>
          <a:ln>
            <a:solidFill>
              <a:schemeClr val="accent5"/>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t.goto</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(0,100)			t</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オブジェクト</a:t>
            </a:r>
            <a:endPar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goto</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(0,100) </a:t>
            </a: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メソッド</a:t>
            </a:r>
            <a:endPar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間を「</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」で</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区切って</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いる</a:t>
            </a:r>
          </a:p>
        </p:txBody>
      </p:sp>
      <p:sp>
        <p:nvSpPr>
          <p:cNvPr id="6" name="右中かっこ 5">
            <a:extLst>
              <a:ext uri="{FF2B5EF4-FFF2-40B4-BE49-F238E27FC236}">
                <a16:creationId xmlns:a16="http://schemas.microsoft.com/office/drawing/2014/main" id="{36E0C097-8F99-1B74-5C14-EDFF3BBD506D}"/>
              </a:ext>
            </a:extLst>
          </p:cNvPr>
          <p:cNvSpPr/>
          <p:nvPr/>
        </p:nvSpPr>
        <p:spPr>
          <a:xfrm rot="5400000">
            <a:off x="3479800" y="5219700"/>
            <a:ext cx="323850" cy="6921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2007280-BF15-7A8C-D4B2-869C2807EB7A}"/>
              </a:ext>
            </a:extLst>
          </p:cNvPr>
          <p:cNvSpPr txBox="1"/>
          <p:nvPr/>
        </p:nvSpPr>
        <p:spPr>
          <a:xfrm>
            <a:off x="3187581" y="5894686"/>
            <a:ext cx="22445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引数は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 </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100</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70650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1314108"/>
            <a:ext cx="7978936" cy="5543892"/>
          </a:xfrm>
        </p:spPr>
        <p:txBody>
          <a:bodyPr>
            <a:noAutofit/>
          </a:bodyPr>
          <a:lstStyle/>
          <a:p>
            <a:r>
              <a:rPr lang="ja-JP" altLang="en-US" sz="2400" b="1" dirty="0"/>
              <a:t>インデント（字下げ）によるブロックの区切り</a:t>
            </a:r>
            <a:endParaRPr lang="en-US" altLang="ja-JP" sz="2400" b="1" dirty="0"/>
          </a:p>
          <a:p>
            <a:pPr marL="0" indent="0">
              <a:buNone/>
            </a:pPr>
            <a:r>
              <a:rPr lang="ja-JP" altLang="en-US" sz="2400" dirty="0"/>
              <a:t>（通常「タブ」または「４つの半角スペース」）</a:t>
            </a:r>
            <a:endParaRPr lang="en-US" altLang="ja-JP" sz="2400" dirty="0"/>
          </a:p>
          <a:p>
            <a:r>
              <a:rPr lang="ja-JP" altLang="en-US" sz="2400" b="1" dirty="0"/>
              <a:t>コメント</a:t>
            </a:r>
            <a:r>
              <a:rPr lang="ja-JP" altLang="en-US" sz="2400" dirty="0"/>
              <a:t>：行の先頭に「</a:t>
            </a:r>
            <a:r>
              <a:rPr lang="en-US" altLang="ja-JP" sz="2400" dirty="0"/>
              <a:t>#</a:t>
            </a:r>
            <a:r>
              <a:rPr lang="ja-JP" altLang="en-US" sz="2400" dirty="0"/>
              <a:t>」．プログラムの説明を記述</a:t>
            </a:r>
            <a:endParaRPr lang="en-US" altLang="ja-JP" sz="2400" dirty="0"/>
          </a:p>
          <a:p>
            <a:r>
              <a:rPr lang="ja-JP" altLang="en-US" sz="2400" b="1" dirty="0"/>
              <a:t>空白行</a:t>
            </a:r>
            <a:r>
              <a:rPr lang="ja-JP" altLang="en-US" sz="2400" dirty="0"/>
              <a:t>：プログラムを読みやすくするために挿入可能</a:t>
            </a:r>
            <a:endParaRPr lang="en-US" altLang="ja-JP" sz="2400" dirty="0"/>
          </a:p>
          <a:p>
            <a:endParaRPr lang="en-US" altLang="ja-JP" sz="2400" dirty="0"/>
          </a:p>
          <a:p>
            <a:endParaRPr lang="en-US" altLang="ja-JP" sz="2400" dirty="0"/>
          </a:p>
        </p:txBody>
      </p:sp>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1"/>
            <a:ext cx="7785912" cy="1000421"/>
          </a:xfrm>
        </p:spPr>
        <p:txBody>
          <a:bodyPr>
            <a:noAutofit/>
          </a:bodyPr>
          <a:lstStyle/>
          <a:p>
            <a:r>
              <a:rPr kumimoji="1" lang="en-US" altLang="ja-JP" sz="2900" dirty="0"/>
              <a:t>Python </a:t>
            </a:r>
            <a:r>
              <a:rPr kumimoji="1" lang="ja-JP" altLang="en-US" sz="2900" dirty="0"/>
              <a:t>プログラムの書き方（コーディングスタイル）</a:t>
            </a:r>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133E5D92-EB55-B8E8-73F0-898B70231E23}"/>
              </a:ext>
            </a:extLst>
          </p:cNvPr>
          <p:cNvSpPr txBox="1"/>
          <p:nvPr/>
        </p:nvSpPr>
        <p:spPr>
          <a:xfrm>
            <a:off x="756221" y="3679259"/>
            <a:ext cx="492443" cy="461665"/>
          </a:xfrm>
          <a:prstGeom prst="rect">
            <a:avLst/>
          </a:prstGeom>
          <a:noFill/>
        </p:spPr>
        <p:txBody>
          <a:bodyPr wrap="none" rtlCol="0">
            <a:spAutoFit/>
          </a:bodyPr>
          <a:lstStyle/>
          <a:p>
            <a:r>
              <a:rPr kumimoji="1" lang="ja-JP" altLang="en-US" sz="2400" dirty="0"/>
              <a:t>例</a:t>
            </a:r>
          </a:p>
        </p:txBody>
      </p:sp>
      <p:sp>
        <p:nvSpPr>
          <p:cNvPr id="6" name="テキスト ボックス 5">
            <a:extLst>
              <a:ext uri="{FF2B5EF4-FFF2-40B4-BE49-F238E27FC236}">
                <a16:creationId xmlns:a16="http://schemas.microsoft.com/office/drawing/2014/main" id="{A1619F87-49F8-7FF6-4C39-E075165C736E}"/>
              </a:ext>
            </a:extLst>
          </p:cNvPr>
          <p:cNvSpPr txBox="1"/>
          <p:nvPr/>
        </p:nvSpPr>
        <p:spPr>
          <a:xfrm>
            <a:off x="1807125" y="3376626"/>
            <a:ext cx="3421929" cy="3108543"/>
          </a:xfrm>
          <a:prstGeom prst="rect">
            <a:avLst/>
          </a:prstGeom>
          <a:noFill/>
          <a:ln w="6350">
            <a:solidFill>
              <a:schemeClr val="tx1"/>
            </a:solidFill>
          </a:ln>
        </p:spPr>
        <p:txBody>
          <a:bodyPr wrap="square">
            <a:spAutoFit/>
          </a:bodyPr>
          <a:lstStyle/>
          <a:p>
            <a:r>
              <a:rPr lang="ja-JP" altLang="en-US" sz="2800" dirty="0"/>
              <a:t>import turtle</a:t>
            </a:r>
            <a:endParaRPr lang="en-US" altLang="ja-JP" sz="2800" dirty="0"/>
          </a:p>
          <a:p>
            <a:endParaRPr lang="en-US" altLang="ja-JP" sz="2800" dirty="0"/>
          </a:p>
          <a:p>
            <a:r>
              <a:rPr lang="ja-JP" altLang="en-US" sz="2800" dirty="0"/>
              <a:t>for i in range(4):</a:t>
            </a:r>
            <a:endParaRPr lang="en-US" altLang="ja-JP" sz="2800" dirty="0"/>
          </a:p>
          <a:p>
            <a:r>
              <a:rPr lang="ja-JP" altLang="en-US" sz="2800" dirty="0"/>
              <a:t>    turtle.forward(100)   </a:t>
            </a:r>
            <a:endParaRPr lang="en-US" altLang="ja-JP" sz="2800" dirty="0"/>
          </a:p>
          <a:p>
            <a:r>
              <a:rPr lang="ja-JP" altLang="en-US" sz="2800" dirty="0"/>
              <a:t>    turtle.right(90)</a:t>
            </a:r>
            <a:endParaRPr lang="en-US" altLang="ja-JP" sz="2800" dirty="0"/>
          </a:p>
          <a:p>
            <a:endParaRPr lang="en-US" altLang="ja-JP" sz="2800" dirty="0"/>
          </a:p>
          <a:p>
            <a:r>
              <a:rPr lang="ja-JP" altLang="en-US" sz="2800" dirty="0"/>
              <a:t>turtle.done()</a:t>
            </a:r>
          </a:p>
        </p:txBody>
      </p:sp>
      <p:sp>
        <p:nvSpPr>
          <p:cNvPr id="9" name="テキスト ボックス 8">
            <a:extLst>
              <a:ext uri="{FF2B5EF4-FFF2-40B4-BE49-F238E27FC236}">
                <a16:creationId xmlns:a16="http://schemas.microsoft.com/office/drawing/2014/main" id="{FE3C2ADA-F16F-CCAE-4F6A-73BFDABE5E1C}"/>
              </a:ext>
            </a:extLst>
          </p:cNvPr>
          <p:cNvSpPr txBox="1"/>
          <p:nvPr/>
        </p:nvSpPr>
        <p:spPr>
          <a:xfrm>
            <a:off x="5354989" y="3805437"/>
            <a:ext cx="1107996" cy="461665"/>
          </a:xfrm>
          <a:prstGeom prst="rect">
            <a:avLst/>
          </a:prstGeom>
          <a:noFill/>
        </p:spPr>
        <p:txBody>
          <a:bodyPr wrap="none" rtlCol="0">
            <a:spAutoFit/>
          </a:bodyPr>
          <a:lstStyle/>
          <a:p>
            <a:r>
              <a:rPr kumimoji="1" lang="ja-JP" altLang="en-US" sz="2400" dirty="0"/>
              <a:t>空白行</a:t>
            </a:r>
          </a:p>
        </p:txBody>
      </p:sp>
      <p:sp>
        <p:nvSpPr>
          <p:cNvPr id="11" name="テキスト ボックス 10">
            <a:extLst>
              <a:ext uri="{FF2B5EF4-FFF2-40B4-BE49-F238E27FC236}">
                <a16:creationId xmlns:a16="http://schemas.microsoft.com/office/drawing/2014/main" id="{C3624C88-7090-FD3A-ECD9-58CBDE4A9585}"/>
              </a:ext>
            </a:extLst>
          </p:cNvPr>
          <p:cNvSpPr txBox="1"/>
          <p:nvPr/>
        </p:nvSpPr>
        <p:spPr>
          <a:xfrm>
            <a:off x="5333053" y="5543892"/>
            <a:ext cx="1107996" cy="461665"/>
          </a:xfrm>
          <a:prstGeom prst="rect">
            <a:avLst/>
          </a:prstGeom>
          <a:noFill/>
        </p:spPr>
        <p:txBody>
          <a:bodyPr wrap="none" rtlCol="0">
            <a:spAutoFit/>
          </a:bodyPr>
          <a:lstStyle/>
          <a:p>
            <a:r>
              <a:rPr kumimoji="1" lang="ja-JP" altLang="en-US" sz="2400" dirty="0"/>
              <a:t>空白行</a:t>
            </a:r>
          </a:p>
        </p:txBody>
      </p:sp>
      <p:sp>
        <p:nvSpPr>
          <p:cNvPr id="12" name="右中かっこ 11">
            <a:extLst>
              <a:ext uri="{FF2B5EF4-FFF2-40B4-BE49-F238E27FC236}">
                <a16:creationId xmlns:a16="http://schemas.microsoft.com/office/drawing/2014/main" id="{4DADE1E5-3110-CD90-25C4-B507F6F58AA0}"/>
              </a:ext>
            </a:extLst>
          </p:cNvPr>
          <p:cNvSpPr/>
          <p:nvPr/>
        </p:nvSpPr>
        <p:spPr>
          <a:xfrm>
            <a:off x="5398793" y="4686984"/>
            <a:ext cx="262821" cy="65705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D1B28DD-7ED9-F60C-1C5B-23DBDBDB9F4D}"/>
              </a:ext>
            </a:extLst>
          </p:cNvPr>
          <p:cNvSpPr txBox="1"/>
          <p:nvPr/>
        </p:nvSpPr>
        <p:spPr>
          <a:xfrm>
            <a:off x="5777075" y="4806455"/>
            <a:ext cx="3262432" cy="461665"/>
          </a:xfrm>
          <a:prstGeom prst="rect">
            <a:avLst/>
          </a:prstGeom>
          <a:noFill/>
        </p:spPr>
        <p:txBody>
          <a:bodyPr wrap="none" rtlCol="0">
            <a:spAutoFit/>
          </a:bodyPr>
          <a:lstStyle/>
          <a:p>
            <a:r>
              <a:rPr kumimoji="1" lang="ja-JP" altLang="en-US" sz="2400" dirty="0"/>
              <a:t>インデント（字下げ）</a:t>
            </a:r>
          </a:p>
        </p:txBody>
      </p:sp>
    </p:spTree>
    <p:extLst>
      <p:ext uri="{BB962C8B-B14F-4D97-AF65-F5344CB8AC3E}">
        <p14:creationId xmlns:p14="http://schemas.microsoft.com/office/powerpoint/2010/main" val="997736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2-2. </a:t>
            </a:r>
            <a:r>
              <a:rPr lang="ja-JP" altLang="en-US" sz="4500" dirty="0">
                <a:solidFill>
                  <a:schemeClr val="tx2"/>
                </a:solidFill>
              </a:rPr>
              <a:t>変数，代入</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35</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758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495C9-10BC-DBA2-A1C3-C651699E89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4360BCA-1406-B131-9461-A95B8EE6AA1D}"/>
              </a:ext>
            </a:extLst>
          </p:cNvPr>
          <p:cNvSpPr>
            <a:spLocks noGrp="1"/>
          </p:cNvSpPr>
          <p:nvPr>
            <p:ph type="title"/>
          </p:nvPr>
        </p:nvSpPr>
        <p:spPr>
          <a:xfrm>
            <a:off x="273949" y="198702"/>
            <a:ext cx="8461208" cy="469865"/>
          </a:xfrm>
        </p:spPr>
        <p:txBody>
          <a:bodyPr>
            <a:noAutofit/>
          </a:bodyPr>
          <a:lstStyle/>
          <a:p>
            <a:r>
              <a:rPr kumimoji="1" lang="ja-JP" altLang="en-US" sz="2900" dirty="0"/>
              <a:t>変数，代入</a:t>
            </a:r>
          </a:p>
        </p:txBody>
      </p:sp>
      <p:sp>
        <p:nvSpPr>
          <p:cNvPr id="3" name="コンテンツ プレースホルダー 2">
            <a:extLst>
              <a:ext uri="{FF2B5EF4-FFF2-40B4-BE49-F238E27FC236}">
                <a16:creationId xmlns:a16="http://schemas.microsoft.com/office/drawing/2014/main" id="{F3E18A60-C067-C68A-D0C8-08A8FA7B29B5}"/>
              </a:ext>
            </a:extLst>
          </p:cNvPr>
          <p:cNvSpPr>
            <a:spLocks noGrp="1"/>
          </p:cNvSpPr>
          <p:nvPr>
            <p:ph idx="1"/>
          </p:nvPr>
        </p:nvSpPr>
        <p:spPr>
          <a:xfrm>
            <a:off x="408843" y="845876"/>
            <a:ext cx="7978936" cy="6012124"/>
          </a:xfrm>
        </p:spPr>
        <p:txBody>
          <a:bodyPr>
            <a:noAutofit/>
          </a:bodyPr>
          <a:lstStyle/>
          <a:p>
            <a:r>
              <a:rPr lang="ja-JP" altLang="en-US" sz="2400" b="1" dirty="0">
                <a:solidFill>
                  <a:srgbClr val="C00000"/>
                </a:solidFill>
              </a:rPr>
              <a:t>変数</a:t>
            </a:r>
            <a:r>
              <a:rPr lang="ja-JP" altLang="en-US" sz="2400" dirty="0"/>
              <a:t>：プログラム内で名前を付けて利用する</a:t>
            </a:r>
            <a:r>
              <a:rPr lang="ja-JP" altLang="en-US" sz="2400" b="1" u="sng" dirty="0">
                <a:solidFill>
                  <a:srgbClr val="FF0000"/>
                </a:solidFill>
              </a:rPr>
              <a:t>オブジェクト</a:t>
            </a:r>
            <a:r>
              <a:rPr lang="ja-JP" altLang="en-US" sz="2400" dirty="0"/>
              <a:t>である．</a:t>
            </a:r>
            <a:r>
              <a:rPr lang="ja-JP" altLang="en-US" sz="2400" b="1" u="sng" dirty="0">
                <a:solidFill>
                  <a:srgbClr val="FF0000"/>
                </a:solidFill>
              </a:rPr>
              <a:t>値を保存</a:t>
            </a:r>
            <a:r>
              <a:rPr lang="ja-JP" altLang="en-US" sz="2400" dirty="0"/>
              <a:t>し，後から</a:t>
            </a:r>
            <a:r>
              <a:rPr lang="ja-JP" altLang="en-US" sz="2400" b="1" u="sng" dirty="0">
                <a:solidFill>
                  <a:srgbClr val="FF0000"/>
                </a:solidFill>
              </a:rPr>
              <a:t>参照</a:t>
            </a:r>
            <a:r>
              <a:rPr lang="ja-JP" altLang="en-US" sz="2400" dirty="0"/>
              <a:t>できる仕組み．</a:t>
            </a:r>
            <a:endParaRPr lang="en-US" altLang="ja-JP" sz="2400" dirty="0"/>
          </a:p>
          <a:p>
            <a:endParaRPr lang="en-US" altLang="ja-JP" sz="2400" dirty="0"/>
          </a:p>
          <a:p>
            <a:r>
              <a:rPr lang="ja-JP" altLang="en-US" sz="2400" b="1" dirty="0">
                <a:solidFill>
                  <a:srgbClr val="C00000"/>
                </a:solidFill>
              </a:rPr>
              <a:t>代入</a:t>
            </a:r>
            <a:r>
              <a:rPr lang="ja-JP" altLang="en-US" sz="2400" dirty="0"/>
              <a:t>：「</a:t>
            </a:r>
            <a:r>
              <a:rPr lang="en-US" altLang="ja-JP" sz="2400" b="1" u="sng" dirty="0"/>
              <a:t>x = 100</a:t>
            </a:r>
            <a:r>
              <a:rPr lang="ja-JP" altLang="en-US" sz="2400" dirty="0"/>
              <a:t>」のように書くことで，</a:t>
            </a:r>
            <a:r>
              <a:rPr lang="en-US" altLang="ja-JP" sz="2400" b="1" u="sng" dirty="0">
                <a:solidFill>
                  <a:srgbClr val="FF0000"/>
                </a:solidFill>
              </a:rPr>
              <a:t>x </a:t>
            </a:r>
            <a:r>
              <a:rPr lang="ja-JP" altLang="en-US" sz="2400" b="1" u="sng" dirty="0">
                <a:solidFill>
                  <a:srgbClr val="FF0000"/>
                </a:solidFill>
              </a:rPr>
              <a:t>という名前の変数に、値 </a:t>
            </a:r>
            <a:r>
              <a:rPr lang="en-US" altLang="ja-JP" sz="2400" b="1" u="sng" dirty="0">
                <a:solidFill>
                  <a:srgbClr val="FF0000"/>
                </a:solidFill>
              </a:rPr>
              <a:t>100 </a:t>
            </a:r>
            <a:r>
              <a:rPr lang="ja-JP" altLang="en-US" sz="2400" b="1" u="sng" dirty="0">
                <a:solidFill>
                  <a:srgbClr val="FF0000"/>
                </a:solidFill>
              </a:rPr>
              <a:t>が保存</a:t>
            </a:r>
            <a:r>
              <a:rPr lang="ja-JP" altLang="en-US" sz="2400" dirty="0"/>
              <a:t>される操作</a:t>
            </a:r>
            <a:endParaRPr lang="en-US" altLang="ja-JP" sz="2400" dirty="0"/>
          </a:p>
          <a:p>
            <a:endParaRPr lang="en-US" altLang="ja-JP" sz="2400" dirty="0"/>
          </a:p>
          <a:p>
            <a:endParaRPr lang="en-US" altLang="ja-JP" sz="2400" dirty="0"/>
          </a:p>
          <a:p>
            <a:endParaRPr lang="en-US" altLang="ja-JP" sz="2400" dirty="0"/>
          </a:p>
          <a:p>
            <a:endParaRPr lang="en-US" altLang="ja-JP" sz="2400" dirty="0"/>
          </a:p>
        </p:txBody>
      </p:sp>
      <p:sp>
        <p:nvSpPr>
          <p:cNvPr id="4" name="スライド番号プレースホルダー 3">
            <a:extLst>
              <a:ext uri="{FF2B5EF4-FFF2-40B4-BE49-F238E27FC236}">
                <a16:creationId xmlns:a16="http://schemas.microsoft.com/office/drawing/2014/main" id="{3CDB73BD-572B-F94B-6D2A-F6E67CB0A5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07C70E6D-3B3A-58E8-167E-43EA2F9745B3}"/>
              </a:ext>
            </a:extLst>
          </p:cNvPr>
          <p:cNvSpPr txBox="1"/>
          <p:nvPr/>
        </p:nvSpPr>
        <p:spPr>
          <a:xfrm>
            <a:off x="2158130" y="3250849"/>
            <a:ext cx="3987359" cy="523220"/>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 100</a:t>
            </a:r>
          </a:p>
        </p:txBody>
      </p:sp>
      <p:sp>
        <p:nvSpPr>
          <p:cNvPr id="10" name="テキスト ボックス 9">
            <a:extLst>
              <a:ext uri="{FF2B5EF4-FFF2-40B4-BE49-F238E27FC236}">
                <a16:creationId xmlns:a16="http://schemas.microsoft.com/office/drawing/2014/main" id="{57D4485E-8703-22A1-7FA6-4DFE3B329AB2}"/>
              </a:ext>
            </a:extLst>
          </p:cNvPr>
          <p:cNvSpPr txBox="1"/>
          <p:nvPr/>
        </p:nvSpPr>
        <p:spPr>
          <a:xfrm>
            <a:off x="1270913" y="3312404"/>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例</a:t>
            </a:r>
          </a:p>
        </p:txBody>
      </p:sp>
      <p:sp>
        <p:nvSpPr>
          <p:cNvPr id="5" name="テキスト ボックス 4">
            <a:extLst>
              <a:ext uri="{FF2B5EF4-FFF2-40B4-BE49-F238E27FC236}">
                <a16:creationId xmlns:a16="http://schemas.microsoft.com/office/drawing/2014/main" id="{43ACA097-187E-5F93-2066-CD237B3D36D7}"/>
              </a:ext>
            </a:extLst>
          </p:cNvPr>
          <p:cNvSpPr txBox="1"/>
          <p:nvPr/>
        </p:nvSpPr>
        <p:spPr>
          <a:xfrm>
            <a:off x="1297984" y="4209649"/>
            <a:ext cx="7437173" cy="1200329"/>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保存された値は，プログラムの中で何度でも参照することが可能</a:t>
            </a: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別の値で上書きすることも可能．</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39782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6B339-63A2-E3E8-0CA6-FE5C6CA7BF3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B979BCF-A293-3307-EE5C-EC39ECD410F4}"/>
              </a:ext>
            </a:extLst>
          </p:cNvPr>
          <p:cNvSpPr>
            <a:spLocks noGrp="1"/>
          </p:cNvSpPr>
          <p:nvPr>
            <p:ph type="title"/>
          </p:nvPr>
        </p:nvSpPr>
        <p:spPr/>
        <p:txBody>
          <a:bodyPr>
            <a:normAutofit fontScale="90000"/>
          </a:bodyPr>
          <a:lstStyle/>
          <a:p>
            <a:r>
              <a:rPr lang="en-US" altLang="ja-JP" dirty="0"/>
              <a:t>Trinket </a:t>
            </a:r>
            <a:r>
              <a:rPr lang="ja-JP" altLang="en-US" dirty="0"/>
              <a:t>の概要</a:t>
            </a:r>
            <a:endParaRPr kumimoji="1" lang="ja-JP" altLang="en-US" dirty="0"/>
          </a:p>
        </p:txBody>
      </p:sp>
      <p:sp>
        <p:nvSpPr>
          <p:cNvPr id="3" name="コンテンツ プレースホルダー 2">
            <a:extLst>
              <a:ext uri="{FF2B5EF4-FFF2-40B4-BE49-F238E27FC236}">
                <a16:creationId xmlns:a16="http://schemas.microsoft.com/office/drawing/2014/main" id="{CDF37BCD-1311-DB32-F173-0E8146EFD52F}"/>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ブラウザで動作</a:t>
            </a:r>
            <a:endParaRPr lang="en-US" altLang="ja-JP" sz="2400" dirty="0"/>
          </a:p>
          <a:p>
            <a:r>
              <a:rPr lang="ja-JP" altLang="en-US" sz="2400" dirty="0"/>
              <a:t>有料の機能と無料の機能を提供</a:t>
            </a:r>
            <a:endParaRPr lang="en-US" altLang="ja-JP" sz="2400" dirty="0"/>
          </a:p>
          <a:p>
            <a:r>
              <a:rPr lang="ja-JP" altLang="en-US" sz="2400" b="1" dirty="0"/>
              <a:t>自作プログラムの公開と共有が可能</a:t>
            </a:r>
            <a:endParaRPr lang="en-US" altLang="ja-JP" sz="2400" dirty="0"/>
          </a:p>
          <a:p>
            <a:r>
              <a:rPr lang="en-US" altLang="ja-JP" sz="2400" b="1" dirty="0"/>
              <a:t>Python </a:t>
            </a:r>
            <a:r>
              <a:rPr lang="ja-JP" altLang="en-US" sz="2400" b="1" dirty="0"/>
              <a:t>の標準機能</a:t>
            </a:r>
            <a:r>
              <a:rPr lang="ja-JP" altLang="en-US" sz="2400" dirty="0"/>
              <a:t>に加え，外部ライブラリ</a:t>
            </a:r>
            <a:r>
              <a:rPr lang="en-US" altLang="ja-JP" sz="2400" dirty="0" err="1"/>
              <a:t>matplotlib.pyplot</a:t>
            </a:r>
            <a:r>
              <a:rPr lang="en-US" altLang="ja-JP" sz="2400" dirty="0"/>
              <a:t>, </a:t>
            </a:r>
            <a:r>
              <a:rPr lang="en-US" altLang="ja-JP" sz="2400" dirty="0" err="1"/>
              <a:t>numpy</a:t>
            </a:r>
            <a:r>
              <a:rPr lang="en-US" altLang="ja-JP" sz="2400" dirty="0"/>
              <a:t>, processing, </a:t>
            </a:r>
            <a:r>
              <a:rPr lang="en-US" altLang="ja-JP" sz="2400" dirty="0" err="1"/>
              <a:t>pygal</a:t>
            </a:r>
            <a:r>
              <a:rPr lang="ja-JP" altLang="en-US" sz="2400" dirty="0"/>
              <a:t> が利用可能</a:t>
            </a:r>
            <a:endParaRPr lang="en-US" altLang="ja-JP" sz="2400" dirty="0"/>
          </a:p>
          <a:p>
            <a:pPr marL="0" indent="0">
              <a:buNone/>
            </a:pPr>
            <a:endParaRPr lang="ja-JP" altLang="en-US" sz="2400" dirty="0"/>
          </a:p>
        </p:txBody>
      </p:sp>
      <p:sp>
        <p:nvSpPr>
          <p:cNvPr id="4" name="スライド番号プレースホルダー 3">
            <a:extLst>
              <a:ext uri="{FF2B5EF4-FFF2-40B4-BE49-F238E27FC236}">
                <a16:creationId xmlns:a16="http://schemas.microsoft.com/office/drawing/2014/main" id="{2F38948B-8948-DF14-3F1E-FB71CB0E9CB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AF38750-2227-BEB8-CC19-E7B3D901F10F}"/>
              </a:ext>
            </a:extLst>
          </p:cNvPr>
          <p:cNvPicPr>
            <a:picLocks noChangeAspect="1"/>
          </p:cNvPicPr>
          <p:nvPr/>
        </p:nvPicPr>
        <p:blipFill>
          <a:blip r:embed="rId2"/>
          <a:stretch>
            <a:fillRect/>
          </a:stretch>
        </p:blipFill>
        <p:spPr>
          <a:xfrm>
            <a:off x="1303734" y="3827632"/>
            <a:ext cx="5425378" cy="2655718"/>
          </a:xfrm>
          <a:prstGeom prst="rect">
            <a:avLst/>
          </a:prstGeom>
        </p:spPr>
      </p:pic>
    </p:spTree>
    <p:extLst>
      <p:ext uri="{BB962C8B-B14F-4D97-AF65-F5344CB8AC3E}">
        <p14:creationId xmlns:p14="http://schemas.microsoft.com/office/powerpoint/2010/main" val="1904148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7C0B3-C6CC-4198-F7D1-43A71CFB174D}"/>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95D3978-019A-C8C8-F41A-D680383FF7CE}"/>
              </a:ext>
            </a:extLst>
          </p:cNvPr>
          <p:cNvSpPr>
            <a:spLocks noGrp="1"/>
          </p:cNvSpPr>
          <p:nvPr>
            <p:ph idx="1"/>
          </p:nvPr>
        </p:nvSpPr>
        <p:spPr>
          <a:xfrm>
            <a:off x="321844" y="585480"/>
            <a:ext cx="8822156" cy="6223534"/>
          </a:xfrm>
          <a:solidFill>
            <a:schemeClr val="bg1"/>
          </a:solidFill>
        </p:spPr>
        <p:txBody>
          <a:bodyPr>
            <a:noAutofit/>
          </a:bodyPr>
          <a:lstStyle/>
          <a:p>
            <a:r>
              <a:rPr lang="ja-JP" altLang="en-US" sz="2400" dirty="0"/>
              <a:t>公開プログラムごとに固有の </a:t>
            </a:r>
            <a:r>
              <a:rPr lang="en-US" altLang="ja-JP" sz="2400" dirty="0"/>
              <a:t>URL </a:t>
            </a:r>
            <a:r>
              <a:rPr lang="ja-JP" altLang="en-US" sz="2400" dirty="0"/>
              <a:t>が割り当てられる　</a:t>
            </a:r>
            <a:endParaRPr lang="en-US" altLang="ja-JP" sz="2400" dirty="0"/>
          </a:p>
          <a:p>
            <a:pPr marL="0" indent="0">
              <a:buNone/>
            </a:pPr>
            <a:r>
              <a:rPr lang="ja-JP" altLang="en-US" sz="2400" dirty="0"/>
              <a:t>例 </a:t>
            </a:r>
            <a:r>
              <a:rPr lang="en-US" altLang="ja-JP" sz="2400" dirty="0">
                <a:hlinkClick r:id="rId2"/>
              </a:rPr>
              <a:t>https://trinket.io/python/0fd59392c8</a:t>
            </a:r>
            <a:endParaRPr lang="en-US" altLang="ja-JP" sz="2400" dirty="0"/>
          </a:p>
          <a:p>
            <a:r>
              <a:rPr lang="ja-JP" altLang="en-US" sz="2400" dirty="0"/>
              <a:t>「</a:t>
            </a:r>
            <a:r>
              <a:rPr lang="en-US" altLang="ja-JP" sz="2400" dirty="0"/>
              <a:t>Run</a:t>
            </a:r>
            <a:r>
              <a:rPr lang="ja-JP" altLang="en-US" sz="2400" dirty="0"/>
              <a:t>」ボタンによるプログラムの開始，「</a:t>
            </a:r>
            <a:r>
              <a:rPr lang="en-US" altLang="ja-JP" sz="2400" dirty="0"/>
              <a:t>STOP</a:t>
            </a:r>
            <a:r>
              <a:rPr lang="ja-JP" altLang="en-US" sz="2400" dirty="0"/>
              <a:t>」ボタンによる終了</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b="1" dirty="0"/>
              <a:t>メイン画面</a:t>
            </a:r>
            <a:r>
              <a:rPr lang="ja-JP" altLang="en-US" sz="2400" dirty="0"/>
              <a:t>での</a:t>
            </a:r>
            <a:r>
              <a:rPr lang="ja-JP" altLang="en-US" sz="2400" b="1" dirty="0"/>
              <a:t>プログラム編集と再実行</a:t>
            </a:r>
            <a:r>
              <a:rPr lang="ja-JP" altLang="en-US" sz="2400" dirty="0"/>
              <a:t>が可能</a:t>
            </a:r>
            <a:endParaRPr lang="en-US" altLang="ja-JP" sz="2400" dirty="0"/>
          </a:p>
          <a:p>
            <a:r>
              <a:rPr lang="ja-JP" altLang="en-US" sz="2400" dirty="0"/>
              <a:t>左側で実行結果を確認</a:t>
            </a:r>
            <a:endParaRPr lang="en-US" altLang="ja-JP" sz="2400" dirty="0"/>
          </a:p>
        </p:txBody>
      </p:sp>
      <p:pic>
        <p:nvPicPr>
          <p:cNvPr id="6" name="図 5">
            <a:extLst>
              <a:ext uri="{FF2B5EF4-FFF2-40B4-BE49-F238E27FC236}">
                <a16:creationId xmlns:a16="http://schemas.microsoft.com/office/drawing/2014/main" id="{42D8A12E-F8DC-E1B6-F067-63036095F0E8}"/>
              </a:ext>
            </a:extLst>
          </p:cNvPr>
          <p:cNvPicPr>
            <a:picLocks noChangeAspect="1"/>
          </p:cNvPicPr>
          <p:nvPr/>
        </p:nvPicPr>
        <p:blipFill>
          <a:blip r:embed="rId3"/>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674D7F81-6924-51CC-AEA5-E9511AEC776E}"/>
              </a:ext>
            </a:extLst>
          </p:cNvPr>
          <p:cNvSpPr>
            <a:spLocks noGrp="1"/>
          </p:cNvSpPr>
          <p:nvPr>
            <p:ph type="title"/>
          </p:nvPr>
        </p:nvSpPr>
        <p:spPr/>
        <p:txBody>
          <a:bodyPr>
            <a:normAutofit fontScale="90000"/>
          </a:bodyPr>
          <a:lstStyle/>
          <a:p>
            <a:r>
              <a:rPr lang="en-US" altLang="ja-JP" dirty="0"/>
              <a:t>Trinket </a:t>
            </a:r>
            <a:r>
              <a:rPr kumimoji="1" lang="ja-JP" altLang="en-US" dirty="0"/>
              <a:t>の基本操作</a:t>
            </a:r>
          </a:p>
        </p:txBody>
      </p:sp>
      <p:sp>
        <p:nvSpPr>
          <p:cNvPr id="4" name="スライド番号プレースホルダー 3">
            <a:extLst>
              <a:ext uri="{FF2B5EF4-FFF2-40B4-BE49-F238E27FC236}">
                <a16:creationId xmlns:a16="http://schemas.microsoft.com/office/drawing/2014/main" id="{6C857C2B-B453-DEF1-7AF6-15F7B63A2B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8A0A1D9D-5360-A804-8AF6-84C2DCD3EDA9}"/>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D14A90A9-CD72-D2BA-E5E3-0AC2668B2505}"/>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F5DF5DB8-5796-BA29-08FC-63FC52E80F38}"/>
              </a:ext>
            </a:extLst>
          </p:cNvPr>
          <p:cNvSpPr txBox="1"/>
          <p:nvPr/>
        </p:nvSpPr>
        <p:spPr>
          <a:xfrm>
            <a:off x="1476153" y="5070208"/>
            <a:ext cx="203132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確認編集用の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481495A7-426F-C603-466E-28072258CEB4}"/>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A9328870-2490-9F3B-8C2B-3129DDFA7D2E}"/>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3D187EC6-3C61-436E-E333-A0EC551A46A1}"/>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1084633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7"/>
            <a:ext cx="4939868" cy="1742273"/>
          </a:xfrm>
        </p:spPr>
        <p:txBody>
          <a:bodyPr anchor="b">
            <a:normAutofit/>
          </a:bodyPr>
          <a:lstStyle/>
          <a:p>
            <a:pPr algn="l"/>
            <a:r>
              <a:rPr lang="ja-JP" altLang="en-US" dirty="0"/>
              <a:t>演習．変数と代入</a:t>
            </a:r>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39</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32C1348E-0F50-D709-B2E6-FF47FFEE24D3}"/>
              </a:ext>
            </a:extLst>
          </p:cNvPr>
          <p:cNvSpPr txBox="1">
            <a:spLocks/>
          </p:cNvSpPr>
          <p:nvPr/>
        </p:nvSpPr>
        <p:spPr>
          <a:xfrm>
            <a:off x="3724073" y="2912939"/>
            <a:ext cx="4939867" cy="37405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600"/>
              </a:spcAft>
              <a:buFont typeface="Arial" panose="020B0604020202020204" pitchFamily="34" charset="0"/>
              <a:buNone/>
            </a:pPr>
            <a:endParaRPr lang="en-US" altLang="ja-JP" sz="2400" b="1" dirty="0"/>
          </a:p>
        </p:txBody>
      </p:sp>
    </p:spTree>
    <p:extLst>
      <p:ext uri="{BB962C8B-B14F-4D97-AF65-F5344CB8AC3E}">
        <p14:creationId xmlns:p14="http://schemas.microsoft.com/office/powerpoint/2010/main" val="184337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7892" y="154913"/>
            <a:ext cx="7945508" cy="380405"/>
          </a:xfrm>
        </p:spPr>
        <p:txBody>
          <a:bodyPr>
            <a:normAutofit fontScale="90000"/>
          </a:bodyPr>
          <a:lstStyle/>
          <a:p>
            <a:pPr>
              <a:lnSpc>
                <a:spcPct val="120000"/>
              </a:lnSpc>
            </a:pPr>
            <a:r>
              <a:rPr kumimoji="1" lang="ja-JP" altLang="en-US" dirty="0">
                <a:latin typeface="Segoe UI" panose="020B0502040204020203" pitchFamily="34" charset="0"/>
                <a:ea typeface="メイリオ" panose="020B0604030504040204" pitchFamily="50" charset="-128"/>
                <a:cs typeface="Segoe UI" panose="020B0502040204020203" pitchFamily="34" charset="0"/>
              </a:rPr>
              <a:t>① プログラムによるアプリケーションの実現</a:t>
            </a:r>
          </a:p>
        </p:txBody>
      </p:sp>
      <p:sp>
        <p:nvSpPr>
          <p:cNvPr id="5" name="コンテンツ プレースホルダー 4"/>
          <p:cNvSpPr>
            <a:spLocks noGrp="1"/>
          </p:cNvSpPr>
          <p:nvPr>
            <p:ph idx="1"/>
          </p:nvPr>
        </p:nvSpPr>
        <p:spPr>
          <a:xfrm>
            <a:off x="539750" y="5499100"/>
            <a:ext cx="8162993" cy="1276350"/>
          </a:xfrm>
        </p:spPr>
        <p:txBody>
          <a:bodyPr>
            <a:normAutofit/>
          </a:bodyPr>
          <a:lstStyle/>
          <a:p>
            <a:pPr marL="0" indent="0">
              <a:lnSpc>
                <a:spcPct val="120000"/>
              </a:lnSpc>
              <a:buNone/>
            </a:pPr>
            <a:r>
              <a:rPr lang="ja-JP" altLang="en-US" sz="2400"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プログラム</a:t>
            </a:r>
            <a:r>
              <a:rPr lang="ja-JP" altLang="en-US" sz="2400" dirty="0">
                <a:latin typeface="Segoe UI" panose="020B0502040204020203" pitchFamily="34" charset="0"/>
              </a:rPr>
              <a:t>が動作し，</a:t>
            </a:r>
            <a:r>
              <a:rPr lang="ja-JP" altLang="en-US" sz="2400"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アプリケーション</a:t>
            </a:r>
            <a:r>
              <a:rPr lang="ja-JP" altLang="en-US" sz="2400" dirty="0">
                <a:latin typeface="Segoe UI" panose="020B0502040204020203" pitchFamily="34" charset="0"/>
                <a:ea typeface="メイリオ" panose="020B0604030504040204" pitchFamily="50" charset="-128"/>
                <a:cs typeface="Segoe UI" panose="020B0502040204020203" pitchFamily="34" charset="0"/>
              </a:rPr>
              <a:t>の機能を実現</a:t>
            </a:r>
            <a:endParaRPr lang="en-US" altLang="ja-JP" sz="2400" dirty="0">
              <a:latin typeface="Segoe UI" panose="020B0502040204020203" pitchFamily="34" charset="0"/>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メイリオ" panose="020B0604030504040204" pitchFamily="50" charset="-128"/>
                <a:cs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a:ln>
                <a:noFill/>
              </a:ln>
              <a:solidFill>
                <a:prstClr val="black">
                  <a:tint val="75000"/>
                </a:prstClr>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20" name="正方形/長方形 19"/>
          <p:cNvSpPr/>
          <p:nvPr/>
        </p:nvSpPr>
        <p:spPr>
          <a:xfrm>
            <a:off x="6449220" y="3223308"/>
            <a:ext cx="1459079" cy="175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white"/>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pic>
        <p:nvPicPr>
          <p:cNvPr id="3" name="図 2">
            <a:extLst>
              <a:ext uri="{FF2B5EF4-FFF2-40B4-BE49-F238E27FC236}">
                <a16:creationId xmlns:a16="http://schemas.microsoft.com/office/drawing/2014/main" id="{BB76304A-C28A-4AA9-8E33-2062C438CBB0}"/>
              </a:ext>
            </a:extLst>
          </p:cNvPr>
          <p:cNvPicPr>
            <a:picLocks noChangeAspect="1"/>
          </p:cNvPicPr>
          <p:nvPr/>
        </p:nvPicPr>
        <p:blipFill>
          <a:blip r:embed="rId2"/>
          <a:stretch>
            <a:fillRect/>
          </a:stretch>
        </p:blipFill>
        <p:spPr>
          <a:xfrm>
            <a:off x="334892" y="1736983"/>
            <a:ext cx="3513112" cy="2078334"/>
          </a:xfrm>
          <a:prstGeom prst="rect">
            <a:avLst/>
          </a:prstGeom>
        </p:spPr>
      </p:pic>
      <p:sp>
        <p:nvSpPr>
          <p:cNvPr id="6" name="テキスト ボックス 5">
            <a:extLst>
              <a:ext uri="{FF2B5EF4-FFF2-40B4-BE49-F238E27FC236}">
                <a16:creationId xmlns:a16="http://schemas.microsoft.com/office/drawing/2014/main" id="{0F020AA2-EE2B-4EE9-B4E3-385754C02F2D}"/>
              </a:ext>
            </a:extLst>
          </p:cNvPr>
          <p:cNvSpPr txBox="1"/>
          <p:nvPr/>
        </p:nvSpPr>
        <p:spPr>
          <a:xfrm>
            <a:off x="1294018" y="4070498"/>
            <a:ext cx="206332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p>
        </p:txBody>
      </p:sp>
      <p:pic>
        <p:nvPicPr>
          <p:cNvPr id="7" name="図 6">
            <a:extLst>
              <a:ext uri="{FF2B5EF4-FFF2-40B4-BE49-F238E27FC236}">
                <a16:creationId xmlns:a16="http://schemas.microsoft.com/office/drawing/2014/main" id="{752B10B5-3FBD-4F07-B07F-5272775A0D57}"/>
              </a:ext>
            </a:extLst>
          </p:cNvPr>
          <p:cNvPicPr>
            <a:picLocks noChangeAspect="1"/>
          </p:cNvPicPr>
          <p:nvPr/>
        </p:nvPicPr>
        <p:blipFill>
          <a:blip r:embed="rId3"/>
          <a:stretch>
            <a:fillRect/>
          </a:stretch>
        </p:blipFill>
        <p:spPr>
          <a:xfrm>
            <a:off x="4841646" y="1047982"/>
            <a:ext cx="3707584" cy="3002669"/>
          </a:xfrm>
          <a:prstGeom prst="rect">
            <a:avLst/>
          </a:prstGeom>
        </p:spPr>
      </p:pic>
      <p:sp>
        <p:nvSpPr>
          <p:cNvPr id="9" name="テキスト ボックス 8">
            <a:extLst>
              <a:ext uri="{FF2B5EF4-FFF2-40B4-BE49-F238E27FC236}">
                <a16:creationId xmlns:a16="http://schemas.microsoft.com/office/drawing/2014/main" id="{6AB8193F-E161-4015-BEE8-44E8CDA2FB72}"/>
              </a:ext>
            </a:extLst>
          </p:cNvPr>
          <p:cNvSpPr txBox="1"/>
          <p:nvPr/>
        </p:nvSpPr>
        <p:spPr>
          <a:xfrm>
            <a:off x="4602557" y="4255164"/>
            <a:ext cx="418576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ワープロ</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（マイクロソフト・ワード）</a:t>
            </a:r>
          </a:p>
        </p:txBody>
      </p:sp>
    </p:spTree>
    <p:extLst>
      <p:ext uri="{BB962C8B-B14F-4D97-AF65-F5344CB8AC3E}">
        <p14:creationId xmlns:p14="http://schemas.microsoft.com/office/powerpoint/2010/main" val="2052951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FE456E5-1E3E-E2A3-4751-A879583994A3}"/>
              </a:ext>
            </a:extLst>
          </p:cNvPr>
          <p:cNvPicPr>
            <a:picLocks noChangeAspect="1"/>
          </p:cNvPicPr>
          <p:nvPr/>
        </p:nvPicPr>
        <p:blipFill>
          <a:blip r:embed="rId2"/>
          <a:stretch>
            <a:fillRect/>
          </a:stretch>
        </p:blipFill>
        <p:spPr>
          <a:xfrm>
            <a:off x="649605" y="3510920"/>
            <a:ext cx="7067550" cy="1981200"/>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１．基本的な変数の使用</a:t>
            </a:r>
            <a:endParaRPr lang="en-US" altLang="ja-JP" sz="2400" b="1" dirty="0"/>
          </a:p>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https://trinket.io/python/abafd851480a</a:t>
            </a:r>
            <a:endParaRPr lang="en-US" altLang="ja-JP" sz="2400" dirty="0"/>
          </a:p>
          <a:p>
            <a:r>
              <a:rPr lang="ja-JP" altLang="en-US" sz="2400" dirty="0"/>
              <a:t>変数</a:t>
            </a:r>
            <a:endParaRPr lang="en-US" altLang="ja-JP" sz="2400" dirty="0"/>
          </a:p>
          <a:p>
            <a:r>
              <a:rPr lang="ja-JP" altLang="en-US" sz="2400" dirty="0"/>
              <a:t>値を代入方法</a:t>
            </a:r>
          </a:p>
          <a:p>
            <a:r>
              <a:rPr lang="en-US" altLang="ja-JP" sz="2400" dirty="0"/>
              <a:t>print() </a:t>
            </a:r>
            <a:r>
              <a:rPr lang="ja-JP" altLang="en-US" sz="2400" dirty="0"/>
              <a:t>関数を使って変数の内容を表示する方法</a:t>
            </a:r>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3156363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7F99F91-4E8D-95B3-AE0E-AC34BC210D96}"/>
              </a:ext>
            </a:extLst>
          </p:cNvPr>
          <p:cNvPicPr>
            <a:picLocks noChangeAspect="1"/>
          </p:cNvPicPr>
          <p:nvPr/>
        </p:nvPicPr>
        <p:blipFill>
          <a:blip r:embed="rId2"/>
          <a:stretch>
            <a:fillRect/>
          </a:stretch>
        </p:blipFill>
        <p:spPr>
          <a:xfrm>
            <a:off x="826770" y="3534943"/>
            <a:ext cx="6781800" cy="2333625"/>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２．基本的な変数の使用</a:t>
            </a:r>
            <a:endParaRPr lang="en-US" altLang="ja-JP" sz="2400" b="1" dirty="0"/>
          </a:p>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https://trinket.io/python/9870e86d63b9</a:t>
            </a:r>
            <a:endParaRPr lang="en-US" altLang="ja-JP" sz="2400" dirty="0"/>
          </a:p>
          <a:p>
            <a:r>
              <a:rPr lang="ja-JP" altLang="en-US" sz="2400" dirty="0"/>
              <a:t>複数の変数を使って簡単な計算を行う</a:t>
            </a:r>
          </a:p>
          <a:p>
            <a:r>
              <a:rPr lang="en-US" altLang="ja-JP" sz="2400" dirty="0"/>
              <a:t>print() </a:t>
            </a:r>
            <a:r>
              <a:rPr lang="ja-JP" altLang="en-US" sz="2400" dirty="0"/>
              <a:t>関数を使って変数の内容を表示する</a:t>
            </a:r>
            <a:endParaRPr lang="en-US" altLang="ja-JP" sz="2400" dirty="0"/>
          </a:p>
          <a:p>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ソースコードを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624027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775549-996C-CA15-23A0-A7E7AC148CED}"/>
              </a:ext>
            </a:extLst>
          </p:cNvPr>
          <p:cNvPicPr>
            <a:picLocks noChangeAspect="1"/>
          </p:cNvPicPr>
          <p:nvPr/>
        </p:nvPicPr>
        <p:blipFill>
          <a:blip r:embed="rId2"/>
          <a:stretch>
            <a:fillRect/>
          </a:stretch>
        </p:blipFill>
        <p:spPr>
          <a:xfrm>
            <a:off x="650557" y="3555216"/>
            <a:ext cx="6448425" cy="2286000"/>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３．変数の更新</a:t>
            </a:r>
            <a:endParaRPr lang="en-US" altLang="ja-JP" sz="2400" b="1" dirty="0"/>
          </a:p>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https://trinket.io/python/b869619b0874</a:t>
            </a:r>
            <a:endParaRPr lang="en-US" altLang="ja-JP" sz="2400" dirty="0"/>
          </a:p>
          <a:p>
            <a:r>
              <a:rPr lang="ja-JP" altLang="en-US" sz="2400" dirty="0"/>
              <a:t>既存の変数に新しい値を代入して更新</a:t>
            </a:r>
            <a:endParaRPr lang="en-US" altLang="ja-JP" sz="2400" dirty="0"/>
          </a:p>
          <a:p>
            <a:r>
              <a:rPr lang="ja-JP" altLang="en-US" sz="2400" dirty="0"/>
              <a:t>プログラムの中で変数の値が変化</a:t>
            </a:r>
            <a:endParaRPr lang="en-US" altLang="ja-JP" sz="2400" dirty="0"/>
          </a:p>
          <a:p>
            <a:pPr marL="0" indent="0">
              <a:buNone/>
            </a:pPr>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1688686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58996F-09F8-2B20-0A95-1934E86C29FD}"/>
              </a:ext>
            </a:extLst>
          </p:cNvPr>
          <p:cNvPicPr>
            <a:picLocks noChangeAspect="1"/>
          </p:cNvPicPr>
          <p:nvPr/>
        </p:nvPicPr>
        <p:blipFill>
          <a:blip r:embed="rId2"/>
          <a:stretch>
            <a:fillRect/>
          </a:stretch>
        </p:blipFill>
        <p:spPr>
          <a:xfrm>
            <a:off x="600188" y="3594673"/>
            <a:ext cx="7639050" cy="2181225"/>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４．ユーザー入力と変数</a:t>
            </a:r>
            <a:endParaRPr lang="en-US" altLang="ja-JP" sz="2400" b="1" dirty="0"/>
          </a:p>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https://trinket.io/python/45f0bed92360</a:t>
            </a:r>
            <a:endParaRPr lang="en-US" altLang="ja-JP" sz="2400" dirty="0"/>
          </a:p>
          <a:p>
            <a:r>
              <a:rPr lang="en-US" altLang="ja-JP" sz="2400" dirty="0"/>
              <a:t>input() </a:t>
            </a:r>
            <a:r>
              <a:rPr lang="ja-JP" altLang="en-US" sz="2400" dirty="0"/>
              <a:t>関数を使ってユーザーからの入力を受け取る</a:t>
            </a:r>
          </a:p>
          <a:p>
            <a:r>
              <a:rPr lang="ja-JP" altLang="en-US" sz="2400" dirty="0"/>
              <a:t>入力された値を変数に保存し，プログラム内で利用</a:t>
            </a:r>
          </a:p>
          <a:p>
            <a:r>
              <a:rPr lang="ja-JP" altLang="en-US" sz="2400" dirty="0"/>
              <a:t>対話的なプログラムの基本</a:t>
            </a:r>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1840182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0A325E-CEFF-3E84-92B3-EC88EDB0D381}"/>
              </a:ext>
            </a:extLst>
          </p:cNvPr>
          <p:cNvPicPr>
            <a:picLocks noChangeAspect="1"/>
          </p:cNvPicPr>
          <p:nvPr/>
        </p:nvPicPr>
        <p:blipFill>
          <a:blip r:embed="rId2"/>
          <a:stretch>
            <a:fillRect/>
          </a:stretch>
        </p:blipFill>
        <p:spPr>
          <a:xfrm>
            <a:off x="572565" y="3504287"/>
            <a:ext cx="7877175" cy="2162175"/>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normAutofit/>
          </a:bodyPr>
          <a:lstStyle/>
          <a:p>
            <a:pPr marL="0" indent="0">
              <a:buNone/>
            </a:pPr>
            <a:r>
              <a:rPr lang="ja-JP" altLang="en-US" sz="2400" b="1" dirty="0"/>
              <a:t>５．複数の変数</a:t>
            </a:r>
            <a:endParaRPr lang="en-US" altLang="ja-JP" sz="2400" b="1" dirty="0"/>
          </a:p>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https://trinket.io/python/abafd851480a</a:t>
            </a:r>
            <a:endParaRPr lang="en-US" altLang="ja-JP" sz="2400" dirty="0"/>
          </a:p>
          <a:p>
            <a:r>
              <a:rPr lang="ja-JP" altLang="en-US" sz="2400" dirty="0"/>
              <a:t>異なる値を別々の変数に保存</a:t>
            </a:r>
            <a:endParaRPr lang="en-US" altLang="ja-JP" sz="2400" dirty="0"/>
          </a:p>
          <a:p>
            <a:r>
              <a:rPr lang="ja-JP" altLang="en-US" sz="2400" dirty="0"/>
              <a:t>複数の変数を利用して計算や表示を行う</a:t>
            </a:r>
            <a:endParaRPr lang="en-US" altLang="ja-JP" sz="2400" dirty="0"/>
          </a:p>
          <a:p>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925272"/>
            <a:ext cx="8025743" cy="85290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0" name="正方形/長方形 9">
            <a:extLst>
              <a:ext uri="{FF2B5EF4-FFF2-40B4-BE49-F238E27FC236}">
                <a16:creationId xmlns:a16="http://schemas.microsoft.com/office/drawing/2014/main" id="{DBF72D09-CF18-54A3-05FD-E404CF41A5B1}"/>
              </a:ext>
            </a:extLst>
          </p:cNvPr>
          <p:cNvSpPr/>
          <p:nvPr/>
        </p:nvSpPr>
        <p:spPr>
          <a:xfrm>
            <a:off x="1433087" y="359467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0AD8014-F1FA-FD2C-BE48-B1D2447AF855}"/>
              </a:ext>
            </a:extLst>
          </p:cNvPr>
          <p:cNvSpPr txBox="1"/>
          <p:nvPr/>
        </p:nvSpPr>
        <p:spPr>
          <a:xfrm>
            <a:off x="2167111" y="3429000"/>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801600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4ED6F8-86DC-5D23-4B6B-F410D4D3CC15}"/>
              </a:ext>
            </a:extLst>
          </p:cNvPr>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D711FD25-205D-1BBE-7955-B499F59595BC}"/>
              </a:ext>
            </a:extLst>
          </p:cNvPr>
          <p:cNvSpPr>
            <a:spLocks noGrp="1"/>
          </p:cNvSpPr>
          <p:nvPr>
            <p:ph idx="1"/>
          </p:nvPr>
        </p:nvSpPr>
        <p:spPr/>
        <p:txBody>
          <a:bodyPr/>
          <a:lstStyle/>
          <a:p>
            <a:r>
              <a:rPr kumimoji="1" lang="ja-JP" altLang="en-US" dirty="0"/>
              <a:t>変数と代入は，プログラミングにおける基本的なデータの保存と参照の仕組み</a:t>
            </a:r>
            <a:endParaRPr kumimoji="1" lang="en-US" altLang="ja-JP" dirty="0"/>
          </a:p>
          <a:p>
            <a:r>
              <a:rPr kumimoji="1" lang="ja-JP" altLang="en-US" dirty="0"/>
              <a:t>変数の使用方法を理解することで，プログラミング学習の基礎を確立できる</a:t>
            </a:r>
          </a:p>
        </p:txBody>
      </p:sp>
      <p:sp>
        <p:nvSpPr>
          <p:cNvPr id="4" name="スライド番号プレースホルダー 3">
            <a:extLst>
              <a:ext uri="{FF2B5EF4-FFF2-40B4-BE49-F238E27FC236}">
                <a16:creationId xmlns:a16="http://schemas.microsoft.com/office/drawing/2014/main" id="{8107298B-A6C2-C2B0-8C03-769E83277B42}"/>
              </a:ext>
            </a:extLst>
          </p:cNvPr>
          <p:cNvSpPr>
            <a:spLocks noGrp="1"/>
          </p:cNvSpPr>
          <p:nvPr>
            <p:ph type="sldNum" sz="quarter" idx="12"/>
          </p:nvPr>
        </p:nvSpPr>
        <p:spPr/>
        <p:txBody>
          <a:bodyPr/>
          <a:lstStyle/>
          <a:p>
            <a:fld id="{E205D82C-95A1-431E-8E38-AA614A14CDCF}" type="slidenum">
              <a:rPr kumimoji="1" lang="ja-JP" altLang="en-US" smtClean="0"/>
              <a:t>45</a:t>
            </a:fld>
            <a:endParaRPr kumimoji="1" lang="ja-JP" altLang="en-US"/>
          </a:p>
        </p:txBody>
      </p:sp>
    </p:spTree>
    <p:extLst>
      <p:ext uri="{BB962C8B-B14F-4D97-AF65-F5344CB8AC3E}">
        <p14:creationId xmlns:p14="http://schemas.microsoft.com/office/powerpoint/2010/main" val="59505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0B5272-B652-5C10-00DE-D1E712E574BA}"/>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1809A2D-7A93-0B70-F375-74F2FA97A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6657460-BFD8-D560-B4BB-D100B0F31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58AC53C6-B46B-C801-554A-05688E8F5A68}"/>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10-3. </a:t>
            </a:r>
            <a:r>
              <a:rPr lang="ja-JP" altLang="en-US" sz="4500" dirty="0">
                <a:solidFill>
                  <a:schemeClr val="tx2"/>
                </a:solidFill>
              </a:rPr>
              <a:t>オブジェクト，メソッド</a:t>
            </a:r>
          </a:p>
        </p:txBody>
      </p:sp>
      <p:sp>
        <p:nvSpPr>
          <p:cNvPr id="3" name="字幕 2">
            <a:extLst>
              <a:ext uri="{FF2B5EF4-FFF2-40B4-BE49-F238E27FC236}">
                <a16:creationId xmlns:a16="http://schemas.microsoft.com/office/drawing/2014/main" id="{533987A5-B1A1-4547-64DD-C6909C08028D}"/>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410067F-A163-F790-1DCE-7AF34ECD1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C622D943-88DA-A1D8-AFC7-FF96940F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4EDDDBF9-0FD5-ABBA-2601-F4796AF64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31CB2C9-0F6C-E1B4-3A00-A7CA31633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C654884-8F2E-6B3A-E61E-B0AB7C75B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0974FEE2-BA74-3011-2EE1-C33C40874193}"/>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46</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156ADD78-DE7E-4D7F-EB9A-8D6C56C68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916EEAFF-4AB8-0FC9-2268-CC4EB0FFC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D8049FD5-0424-668A-1B22-686331AD1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37530B-5529-1BC2-511E-2AC814341E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CA7AB694-4983-ED38-97E6-974FA01CB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624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sz="2900" dirty="0"/>
              <a:t>オブジェクトとメソッド</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kumimoji="1" lang="ja-JP" altLang="en-US" sz="2400" b="1" i="1" dirty="0">
                <a:solidFill>
                  <a:srgbClr val="C00000"/>
                </a:solidFill>
              </a:rPr>
              <a:t>オブジェクト</a:t>
            </a:r>
            <a:r>
              <a:rPr kumimoji="1" lang="ja-JP" altLang="en-US" sz="2400" dirty="0"/>
              <a:t>：コンピュータでの</a:t>
            </a:r>
            <a:r>
              <a:rPr kumimoji="1" lang="ja-JP" altLang="en-US" sz="2400" b="1" u="sng" dirty="0">
                <a:solidFill>
                  <a:srgbClr val="FF0000"/>
                </a:solidFill>
              </a:rPr>
              <a:t>操作や処理の対象となるもの</a:t>
            </a:r>
            <a:endParaRPr kumimoji="1" lang="en-US" altLang="ja-JP" sz="2400" dirty="0"/>
          </a:p>
          <a:p>
            <a:endParaRPr lang="en-US" altLang="ja-JP" sz="2400" dirty="0"/>
          </a:p>
          <a:p>
            <a:endParaRPr kumimoji="1" lang="en-US" altLang="ja-JP" sz="2400" dirty="0"/>
          </a:p>
          <a:p>
            <a:pPr marL="0" indent="0">
              <a:buNone/>
            </a:pPr>
            <a:endParaRPr kumimoji="1" lang="en-US" altLang="ja-JP" sz="2400" dirty="0"/>
          </a:p>
          <a:p>
            <a:r>
              <a:rPr lang="ja-JP" altLang="en-US" sz="2400" b="1" dirty="0">
                <a:solidFill>
                  <a:srgbClr val="C00000"/>
                </a:solidFill>
              </a:rPr>
              <a:t>メソッド</a:t>
            </a:r>
            <a:r>
              <a:rPr lang="en-US" altLang="ja-JP" sz="2400" b="1" dirty="0">
                <a:solidFill>
                  <a:srgbClr val="C00000"/>
                </a:solidFill>
              </a:rPr>
              <a:t>:</a:t>
            </a:r>
            <a:r>
              <a:rPr lang="ja-JP" altLang="en-US" sz="2400" b="1" dirty="0">
                <a:solidFill>
                  <a:srgbClr val="C00000"/>
                </a:solidFill>
              </a:rPr>
              <a:t> </a:t>
            </a:r>
            <a:r>
              <a:rPr kumimoji="1" lang="ja-JP" altLang="en-US" sz="2400" b="1" dirty="0">
                <a:solidFill>
                  <a:srgbClr val="C00000"/>
                </a:solidFill>
              </a:rPr>
              <a:t>オブジェクト</a:t>
            </a:r>
            <a:r>
              <a:rPr kumimoji="1" lang="ja-JP" altLang="en-US" sz="2400" dirty="0"/>
              <a:t>に属する</a:t>
            </a:r>
            <a:r>
              <a:rPr lang="ja-JP" altLang="en-US" sz="2400" dirty="0"/>
              <a:t>機能</a:t>
            </a:r>
            <a:r>
              <a:rPr kumimoji="1" lang="ja-JP" altLang="en-US" sz="2400" dirty="0"/>
              <a:t>や操作．オブジェクトがもつ能力に相当する</a:t>
            </a:r>
            <a:endParaRPr lang="en-US" altLang="ja-JP" sz="2400" dirty="0"/>
          </a:p>
          <a:p>
            <a:r>
              <a:rPr lang="ja-JP" altLang="en-US" sz="2400" b="1" dirty="0">
                <a:solidFill>
                  <a:srgbClr val="C00000"/>
                </a:solidFill>
              </a:rPr>
              <a:t>引数：メソッド</a:t>
            </a:r>
            <a:r>
              <a:rPr lang="ja-JP" altLang="en-US" sz="2400" dirty="0"/>
              <a:t>が行う操作の詳細に関する情報．</a:t>
            </a:r>
            <a:r>
              <a:rPr lang="ja-JP" altLang="en-US" sz="2400" b="1" dirty="0">
                <a:solidFill>
                  <a:srgbClr val="C00000"/>
                </a:solidFill>
              </a:rPr>
              <a:t>メソッド</a:t>
            </a:r>
            <a:r>
              <a:rPr lang="ja-JP" altLang="en-US" sz="2400" dirty="0"/>
              <a:t>呼び出しのときに、引数を指定できる</a:t>
            </a:r>
            <a:endParaRPr lang="en-US" altLang="ja-JP" sz="2400" dirty="0"/>
          </a:p>
          <a:p>
            <a:pPr marL="0" indent="0">
              <a:buNone/>
            </a:pPr>
            <a:r>
              <a:rPr lang="en-US" altLang="ja-JP" sz="2400" b="1" dirty="0">
                <a:solidFill>
                  <a:srgbClr val="FF0000"/>
                </a:solidFill>
                <a:latin typeface="Arial" panose="020B0604020202020204" pitchFamily="34" charset="0"/>
                <a:ea typeface="メイリオ" panose="020B0604030504040204" pitchFamily="50" charset="-128"/>
              </a:rPr>
              <a:t>		</a:t>
            </a:r>
            <a:r>
              <a:rPr lang="en-US" altLang="ja-JP" sz="2400" b="1" dirty="0" err="1">
                <a:latin typeface="Arial" panose="020B0604020202020204" pitchFamily="34" charset="0"/>
                <a:ea typeface="メイリオ" panose="020B0604030504040204" pitchFamily="50" charset="-128"/>
              </a:rPr>
              <a:t>t.goto</a:t>
            </a:r>
            <a:r>
              <a:rPr lang="en-US" altLang="ja-JP" sz="2400" b="1" dirty="0">
                <a:latin typeface="Arial" panose="020B0604020202020204" pitchFamily="34" charset="0"/>
                <a:ea typeface="メイリオ" panose="020B0604030504040204" pitchFamily="50" charset="-128"/>
              </a:rPr>
              <a:t>(0,100)	</a:t>
            </a:r>
            <a:endParaRPr lang="en-US" altLang="ja-JP" sz="2400" b="1" dirty="0"/>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9925F51B-B9CF-DE61-0BBA-C886F9D514AF}"/>
              </a:ext>
            </a:extLst>
          </p:cNvPr>
          <p:cNvSpPr/>
          <p:nvPr/>
        </p:nvSpPr>
        <p:spPr>
          <a:xfrm>
            <a:off x="155710" y="1816686"/>
            <a:ext cx="8697685" cy="1130515"/>
          </a:xfrm>
          <a:prstGeom prst="rect">
            <a:avLst/>
          </a:prstGeom>
          <a:ln>
            <a:solidFill>
              <a:schemeClr val="accent5"/>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t.goto</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(0,100)			t</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オブジェクト</a:t>
            </a:r>
            <a:endPar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en-US" altLang="ja-JP" sz="2400" b="1" i="0" u="none" strike="noStrike" kern="1200" cap="none" spc="0" normalizeH="0" baseline="0" noProof="0" dirty="0" err="1">
                <a:ln>
                  <a:noFill/>
                </a:ln>
                <a:solidFill>
                  <a:srgbClr val="FF0000"/>
                </a:solidFill>
                <a:effectLst/>
                <a:uLnTx/>
                <a:uFillTx/>
                <a:latin typeface="Arial" panose="020B0604020202020204" pitchFamily="34" charset="0"/>
                <a:ea typeface="メイリオ" panose="020B0604030504040204" pitchFamily="50" charset="-128"/>
                <a:cs typeface="+mn-cs"/>
              </a:rPr>
              <a:t>goto</a:t>
            </a: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mn-cs"/>
              </a:rPr>
              <a:t>(0,100) </a:t>
            </a:r>
            <a:r>
              <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メソッド</a:t>
            </a:r>
            <a:endParaRPr kumimoji="0"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間を「</a:t>
            </a: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」で</a:t>
            </a:r>
            <a:r>
              <a:rPr kumimoji="0"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区切って</a:t>
            </a: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いる</a:t>
            </a:r>
          </a:p>
        </p:txBody>
      </p:sp>
      <p:sp>
        <p:nvSpPr>
          <p:cNvPr id="6" name="右中かっこ 5">
            <a:extLst>
              <a:ext uri="{FF2B5EF4-FFF2-40B4-BE49-F238E27FC236}">
                <a16:creationId xmlns:a16="http://schemas.microsoft.com/office/drawing/2014/main" id="{36E0C097-8F99-1B74-5C14-EDFF3BBD506D}"/>
              </a:ext>
            </a:extLst>
          </p:cNvPr>
          <p:cNvSpPr/>
          <p:nvPr/>
        </p:nvSpPr>
        <p:spPr>
          <a:xfrm rot="5400000">
            <a:off x="3479800" y="5219700"/>
            <a:ext cx="323850" cy="6921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2007280-BF15-7A8C-D4B2-869C2807EB7A}"/>
              </a:ext>
            </a:extLst>
          </p:cNvPr>
          <p:cNvSpPr txBox="1"/>
          <p:nvPr/>
        </p:nvSpPr>
        <p:spPr>
          <a:xfrm>
            <a:off x="3187581" y="5894686"/>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引数</a:t>
            </a:r>
          </a:p>
        </p:txBody>
      </p:sp>
    </p:spTree>
    <p:extLst>
      <p:ext uri="{BB962C8B-B14F-4D97-AF65-F5344CB8AC3E}">
        <p14:creationId xmlns:p14="http://schemas.microsoft.com/office/powerpoint/2010/main" val="1970502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0089B-622A-4EE1-828E-C099DB33866F}"/>
              </a:ext>
            </a:extLst>
          </p:cNvPr>
          <p:cNvSpPr>
            <a:spLocks noGrp="1"/>
          </p:cNvSpPr>
          <p:nvPr>
            <p:ph type="title"/>
          </p:nvPr>
        </p:nvSpPr>
        <p:spPr/>
        <p:txBody>
          <a:bodyPr>
            <a:noAutofit/>
          </a:bodyPr>
          <a:lstStyle/>
          <a:p>
            <a:r>
              <a:rPr lang="ja-JP" altLang="en-US" dirty="0"/>
              <a:t>クラスとオブジェクト</a:t>
            </a:r>
            <a:endParaRPr kumimoji="1" lang="ja-JP" altLang="en-US" dirty="0"/>
          </a:p>
        </p:txBody>
      </p:sp>
      <p:sp>
        <p:nvSpPr>
          <p:cNvPr id="3" name="コンテンツ プレースホルダー 2">
            <a:extLst>
              <a:ext uri="{FF2B5EF4-FFF2-40B4-BE49-F238E27FC236}">
                <a16:creationId xmlns:a16="http://schemas.microsoft.com/office/drawing/2014/main" id="{94050501-0D0F-448C-8BE8-3E9EFE039D70}"/>
              </a:ext>
            </a:extLst>
          </p:cNvPr>
          <p:cNvSpPr>
            <a:spLocks noGrp="1"/>
          </p:cNvSpPr>
          <p:nvPr>
            <p:ph idx="1"/>
          </p:nvPr>
        </p:nvSpPr>
        <p:spPr>
          <a:xfrm>
            <a:off x="380122" y="914400"/>
            <a:ext cx="8461208" cy="5873652"/>
          </a:xfrm>
        </p:spPr>
        <p:txBody>
          <a:bodyPr>
            <a:normAutofit/>
          </a:bodyPr>
          <a:lstStyle/>
          <a:p>
            <a:r>
              <a:rPr kumimoji="1" lang="ja-JP" altLang="en-US" sz="2400" b="1" dirty="0"/>
              <a:t>クラス</a:t>
            </a:r>
            <a:r>
              <a:rPr kumimoji="1" lang="ja-JP" altLang="en-US" sz="2400" dirty="0"/>
              <a:t>は，同じ種類のオブジェクトの集まりと考えることができる</a:t>
            </a:r>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lang="en-US" altLang="ja-JP" sz="2400" dirty="0"/>
          </a:p>
          <a:p>
            <a:pPr marL="0" indent="0">
              <a:buNone/>
            </a:pPr>
            <a:br>
              <a:rPr kumimoji="1" lang="en-US" altLang="ja-JP" sz="2400" dirty="0"/>
            </a:br>
            <a:endParaRPr kumimoji="1" lang="en-US" altLang="ja-JP" sz="2400" dirty="0"/>
          </a:p>
          <a:p>
            <a:r>
              <a:rPr lang="ja-JP" altLang="en-US" sz="2400" b="1" dirty="0"/>
              <a:t>オブジェクト生成</a:t>
            </a:r>
            <a:r>
              <a:rPr lang="ja-JP" altLang="en-US" sz="2400" dirty="0"/>
              <a:t>では，</a:t>
            </a:r>
            <a:r>
              <a:rPr lang="ja-JP" altLang="en-US" sz="2400" b="1" dirty="0"/>
              <a:t>クラス名を指定</a:t>
            </a:r>
            <a:endParaRPr lang="en-US" altLang="ja-JP" sz="2400" b="1" dirty="0"/>
          </a:p>
          <a:p>
            <a:pPr marL="0" indent="0">
              <a:buNone/>
            </a:pPr>
            <a:r>
              <a:rPr lang="ja-JP" altLang="en-US" sz="2400" b="1" dirty="0"/>
              <a:t>　例    </a:t>
            </a:r>
            <a:r>
              <a:rPr lang="en-US" altLang="ja-JP" sz="2400" b="1" dirty="0"/>
              <a:t>t = </a:t>
            </a:r>
            <a:r>
              <a:rPr lang="en-US" altLang="ja-JP" sz="2400" b="1" dirty="0" err="1"/>
              <a:t>turtle.</a:t>
            </a:r>
            <a:r>
              <a:rPr lang="en-US" altLang="ja-JP" sz="2400" b="1" dirty="0" err="1">
                <a:solidFill>
                  <a:srgbClr val="FF0000"/>
                </a:solidFill>
              </a:rPr>
              <a:t>Turtle</a:t>
            </a:r>
            <a:r>
              <a:rPr lang="en-US" altLang="ja-JP" sz="2400" b="1" dirty="0"/>
              <a:t>()</a:t>
            </a:r>
            <a:endParaRPr kumimoji="1" lang="ja-JP" altLang="en-US" sz="2400" b="1" dirty="0"/>
          </a:p>
        </p:txBody>
      </p:sp>
      <p:sp>
        <p:nvSpPr>
          <p:cNvPr id="4" name="スライド番号プレースホルダー 3">
            <a:extLst>
              <a:ext uri="{FF2B5EF4-FFF2-40B4-BE49-F238E27FC236}">
                <a16:creationId xmlns:a16="http://schemas.microsoft.com/office/drawing/2014/main" id="{0AD28412-C3CF-417F-AF3F-782DBC22F8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楕円 4">
            <a:extLst>
              <a:ext uri="{FF2B5EF4-FFF2-40B4-BE49-F238E27FC236}">
                <a16:creationId xmlns:a16="http://schemas.microsoft.com/office/drawing/2014/main" id="{E45077F2-C203-4D03-868C-589C752A4A50}"/>
              </a:ext>
            </a:extLst>
          </p:cNvPr>
          <p:cNvSpPr/>
          <p:nvPr/>
        </p:nvSpPr>
        <p:spPr>
          <a:xfrm>
            <a:off x="2101416" y="3064993"/>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4B81E633-3BCA-4966-B68E-7C8B6DEE0770}"/>
              </a:ext>
            </a:extLst>
          </p:cNvPr>
          <p:cNvSpPr/>
          <p:nvPr/>
        </p:nvSpPr>
        <p:spPr>
          <a:xfrm>
            <a:off x="2953904" y="3712693"/>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DE891B5-8A17-4312-98C0-3B9D34F88645}"/>
              </a:ext>
            </a:extLst>
          </p:cNvPr>
          <p:cNvSpPr/>
          <p:nvPr/>
        </p:nvSpPr>
        <p:spPr>
          <a:xfrm>
            <a:off x="3430154" y="2855443"/>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0962C5A9-A69C-469A-90ED-E87B6F00360C}"/>
              </a:ext>
            </a:extLst>
          </p:cNvPr>
          <p:cNvSpPr/>
          <p:nvPr/>
        </p:nvSpPr>
        <p:spPr>
          <a:xfrm>
            <a:off x="5316104" y="225536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6448433B-5C98-45BF-8082-B7A1D21E03D5}"/>
              </a:ext>
            </a:extLst>
          </p:cNvPr>
          <p:cNvSpPr/>
          <p:nvPr/>
        </p:nvSpPr>
        <p:spPr>
          <a:xfrm>
            <a:off x="6119462" y="3288831"/>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606DA966-7109-4222-9E40-D7A29218F3EE}"/>
              </a:ext>
            </a:extLst>
          </p:cNvPr>
          <p:cNvSpPr/>
          <p:nvPr/>
        </p:nvSpPr>
        <p:spPr>
          <a:xfrm>
            <a:off x="5106554" y="3441231"/>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C402F2E9-3344-4A60-8E02-A71517E9112F}"/>
              </a:ext>
            </a:extLst>
          </p:cNvPr>
          <p:cNvSpPr/>
          <p:nvPr/>
        </p:nvSpPr>
        <p:spPr>
          <a:xfrm>
            <a:off x="1610879" y="2307756"/>
            <a:ext cx="2871787" cy="2195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DFE4DC99-8345-4B73-845A-478DE28B7D1A}"/>
              </a:ext>
            </a:extLst>
          </p:cNvPr>
          <p:cNvSpPr/>
          <p:nvPr/>
        </p:nvSpPr>
        <p:spPr>
          <a:xfrm>
            <a:off x="1205065" y="1669581"/>
            <a:ext cx="5792201" cy="3357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154CB60D-5A50-4139-BBAD-AB4304EB3DCA}"/>
              </a:ext>
            </a:extLst>
          </p:cNvPr>
          <p:cNvSpPr txBox="1"/>
          <p:nvPr/>
        </p:nvSpPr>
        <p:spPr>
          <a:xfrm>
            <a:off x="3639704" y="1438748"/>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a:t>
            </a:r>
          </a:p>
        </p:txBody>
      </p:sp>
      <p:sp>
        <p:nvSpPr>
          <p:cNvPr id="14" name="テキスト ボックス 13">
            <a:extLst>
              <a:ext uri="{FF2B5EF4-FFF2-40B4-BE49-F238E27FC236}">
                <a16:creationId xmlns:a16="http://schemas.microsoft.com/office/drawing/2014/main" id="{ECC605E2-E485-4E3B-8611-4F896779A0F9}"/>
              </a:ext>
            </a:extLst>
          </p:cNvPr>
          <p:cNvSpPr txBox="1"/>
          <p:nvPr/>
        </p:nvSpPr>
        <p:spPr>
          <a:xfrm>
            <a:off x="2572785" y="2130824"/>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a:t>
            </a:r>
          </a:p>
        </p:txBody>
      </p:sp>
      <p:sp>
        <p:nvSpPr>
          <p:cNvPr id="15" name="テキスト ボックス 14">
            <a:extLst>
              <a:ext uri="{FF2B5EF4-FFF2-40B4-BE49-F238E27FC236}">
                <a16:creationId xmlns:a16="http://schemas.microsoft.com/office/drawing/2014/main" id="{42315C05-EF50-48A1-9A4F-1070FB93547A}"/>
              </a:ext>
            </a:extLst>
          </p:cNvPr>
          <p:cNvSpPr txBox="1"/>
          <p:nvPr/>
        </p:nvSpPr>
        <p:spPr>
          <a:xfrm>
            <a:off x="1569444" y="4193624"/>
            <a:ext cx="295465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学生でもあり人間でもある</a:t>
            </a:r>
          </a:p>
        </p:txBody>
      </p:sp>
      <p:sp>
        <p:nvSpPr>
          <p:cNvPr id="16" name="テキスト ボックス 15">
            <a:extLst>
              <a:ext uri="{FF2B5EF4-FFF2-40B4-BE49-F238E27FC236}">
                <a16:creationId xmlns:a16="http://schemas.microsoft.com/office/drawing/2014/main" id="{4A65D20E-F30A-4243-8FB6-4D931E91FCD2}"/>
              </a:ext>
            </a:extLst>
          </p:cNvPr>
          <p:cNvSpPr txBox="1"/>
          <p:nvPr/>
        </p:nvSpPr>
        <p:spPr>
          <a:xfrm>
            <a:off x="4888478" y="4125746"/>
            <a:ext cx="272382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人間だが，学生ではない</a:t>
            </a:r>
          </a:p>
        </p:txBody>
      </p:sp>
      <p:sp>
        <p:nvSpPr>
          <p:cNvPr id="17" name="テキスト ボックス 16">
            <a:extLst>
              <a:ext uri="{FF2B5EF4-FFF2-40B4-BE49-F238E27FC236}">
                <a16:creationId xmlns:a16="http://schemas.microsoft.com/office/drawing/2014/main" id="{8DD7FA7E-96B7-2D44-0949-1C250CCD26ED}"/>
              </a:ext>
            </a:extLst>
          </p:cNvPr>
          <p:cNvSpPr txBox="1"/>
          <p:nvPr/>
        </p:nvSpPr>
        <p:spPr>
          <a:xfrm>
            <a:off x="2433482" y="6166613"/>
            <a:ext cx="1415772" cy="461665"/>
          </a:xfrm>
          <a:prstGeom prst="rect">
            <a:avLst/>
          </a:prstGeom>
          <a:noFill/>
        </p:spPr>
        <p:txBody>
          <a:bodyPr wrap="none" rtlCol="0">
            <a:spAutoFit/>
          </a:bodyPr>
          <a:lstStyle/>
          <a:p>
            <a:r>
              <a:rPr kumimoji="1" lang="ja-JP" altLang="en-US" sz="2400" b="1" dirty="0">
                <a:solidFill>
                  <a:srgbClr val="FF0000"/>
                </a:solidFill>
              </a:rPr>
              <a:t>クラス名</a:t>
            </a:r>
          </a:p>
        </p:txBody>
      </p:sp>
    </p:spTree>
    <p:extLst>
      <p:ext uri="{BB962C8B-B14F-4D97-AF65-F5344CB8AC3E}">
        <p14:creationId xmlns:p14="http://schemas.microsoft.com/office/powerpoint/2010/main" val="138756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a:xfrm>
            <a:off x="321845" y="175028"/>
            <a:ext cx="8461208" cy="632719"/>
          </a:xfrm>
        </p:spPr>
        <p:txBody>
          <a:bodyPr>
            <a:normAutofit fontScale="90000"/>
          </a:bodyPr>
          <a:lstStyle/>
          <a:p>
            <a:r>
              <a:rPr lang="ja-JP" altLang="en-US" dirty="0"/>
              <a:t>プログラミング学習のための</a:t>
            </a:r>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r>
              <a:rPr kumimoji="1" lang="ja-JP" altLang="en-US" sz="2400" b="1" dirty="0"/>
              <a:t>カーソル（</a:t>
            </a:r>
            <a:r>
              <a:rPr kumimoji="1" lang="ja-JP" altLang="en-US" sz="2400" dirty="0"/>
              <a:t>画面上を移動する亀の形をしたポインタ）を使って</a:t>
            </a:r>
            <a:r>
              <a:rPr kumimoji="1" lang="ja-JP" altLang="en-US" sz="2400" b="1" dirty="0"/>
              <a:t>絵を描く</a:t>
            </a:r>
            <a:endParaRPr lang="en-US" altLang="ja-JP" sz="2400" b="1" dirty="0"/>
          </a:p>
          <a:p>
            <a:r>
              <a:rPr lang="ja-JP" altLang="en-US" sz="2400" b="1" dirty="0"/>
              <a:t>タートルグラフィックス</a:t>
            </a:r>
            <a:r>
              <a:rPr lang="ja-JP" altLang="en-US" sz="2400" dirty="0"/>
              <a:t>を用いた演習により，</a:t>
            </a:r>
            <a:r>
              <a:rPr lang="ja-JP" altLang="en-US" sz="2400" b="1" dirty="0"/>
              <a:t>プログラムによって図形を描画</a:t>
            </a:r>
            <a:r>
              <a:rPr lang="ja-JP" altLang="en-US" sz="2400" dirty="0"/>
              <a:t>する．</a:t>
            </a:r>
            <a:endParaRPr lang="en-US" altLang="ja-JP" sz="2400" dirty="0"/>
          </a:p>
          <a:p>
            <a:r>
              <a:rPr lang="ja-JP" altLang="en-US" sz="2400" dirty="0"/>
              <a:t>プログラムの</a:t>
            </a:r>
            <a:r>
              <a:rPr lang="ja-JP" altLang="en-US" sz="2400" b="1" dirty="0"/>
              <a:t>動作を視覚的に理解</a:t>
            </a:r>
            <a:r>
              <a:rPr lang="ja-JP" altLang="en-US" sz="2400" dirty="0"/>
              <a:t>できる</a:t>
            </a:r>
            <a:endParaRPr lang="en-US" altLang="ja-JP" sz="2400" dirty="0"/>
          </a:p>
          <a:p>
            <a:r>
              <a:rPr lang="ja-JP" altLang="en-US" sz="2400" b="1" dirty="0"/>
              <a:t>論理的思考力や課題解決力の向上</a:t>
            </a:r>
            <a:r>
              <a:rPr lang="ja-JP" altLang="en-US" sz="2400" dirty="0"/>
              <a:t>にもつながる</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F20BF10A-7077-A044-8A01-C50D1821EE9E}"/>
              </a:ext>
            </a:extLst>
          </p:cNvPr>
          <p:cNvPicPr>
            <a:picLocks noChangeAspect="1"/>
          </p:cNvPicPr>
          <p:nvPr/>
        </p:nvPicPr>
        <p:blipFill>
          <a:blip r:embed="rId2"/>
          <a:stretch>
            <a:fillRect/>
          </a:stretch>
        </p:blipFill>
        <p:spPr>
          <a:xfrm>
            <a:off x="360947" y="4097809"/>
            <a:ext cx="4768456" cy="1372738"/>
          </a:xfrm>
          <a:prstGeom prst="rect">
            <a:avLst/>
          </a:prstGeom>
        </p:spPr>
      </p:pic>
      <p:pic>
        <p:nvPicPr>
          <p:cNvPr id="9" name="図 8">
            <a:extLst>
              <a:ext uri="{FF2B5EF4-FFF2-40B4-BE49-F238E27FC236}">
                <a16:creationId xmlns:a16="http://schemas.microsoft.com/office/drawing/2014/main" id="{72867005-06D9-5668-E59E-F7137E5A70FB}"/>
              </a:ext>
            </a:extLst>
          </p:cNvPr>
          <p:cNvPicPr>
            <a:picLocks noChangeAspect="1"/>
          </p:cNvPicPr>
          <p:nvPr/>
        </p:nvPicPr>
        <p:blipFill>
          <a:blip r:embed="rId3"/>
          <a:stretch>
            <a:fillRect/>
          </a:stretch>
        </p:blipFill>
        <p:spPr>
          <a:xfrm>
            <a:off x="5432277" y="3653525"/>
            <a:ext cx="3061210" cy="2192419"/>
          </a:xfrm>
          <a:prstGeom prst="rect">
            <a:avLst/>
          </a:prstGeom>
        </p:spPr>
      </p:pic>
      <p:sp>
        <p:nvSpPr>
          <p:cNvPr id="10" name="テキスト ボックス 9">
            <a:extLst>
              <a:ext uri="{FF2B5EF4-FFF2-40B4-BE49-F238E27FC236}">
                <a16:creationId xmlns:a16="http://schemas.microsoft.com/office/drawing/2014/main" id="{BDDE0297-29E6-0BDA-76E9-66415A2F0D03}"/>
              </a:ext>
            </a:extLst>
          </p:cNvPr>
          <p:cNvSpPr txBox="1"/>
          <p:nvPr/>
        </p:nvSpPr>
        <p:spPr>
          <a:xfrm>
            <a:off x="5821372" y="5472745"/>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０</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26BEDD02-5E15-0294-768F-613B1685E173}"/>
              </a:ext>
            </a:extLst>
          </p:cNvPr>
          <p:cNvSpPr txBox="1"/>
          <p:nvPr/>
        </p:nvSpPr>
        <p:spPr>
          <a:xfrm>
            <a:off x="5821371" y="3653525"/>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０</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100)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5CAD6B46-D400-1605-56C3-620E1EB8C15F}"/>
              </a:ext>
            </a:extLst>
          </p:cNvPr>
          <p:cNvSpPr txBox="1"/>
          <p:nvPr/>
        </p:nvSpPr>
        <p:spPr>
          <a:xfrm>
            <a:off x="7222726" y="5539439"/>
            <a:ext cx="182988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(100, 0)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53E7F2B-4588-20AA-09E0-F8A028D20B57}"/>
              </a:ext>
            </a:extLst>
          </p:cNvPr>
          <p:cNvSpPr txBox="1"/>
          <p:nvPr/>
        </p:nvSpPr>
        <p:spPr>
          <a:xfrm>
            <a:off x="739043" y="5470547"/>
            <a:ext cx="468947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タートルグラフィックスの機能をインポートする「import turtle」が必要</a:t>
            </a:r>
          </a:p>
        </p:txBody>
      </p:sp>
    </p:spTree>
    <p:extLst>
      <p:ext uri="{BB962C8B-B14F-4D97-AF65-F5344CB8AC3E}">
        <p14:creationId xmlns:p14="http://schemas.microsoft.com/office/powerpoint/2010/main" val="821902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0F79B-DB6D-46C3-A098-7DCFB2BC617E}"/>
              </a:ext>
            </a:extLst>
          </p:cNvPr>
          <p:cNvSpPr>
            <a:spLocks noGrp="1"/>
          </p:cNvSpPr>
          <p:nvPr>
            <p:ph type="title"/>
          </p:nvPr>
        </p:nvSpPr>
        <p:spPr>
          <a:xfrm>
            <a:off x="321845" y="175028"/>
            <a:ext cx="8461208" cy="884692"/>
          </a:xfrm>
        </p:spPr>
        <p:txBody>
          <a:bodyPr>
            <a:normAutofit/>
          </a:bodyPr>
          <a:lstStyle/>
          <a:p>
            <a:r>
              <a:rPr kumimoji="1" lang="ja-JP" altLang="en-US" dirty="0"/>
              <a:t>② プログラム</a:t>
            </a:r>
            <a:r>
              <a:rPr lang="ja-JP" altLang="en-US" dirty="0"/>
              <a:t>による</a:t>
            </a:r>
            <a:r>
              <a:rPr kumimoji="1" lang="ja-JP" altLang="en-US" dirty="0"/>
              <a:t>コンピュータの</a:t>
            </a:r>
            <a:r>
              <a:rPr lang="ja-JP" altLang="en-US" dirty="0"/>
              <a:t>制御</a:t>
            </a:r>
            <a:endParaRPr kumimoji="1" lang="ja-JP" altLang="en-US" dirty="0"/>
          </a:p>
        </p:txBody>
      </p:sp>
      <p:pic>
        <p:nvPicPr>
          <p:cNvPr id="6" name="コンテンツ プレースホルダー 5">
            <a:extLst>
              <a:ext uri="{FF2B5EF4-FFF2-40B4-BE49-F238E27FC236}">
                <a16:creationId xmlns:a16="http://schemas.microsoft.com/office/drawing/2014/main" id="{66B5F763-05FE-4EAA-891B-DA257D47F2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487" y="1113694"/>
            <a:ext cx="5007232" cy="3438702"/>
          </a:xfrm>
        </p:spPr>
      </p:pic>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9BACAC3E-37B4-44A5-8E2F-31F406C6372C}"/>
              </a:ext>
            </a:extLst>
          </p:cNvPr>
          <p:cNvSpPr txBox="1"/>
          <p:nvPr/>
        </p:nvSpPr>
        <p:spPr>
          <a:xfrm>
            <a:off x="5329123" y="1678883"/>
            <a:ext cx="3825086"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言語を使って</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を作成．</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システムを構築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4">
            <a:extLst>
              <a:ext uri="{FF2B5EF4-FFF2-40B4-BE49-F238E27FC236}">
                <a16:creationId xmlns:a16="http://schemas.microsoft.com/office/drawing/2014/main" id="{7576B7D8-EC38-F880-4654-A1E559ADFE81}"/>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の動作を細かくコントール</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52799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fontScale="90000"/>
          </a:bodyPr>
          <a:lstStyle/>
          <a:p>
            <a:r>
              <a:rPr kumimoji="1" lang="ja-JP" altLang="en-US" dirty="0"/>
              <a:t>タートルグラフィックス</a:t>
            </a:r>
            <a:r>
              <a:rPr lang="ja-JP" altLang="en-US" dirty="0"/>
              <a:t>の基本機能</a:t>
            </a:r>
            <a:endParaRPr kumimoji="1" lang="ja-JP" altLang="en-US" dirty="0"/>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lnSpcReduction="10000"/>
          </a:bodyPr>
          <a:lstStyle/>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r>
              <a:rPr kumimoji="1" lang="ja-JP" altLang="en-US" sz="2400" dirty="0"/>
              <a:t>主なメソッド</a:t>
            </a:r>
            <a:endParaRPr kumimoji="1" lang="en-US" altLang="ja-JP" sz="2400" dirty="0"/>
          </a:p>
          <a:p>
            <a:r>
              <a:rPr lang="en-US" altLang="ja-JP" sz="2400" b="1" dirty="0" err="1"/>
              <a:t>goto</a:t>
            </a:r>
            <a:r>
              <a:rPr lang="ja-JP" altLang="en-US" sz="2400" dirty="0"/>
              <a:t>（＜横方向の値＞，</a:t>
            </a:r>
            <a:r>
              <a:rPr lang="en-US" altLang="ja-JP" sz="2400" dirty="0"/>
              <a:t>&lt;</a:t>
            </a:r>
            <a:r>
              <a:rPr lang="ja-JP" altLang="en-US" sz="2400" dirty="0"/>
              <a:t>縦方向の値</a:t>
            </a:r>
            <a:r>
              <a:rPr lang="en-US" altLang="ja-JP" sz="2400" dirty="0"/>
              <a:t>&gt;</a:t>
            </a:r>
            <a:r>
              <a:rPr lang="ja-JP" altLang="en-US" sz="2400" dirty="0"/>
              <a:t>）</a:t>
            </a:r>
            <a:r>
              <a:rPr lang="ja-JP" altLang="en-US" sz="2400" b="1" dirty="0"/>
              <a:t>指定座標への移動</a:t>
            </a:r>
            <a:endParaRPr kumimoji="1" lang="en-US" altLang="ja-JP" sz="2400" b="1" dirty="0"/>
          </a:p>
          <a:p>
            <a:r>
              <a:rPr kumimoji="1" lang="en-US" altLang="ja-JP" sz="2400" b="1" dirty="0"/>
              <a:t>forward</a:t>
            </a:r>
            <a:r>
              <a:rPr kumimoji="1" lang="en-US" altLang="ja-JP" sz="2400" dirty="0"/>
              <a:t>(</a:t>
            </a:r>
            <a:r>
              <a:rPr kumimoji="1" lang="ja-JP" altLang="en-US" sz="2400" dirty="0"/>
              <a:t>＜移動量＞</a:t>
            </a:r>
            <a:r>
              <a:rPr kumimoji="1" lang="en-US" altLang="ja-JP" sz="2400" dirty="0"/>
              <a:t>)		</a:t>
            </a:r>
            <a:r>
              <a:rPr lang="ja-JP" altLang="en-US" sz="2400" b="1" dirty="0"/>
              <a:t>前進</a:t>
            </a:r>
            <a:endParaRPr kumimoji="1" lang="en-US" altLang="ja-JP" sz="2400" b="1" dirty="0"/>
          </a:p>
          <a:p>
            <a:r>
              <a:rPr lang="en-US" altLang="ja-JP" sz="2400" b="1" dirty="0" err="1"/>
              <a:t>backword</a:t>
            </a:r>
            <a:r>
              <a:rPr lang="en-US" altLang="ja-JP" sz="2400" dirty="0"/>
              <a:t>(</a:t>
            </a:r>
            <a:r>
              <a:rPr kumimoji="1" lang="ja-JP" altLang="en-US" sz="2400" dirty="0"/>
              <a:t>＜移動量＞</a:t>
            </a:r>
            <a:r>
              <a:rPr lang="en-US" altLang="ja-JP" sz="2400" dirty="0"/>
              <a:t>)		</a:t>
            </a:r>
            <a:r>
              <a:rPr lang="ja-JP" altLang="en-US" sz="2400" b="1" dirty="0"/>
              <a:t>後退</a:t>
            </a:r>
            <a:endParaRPr lang="en-US" altLang="ja-JP" sz="2400" b="1" dirty="0"/>
          </a:p>
          <a:p>
            <a:r>
              <a:rPr kumimoji="1" lang="en-US" altLang="ja-JP" sz="2400" b="1" dirty="0"/>
              <a:t>right</a:t>
            </a:r>
            <a:r>
              <a:rPr kumimoji="1" lang="en-US" altLang="ja-JP" sz="2400" dirty="0"/>
              <a:t>(</a:t>
            </a:r>
            <a:r>
              <a:rPr kumimoji="1" lang="ja-JP" altLang="en-US" sz="2400" dirty="0"/>
              <a:t>＜角度＞</a:t>
            </a:r>
            <a:r>
              <a:rPr kumimoji="1" lang="en-US" altLang="ja-JP" sz="2400" dirty="0"/>
              <a:t>)			</a:t>
            </a:r>
            <a:r>
              <a:rPr kumimoji="1" lang="ja-JP" altLang="en-US" sz="2400" b="1" dirty="0"/>
              <a:t>右回り回転</a:t>
            </a:r>
            <a:endParaRPr kumimoji="1" lang="en-US" altLang="ja-JP" sz="2400" b="1" dirty="0"/>
          </a:p>
          <a:p>
            <a:r>
              <a:rPr lang="en-US" altLang="ja-JP" sz="2400" b="1" dirty="0"/>
              <a:t>left</a:t>
            </a:r>
            <a:r>
              <a:rPr lang="en-US" altLang="ja-JP" sz="2400" dirty="0"/>
              <a:t>(</a:t>
            </a:r>
            <a:r>
              <a:rPr kumimoji="1" lang="ja-JP" altLang="en-US" sz="2400" dirty="0"/>
              <a:t>＜角度＞</a:t>
            </a:r>
            <a:r>
              <a:rPr lang="en-US" altLang="ja-JP" sz="2400" dirty="0"/>
              <a:t>)			</a:t>
            </a:r>
            <a:r>
              <a:rPr lang="ja-JP" altLang="en-US" sz="2400" b="1" dirty="0"/>
              <a:t>左回り回転</a:t>
            </a: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82EE38D8-2560-84FF-BA1D-CE49A63D38CA}"/>
              </a:ext>
            </a:extLst>
          </p:cNvPr>
          <p:cNvPicPr>
            <a:picLocks noChangeAspect="1"/>
          </p:cNvPicPr>
          <p:nvPr/>
        </p:nvPicPr>
        <p:blipFill>
          <a:blip r:embed="rId2"/>
          <a:stretch>
            <a:fillRect/>
          </a:stretch>
        </p:blipFill>
        <p:spPr>
          <a:xfrm>
            <a:off x="210553" y="1001623"/>
            <a:ext cx="4834994" cy="1391893"/>
          </a:xfrm>
          <a:prstGeom prst="rect">
            <a:avLst/>
          </a:prstGeom>
        </p:spPr>
      </p:pic>
      <p:sp>
        <p:nvSpPr>
          <p:cNvPr id="6" name="正方形/長方形 5">
            <a:extLst>
              <a:ext uri="{FF2B5EF4-FFF2-40B4-BE49-F238E27FC236}">
                <a16:creationId xmlns:a16="http://schemas.microsoft.com/office/drawing/2014/main" id="{4F3295F0-DAA2-E5B8-D5E6-7D03D6F99D30}"/>
              </a:ext>
            </a:extLst>
          </p:cNvPr>
          <p:cNvSpPr/>
          <p:nvPr/>
        </p:nvSpPr>
        <p:spPr>
          <a:xfrm>
            <a:off x="1392410" y="1748934"/>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C2108F82-D59C-1882-5454-4418B783BC0E}"/>
              </a:ext>
            </a:extLst>
          </p:cNvPr>
          <p:cNvSpPr/>
          <p:nvPr/>
        </p:nvSpPr>
        <p:spPr>
          <a:xfrm>
            <a:off x="1392409" y="2076015"/>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FB14F909-DDA9-569C-9BB0-57505D5528AF}"/>
              </a:ext>
            </a:extLst>
          </p:cNvPr>
          <p:cNvSpPr/>
          <p:nvPr/>
        </p:nvSpPr>
        <p:spPr>
          <a:xfrm>
            <a:off x="1008365" y="1431433"/>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5162B31F-C123-AD29-50E4-380E6D0C8380}"/>
              </a:ext>
            </a:extLst>
          </p:cNvPr>
          <p:cNvSpPr/>
          <p:nvPr/>
        </p:nvSpPr>
        <p:spPr>
          <a:xfrm>
            <a:off x="1008364" y="1748933"/>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D6BB4677-D97B-094C-21E5-A2C7C13C1D04}"/>
              </a:ext>
            </a:extLst>
          </p:cNvPr>
          <p:cNvSpPr/>
          <p:nvPr/>
        </p:nvSpPr>
        <p:spPr>
          <a:xfrm>
            <a:off x="1008363" y="2066433"/>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70AD47">
                  <a:lumMod val="60000"/>
                  <a:lumOff val="40000"/>
                </a:srgbClr>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2847A5E-170C-7490-B4DF-C67705BF5409}"/>
              </a:ext>
            </a:extLst>
          </p:cNvPr>
          <p:cNvSpPr txBox="1"/>
          <p:nvPr/>
        </p:nvSpPr>
        <p:spPr>
          <a:xfrm>
            <a:off x="2179203" y="2431006"/>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メソッド</a:t>
            </a:r>
          </a:p>
        </p:txBody>
      </p:sp>
      <p:sp>
        <p:nvSpPr>
          <p:cNvPr id="20" name="テキスト ボックス 19">
            <a:extLst>
              <a:ext uri="{FF2B5EF4-FFF2-40B4-BE49-F238E27FC236}">
                <a16:creationId xmlns:a16="http://schemas.microsoft.com/office/drawing/2014/main" id="{71907377-75BD-74F3-2C86-80D98B5CEC37}"/>
              </a:ext>
            </a:extLst>
          </p:cNvPr>
          <p:cNvSpPr txBox="1"/>
          <p:nvPr/>
        </p:nvSpPr>
        <p:spPr>
          <a:xfrm>
            <a:off x="147878" y="2527583"/>
            <a:ext cx="20313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オブジェクト</a:t>
            </a:r>
          </a:p>
        </p:txBody>
      </p:sp>
      <p:sp>
        <p:nvSpPr>
          <p:cNvPr id="21" name="コンテンツ プレースホルダー 2">
            <a:extLst>
              <a:ext uri="{FF2B5EF4-FFF2-40B4-BE49-F238E27FC236}">
                <a16:creationId xmlns:a16="http://schemas.microsoft.com/office/drawing/2014/main" id="{236AFE9D-F94B-D32E-8540-F93E1A91D3BC}"/>
              </a:ext>
            </a:extLst>
          </p:cNvPr>
          <p:cNvSpPr txBox="1">
            <a:spLocks/>
          </p:cNvSpPr>
          <p:nvPr/>
        </p:nvSpPr>
        <p:spPr>
          <a:xfrm>
            <a:off x="4572000" y="1040128"/>
            <a:ext cx="4258252" cy="2441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メソッド</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は、オブジェクトが持つ機能を呼び出すためのもの</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t>
            </a:r>
            <a:r>
              <a:rPr kumimoji="1" lang="en-US" altLang="ja-JP" sz="2400" b="1"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goto</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指定座標への移動</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9813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5FEDC-F0EF-4EAB-AA2B-9D1DEC5B752B}"/>
              </a:ext>
            </a:extLst>
          </p:cNvPr>
          <p:cNvSpPr>
            <a:spLocks noGrp="1"/>
          </p:cNvSpPr>
          <p:nvPr>
            <p:ph type="title"/>
          </p:nvPr>
        </p:nvSpPr>
        <p:spPr/>
        <p:txBody>
          <a:bodyPr>
            <a:noAutofit/>
          </a:bodyPr>
          <a:lstStyle/>
          <a:p>
            <a:r>
              <a:rPr kumimoji="1" lang="ja-JP" altLang="en-US" sz="2900" dirty="0"/>
              <a:t>オブジェクトとメソッドの実践例①</a:t>
            </a:r>
          </a:p>
        </p:txBody>
      </p:sp>
      <p:sp>
        <p:nvSpPr>
          <p:cNvPr id="4" name="スライド番号プレースホルダー 3">
            <a:extLst>
              <a:ext uri="{FF2B5EF4-FFF2-40B4-BE49-F238E27FC236}">
                <a16:creationId xmlns:a16="http://schemas.microsoft.com/office/drawing/2014/main" id="{A9056B3F-F4CC-431A-ADCC-5802534E00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F57EA273-57E4-46F7-82A8-4A9DA5175915}"/>
              </a:ext>
            </a:extLst>
          </p:cNvPr>
          <p:cNvSpPr txBox="1"/>
          <p:nvPr/>
        </p:nvSpPr>
        <p:spPr>
          <a:xfrm>
            <a:off x="3134895" y="6016506"/>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7"/>
            <a:ext cx="2799135" cy="1946348"/>
          </a:xfrm>
          <a:ln>
            <a:solidFill>
              <a:schemeClr val="accent1"/>
            </a:solidFill>
          </a:ln>
        </p:spPr>
        <p:txBody>
          <a:bodyPr>
            <a:normAutofit/>
          </a:bodyPr>
          <a:lstStyle/>
          <a:p>
            <a:pPr marL="0" indent="0">
              <a:lnSpc>
                <a:spcPct val="130000"/>
              </a:lnSpc>
              <a:buNone/>
            </a:pPr>
            <a:r>
              <a:rPr kumimoji="1" lang="en-US" altLang="ja-JP" sz="2400" dirty="0"/>
              <a:t>import turtle</a:t>
            </a:r>
          </a:p>
          <a:p>
            <a:pPr marL="0" indent="0">
              <a:lnSpc>
                <a:spcPct val="130000"/>
              </a:lnSpc>
              <a:buNone/>
            </a:pPr>
            <a:r>
              <a:rPr lang="en-US" altLang="ja-JP" sz="2400" dirty="0"/>
              <a:t>t</a:t>
            </a:r>
            <a:r>
              <a:rPr kumimoji="1" lang="en-US" altLang="ja-JP" sz="2400" dirty="0"/>
              <a:t> = </a:t>
            </a:r>
            <a:r>
              <a:rPr kumimoji="1" lang="en-US" altLang="ja-JP" sz="2400" dirty="0" err="1"/>
              <a:t>turtle.Turtle</a:t>
            </a:r>
            <a:r>
              <a:rPr kumimoji="1" lang="en-US" altLang="ja-JP" sz="24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(0,100)</a:t>
            </a:r>
          </a:p>
          <a:p>
            <a:pPr marL="0" indent="0">
              <a:lnSpc>
                <a:spcPct val="130000"/>
              </a:lnSpc>
              <a:buNone/>
            </a:pPr>
            <a:endParaRPr kumimoji="1" lang="ja-JP" altLang="en-US" sz="2400" dirty="0">
              <a:solidFill>
                <a:srgbClr val="FF0000"/>
              </a:solidFill>
            </a:endParaRPr>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3352801" y="902931"/>
            <a:ext cx="5791200" cy="19463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タートルグラフィックスの機能をインポート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a:t>
            </a:r>
            <a:r>
              <a:rPr lang="ja-JP" altLang="en-US" sz="2000" dirty="0">
                <a:solidFill>
                  <a:prstClr val="black"/>
                </a:solidFill>
                <a:latin typeface="メイリオ" panose="020B0604030504040204" pitchFamily="50" charset="-128"/>
                <a:ea typeface="メイリオ" panose="020B0604030504040204" pitchFamily="50" charset="-128"/>
              </a:rPr>
              <a:t>．変数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にセット</a:t>
            </a:r>
            <a:r>
              <a:rPr lang="ja-JP" altLang="en-US" sz="2000" dirty="0">
                <a:solidFill>
                  <a:prstClr val="black"/>
                </a:solidFill>
                <a:latin typeface="メイリオ" panose="020B0604030504040204" pitchFamily="50" charset="-128"/>
                <a:ea typeface="メイリオ" panose="020B0604030504040204" pitchFamily="50" charset="-128"/>
              </a:rPr>
              <a:t>．</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r>
              <a:rPr lang="ja-JP" altLang="en-US" sz="2000" b="1" dirty="0">
                <a:solidFill>
                  <a:srgbClr val="FF0000"/>
                </a:solidFill>
                <a:latin typeface="メイリオ" panose="020B0604030504040204" pitchFamily="50" charset="-128"/>
                <a:ea typeface="メイリオ" panose="020B0604030504040204" pitchFamily="50" charset="-128"/>
              </a:rPr>
              <a:t>に</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移動</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b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214EA03D-D374-01C3-3849-9F7904127008}"/>
              </a:ext>
            </a:extLst>
          </p:cNvPr>
          <p:cNvPicPr>
            <a:picLocks noChangeAspect="1"/>
          </p:cNvPicPr>
          <p:nvPr/>
        </p:nvPicPr>
        <p:blipFill>
          <a:blip r:embed="rId2"/>
          <a:stretch>
            <a:fillRect/>
          </a:stretch>
        </p:blipFill>
        <p:spPr>
          <a:xfrm>
            <a:off x="3110245" y="3264381"/>
            <a:ext cx="3570207" cy="2562149"/>
          </a:xfrm>
          <a:prstGeom prst="rect">
            <a:avLst/>
          </a:prstGeom>
        </p:spPr>
      </p:pic>
      <p:sp>
        <p:nvSpPr>
          <p:cNvPr id="12" name="テキスト ボックス 11">
            <a:extLst>
              <a:ext uri="{FF2B5EF4-FFF2-40B4-BE49-F238E27FC236}">
                <a16:creationId xmlns:a16="http://schemas.microsoft.com/office/drawing/2014/main" id="{B0CF3414-F890-D928-6ADA-5478BF329055}"/>
              </a:ext>
            </a:extLst>
          </p:cNvPr>
          <p:cNvSpPr txBox="1"/>
          <p:nvPr/>
        </p:nvSpPr>
        <p:spPr>
          <a:xfrm>
            <a:off x="955094" y="380697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3" name="直線矢印コネクタ 12">
            <a:extLst>
              <a:ext uri="{FF2B5EF4-FFF2-40B4-BE49-F238E27FC236}">
                <a16:creationId xmlns:a16="http://schemas.microsoft.com/office/drawing/2014/main" id="{372B8C29-4057-B239-E0EF-9718C078470E}"/>
              </a:ext>
            </a:extLst>
          </p:cNvPr>
          <p:cNvCxnSpPr>
            <a:cxnSpLocks/>
          </p:cNvCxnSpPr>
          <p:nvPr/>
        </p:nvCxnSpPr>
        <p:spPr>
          <a:xfrm flipV="1">
            <a:off x="3134895" y="5213722"/>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55462C9-96AE-F6F5-DDD9-B2EDAAA1FA48}"/>
              </a:ext>
            </a:extLst>
          </p:cNvPr>
          <p:cNvCxnSpPr>
            <a:cxnSpLocks/>
          </p:cNvCxnSpPr>
          <p:nvPr/>
        </p:nvCxnSpPr>
        <p:spPr>
          <a:xfrm flipH="1" flipV="1">
            <a:off x="4263207" y="3879101"/>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14DCFE9-3C79-8FA6-0B39-017A66EB9B92}"/>
              </a:ext>
            </a:extLst>
          </p:cNvPr>
          <p:cNvSpPr txBox="1"/>
          <p:nvPr/>
        </p:nvSpPr>
        <p:spPr>
          <a:xfrm>
            <a:off x="6417227" y="3962024"/>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062384" y="5268956"/>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55094" y="4218728"/>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54078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AD8C1-38F5-DD68-AC86-C0B5CF6FF74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27A0ED2-5155-5350-5129-B61E93401A6E}"/>
              </a:ext>
            </a:extLst>
          </p:cNvPr>
          <p:cNvSpPr>
            <a:spLocks noGrp="1"/>
          </p:cNvSpPr>
          <p:nvPr>
            <p:ph type="title"/>
          </p:nvPr>
        </p:nvSpPr>
        <p:spPr/>
        <p:txBody>
          <a:bodyPr>
            <a:noAutofit/>
          </a:bodyPr>
          <a:lstStyle/>
          <a:p>
            <a:r>
              <a:rPr kumimoji="1" lang="ja-JP" altLang="en-US" sz="2900" dirty="0"/>
              <a:t>オブジェクトとメソッドの実践例②</a:t>
            </a:r>
          </a:p>
        </p:txBody>
      </p:sp>
      <p:sp>
        <p:nvSpPr>
          <p:cNvPr id="4" name="スライド番号プレースホルダー 3">
            <a:extLst>
              <a:ext uri="{FF2B5EF4-FFF2-40B4-BE49-F238E27FC236}">
                <a16:creationId xmlns:a16="http://schemas.microsoft.com/office/drawing/2014/main" id="{50340309-F697-5168-28B8-734CE974C5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7"/>
            <a:ext cx="2423934" cy="2528914"/>
          </a:xfrm>
          <a:ln>
            <a:solidFill>
              <a:schemeClr val="accent1"/>
            </a:solidFill>
          </a:ln>
        </p:spPr>
        <p:txBody>
          <a:bodyPr>
            <a:normAutofit/>
          </a:bodyPr>
          <a:lstStyle/>
          <a:p>
            <a:pPr marL="0" indent="0">
              <a:lnSpc>
                <a:spcPct val="130000"/>
              </a:lnSpc>
              <a:buNone/>
            </a:pPr>
            <a:r>
              <a:rPr kumimoji="1" lang="en-US" altLang="ja-JP" sz="2400" dirty="0"/>
              <a:t>import turtle</a:t>
            </a:r>
          </a:p>
          <a:p>
            <a:pPr marL="0" indent="0">
              <a:lnSpc>
                <a:spcPct val="130000"/>
              </a:lnSpc>
              <a:buNone/>
            </a:pPr>
            <a:r>
              <a:rPr lang="en-US" altLang="ja-JP" sz="2400" dirty="0"/>
              <a:t>t</a:t>
            </a:r>
            <a:r>
              <a:rPr kumimoji="1" lang="en-US" altLang="ja-JP" sz="2400" dirty="0"/>
              <a:t> = </a:t>
            </a:r>
            <a:r>
              <a:rPr kumimoji="1" lang="en-US" altLang="ja-JP" sz="2400" dirty="0" err="1"/>
              <a:t>turtle.Turtle</a:t>
            </a:r>
            <a:r>
              <a:rPr kumimoji="1" lang="en-US" altLang="ja-JP" sz="24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(100,0)</a:t>
            </a:r>
          </a:p>
          <a:p>
            <a:pPr marL="0" indent="0">
              <a:lnSpc>
                <a:spcPct val="130000"/>
              </a:lnSpc>
              <a:buNone/>
            </a:pPr>
            <a:endParaRPr kumimoji="1" lang="ja-JP" altLang="en-US" sz="2400" dirty="0">
              <a:solidFill>
                <a:srgbClr val="FF0000"/>
              </a:solidFill>
            </a:endParaRPr>
          </a:p>
        </p:txBody>
      </p:sp>
      <p:pic>
        <p:nvPicPr>
          <p:cNvPr id="14" name="図 13">
            <a:extLst>
              <a:ext uri="{FF2B5EF4-FFF2-40B4-BE49-F238E27FC236}">
                <a16:creationId xmlns:a16="http://schemas.microsoft.com/office/drawing/2014/main" id="{A1C1ABE2-C5B9-F0CB-A9D5-BDC305894CCB}"/>
              </a:ext>
            </a:extLst>
          </p:cNvPr>
          <p:cNvPicPr>
            <a:picLocks noChangeAspect="1"/>
          </p:cNvPicPr>
          <p:nvPr/>
        </p:nvPicPr>
        <p:blipFill>
          <a:blip r:embed="rId2"/>
          <a:stretch>
            <a:fillRect/>
          </a:stretch>
        </p:blipFill>
        <p:spPr>
          <a:xfrm>
            <a:off x="3603766" y="3939523"/>
            <a:ext cx="2389008" cy="2210822"/>
          </a:xfrm>
          <a:prstGeom prst="rect">
            <a:avLst/>
          </a:prstGeom>
        </p:spPr>
      </p:pic>
      <p:sp>
        <p:nvSpPr>
          <p:cNvPr id="15" name="テキスト ボックス 14">
            <a:extLst>
              <a:ext uri="{FF2B5EF4-FFF2-40B4-BE49-F238E27FC236}">
                <a16:creationId xmlns:a16="http://schemas.microsoft.com/office/drawing/2014/main" id="{B0CF3414-F890-D928-6ADA-5478BF329055}"/>
              </a:ext>
            </a:extLst>
          </p:cNvPr>
          <p:cNvSpPr txBox="1"/>
          <p:nvPr/>
        </p:nvSpPr>
        <p:spPr>
          <a:xfrm>
            <a:off x="955094" y="417146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6" name="直線矢印コネクタ 15">
            <a:extLst>
              <a:ext uri="{FF2B5EF4-FFF2-40B4-BE49-F238E27FC236}">
                <a16:creationId xmlns:a16="http://schemas.microsoft.com/office/drawing/2014/main" id="{372B8C29-4057-B239-E0EF-9718C078470E}"/>
              </a:ext>
            </a:extLst>
          </p:cNvPr>
          <p:cNvCxnSpPr>
            <a:cxnSpLocks/>
          </p:cNvCxnSpPr>
          <p:nvPr/>
        </p:nvCxnSpPr>
        <p:spPr>
          <a:xfrm flipV="1">
            <a:off x="3134895" y="5578212"/>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F55462C9-96AE-F6F5-DDD9-B2EDAAA1FA48}"/>
              </a:ext>
            </a:extLst>
          </p:cNvPr>
          <p:cNvCxnSpPr>
            <a:cxnSpLocks/>
          </p:cNvCxnSpPr>
          <p:nvPr/>
        </p:nvCxnSpPr>
        <p:spPr>
          <a:xfrm flipH="1" flipV="1">
            <a:off x="4263207" y="4243591"/>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8ADDD9FD-0FEF-D763-891F-854ED82028C6}"/>
              </a:ext>
            </a:extLst>
          </p:cNvPr>
          <p:cNvCxnSpPr>
            <a:cxnSpLocks/>
          </p:cNvCxnSpPr>
          <p:nvPr/>
        </p:nvCxnSpPr>
        <p:spPr>
          <a:xfrm flipH="1" flipV="1">
            <a:off x="5615556" y="5633446"/>
            <a:ext cx="1022642" cy="46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21F71FD4-5102-AC7E-9700-17D77BEF0140}"/>
              </a:ext>
            </a:extLst>
          </p:cNvPr>
          <p:cNvSpPr txBox="1"/>
          <p:nvPr/>
        </p:nvSpPr>
        <p:spPr>
          <a:xfrm>
            <a:off x="6886358" y="5439045"/>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314DCFE9-3C79-8FA6-0B39-017A66EB9B92}"/>
              </a:ext>
            </a:extLst>
          </p:cNvPr>
          <p:cNvSpPr txBox="1"/>
          <p:nvPr/>
        </p:nvSpPr>
        <p:spPr>
          <a:xfrm>
            <a:off x="6417227" y="4326514"/>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87E11C25-EAA4-9941-B827-13E564A12672}"/>
              </a:ext>
            </a:extLst>
          </p:cNvPr>
          <p:cNvSpPr txBox="1"/>
          <p:nvPr/>
        </p:nvSpPr>
        <p:spPr>
          <a:xfrm>
            <a:off x="2062384" y="5633446"/>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03638064-E4BD-4D37-3440-FE637A9CE670}"/>
              </a:ext>
            </a:extLst>
          </p:cNvPr>
          <p:cNvSpPr txBox="1"/>
          <p:nvPr/>
        </p:nvSpPr>
        <p:spPr>
          <a:xfrm>
            <a:off x="955094" y="4583218"/>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F57EA273-57E4-46F7-82A8-4A9DA5175915}"/>
              </a:ext>
            </a:extLst>
          </p:cNvPr>
          <p:cNvSpPr txBox="1"/>
          <p:nvPr/>
        </p:nvSpPr>
        <p:spPr>
          <a:xfrm>
            <a:off x="3264451" y="6290196"/>
            <a:ext cx="295465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オブジェクトが動く</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38CA0502-7972-CAD8-6C1A-7685167358D4}"/>
              </a:ext>
            </a:extLst>
          </p:cNvPr>
          <p:cNvSpPr txBox="1">
            <a:spLocks/>
          </p:cNvSpPr>
          <p:nvPr/>
        </p:nvSpPr>
        <p:spPr>
          <a:xfrm>
            <a:off x="3134895" y="895557"/>
            <a:ext cx="5791200" cy="19463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タートルグラフィックスの機能をインポート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a:t>
            </a:r>
            <a:r>
              <a:rPr lang="ja-JP" altLang="en-US" sz="2000" dirty="0">
                <a:solidFill>
                  <a:prstClr val="black"/>
                </a:solidFill>
                <a:latin typeface="メイリオ" panose="020B0604030504040204" pitchFamily="50" charset="-128"/>
                <a:ea typeface="メイリオ" panose="020B0604030504040204" pitchFamily="50" charset="-128"/>
              </a:rPr>
              <a:t>．変数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にセット</a:t>
            </a:r>
            <a:r>
              <a:rPr lang="ja-JP" altLang="en-US" sz="2000" dirty="0">
                <a:solidFill>
                  <a:prstClr val="black"/>
                </a:solidFill>
                <a:latin typeface="メイリオ" panose="020B0604030504040204" pitchFamily="50" charset="-128"/>
                <a:ea typeface="メイリオ" panose="020B0604030504040204" pitchFamily="50" charset="-128"/>
              </a:rPr>
              <a:t>．</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r>
              <a:rPr lang="ja-JP" altLang="en-US" sz="2000" b="1" dirty="0">
                <a:solidFill>
                  <a:srgbClr val="FF0000"/>
                </a:solidFill>
                <a:latin typeface="メイリオ" panose="020B0604030504040204" pitchFamily="50" charset="-128"/>
                <a:ea typeface="メイリオ" panose="020B0604030504040204" pitchFamily="50" charset="-128"/>
              </a:rPr>
              <a:t>に</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移動</a:t>
            </a: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indent="0">
              <a:lnSpc>
                <a:spcPct val="150000"/>
              </a:lnSpc>
              <a:buNone/>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(100, 0) </a:t>
            </a:r>
            <a:r>
              <a:rPr lang="ja-JP" altLang="en-US" sz="2000" b="1" dirty="0">
                <a:solidFill>
                  <a:srgbClr val="FF0000"/>
                </a:solidFill>
                <a:latin typeface="メイリオ" panose="020B0604030504040204" pitchFamily="50" charset="-128"/>
                <a:ea typeface="メイリオ" panose="020B0604030504040204" pitchFamily="50" charset="-128"/>
              </a:rPr>
              <a:t>に</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移動</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b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719260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60E2BAD-9A81-38A6-726F-7C0F2D8B21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282F0EEF-7EF2-6E6B-3C6B-8AEDAFB0BDDF}"/>
              </a:ext>
            </a:extLst>
          </p:cNvPr>
          <p:cNvPicPr>
            <a:picLocks noChangeAspect="1"/>
          </p:cNvPicPr>
          <p:nvPr/>
        </p:nvPicPr>
        <p:blipFill>
          <a:blip r:embed="rId2"/>
          <a:stretch>
            <a:fillRect/>
          </a:stretch>
        </p:blipFill>
        <p:spPr>
          <a:xfrm>
            <a:off x="1658706" y="1758112"/>
            <a:ext cx="5826588" cy="4684749"/>
          </a:xfrm>
          <a:prstGeom prst="rect">
            <a:avLst/>
          </a:prstGeom>
          <a:ln>
            <a:solidFill>
              <a:schemeClr val="accent1"/>
            </a:solidFill>
          </a:ln>
        </p:spPr>
      </p:pic>
      <p:cxnSp>
        <p:nvCxnSpPr>
          <p:cNvPr id="6" name="直線矢印コネクタ 5">
            <a:extLst>
              <a:ext uri="{FF2B5EF4-FFF2-40B4-BE49-F238E27FC236}">
                <a16:creationId xmlns:a16="http://schemas.microsoft.com/office/drawing/2014/main" id="{DE6905A4-520C-E8AF-AE4F-2F37779DE85E}"/>
              </a:ext>
            </a:extLst>
          </p:cNvPr>
          <p:cNvCxnSpPr/>
          <p:nvPr/>
        </p:nvCxnSpPr>
        <p:spPr>
          <a:xfrm>
            <a:off x="1121658" y="4113961"/>
            <a:ext cx="6900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D4733D1F-107D-6283-D382-A3B0B0AE594F}"/>
              </a:ext>
            </a:extLst>
          </p:cNvPr>
          <p:cNvCxnSpPr>
            <a:cxnSpLocks/>
          </p:cNvCxnSpPr>
          <p:nvPr/>
        </p:nvCxnSpPr>
        <p:spPr>
          <a:xfrm flipV="1">
            <a:off x="4474458" y="1572411"/>
            <a:ext cx="0" cy="4922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4387F1A-AE97-AAE8-0C9B-02DB3BE5D711}"/>
              </a:ext>
            </a:extLst>
          </p:cNvPr>
          <p:cNvSpPr txBox="1"/>
          <p:nvPr/>
        </p:nvSpPr>
        <p:spPr>
          <a:xfrm>
            <a:off x="2010867" y="4762375"/>
            <a:ext cx="2309357"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亀（タール）の最初の位置は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8E6BB04C-8851-F4F4-BA81-1745B8D18903}"/>
              </a:ext>
            </a:extLst>
          </p:cNvPr>
          <p:cNvSpPr txBox="1"/>
          <p:nvPr/>
        </p:nvSpPr>
        <p:spPr>
          <a:xfrm>
            <a:off x="6303535" y="4271443"/>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プラスの数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0499CA41-1B45-C259-5E42-A51E0413F172}"/>
              </a:ext>
            </a:extLst>
          </p:cNvPr>
          <p:cNvSpPr txBox="1"/>
          <p:nvPr/>
        </p:nvSpPr>
        <p:spPr>
          <a:xfrm>
            <a:off x="96481" y="4178593"/>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マイナスの数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FBF505DD-9DED-3887-7933-61FF5CA34B06}"/>
              </a:ext>
            </a:extLst>
          </p:cNvPr>
          <p:cNvSpPr txBox="1"/>
          <p:nvPr/>
        </p:nvSpPr>
        <p:spPr>
          <a:xfrm>
            <a:off x="4416229" y="1796682"/>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(0, </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プラスの数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694797BE-FBC5-A402-17E8-8E72B4889A69}"/>
              </a:ext>
            </a:extLst>
          </p:cNvPr>
          <p:cNvSpPr txBox="1"/>
          <p:nvPr/>
        </p:nvSpPr>
        <p:spPr>
          <a:xfrm>
            <a:off x="4416228" y="5949738"/>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(0, </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マイナスの数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5" name="コンテンツ プレースホルダー 2">
            <a:extLst>
              <a:ext uri="{FF2B5EF4-FFF2-40B4-BE49-F238E27FC236}">
                <a16:creationId xmlns:a16="http://schemas.microsoft.com/office/drawing/2014/main" id="{3B3191FD-A99E-67F2-1291-CA4EAAE4EBC6}"/>
              </a:ext>
            </a:extLst>
          </p:cNvPr>
          <p:cNvSpPr txBox="1">
            <a:spLocks/>
          </p:cNvSpPr>
          <p:nvPr/>
        </p:nvSpPr>
        <p:spPr>
          <a:xfrm>
            <a:off x="185624" y="90361"/>
            <a:ext cx="8461208" cy="533316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p:txBody>
      </p:sp>
      <p:sp>
        <p:nvSpPr>
          <p:cNvPr id="2" name="コンテンツ プレースホルダー 2">
            <a:extLst>
              <a:ext uri="{FF2B5EF4-FFF2-40B4-BE49-F238E27FC236}">
                <a16:creationId xmlns:a16="http://schemas.microsoft.com/office/drawing/2014/main" id="{1BC8CB53-AC37-27B5-A369-6A5180D947EC}"/>
              </a:ext>
            </a:extLst>
          </p:cNvPr>
          <p:cNvSpPr txBox="1">
            <a:spLocks/>
          </p:cNvSpPr>
          <p:nvPr/>
        </p:nvSpPr>
        <p:spPr>
          <a:xfrm>
            <a:off x="357220" y="696389"/>
            <a:ext cx="7382136" cy="10617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2400" b="1" dirty="0"/>
              <a:t>縦方向の値と，横方向の値を，</a:t>
            </a:r>
            <a:r>
              <a:rPr kumimoji="1" lang="ja-JP" altLang="en-US" sz="2400" b="1" i="0" u="none" strike="noStrike" kern="1200" cap="none" spc="0" normalizeH="0" baseline="0" noProof="0" dirty="0">
                <a:ln>
                  <a:noFill/>
                </a:ln>
                <a:effectLst/>
                <a:uLnTx/>
                <a:uFillTx/>
                <a:latin typeface="Arial" panose="020B0604020202020204" pitchFamily="34" charset="0"/>
                <a:ea typeface="メイリオ" panose="020B0604030504040204" pitchFamily="50" charset="-128"/>
                <a:cs typeface="Segoe UI" panose="020B0502040204020203" pitchFamily="34" charset="0"/>
              </a:rPr>
              <a:t>メソッド </a:t>
            </a:r>
            <a:r>
              <a:rPr kumimoji="1" lang="en-US" altLang="ja-JP" sz="2400" b="1" i="0" u="none" strike="noStrike" kern="1200" cap="none" spc="0" normalizeH="0" baseline="0" noProof="0" dirty="0" err="1">
                <a:ln>
                  <a:noFill/>
                </a:ln>
                <a:effectLst/>
                <a:uLnTx/>
                <a:uFillTx/>
                <a:latin typeface="Arial" panose="020B0604020202020204" pitchFamily="34" charset="0"/>
                <a:ea typeface="メイリオ" panose="020B0604030504040204" pitchFamily="50" charset="-128"/>
                <a:cs typeface="Segoe UI" panose="020B0502040204020203" pitchFamily="34" charset="0"/>
              </a:rPr>
              <a:t>goto</a:t>
            </a:r>
            <a:r>
              <a:rPr kumimoji="1" lang="en-US" altLang="ja-JP" sz="2400" b="1" i="0" u="none" strike="noStrike" kern="1200" cap="none" spc="0" normalizeH="0" baseline="0" noProof="0" dirty="0">
                <a:ln>
                  <a:noFill/>
                </a:ln>
                <a:effectLst/>
                <a:uLnTx/>
                <a:uFillTx/>
                <a:latin typeface="Arial" panose="020B0604020202020204" pitchFamily="34" charset="0"/>
                <a:ea typeface="メイリオ" panose="020B0604030504040204" pitchFamily="50" charset="-128"/>
                <a:cs typeface="Segoe UI" panose="020B0502040204020203" pitchFamily="34" charset="0"/>
              </a:rPr>
              <a:t> </a:t>
            </a:r>
            <a:r>
              <a:rPr kumimoji="1" lang="ja-JP" altLang="en-US" sz="2400" b="1" i="0" u="none" strike="noStrike" kern="1200" cap="none" spc="0" normalizeH="0" baseline="0" noProof="0" dirty="0">
                <a:ln>
                  <a:noFill/>
                </a:ln>
                <a:effectLst/>
                <a:uLnTx/>
                <a:uFillTx/>
                <a:latin typeface="Arial" panose="020B0604020202020204" pitchFamily="34" charset="0"/>
                <a:ea typeface="メイリオ" panose="020B0604030504040204" pitchFamily="50" charset="-128"/>
                <a:cs typeface="Segoe UI" panose="020B0502040204020203" pitchFamily="34" charset="0"/>
              </a:rPr>
              <a:t>の引数と</a:t>
            </a:r>
            <a:r>
              <a:rPr lang="ja-JP" altLang="en-US" sz="2400" b="1" dirty="0"/>
              <a:t>して指定</a:t>
            </a:r>
            <a:endParaRPr kumimoji="1" lang="en-US" altLang="ja-JP" sz="2400" b="1" i="0" u="none" strike="noStrike" kern="1200" cap="none" spc="0" normalizeH="0" baseline="0" noProof="0" dirty="0">
              <a:ln>
                <a:noFill/>
              </a:ln>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8" name="タイトル 1">
            <a:extLst>
              <a:ext uri="{FF2B5EF4-FFF2-40B4-BE49-F238E27FC236}">
                <a16:creationId xmlns:a16="http://schemas.microsoft.com/office/drawing/2014/main" id="{CF09CE66-B28E-00F3-E43F-4C1D96F5A605}"/>
              </a:ext>
            </a:extLst>
          </p:cNvPr>
          <p:cNvSpPr>
            <a:spLocks noGrp="1"/>
          </p:cNvSpPr>
          <p:nvPr>
            <p:ph type="title"/>
          </p:nvPr>
        </p:nvSpPr>
        <p:spPr>
          <a:xfrm>
            <a:off x="321845" y="175028"/>
            <a:ext cx="8461208" cy="469865"/>
          </a:xfrm>
        </p:spPr>
        <p:txBody>
          <a:bodyPr>
            <a:noAutofit/>
          </a:bodyPr>
          <a:lstStyle/>
          <a:p>
            <a:r>
              <a:rPr lang="ja-JP" altLang="en-US" sz="2900" dirty="0"/>
              <a:t>座標系と </a:t>
            </a:r>
            <a:r>
              <a:rPr lang="en-US" altLang="ja-JP" sz="2900" dirty="0" err="1"/>
              <a:t>goto</a:t>
            </a:r>
            <a:r>
              <a:rPr lang="ja-JP" altLang="en-US" sz="2900" dirty="0"/>
              <a:t> </a:t>
            </a:r>
            <a:r>
              <a:rPr kumimoji="1" lang="ja-JP" altLang="en-US" sz="2900" dirty="0"/>
              <a:t>メソッドの引数</a:t>
            </a:r>
          </a:p>
        </p:txBody>
      </p:sp>
    </p:spTree>
    <p:extLst>
      <p:ext uri="{BB962C8B-B14F-4D97-AF65-F5344CB8AC3E}">
        <p14:creationId xmlns:p14="http://schemas.microsoft.com/office/powerpoint/2010/main" val="507082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840882"/>
          </a:xfrm>
        </p:spPr>
        <p:txBody>
          <a:bodyPr anchor="b">
            <a:normAutofit/>
          </a:bodyPr>
          <a:lstStyle/>
          <a:p>
            <a:pPr algn="l"/>
            <a:r>
              <a:rPr lang="ja-JP" altLang="en-US" dirty="0"/>
              <a:t>演習．基本的なプログラミング</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54</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67364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1C1ABE2-C5B9-F0CB-A9D5-BDC305894CCB}"/>
              </a:ext>
            </a:extLst>
          </p:cNvPr>
          <p:cNvPicPr>
            <a:picLocks noChangeAspect="1"/>
          </p:cNvPicPr>
          <p:nvPr/>
        </p:nvPicPr>
        <p:blipFill>
          <a:blip r:embed="rId2"/>
          <a:stretch>
            <a:fillRect/>
          </a:stretch>
        </p:blipFill>
        <p:spPr>
          <a:xfrm>
            <a:off x="3628614" y="4585566"/>
            <a:ext cx="2389008" cy="2210822"/>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fontScale="90000"/>
          </a:bodyPr>
          <a:lstStyle/>
          <a:p>
            <a:endParaRPr kumimoji="1" lang="ja-JP" altLang="en-US" dirty="0"/>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159743" y="6224255"/>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55462C9-96AE-F6F5-DDD9-B2EDAAA1FA48}"/>
              </a:ext>
            </a:extLst>
          </p:cNvPr>
          <p:cNvCxnSpPr>
            <a:cxnSpLocks/>
          </p:cNvCxnSpPr>
          <p:nvPr/>
        </p:nvCxnSpPr>
        <p:spPr>
          <a:xfrm flipH="1" flipV="1">
            <a:off x="4288055" y="4889634"/>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8ADDD9FD-0FEF-D763-891F-854ED82028C6}"/>
              </a:ext>
            </a:extLst>
          </p:cNvPr>
          <p:cNvCxnSpPr>
            <a:cxnSpLocks/>
          </p:cNvCxnSpPr>
          <p:nvPr/>
        </p:nvCxnSpPr>
        <p:spPr>
          <a:xfrm flipH="1" flipV="1">
            <a:off x="5640404" y="6279489"/>
            <a:ext cx="1022642" cy="46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1F71FD4-5102-AC7E-9700-17D77BEF0140}"/>
              </a:ext>
            </a:extLst>
          </p:cNvPr>
          <p:cNvSpPr txBox="1"/>
          <p:nvPr/>
        </p:nvSpPr>
        <p:spPr>
          <a:xfrm>
            <a:off x="6911206" y="6085088"/>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314DCFE9-3C79-8FA6-0B39-017A66EB9B92}"/>
              </a:ext>
            </a:extLst>
          </p:cNvPr>
          <p:cNvSpPr txBox="1"/>
          <p:nvPr/>
        </p:nvSpPr>
        <p:spPr>
          <a:xfrm>
            <a:off x="6442075" y="4972557"/>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087232" y="6279489"/>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コンテンツ プレースホルダー 2">
            <a:extLst>
              <a:ext uri="{FF2B5EF4-FFF2-40B4-BE49-F238E27FC236}">
                <a16:creationId xmlns:a16="http://schemas.microsoft.com/office/drawing/2014/main" id="{65B7120C-D877-B692-146C-9B2CC64E877F}"/>
              </a:ext>
            </a:extLst>
          </p:cNvPr>
          <p:cNvSpPr>
            <a:spLocks noGrp="1"/>
          </p:cNvSpPr>
          <p:nvPr>
            <p:ph idx="1"/>
          </p:nvPr>
        </p:nvSpPr>
        <p:spPr>
          <a:xfrm>
            <a:off x="465316" y="861457"/>
            <a:ext cx="2423934" cy="2528914"/>
          </a:xfrm>
          <a:ln>
            <a:solidFill>
              <a:schemeClr val="accent1"/>
            </a:solidFill>
          </a:ln>
        </p:spPr>
        <p:txBody>
          <a:bodyPr>
            <a:normAutofit/>
          </a:bodyPr>
          <a:lstStyle/>
          <a:p>
            <a:pPr marL="0" indent="0">
              <a:lnSpc>
                <a:spcPct val="130000"/>
              </a:lnSpc>
              <a:buNone/>
            </a:pPr>
            <a:r>
              <a:rPr kumimoji="1" lang="en-US" altLang="ja-JP" sz="2400" dirty="0"/>
              <a:t>import turtle</a:t>
            </a:r>
          </a:p>
          <a:p>
            <a:pPr marL="0" indent="0">
              <a:lnSpc>
                <a:spcPct val="130000"/>
              </a:lnSpc>
              <a:buNone/>
            </a:pPr>
            <a:r>
              <a:rPr lang="en-US" altLang="ja-JP" sz="2400" dirty="0"/>
              <a:t>t</a:t>
            </a:r>
            <a:r>
              <a:rPr kumimoji="1" lang="en-US" altLang="ja-JP" sz="2400" dirty="0"/>
              <a:t> = </a:t>
            </a:r>
            <a:r>
              <a:rPr kumimoji="1" lang="en-US" altLang="ja-JP" sz="2400" dirty="0" err="1"/>
              <a:t>turtle.Turtle</a:t>
            </a:r>
            <a:r>
              <a:rPr kumimoji="1" lang="en-US" altLang="ja-JP" sz="24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(100,0)</a:t>
            </a:r>
          </a:p>
          <a:p>
            <a:pPr marL="0" indent="0">
              <a:lnSpc>
                <a:spcPct val="130000"/>
              </a:lnSpc>
              <a:buNone/>
            </a:pPr>
            <a:endParaRPr kumimoji="1" lang="ja-JP" altLang="en-US" sz="2400" dirty="0">
              <a:solidFill>
                <a:srgbClr val="FF0000"/>
              </a:solidFill>
            </a:endParaRPr>
          </a:p>
        </p:txBody>
      </p:sp>
      <p:sp>
        <p:nvSpPr>
          <p:cNvPr id="16" name="コンテンツ プレースホルダー 2">
            <a:extLst>
              <a:ext uri="{FF2B5EF4-FFF2-40B4-BE49-F238E27FC236}">
                <a16:creationId xmlns:a16="http://schemas.microsoft.com/office/drawing/2014/main" id="{6481F594-2B6E-0FAB-5F8D-0527E21CE17B}"/>
              </a:ext>
            </a:extLst>
          </p:cNvPr>
          <p:cNvSpPr txBox="1">
            <a:spLocks/>
          </p:cNvSpPr>
          <p:nvPr/>
        </p:nvSpPr>
        <p:spPr>
          <a:xfrm>
            <a:off x="3134895" y="895557"/>
            <a:ext cx="5791200" cy="19463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タートルグラフィックスの機能をインポート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a:t>
            </a:r>
            <a:r>
              <a:rPr lang="ja-JP" altLang="en-US" sz="2000" dirty="0">
                <a:solidFill>
                  <a:prstClr val="black"/>
                </a:solidFill>
                <a:latin typeface="メイリオ" panose="020B0604030504040204" pitchFamily="50" charset="-128"/>
                <a:ea typeface="メイリオ" panose="020B0604030504040204" pitchFamily="50" charset="-128"/>
              </a:rPr>
              <a:t>．変数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にセット</a:t>
            </a:r>
            <a:r>
              <a:rPr lang="ja-JP" altLang="en-US" sz="2000" dirty="0">
                <a:solidFill>
                  <a:prstClr val="black"/>
                </a:solidFill>
                <a:latin typeface="メイリオ" panose="020B0604030504040204" pitchFamily="50" charset="-128"/>
                <a:ea typeface="メイリオ" panose="020B0604030504040204" pitchFamily="50" charset="-128"/>
              </a:rPr>
              <a:t>．</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(0, 100) </a:t>
            </a:r>
            <a:r>
              <a:rPr lang="ja-JP" altLang="en-US" sz="2000" b="1" dirty="0">
                <a:solidFill>
                  <a:srgbClr val="FF0000"/>
                </a:solidFill>
                <a:latin typeface="メイリオ" panose="020B0604030504040204" pitchFamily="50" charset="-128"/>
                <a:ea typeface="メイリオ" panose="020B0604030504040204" pitchFamily="50" charset="-128"/>
              </a:rPr>
              <a:t>に</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移動</a:t>
            </a: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indent="0">
              <a:lnSpc>
                <a:spcPct val="150000"/>
              </a:lnSpc>
              <a:buNone/>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座標 </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(100, 0) </a:t>
            </a:r>
            <a:r>
              <a:rPr lang="ja-JP" altLang="en-US" sz="2000" b="1" dirty="0">
                <a:solidFill>
                  <a:srgbClr val="FF0000"/>
                </a:solidFill>
                <a:latin typeface="メイリオ" panose="020B0604030504040204" pitchFamily="50" charset="-128"/>
                <a:ea typeface="メイリオ" panose="020B0604030504040204" pitchFamily="50" charset="-128"/>
              </a:rPr>
              <a:t>に</a:t>
            </a: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移動</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b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287763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b="0" i="0" dirty="0">
                <a:effectLst/>
                <a:latin typeface="Merriweather" panose="00000500000000000000" pitchFamily="2" charset="0"/>
                <a:hlinkClick r:id="rId2"/>
              </a:rPr>
              <a:t>https://trinket.io/python/f29bfe71cd</a:t>
            </a:r>
            <a:endParaRPr lang="en-US" altLang="ja-JP" b="0" i="0" dirty="0">
              <a:effectLst/>
              <a:latin typeface="Merriweather" panose="00000500000000000000" pitchFamily="2" charset="0"/>
            </a:endParaRPr>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6" name="図 5">
            <a:extLst>
              <a:ext uri="{FF2B5EF4-FFF2-40B4-BE49-F238E27FC236}">
                <a16:creationId xmlns:a16="http://schemas.microsoft.com/office/drawing/2014/main" id="{F6839431-3C8F-EDD1-CE91-33D16F73E69B}"/>
              </a:ext>
            </a:extLst>
          </p:cNvPr>
          <p:cNvPicPr>
            <a:picLocks noChangeAspect="1"/>
          </p:cNvPicPr>
          <p:nvPr/>
        </p:nvPicPr>
        <p:blipFill>
          <a:blip r:embed="rId3"/>
          <a:stretch>
            <a:fillRect/>
          </a:stretch>
        </p:blipFill>
        <p:spPr>
          <a:xfrm>
            <a:off x="66675" y="2707328"/>
            <a:ext cx="9077325" cy="2809875"/>
          </a:xfrm>
          <a:prstGeom prst="rect">
            <a:avLst/>
          </a:prstGeom>
        </p:spPr>
      </p:pic>
      <p:sp>
        <p:nvSpPr>
          <p:cNvPr id="2" name="正方形/長方形 1">
            <a:extLst>
              <a:ext uri="{FF2B5EF4-FFF2-40B4-BE49-F238E27FC236}">
                <a16:creationId xmlns:a16="http://schemas.microsoft.com/office/drawing/2014/main" id="{DBF72D09-CF18-54A3-05FD-E404CF41A5B1}"/>
              </a:ext>
            </a:extLst>
          </p:cNvPr>
          <p:cNvSpPr/>
          <p:nvPr/>
        </p:nvSpPr>
        <p:spPr>
          <a:xfrm>
            <a:off x="872223" y="2698451"/>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1543090" y="2817341"/>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33324196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lstStyle/>
          <a:p>
            <a:pPr marL="0" indent="0">
              <a:buNone/>
            </a:pPr>
            <a:r>
              <a:rPr lang="ja-JP" altLang="en-US" dirty="0"/>
              <a:t>③ </a:t>
            </a:r>
            <a:r>
              <a:rPr lang="ja-JP" altLang="en-US" u="sng" dirty="0"/>
              <a:t>プログラムの変更と再実行</a:t>
            </a:r>
            <a:endParaRPr lang="en-US" altLang="ja-JP" u="sng" dirty="0"/>
          </a:p>
          <a:p>
            <a:pPr marL="0" indent="0">
              <a:buNone/>
            </a:pPr>
            <a:r>
              <a:rPr lang="ja-JP" altLang="en-US" dirty="0"/>
              <a:t>次のように</a:t>
            </a:r>
            <a:r>
              <a:rPr lang="ja-JP" altLang="en-US" b="1" dirty="0"/>
              <a:t>書き換えて</a:t>
            </a:r>
            <a:r>
              <a:rPr lang="ja-JP" altLang="en-US" dirty="0"/>
              <a:t>、</a:t>
            </a:r>
            <a:r>
              <a:rPr lang="ja-JP" altLang="en-US" b="1" dirty="0"/>
              <a:t>再実行</a:t>
            </a:r>
            <a:r>
              <a:rPr lang="ja-JP" altLang="en-US" dirty="0"/>
              <a:t>し、</a:t>
            </a:r>
            <a:r>
              <a:rPr lang="ja-JP" altLang="en-US" b="1" dirty="0"/>
              <a:t>結果が変わる</a:t>
            </a:r>
            <a:r>
              <a:rPr lang="ja-JP" altLang="en-US" dirty="0"/>
              <a:t>ことを確認</a:t>
            </a: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2" name="図 1">
            <a:extLst>
              <a:ext uri="{FF2B5EF4-FFF2-40B4-BE49-F238E27FC236}">
                <a16:creationId xmlns:a16="http://schemas.microsoft.com/office/drawing/2014/main" id="{986B51FD-EDF7-3D54-390D-003370ABA016}"/>
              </a:ext>
            </a:extLst>
          </p:cNvPr>
          <p:cNvPicPr>
            <a:picLocks noChangeAspect="1"/>
          </p:cNvPicPr>
          <p:nvPr/>
        </p:nvPicPr>
        <p:blipFill>
          <a:blip r:embed="rId2"/>
          <a:stretch>
            <a:fillRect/>
          </a:stretch>
        </p:blipFill>
        <p:spPr>
          <a:xfrm>
            <a:off x="812692" y="3751690"/>
            <a:ext cx="5952070" cy="2787223"/>
          </a:xfrm>
          <a:prstGeom prst="rect">
            <a:avLst/>
          </a:prstGeom>
        </p:spPr>
      </p:pic>
      <p:sp>
        <p:nvSpPr>
          <p:cNvPr id="6" name="正方形/長方形 5">
            <a:extLst>
              <a:ext uri="{FF2B5EF4-FFF2-40B4-BE49-F238E27FC236}">
                <a16:creationId xmlns:a16="http://schemas.microsoft.com/office/drawing/2014/main" id="{910CD3CC-3D65-9DB2-DDBF-BCCF0D100D97}"/>
              </a:ext>
            </a:extLst>
          </p:cNvPr>
          <p:cNvSpPr/>
          <p:nvPr/>
        </p:nvSpPr>
        <p:spPr>
          <a:xfrm>
            <a:off x="1560088" y="3763686"/>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5069B162-802A-F100-C7E0-94F44AE8BE76}"/>
              </a:ext>
            </a:extLst>
          </p:cNvPr>
          <p:cNvSpPr txBox="1"/>
          <p:nvPr/>
        </p:nvSpPr>
        <p:spPr>
          <a:xfrm>
            <a:off x="2230955" y="3608147"/>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pic>
        <p:nvPicPr>
          <p:cNvPr id="12" name="図 11">
            <a:extLst>
              <a:ext uri="{FF2B5EF4-FFF2-40B4-BE49-F238E27FC236}">
                <a16:creationId xmlns:a16="http://schemas.microsoft.com/office/drawing/2014/main" id="{8ADC1251-367C-815A-7A0F-5DC874752FBE}"/>
              </a:ext>
            </a:extLst>
          </p:cNvPr>
          <p:cNvPicPr>
            <a:picLocks noChangeAspect="1"/>
          </p:cNvPicPr>
          <p:nvPr/>
        </p:nvPicPr>
        <p:blipFill>
          <a:blip r:embed="rId3"/>
          <a:stretch>
            <a:fillRect/>
          </a:stretch>
        </p:blipFill>
        <p:spPr>
          <a:xfrm>
            <a:off x="892376" y="1558416"/>
            <a:ext cx="5175277" cy="1870584"/>
          </a:xfrm>
          <a:prstGeom prst="rect">
            <a:avLst/>
          </a:prstGeom>
        </p:spPr>
      </p:pic>
      <p:sp>
        <p:nvSpPr>
          <p:cNvPr id="13" name="矢印: 左 12">
            <a:extLst>
              <a:ext uri="{FF2B5EF4-FFF2-40B4-BE49-F238E27FC236}">
                <a16:creationId xmlns:a16="http://schemas.microsoft.com/office/drawing/2014/main" id="{30520B73-BD1A-DE3B-AFBE-4588DF200E08}"/>
              </a:ext>
            </a:extLst>
          </p:cNvPr>
          <p:cNvSpPr/>
          <p:nvPr/>
        </p:nvSpPr>
        <p:spPr>
          <a:xfrm>
            <a:off x="4511153" y="2924419"/>
            <a:ext cx="723900" cy="407971"/>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3B0DAA82-9450-2032-ACBF-6A71F0D829EC}"/>
              </a:ext>
            </a:extLst>
          </p:cNvPr>
          <p:cNvSpPr txBox="1"/>
          <p:nvPr/>
        </p:nvSpPr>
        <p:spPr>
          <a:xfrm>
            <a:off x="5393040" y="2890895"/>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書き換え</a:t>
            </a:r>
          </a:p>
        </p:txBody>
      </p:sp>
    </p:spTree>
    <p:extLst>
      <p:ext uri="{BB962C8B-B14F-4D97-AF65-F5344CB8AC3E}">
        <p14:creationId xmlns:p14="http://schemas.microsoft.com/office/powerpoint/2010/main" val="400995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60E2BAD-9A81-38A6-726F-7C0F2D8B216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282F0EEF-7EF2-6E6B-3C6B-8AEDAFB0BDDF}"/>
              </a:ext>
            </a:extLst>
          </p:cNvPr>
          <p:cNvPicPr>
            <a:picLocks noChangeAspect="1"/>
          </p:cNvPicPr>
          <p:nvPr/>
        </p:nvPicPr>
        <p:blipFill>
          <a:blip r:embed="rId2"/>
          <a:stretch>
            <a:fillRect/>
          </a:stretch>
        </p:blipFill>
        <p:spPr>
          <a:xfrm>
            <a:off x="1658706" y="1983540"/>
            <a:ext cx="5826588" cy="4684749"/>
          </a:xfrm>
          <a:prstGeom prst="rect">
            <a:avLst/>
          </a:prstGeom>
          <a:ln>
            <a:solidFill>
              <a:schemeClr val="accent1"/>
            </a:solidFill>
          </a:ln>
        </p:spPr>
      </p:pic>
      <p:cxnSp>
        <p:nvCxnSpPr>
          <p:cNvPr id="6" name="直線矢印コネクタ 5">
            <a:extLst>
              <a:ext uri="{FF2B5EF4-FFF2-40B4-BE49-F238E27FC236}">
                <a16:creationId xmlns:a16="http://schemas.microsoft.com/office/drawing/2014/main" id="{DE6905A4-520C-E8AF-AE4F-2F37779DE85E}"/>
              </a:ext>
            </a:extLst>
          </p:cNvPr>
          <p:cNvCxnSpPr/>
          <p:nvPr/>
        </p:nvCxnSpPr>
        <p:spPr>
          <a:xfrm>
            <a:off x="1121658" y="4339389"/>
            <a:ext cx="6900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D4733D1F-107D-6283-D382-A3B0B0AE594F}"/>
              </a:ext>
            </a:extLst>
          </p:cNvPr>
          <p:cNvCxnSpPr>
            <a:cxnSpLocks/>
          </p:cNvCxnSpPr>
          <p:nvPr/>
        </p:nvCxnSpPr>
        <p:spPr>
          <a:xfrm flipV="1">
            <a:off x="4474458" y="1797839"/>
            <a:ext cx="0" cy="4922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4387F1A-AE97-AAE8-0C9B-02DB3BE5D711}"/>
              </a:ext>
            </a:extLst>
          </p:cNvPr>
          <p:cNvSpPr txBox="1"/>
          <p:nvPr/>
        </p:nvSpPr>
        <p:spPr>
          <a:xfrm>
            <a:off x="2332493" y="4727704"/>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亀の最初の位置は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8E6BB04C-8851-F4F4-BA81-1745B8D18903}"/>
              </a:ext>
            </a:extLst>
          </p:cNvPr>
          <p:cNvSpPr txBox="1"/>
          <p:nvPr/>
        </p:nvSpPr>
        <p:spPr>
          <a:xfrm>
            <a:off x="6303535" y="4496871"/>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プラスの数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0499CA41-1B45-C259-5E42-A51E0413F172}"/>
              </a:ext>
            </a:extLst>
          </p:cNvPr>
          <p:cNvSpPr txBox="1"/>
          <p:nvPr/>
        </p:nvSpPr>
        <p:spPr>
          <a:xfrm>
            <a:off x="96481" y="4404021"/>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マイナスの数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0)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FBF505DD-9DED-3887-7933-61FF5CA34B06}"/>
              </a:ext>
            </a:extLst>
          </p:cNvPr>
          <p:cNvSpPr txBox="1"/>
          <p:nvPr/>
        </p:nvSpPr>
        <p:spPr>
          <a:xfrm>
            <a:off x="4416229" y="2022110"/>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(0, </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プラスの数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694797BE-FBC5-A402-17E8-8E72B4889A69}"/>
              </a:ext>
            </a:extLst>
          </p:cNvPr>
          <p:cNvSpPr txBox="1"/>
          <p:nvPr/>
        </p:nvSpPr>
        <p:spPr>
          <a:xfrm>
            <a:off x="4416228" y="6175166"/>
            <a:ext cx="3069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(0, </a:t>
            </a:r>
            <a:r>
              <a:rPr kumimoji="0" lang="ja-JP" altLang="en-US"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マイナスの数</a:t>
            </a:r>
            <a:r>
              <a:rPr kumimoji="0" lang="en-US" altLang="ja-JP" sz="2400" b="1" i="0" u="none" strike="noStrike" kern="1200" cap="none" spc="0" normalizeH="0" baseline="0" noProof="0" dirty="0">
                <a:ln>
                  <a:noFill/>
                </a:ln>
                <a:solidFill>
                  <a:srgbClr val="5B9BD5"/>
                </a:solidFill>
                <a:effectLst/>
                <a:uLnTx/>
                <a:uFillTx/>
                <a:latin typeface="メイリオ" panose="020B0604030504040204" pitchFamily="50" charset="-128"/>
                <a:ea typeface="メイリオ" panose="020B0604030504040204" pitchFamily="50" charset="-128"/>
                <a:cs typeface="+mn-cs"/>
              </a:rPr>
              <a:t>) </a:t>
            </a:r>
            <a:endParaRPr kumimoji="0" lang="ja-JP" altLang="en-US" sz="2400" b="0" i="0" u="none" strike="noStrike" kern="1200" cap="none" spc="0" normalizeH="0" baseline="0" noProof="0" dirty="0">
              <a:ln>
                <a:noFill/>
              </a:ln>
              <a:solidFill>
                <a:srgbClr val="5B9BD5"/>
              </a:solidFill>
              <a:effectLst/>
              <a:uLnTx/>
              <a:uFillTx/>
              <a:latin typeface="Calibri" panose="020F0502020204030204"/>
              <a:ea typeface="游ゴシック" panose="020B0400000000000000" pitchFamily="50" charset="-128"/>
              <a:cs typeface="+mn-cs"/>
            </a:endParaRPr>
          </a:p>
        </p:txBody>
      </p:sp>
      <p:sp>
        <p:nvSpPr>
          <p:cNvPr id="5" name="コンテンツ プレースホルダー 2">
            <a:extLst>
              <a:ext uri="{FF2B5EF4-FFF2-40B4-BE49-F238E27FC236}">
                <a16:creationId xmlns:a16="http://schemas.microsoft.com/office/drawing/2014/main" id="{3B3191FD-A99E-67F2-1291-CA4EAAE4EBC6}"/>
              </a:ext>
            </a:extLst>
          </p:cNvPr>
          <p:cNvSpPr txBox="1">
            <a:spLocks/>
          </p:cNvSpPr>
          <p:nvPr/>
        </p:nvSpPr>
        <p:spPr>
          <a:xfrm>
            <a:off x="185624" y="90361"/>
            <a:ext cx="8461208" cy="533316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④ </a:t>
            </a:r>
            <a:r>
              <a:rPr kumimoji="1" lang="ja-JP" altLang="en-US" sz="2800" b="0" i="0" u="sng"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プログラムの改良と発展</a:t>
            </a:r>
            <a:br>
              <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b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次を参考に、</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自分で引数を書き替えたり</a:t>
            </a: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、プログラム内に</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a:t>
            </a:r>
            <a:r>
              <a:rPr kumimoji="1" lang="en-US" altLang="ja-JP" sz="2800" b="1" i="0" u="none" strike="noStrike" kern="1200" cap="none" spc="0" normalizeH="0" baseline="0" noProof="0" dirty="0" err="1">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t.goto</a:t>
            </a:r>
            <a:r>
              <a:rPr kumimoji="1" lang="en-US" altLang="ja-JP"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(&lt;</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引数</a:t>
            </a:r>
            <a:r>
              <a:rPr kumimoji="1" lang="en-US" altLang="ja-JP"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&gt;)</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」を増やして</a:t>
            </a: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a:t>
            </a:r>
            <a:r>
              <a:rPr kumimoji="1" lang="ja-JP" altLang="en-US" sz="2800" b="1"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思い通りの図形</a:t>
            </a:r>
            <a:r>
              <a:rPr kumimoji="1" lang="ja-JP" altLang="en-US"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を目指す。</a:t>
            </a:r>
            <a:endParaRPr kumimoji="1" lang="en-US" altLang="ja-JP" sz="28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287035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CB2FE-67C2-1ABA-F411-7FB6F98D92E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F63FD64-552D-6387-A540-B409743AFA7C}"/>
              </a:ext>
            </a:extLst>
          </p:cNvPr>
          <p:cNvSpPr>
            <a:spLocks noGrp="1"/>
          </p:cNvSpPr>
          <p:nvPr>
            <p:ph type="title"/>
          </p:nvPr>
        </p:nvSpPr>
        <p:spPr>
          <a:xfrm>
            <a:off x="321845" y="175028"/>
            <a:ext cx="8461208" cy="772826"/>
          </a:xfrm>
        </p:spPr>
        <p:txBody>
          <a:bodyPr>
            <a:noAutofit/>
          </a:bodyPr>
          <a:lstStyle/>
          <a:p>
            <a:r>
              <a:rPr lang="ja-JP" altLang="en-US" sz="2900" dirty="0"/>
              <a:t>まとめ</a:t>
            </a:r>
            <a:endParaRPr kumimoji="1" lang="ja-JP" altLang="en-US" sz="2900" dirty="0"/>
          </a:p>
        </p:txBody>
      </p:sp>
      <p:sp>
        <p:nvSpPr>
          <p:cNvPr id="3" name="コンテンツ プレースホルダー 2">
            <a:extLst>
              <a:ext uri="{FF2B5EF4-FFF2-40B4-BE49-F238E27FC236}">
                <a16:creationId xmlns:a16="http://schemas.microsoft.com/office/drawing/2014/main" id="{0003DCC9-AC35-C2EB-4D75-0680DAE31CF2}"/>
              </a:ext>
            </a:extLst>
          </p:cNvPr>
          <p:cNvSpPr>
            <a:spLocks noGrp="1"/>
          </p:cNvSpPr>
          <p:nvPr>
            <p:ph idx="1"/>
          </p:nvPr>
        </p:nvSpPr>
        <p:spPr>
          <a:xfrm>
            <a:off x="540245" y="947854"/>
            <a:ext cx="7962405" cy="5910146"/>
          </a:xfrm>
        </p:spPr>
        <p:txBody>
          <a:bodyPr>
            <a:normAutofit/>
          </a:bodyPr>
          <a:lstStyle/>
          <a:p>
            <a:pPr>
              <a:spcBef>
                <a:spcPts val="1200"/>
              </a:spcBef>
            </a:pPr>
            <a:r>
              <a:rPr lang="ja-JP" altLang="en-US" sz="2400" b="1" dirty="0"/>
              <a:t>オブジェクト</a:t>
            </a:r>
            <a:r>
              <a:rPr lang="ja-JP" altLang="en-US" sz="2400" dirty="0"/>
              <a:t>：コンピュータでの</a:t>
            </a:r>
            <a:r>
              <a:rPr lang="ja-JP" altLang="en-US" sz="2400" b="1" dirty="0"/>
              <a:t>操作や処理の対象となるもの</a:t>
            </a:r>
            <a:r>
              <a:rPr lang="ja-JP" altLang="en-US" sz="2400" dirty="0"/>
              <a:t>である．</a:t>
            </a:r>
            <a:endParaRPr lang="en-US" altLang="ja-JP" sz="2400" dirty="0"/>
          </a:p>
          <a:p>
            <a:pPr>
              <a:spcBef>
                <a:spcPts val="1200"/>
              </a:spcBef>
            </a:pPr>
            <a:r>
              <a:rPr lang="ja-JP" altLang="en-US" sz="2400" b="1" dirty="0"/>
              <a:t>メソッド</a:t>
            </a:r>
            <a:r>
              <a:rPr lang="ja-JP" altLang="en-US" sz="2400" dirty="0"/>
              <a:t>：</a:t>
            </a:r>
            <a:r>
              <a:rPr lang="ja-JP" altLang="en-US" sz="2400" b="1" dirty="0"/>
              <a:t>オブジェクトが持つ機能や操作</a:t>
            </a:r>
            <a:r>
              <a:rPr lang="ja-JP" altLang="en-US" sz="2400" dirty="0"/>
              <a:t>を表すもの．</a:t>
            </a:r>
            <a:endParaRPr lang="en-US" altLang="ja-JP" sz="2400" dirty="0"/>
          </a:p>
          <a:p>
            <a:pPr marL="0" indent="0">
              <a:spcBef>
                <a:spcPts val="1200"/>
              </a:spcBef>
              <a:buNone/>
            </a:pPr>
            <a:r>
              <a:rPr lang="ja-JP" altLang="en-US" sz="2400" b="1" dirty="0"/>
              <a:t>　例</a:t>
            </a:r>
            <a:r>
              <a:rPr lang="en-US" altLang="ja-JP" sz="2400" b="1" dirty="0"/>
              <a:t>: </a:t>
            </a:r>
            <a:r>
              <a:rPr lang="en-US" altLang="ja-JP" sz="2400" b="1" dirty="0" err="1"/>
              <a:t>t.goto</a:t>
            </a:r>
            <a:r>
              <a:rPr lang="en-US" altLang="ja-JP" sz="2400" b="1" dirty="0"/>
              <a:t>(100,0)</a:t>
            </a:r>
            <a:r>
              <a:rPr lang="ja-JP" altLang="en-US" sz="2400" dirty="0"/>
              <a:t>では</a:t>
            </a:r>
            <a:r>
              <a:rPr lang="ja-JP" altLang="en-US" sz="2400" b="1" dirty="0"/>
              <a:t> </a:t>
            </a:r>
            <a:r>
              <a:rPr lang="en-US" altLang="ja-JP" sz="2400" b="1" dirty="0"/>
              <a:t>t</a:t>
            </a:r>
            <a:r>
              <a:rPr lang="ja-JP" altLang="en-US" sz="2400" b="1" dirty="0"/>
              <a:t> はオブジェクト</a:t>
            </a:r>
            <a:r>
              <a:rPr lang="ja-JP" altLang="en-US" sz="2400" dirty="0"/>
              <a:t>、</a:t>
            </a:r>
            <a:r>
              <a:rPr lang="en-US" altLang="ja-JP" sz="2400" b="1" dirty="0" err="1"/>
              <a:t>goto</a:t>
            </a:r>
            <a:r>
              <a:rPr lang="en-US" altLang="ja-JP" sz="2400" b="1" dirty="0"/>
              <a:t> </a:t>
            </a:r>
            <a:r>
              <a:rPr lang="ja-JP" altLang="en-US" sz="2400" b="1" dirty="0"/>
              <a:t>はメソッド</a:t>
            </a:r>
            <a:r>
              <a:rPr lang="ja-JP" altLang="en-US" sz="2400" dirty="0"/>
              <a:t>。 </a:t>
            </a:r>
            <a:endParaRPr lang="en-US" altLang="ja-JP" sz="2400" dirty="0"/>
          </a:p>
          <a:p>
            <a:pPr>
              <a:spcBef>
                <a:spcPts val="1200"/>
              </a:spcBef>
            </a:pPr>
            <a:r>
              <a:rPr lang="ja-JP" altLang="en-US" sz="2400" b="1" dirty="0"/>
              <a:t>引数</a:t>
            </a:r>
            <a:r>
              <a:rPr lang="ja-JP" altLang="en-US" sz="2400" dirty="0"/>
              <a:t>：メソッドには，</a:t>
            </a:r>
            <a:r>
              <a:rPr lang="ja-JP" altLang="en-US" sz="2400" b="1" dirty="0"/>
              <a:t>操作の詳細を指定</a:t>
            </a:r>
            <a:r>
              <a:rPr lang="ja-JP" altLang="en-US" sz="2400" dirty="0"/>
              <a:t>するための引数を設定できる．</a:t>
            </a:r>
            <a:endParaRPr lang="en-US" altLang="ja-JP" sz="2400" dirty="0"/>
          </a:p>
          <a:p>
            <a:pPr marL="0" indent="0">
              <a:spcBef>
                <a:spcPts val="1200"/>
              </a:spcBef>
              <a:buNone/>
            </a:pPr>
            <a:r>
              <a:rPr lang="ja-JP" altLang="en-US" sz="2400" dirty="0"/>
              <a:t>　例：</a:t>
            </a:r>
            <a:r>
              <a:rPr lang="en-US" altLang="ja-JP" sz="2400" dirty="0" err="1"/>
              <a:t>t.goto</a:t>
            </a:r>
            <a:r>
              <a:rPr lang="en-US" altLang="ja-JP" sz="2400" dirty="0"/>
              <a:t>(100,0)</a:t>
            </a:r>
            <a:r>
              <a:rPr lang="ja-JP" altLang="en-US" sz="2400" dirty="0"/>
              <a:t> では、引数は「</a:t>
            </a:r>
            <a:r>
              <a:rPr lang="en-US" altLang="ja-JP" sz="2400" dirty="0"/>
              <a:t>100,0</a:t>
            </a:r>
            <a:r>
              <a:rPr lang="ja-JP" altLang="en-US" sz="2400" dirty="0"/>
              <a:t>」</a:t>
            </a:r>
            <a:endParaRPr lang="en-US" altLang="ja-JP" sz="2400" dirty="0"/>
          </a:p>
          <a:p>
            <a:pPr>
              <a:spcBef>
                <a:spcPts val="1200"/>
              </a:spcBef>
            </a:pPr>
            <a:r>
              <a:rPr lang="ja-JP" altLang="en-US" sz="2400" b="1" dirty="0"/>
              <a:t>プログラムの修正や改良を繰り返し行う</a:t>
            </a:r>
            <a:r>
              <a:rPr lang="ja-JP" altLang="en-US" sz="2400" dirty="0"/>
              <a:t>ことで，</a:t>
            </a:r>
            <a:r>
              <a:rPr lang="ja-JP" altLang="en-US" sz="2400" b="1" dirty="0"/>
              <a:t>目的の動作を実現</a:t>
            </a:r>
            <a:r>
              <a:rPr lang="ja-JP" altLang="en-US" sz="2400" dirty="0"/>
              <a:t>できる．</a:t>
            </a:r>
            <a:endParaRPr lang="en-US" altLang="ja-JP" sz="2400" dirty="0"/>
          </a:p>
        </p:txBody>
      </p:sp>
      <p:sp>
        <p:nvSpPr>
          <p:cNvPr id="4" name="スライド番号プレースホルダー 3">
            <a:extLst>
              <a:ext uri="{FF2B5EF4-FFF2-40B4-BE49-F238E27FC236}">
                <a16:creationId xmlns:a16="http://schemas.microsoft.com/office/drawing/2014/main" id="{18B8EBAF-67EC-2C49-1DA3-B3A1FF23117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31867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C0F79B-DB6D-46C3-A098-7DCFB2BC617E}"/>
              </a:ext>
            </a:extLst>
          </p:cNvPr>
          <p:cNvSpPr>
            <a:spLocks noGrp="1"/>
          </p:cNvSpPr>
          <p:nvPr>
            <p:ph type="title"/>
          </p:nvPr>
        </p:nvSpPr>
        <p:spPr>
          <a:xfrm>
            <a:off x="321845" y="175028"/>
            <a:ext cx="8131593" cy="994015"/>
          </a:xfrm>
        </p:spPr>
        <p:txBody>
          <a:bodyPr>
            <a:normAutofit/>
          </a:bodyPr>
          <a:lstStyle/>
          <a:p>
            <a:r>
              <a:rPr lang="ja-JP" altLang="en-US" sz="2900" dirty="0"/>
              <a:t>③ プログラムによる</a:t>
            </a:r>
            <a:r>
              <a:rPr kumimoji="1" lang="ja-JP" altLang="en-US" sz="2900" dirty="0"/>
              <a:t>コンピュータ間連携の実現</a:t>
            </a:r>
          </a:p>
        </p:txBody>
      </p:sp>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1" name="テキスト ボックス 27">
            <a:extLst>
              <a:ext uri="{FF2B5EF4-FFF2-40B4-BE49-F238E27FC236}">
                <a16:creationId xmlns:a16="http://schemas.microsoft.com/office/drawing/2014/main" id="{2458F1AF-E419-4B8F-9B70-BEA83F433FB5}"/>
              </a:ext>
            </a:extLst>
          </p:cNvPr>
          <p:cNvSpPr txBox="1">
            <a:spLocks noChangeArrowheads="1"/>
          </p:cNvSpPr>
          <p:nvPr/>
        </p:nvSpPr>
        <p:spPr bwMode="auto">
          <a:xfrm>
            <a:off x="29863" y="2121668"/>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rPr>
              <a:t>利用者</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endParaRPr>
          </a:p>
        </p:txBody>
      </p:sp>
      <p:sp>
        <p:nvSpPr>
          <p:cNvPr id="35" name="Rectangle 30">
            <a:extLst>
              <a:ext uri="{FF2B5EF4-FFF2-40B4-BE49-F238E27FC236}">
                <a16:creationId xmlns:a16="http://schemas.microsoft.com/office/drawing/2014/main" id="{8515C27C-3A31-4F50-9CC3-6644A673EAE6}"/>
              </a:ext>
            </a:extLst>
          </p:cNvPr>
          <p:cNvSpPr>
            <a:spLocks noChangeArrowheads="1"/>
          </p:cNvSpPr>
          <p:nvPr/>
        </p:nvSpPr>
        <p:spPr bwMode="auto">
          <a:xfrm>
            <a:off x="4898354" y="1750422"/>
            <a:ext cx="3318272" cy="19871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endParaRPr kumimoji="1" lang="ja-JP" altLang="en-US" sz="24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endParaRPr>
          </a:p>
        </p:txBody>
      </p:sp>
      <p:sp>
        <p:nvSpPr>
          <p:cNvPr id="36" name="Text Box 31">
            <a:extLst>
              <a:ext uri="{FF2B5EF4-FFF2-40B4-BE49-F238E27FC236}">
                <a16:creationId xmlns:a16="http://schemas.microsoft.com/office/drawing/2014/main" id="{3587AD63-F07B-4F88-9C0C-8FCF6CF3CA4B}"/>
              </a:ext>
            </a:extLst>
          </p:cNvPr>
          <p:cNvSpPr txBox="1">
            <a:spLocks noChangeArrowheads="1"/>
          </p:cNvSpPr>
          <p:nvPr/>
        </p:nvSpPr>
        <p:spPr bwMode="auto">
          <a:xfrm>
            <a:off x="5772660" y="2592635"/>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
        <p:nvSpPr>
          <p:cNvPr id="38" name="テキスト ボックス 27">
            <a:extLst>
              <a:ext uri="{FF2B5EF4-FFF2-40B4-BE49-F238E27FC236}">
                <a16:creationId xmlns:a16="http://schemas.microsoft.com/office/drawing/2014/main" id="{E0BA8BF8-EBC2-48F5-85EB-B79F507D0680}"/>
              </a:ext>
            </a:extLst>
          </p:cNvPr>
          <p:cNvSpPr txBox="1">
            <a:spLocks noChangeArrowheads="1"/>
          </p:cNvSpPr>
          <p:nvPr/>
        </p:nvSpPr>
        <p:spPr bwMode="auto">
          <a:xfrm>
            <a:off x="39279" y="3268869"/>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rPr>
              <a:t>利用者</a:t>
            </a:r>
            <a:endParaRPr kumimoji="1" lang="en-US" altLang="ja-JP" sz="2400" b="0" i="0" u="none" strike="noStrike" kern="1200" cap="none" spc="0" normalizeH="0" baseline="0" noProof="0" dirty="0">
              <a:ln>
                <a:noFill/>
              </a:ln>
              <a:solidFill>
                <a:prstClr val="black"/>
              </a:solidFill>
              <a:effectLst/>
              <a:uLnTx/>
              <a:uFillTx/>
              <a:latin typeface="Calibri" panose="020F0502020204030204" pitchFamily="34" charset="0"/>
              <a:ea typeface="メイリオ" panose="020B0604030504040204" pitchFamily="50" charset="-128"/>
              <a:cs typeface="+mn-cs"/>
            </a:endParaRPr>
          </a:p>
        </p:txBody>
      </p:sp>
      <p:sp>
        <p:nvSpPr>
          <p:cNvPr id="41" name="Line 38">
            <a:extLst>
              <a:ext uri="{FF2B5EF4-FFF2-40B4-BE49-F238E27FC236}">
                <a16:creationId xmlns:a16="http://schemas.microsoft.com/office/drawing/2014/main" id="{4D018FEA-E320-40C0-91AD-CAB117E3E660}"/>
              </a:ext>
            </a:extLst>
          </p:cNvPr>
          <p:cNvSpPr>
            <a:spLocks noChangeShapeType="1"/>
          </p:cNvSpPr>
          <p:nvPr/>
        </p:nvSpPr>
        <p:spPr bwMode="auto">
          <a:xfrm flipV="1">
            <a:off x="2484957" y="1933777"/>
            <a:ext cx="86558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Line 39">
            <a:extLst>
              <a:ext uri="{FF2B5EF4-FFF2-40B4-BE49-F238E27FC236}">
                <a16:creationId xmlns:a16="http://schemas.microsoft.com/office/drawing/2014/main" id="{0404A3E3-14D2-4D6A-8AF4-6AC89F0CE7EE}"/>
              </a:ext>
            </a:extLst>
          </p:cNvPr>
          <p:cNvSpPr>
            <a:spLocks noChangeShapeType="1"/>
          </p:cNvSpPr>
          <p:nvPr/>
        </p:nvSpPr>
        <p:spPr bwMode="auto">
          <a:xfrm flipV="1">
            <a:off x="2302792" y="2233816"/>
            <a:ext cx="1079897" cy="79176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Line 42">
            <a:extLst>
              <a:ext uri="{FF2B5EF4-FFF2-40B4-BE49-F238E27FC236}">
                <a16:creationId xmlns:a16="http://schemas.microsoft.com/office/drawing/2014/main" id="{313921FB-7E7C-43FC-975A-67BE04650DD2}"/>
              </a:ext>
            </a:extLst>
          </p:cNvPr>
          <p:cNvSpPr>
            <a:spLocks noChangeShapeType="1"/>
          </p:cNvSpPr>
          <p:nvPr/>
        </p:nvSpPr>
        <p:spPr bwMode="auto">
          <a:xfrm>
            <a:off x="4124448" y="2073081"/>
            <a:ext cx="783431" cy="16073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テキスト ボックス 5">
            <a:extLst>
              <a:ext uri="{FF2B5EF4-FFF2-40B4-BE49-F238E27FC236}">
                <a16:creationId xmlns:a16="http://schemas.microsoft.com/office/drawing/2014/main" id="{F83B4CBC-53DE-40E6-AF26-C98785311283}"/>
              </a:ext>
            </a:extLst>
          </p:cNvPr>
          <p:cNvSpPr txBox="1">
            <a:spLocks noChangeArrowheads="1"/>
          </p:cNvSpPr>
          <p:nvPr/>
        </p:nvSpPr>
        <p:spPr bwMode="auto">
          <a:xfrm>
            <a:off x="4310721" y="3903681"/>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サーバは，サービスを提供する</a:t>
            </a:r>
            <a:endParaRPr kumimoji="1" lang="en-US" altLang="ja-JP"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IT</a:t>
            </a:r>
            <a:r>
              <a:rPr kumimoji="1" lang="ja-JP" altLang="en-US" sz="2400" b="0" i="0" u="none" strike="noStrike" kern="1200" cap="none" spc="0" normalizeH="0" baseline="0" noProof="0" dirty="0">
                <a:ln>
                  <a:noFill/>
                </a:ln>
                <a:solidFill>
                  <a:srgbClr val="800000"/>
                </a:solidFill>
                <a:effectLst/>
                <a:uLnTx/>
                <a:uFillTx/>
                <a:latin typeface="Calibri" panose="020F0502020204030204" pitchFamily="34" charset="0"/>
                <a:ea typeface="メイリオ" panose="020B0604030504040204" pitchFamily="50" charset="-128"/>
                <a:cs typeface="+mn-cs"/>
              </a:rPr>
              <a:t>システム</a:t>
            </a:r>
          </a:p>
        </p:txBody>
      </p:sp>
      <p:sp>
        <p:nvSpPr>
          <p:cNvPr id="47" name="Text Box 46">
            <a:extLst>
              <a:ext uri="{FF2B5EF4-FFF2-40B4-BE49-F238E27FC236}">
                <a16:creationId xmlns:a16="http://schemas.microsoft.com/office/drawing/2014/main" id="{188845FD-8344-43D4-A79F-6E19A0EC4575}"/>
              </a:ext>
            </a:extLst>
          </p:cNvPr>
          <p:cNvSpPr txBox="1">
            <a:spLocks noChangeArrowheads="1"/>
          </p:cNvSpPr>
          <p:nvPr/>
        </p:nvSpPr>
        <p:spPr bwMode="auto">
          <a:xfrm>
            <a:off x="2989200" y="1303146"/>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ネットワーク</a:t>
            </a:r>
          </a:p>
        </p:txBody>
      </p:sp>
      <p:sp>
        <p:nvSpPr>
          <p:cNvPr id="5" name="楕円 4">
            <a:extLst>
              <a:ext uri="{FF2B5EF4-FFF2-40B4-BE49-F238E27FC236}">
                <a16:creationId xmlns:a16="http://schemas.microsoft.com/office/drawing/2014/main" id="{C393171A-256D-4C44-B7A7-1BE9CF6F4865}"/>
              </a:ext>
            </a:extLst>
          </p:cNvPr>
          <p:cNvSpPr/>
          <p:nvPr/>
        </p:nvSpPr>
        <p:spPr>
          <a:xfrm>
            <a:off x="3305824" y="1750422"/>
            <a:ext cx="850771" cy="7511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コンテンツ プレースホルダー 4">
            <a:extLst>
              <a:ext uri="{FF2B5EF4-FFF2-40B4-BE49-F238E27FC236}">
                <a16:creationId xmlns:a16="http://schemas.microsoft.com/office/drawing/2014/main" id="{ABD45CB1-1E6F-1967-1E72-7C82FD4480AF}"/>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同士の接続でも</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が必要．</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8" name="Text Box 31">
            <a:extLst>
              <a:ext uri="{FF2B5EF4-FFF2-40B4-BE49-F238E27FC236}">
                <a16:creationId xmlns:a16="http://schemas.microsoft.com/office/drawing/2014/main" id="{201AA483-A3FA-EC76-B2C4-205DE1DCB34B}"/>
              </a:ext>
            </a:extLst>
          </p:cNvPr>
          <p:cNvSpPr txBox="1">
            <a:spLocks noChangeArrowheads="1"/>
          </p:cNvSpPr>
          <p:nvPr/>
        </p:nvSpPr>
        <p:spPr bwMode="auto">
          <a:xfrm>
            <a:off x="250243" y="2808598"/>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
        <p:nvSpPr>
          <p:cNvPr id="9" name="Text Box 31">
            <a:extLst>
              <a:ext uri="{FF2B5EF4-FFF2-40B4-BE49-F238E27FC236}">
                <a16:creationId xmlns:a16="http://schemas.microsoft.com/office/drawing/2014/main" id="{1C6FEF5D-7007-B5B5-DEB8-2C1B71B6191E}"/>
              </a:ext>
            </a:extLst>
          </p:cNvPr>
          <p:cNvSpPr txBox="1">
            <a:spLocks noChangeArrowheads="1"/>
          </p:cNvSpPr>
          <p:nvPr/>
        </p:nvSpPr>
        <p:spPr bwMode="auto">
          <a:xfrm>
            <a:off x="468445" y="1729215"/>
            <a:ext cx="2031325" cy="433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コンピュータ</a:t>
            </a:r>
          </a:p>
        </p:txBody>
      </p:sp>
    </p:spTree>
    <p:extLst>
      <p:ext uri="{BB962C8B-B14F-4D97-AF65-F5344CB8AC3E}">
        <p14:creationId xmlns:p14="http://schemas.microsoft.com/office/powerpoint/2010/main" val="2623846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37BEDB-29B6-E9AE-25A2-8DF1A29FCCBF}"/>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42B73FB-409B-D30B-FF38-08F008210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D356EAC-F42F-4039-01F7-7DC8CC9F2B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AE6440D7-505A-2246-819A-4A09619E4192}"/>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10-4. </a:t>
            </a:r>
            <a:r>
              <a:rPr lang="ja-JP" altLang="en-US" sz="4500" dirty="0">
                <a:solidFill>
                  <a:schemeClr val="tx2"/>
                </a:solidFill>
              </a:rPr>
              <a:t>プログラミングの楽しさと達成感</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25EF6259-65C4-C0B3-ED79-5A2C5474C82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EF5152EB-2547-4168-66EA-B054250EE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2A2CAEFD-6C75-B053-6835-6D40A9B6D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F3F7F23-0F42-F5B5-B011-B3EFA08C4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9AD2CBC-56E1-CD18-9B6E-F1B29339F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F41D45E-5E27-E651-510C-6B4B45A7E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41A6B852-4AE0-B6E5-EC3D-77F5B04BAD89}"/>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60</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8E22CD20-1635-346D-9DEB-3FEE0A6DF2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A5252E44-83DB-0EE0-BE42-7309A80B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361F86-916B-40DD-AE29-E44ECA76F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B6E2FE5A-99FA-1C5E-03D8-B6BD41F10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799C583-C416-2CB5-9670-44E74F06C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1568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7660B-0B8F-BE6C-BAB6-D42DB7684F2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34BF3A81-D1AB-533A-44CF-D32ACF9A30A1}"/>
              </a:ext>
            </a:extLst>
          </p:cNvPr>
          <p:cNvPicPr>
            <a:picLocks noChangeAspect="1"/>
          </p:cNvPicPr>
          <p:nvPr/>
        </p:nvPicPr>
        <p:blipFill>
          <a:blip r:embed="rId2" cstate="print">
            <a:extLst>
              <a:ext uri="{28A0092B-C50C-407E-A947-70E740481C1C}">
                <a14:useLocalDpi xmlns:a14="http://schemas.microsoft.com/office/drawing/2010/main" val="0"/>
              </a:ext>
            </a:extLst>
          </a:blip>
          <a:srcRect l="28287" r="28287"/>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7E9ABD98-773C-A340-B463-C47E5D0EAC6A}"/>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61</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09E3900D-C8F8-F435-A676-84D2DEEA45B8}"/>
              </a:ext>
            </a:extLst>
          </p:cNvPr>
          <p:cNvSpPr>
            <a:spLocks noGrp="1"/>
          </p:cNvSpPr>
          <p:nvPr>
            <p:ph idx="1"/>
          </p:nvPr>
        </p:nvSpPr>
        <p:spPr>
          <a:xfrm>
            <a:off x="321845" y="846253"/>
            <a:ext cx="5108047" cy="5333166"/>
          </a:xfrm>
        </p:spPr>
        <p:txBody>
          <a:bodyPr/>
          <a:lstStyle/>
          <a:p>
            <a:pPr>
              <a:spcBef>
                <a:spcPts val="1200"/>
              </a:spcBef>
            </a:pPr>
            <a:r>
              <a:rPr lang="ja-JP" altLang="en-US" sz="2400" b="1" dirty="0"/>
              <a:t>論理的思考力や課題解決力の向上</a:t>
            </a:r>
            <a:endParaRPr lang="ja-JP" altLang="en-US" sz="2400" b="0" i="0" dirty="0">
              <a:solidFill>
                <a:srgbClr val="374151"/>
              </a:solidFill>
              <a:effectLst/>
              <a:latin typeface="Söhne"/>
            </a:endParaRPr>
          </a:p>
          <a:p>
            <a:pPr>
              <a:spcBef>
                <a:spcPts val="1200"/>
              </a:spcBef>
            </a:pPr>
            <a:r>
              <a:rPr lang="ja-JP" altLang="en-US" sz="2400" b="1" dirty="0">
                <a:solidFill>
                  <a:srgbClr val="374151"/>
                </a:solidFill>
                <a:latin typeface="Söhne"/>
              </a:rPr>
              <a:t>プログラム</a:t>
            </a:r>
            <a:r>
              <a:rPr lang="ja-JP" altLang="en-US" sz="2400" b="0" i="0" dirty="0">
                <a:solidFill>
                  <a:srgbClr val="374151"/>
                </a:solidFill>
                <a:effectLst/>
                <a:latin typeface="Söhne"/>
              </a:rPr>
              <a:t>の</a:t>
            </a:r>
            <a:r>
              <a:rPr lang="ja-JP" altLang="en-US" sz="2400" b="1" dirty="0">
                <a:solidFill>
                  <a:srgbClr val="374151"/>
                </a:solidFill>
                <a:latin typeface="Söhne"/>
              </a:rPr>
              <a:t>作成と実行</a:t>
            </a:r>
            <a:r>
              <a:rPr lang="ja-JP" altLang="en-US" sz="2400" dirty="0">
                <a:solidFill>
                  <a:srgbClr val="374151"/>
                </a:solidFill>
                <a:latin typeface="Söhne"/>
              </a:rPr>
              <a:t>を通じて，</a:t>
            </a:r>
            <a:r>
              <a:rPr lang="ja-JP" altLang="en-US" sz="2400" b="1" dirty="0">
                <a:solidFill>
                  <a:srgbClr val="374151"/>
                </a:solidFill>
                <a:latin typeface="Söhne"/>
              </a:rPr>
              <a:t>コンピュータ</a:t>
            </a:r>
            <a:r>
              <a:rPr lang="ja-JP" altLang="en-US" sz="2400" dirty="0">
                <a:solidFill>
                  <a:srgbClr val="374151"/>
                </a:solidFill>
                <a:latin typeface="Söhne"/>
              </a:rPr>
              <a:t>の動作原理を学び</a:t>
            </a:r>
            <a:r>
              <a:rPr lang="ja-JP" altLang="en-US" sz="2400" b="1" dirty="0">
                <a:solidFill>
                  <a:srgbClr val="374151"/>
                </a:solidFill>
                <a:latin typeface="Söhne"/>
              </a:rPr>
              <a:t>，問題解決能力</a:t>
            </a:r>
            <a:r>
              <a:rPr lang="ja-JP" altLang="en-US" sz="2400" dirty="0">
                <a:solidFill>
                  <a:srgbClr val="374151"/>
                </a:solidFill>
                <a:latin typeface="Söhne"/>
              </a:rPr>
              <a:t>を高める</a:t>
            </a:r>
            <a:endParaRPr lang="en-US" altLang="ja-JP" sz="2400" i="0" dirty="0">
              <a:solidFill>
                <a:srgbClr val="374151"/>
              </a:solidFill>
              <a:effectLst/>
              <a:latin typeface="Söhne"/>
            </a:endParaRPr>
          </a:p>
          <a:p>
            <a:pPr>
              <a:spcBef>
                <a:spcPts val="1200"/>
              </a:spcBef>
            </a:pPr>
            <a:r>
              <a:rPr lang="ja-JP" altLang="en-US" sz="2400" b="1" dirty="0"/>
              <a:t>自分の作ったプログラム</a:t>
            </a:r>
            <a:r>
              <a:rPr lang="ja-JP" altLang="en-US" sz="2400" dirty="0"/>
              <a:t>が動作する</a:t>
            </a:r>
            <a:r>
              <a:rPr lang="ja-JP" altLang="en-US" sz="2400" b="1" dirty="0"/>
              <a:t>喜び</a:t>
            </a:r>
            <a:r>
              <a:rPr lang="ja-JP" altLang="en-US" sz="2400" dirty="0"/>
              <a:t>と</a:t>
            </a:r>
            <a:r>
              <a:rPr lang="ja-JP" altLang="en-US" sz="2400" b="1" dirty="0"/>
              <a:t>達成感</a:t>
            </a:r>
            <a:endParaRPr lang="en-US" altLang="ja-JP" sz="2400" b="1" dirty="0">
              <a:solidFill>
                <a:srgbClr val="374151"/>
              </a:solidFill>
              <a:latin typeface="Söhne"/>
            </a:endParaRPr>
          </a:p>
          <a:p>
            <a:pPr>
              <a:lnSpc>
                <a:spcPct val="120000"/>
              </a:lnSpc>
              <a:spcBef>
                <a:spcPts val="1200"/>
              </a:spcBef>
            </a:pPr>
            <a:endParaRPr lang="ja-JP" altLang="en-US" dirty="0"/>
          </a:p>
        </p:txBody>
      </p:sp>
      <p:sp>
        <p:nvSpPr>
          <p:cNvPr id="9" name="タイトル 8">
            <a:extLst>
              <a:ext uri="{FF2B5EF4-FFF2-40B4-BE49-F238E27FC236}">
                <a16:creationId xmlns:a16="http://schemas.microsoft.com/office/drawing/2014/main" id="{05C8D3FA-566D-7988-19F9-631023774D1F}"/>
              </a:ext>
            </a:extLst>
          </p:cNvPr>
          <p:cNvSpPr>
            <a:spLocks noGrp="1"/>
          </p:cNvSpPr>
          <p:nvPr>
            <p:ph type="title"/>
          </p:nvPr>
        </p:nvSpPr>
        <p:spPr/>
        <p:txBody>
          <a:bodyPr>
            <a:normAutofit fontScale="90000"/>
          </a:bodyPr>
          <a:lstStyle/>
          <a:p>
            <a:r>
              <a:rPr lang="ja-JP" altLang="en-US" dirty="0">
                <a:latin typeface="Segoe UI" panose="020B0502040204020203" pitchFamily="34" charset="0"/>
              </a:rPr>
              <a:t>プログラミング学習の意義と目標</a:t>
            </a:r>
            <a:endParaRPr lang="ja-JP" altLang="en-US" dirty="0"/>
          </a:p>
        </p:txBody>
      </p:sp>
    </p:spTree>
    <p:extLst>
      <p:ext uri="{BB962C8B-B14F-4D97-AF65-F5344CB8AC3E}">
        <p14:creationId xmlns:p14="http://schemas.microsoft.com/office/powerpoint/2010/main" val="2140344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1063" r="106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62</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a:spcBef>
                <a:spcPts val="1200"/>
              </a:spcBef>
            </a:pPr>
            <a:r>
              <a:rPr lang="ja-JP" altLang="en-US" sz="2400" b="1" dirty="0">
                <a:solidFill>
                  <a:srgbClr val="C00000"/>
                </a:solidFill>
              </a:rPr>
              <a:t>ソースコード</a:t>
            </a:r>
            <a:r>
              <a:rPr lang="ja-JP" altLang="en-US" sz="2400" dirty="0"/>
              <a:t>は，</a:t>
            </a:r>
            <a:r>
              <a:rPr lang="ja-JP" altLang="en-US" sz="2400" b="1" dirty="0">
                <a:solidFill>
                  <a:srgbClr val="C00000"/>
                </a:solidFill>
              </a:rPr>
              <a:t>プログラミング言語</a:t>
            </a:r>
            <a:r>
              <a:rPr lang="ja-JP" altLang="en-US" sz="2400" dirty="0"/>
              <a:t>で書かれた</a:t>
            </a:r>
            <a:r>
              <a:rPr lang="ja-JP" altLang="en-US" sz="2400" b="1" dirty="0">
                <a:solidFill>
                  <a:srgbClr val="C00000"/>
                </a:solidFill>
              </a:rPr>
              <a:t>プログラム</a:t>
            </a:r>
            <a:endParaRPr lang="en-US" altLang="ja-JP" sz="2400" dirty="0"/>
          </a:p>
          <a:p>
            <a:pPr>
              <a:spcBef>
                <a:spcPts val="1200"/>
              </a:spcBef>
            </a:pPr>
            <a:r>
              <a:rPr kumimoji="1" lang="ja-JP" altLang="en-US" sz="2400" dirty="0"/>
              <a:t>人間が</a:t>
            </a:r>
            <a:r>
              <a:rPr kumimoji="1" lang="ja-JP" altLang="en-US" sz="2400" b="1" dirty="0"/>
              <a:t>読み書き</a:t>
            </a:r>
            <a:r>
              <a:rPr kumimoji="1" lang="ja-JP" altLang="en-US" sz="2400" dirty="0"/>
              <a:t>，</a:t>
            </a:r>
            <a:r>
              <a:rPr kumimoji="1" lang="ja-JP" altLang="en-US" sz="2400" b="1" dirty="0"/>
              <a:t>編集</a:t>
            </a:r>
            <a:r>
              <a:rPr kumimoji="1" lang="ja-JP" altLang="en-US" sz="2400" dirty="0"/>
              <a:t>できる</a:t>
            </a:r>
            <a:endParaRPr kumimoji="1" lang="en-US" altLang="ja-JP" sz="2400" dirty="0"/>
          </a:p>
          <a:p>
            <a:pPr>
              <a:spcBef>
                <a:spcPts val="1200"/>
              </a:spcBef>
            </a:pPr>
            <a:r>
              <a:rPr lang="ja-JP" altLang="en-US" sz="2400" b="1" dirty="0"/>
              <a:t>プログラムの動作を理解</a:t>
            </a:r>
            <a:r>
              <a:rPr lang="ja-JP" altLang="en-US" sz="2400" dirty="0"/>
              <a:t>し，必要に応じて</a:t>
            </a:r>
            <a:r>
              <a:rPr lang="ja-JP" altLang="en-US" sz="2400" b="1" dirty="0"/>
              <a:t>改変</a:t>
            </a:r>
            <a:r>
              <a:rPr lang="ja-JP" altLang="en-US" sz="2400" dirty="0"/>
              <a:t>するための基礎になる</a:t>
            </a:r>
            <a:endParaRPr lang="en-US" altLang="ja-JP" sz="2400" dirty="0"/>
          </a:p>
          <a:p>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sz="3200" dirty="0"/>
              <a:t>ソースコード</a:t>
            </a:r>
            <a:endParaRPr lang="ja-JP" altLang="en-US" dirty="0"/>
          </a:p>
        </p:txBody>
      </p:sp>
    </p:spTree>
    <p:extLst>
      <p:ext uri="{BB962C8B-B14F-4D97-AF65-F5344CB8AC3E}">
        <p14:creationId xmlns:p14="http://schemas.microsoft.com/office/powerpoint/2010/main" val="3341511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A8D419-8929-E752-7E30-35C7B6F5B782}"/>
              </a:ext>
            </a:extLst>
          </p:cNvPr>
          <p:cNvSpPr>
            <a:spLocks noGrp="1"/>
          </p:cNvSpPr>
          <p:nvPr>
            <p:ph idx="1"/>
          </p:nvPr>
        </p:nvSpPr>
        <p:spPr>
          <a:xfrm>
            <a:off x="321845" y="1022350"/>
            <a:ext cx="8620626" cy="5699125"/>
          </a:xfrm>
        </p:spPr>
        <p:txBody>
          <a:bodyPr>
            <a:normAutofit/>
          </a:bodyPr>
          <a:lstStyle/>
          <a:p>
            <a:pPr marL="0" indent="0">
              <a:buNone/>
            </a:pPr>
            <a:r>
              <a:rPr kumimoji="1" lang="ja-JP" altLang="en-US" sz="2400" b="1" dirty="0"/>
              <a:t>① プログラミング</a:t>
            </a:r>
            <a:r>
              <a:rPr lang="ja-JP" altLang="en-US" sz="2400" b="1" dirty="0"/>
              <a:t>の基本概念の理解</a:t>
            </a:r>
            <a:endParaRPr kumimoji="1" lang="en-US" altLang="ja-JP" sz="2400" b="1" dirty="0"/>
          </a:p>
          <a:p>
            <a:pPr marL="0" indent="0">
              <a:buNone/>
            </a:pPr>
            <a:endParaRPr kumimoji="1" lang="en-US" altLang="ja-JP" sz="2400" b="1" dirty="0"/>
          </a:p>
          <a:p>
            <a:pPr marL="0" indent="0">
              <a:buNone/>
            </a:pPr>
            <a:r>
              <a:rPr lang="ja-JP" altLang="en-US" sz="2400" b="1" dirty="0"/>
              <a:t>② 創造的なプログラム作成の態度．習慣</a:t>
            </a:r>
            <a:endParaRPr lang="en-US" altLang="ja-JP" sz="2400" b="1" dirty="0"/>
          </a:p>
          <a:p>
            <a:pPr marL="0" indent="0">
              <a:buNone/>
            </a:pPr>
            <a:endParaRPr lang="en-US" altLang="ja-JP" sz="2400" b="1" dirty="0"/>
          </a:p>
          <a:p>
            <a:pPr marL="0" indent="0">
              <a:buNone/>
            </a:pPr>
            <a:r>
              <a:rPr lang="ja-JP" altLang="en-US" sz="2400" dirty="0"/>
              <a:t>③ </a:t>
            </a:r>
            <a:r>
              <a:rPr lang="ja-JP" altLang="en-US" sz="2400" b="1" dirty="0"/>
              <a:t>問題解決能力</a:t>
            </a:r>
            <a:endParaRPr lang="en-US" altLang="ja-JP" sz="2400" b="1" dirty="0"/>
          </a:p>
          <a:p>
            <a:pPr marL="0" indent="0">
              <a:buNone/>
            </a:pPr>
            <a:endParaRPr lang="en-US" altLang="ja-JP" sz="2400" b="1" dirty="0"/>
          </a:p>
          <a:p>
            <a:pPr marL="0" indent="0">
              <a:buNone/>
            </a:pPr>
            <a:r>
              <a:rPr lang="ja-JP" altLang="en-US" sz="2400" b="1" dirty="0"/>
              <a:t>④ 自主的な学習態度と探求心</a:t>
            </a:r>
            <a:endParaRPr kumimoji="1" lang="en-US" altLang="ja-JP" sz="2400" dirty="0"/>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3B6A1B5-3253-7116-0418-56D4FD356B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2" name="タイトル 8">
            <a:extLst>
              <a:ext uri="{FF2B5EF4-FFF2-40B4-BE49-F238E27FC236}">
                <a16:creationId xmlns:a16="http://schemas.microsoft.com/office/drawing/2014/main" id="{478D5EA2-EB09-FFE0-F272-94972AE52E97}"/>
              </a:ext>
            </a:extLst>
          </p:cNvPr>
          <p:cNvSpPr>
            <a:spLocks noGrp="1"/>
          </p:cNvSpPr>
          <p:nvPr>
            <p:ph type="title"/>
          </p:nvPr>
        </p:nvSpPr>
        <p:spPr>
          <a:xfrm>
            <a:off x="321845" y="175028"/>
            <a:ext cx="8461208" cy="469865"/>
          </a:xfrm>
        </p:spPr>
        <p:txBody>
          <a:bodyPr>
            <a:normAutofit fontScale="90000"/>
          </a:bodyPr>
          <a:lstStyle/>
          <a:p>
            <a:r>
              <a:rPr lang="ja-JP" altLang="en-US" dirty="0"/>
              <a:t>演習でプログラミングを学ぶ意義，成果</a:t>
            </a:r>
          </a:p>
        </p:txBody>
      </p:sp>
    </p:spTree>
    <p:extLst>
      <p:ext uri="{BB962C8B-B14F-4D97-AF65-F5344CB8AC3E}">
        <p14:creationId xmlns:p14="http://schemas.microsoft.com/office/powerpoint/2010/main" val="14585195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7E8FC-2707-1ECC-5FED-D26E731B0D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07981D2-5D8B-E731-038C-CB6E5932EA5B}"/>
              </a:ext>
            </a:extLst>
          </p:cNvPr>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図形のバリエーション</a:t>
            </a:r>
          </a:p>
        </p:txBody>
      </p:sp>
      <p:sp>
        <p:nvSpPr>
          <p:cNvPr id="3" name="コンテンツ プレースホルダー 2">
            <a:extLst>
              <a:ext uri="{FF2B5EF4-FFF2-40B4-BE49-F238E27FC236}">
                <a16:creationId xmlns:a16="http://schemas.microsoft.com/office/drawing/2014/main" id="{07A63BBA-2D23-794A-9148-82426617D50C}"/>
              </a:ext>
            </a:extLst>
          </p:cNvPr>
          <p:cNvSpPr>
            <a:spLocks noGrp="1"/>
          </p:cNvSpPr>
          <p:nvPr>
            <p:ph idx="1"/>
          </p:nvPr>
        </p:nvSpPr>
        <p:spPr>
          <a:xfrm>
            <a:off x="3724073" y="2027321"/>
            <a:ext cx="4939867" cy="4626141"/>
          </a:xfrm>
        </p:spPr>
        <p:txBody>
          <a:bodyPr>
            <a:normAutofit/>
          </a:bodyPr>
          <a:lstStyle/>
          <a:p>
            <a:pPr lvl="1">
              <a:spcAft>
                <a:spcPts val="600"/>
              </a:spcAft>
            </a:pPr>
            <a:endParaRPr lang="en-US" altLang="ja-JP" b="1" dirty="0"/>
          </a:p>
        </p:txBody>
      </p:sp>
      <p:pic>
        <p:nvPicPr>
          <p:cNvPr id="6" name="Picture 5">
            <a:extLst>
              <a:ext uri="{FF2B5EF4-FFF2-40B4-BE49-F238E27FC236}">
                <a16:creationId xmlns:a16="http://schemas.microsoft.com/office/drawing/2014/main" id="{6F454678-5D5A-0739-DA43-DFDC1408A478}"/>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a:extLst>
              <a:ext uri="{FF2B5EF4-FFF2-40B4-BE49-F238E27FC236}">
                <a16:creationId xmlns:a16="http://schemas.microsoft.com/office/drawing/2014/main" id="{EC7A8C07-3F93-F697-E089-F17F911D3DFB}"/>
              </a:ext>
            </a:extLst>
          </p:cNvPr>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64</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36880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247650"/>
            <a:ext cx="8461208" cy="5636802"/>
          </a:xfrm>
        </p:spPr>
        <p:txBody>
          <a:bodyPr/>
          <a:lstStyle/>
          <a:p>
            <a:pPr marL="0" indent="0">
              <a:buNone/>
            </a:pPr>
            <a:r>
              <a:rPr lang="ja-JP" altLang="en-US" dirty="0"/>
              <a:t>① プログラムを試す．</a:t>
            </a:r>
            <a:r>
              <a:rPr lang="en-US" altLang="ja-JP" dirty="0"/>
              <a:t>trinket </a:t>
            </a:r>
            <a:r>
              <a:rPr lang="ja-JP" altLang="en-US" dirty="0"/>
              <a:t>の次のページを開く</a:t>
            </a:r>
            <a:endParaRPr lang="en-US" altLang="ja-JP" dirty="0"/>
          </a:p>
          <a:p>
            <a:pPr marL="0" indent="0">
              <a:buNone/>
            </a:pPr>
            <a:r>
              <a:rPr lang="en-US" altLang="ja-JP" dirty="0">
                <a:hlinkClick r:id="rId2"/>
              </a:rPr>
              <a:t>https://trinket.io/python/035810ce8d49</a:t>
            </a:r>
            <a:endParaRPr lang="en-US" altLang="ja-JP" dirty="0"/>
          </a:p>
          <a:p>
            <a:pPr marL="0" indent="0">
              <a:buNone/>
            </a:pPr>
            <a:r>
              <a:rPr lang="ja-JP" altLang="en-US" dirty="0"/>
              <a:t>・</a:t>
            </a:r>
            <a:r>
              <a:rPr lang="en-US" altLang="ja-JP" dirty="0" err="1"/>
              <a:t>goto</a:t>
            </a:r>
            <a:r>
              <a:rPr lang="en-US" altLang="ja-JP" dirty="0"/>
              <a:t> </a:t>
            </a:r>
            <a:r>
              <a:rPr lang="ja-JP" altLang="en-US" dirty="0"/>
              <a:t>の組み合わせによって，独自の図形を描く</a:t>
            </a: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9" name="図 8">
            <a:extLst>
              <a:ext uri="{FF2B5EF4-FFF2-40B4-BE49-F238E27FC236}">
                <a16:creationId xmlns:a16="http://schemas.microsoft.com/office/drawing/2014/main" id="{5CD326DC-9648-A2B0-DBE4-7B5780A0171E}"/>
              </a:ext>
            </a:extLst>
          </p:cNvPr>
          <p:cNvPicPr>
            <a:picLocks noChangeAspect="1"/>
          </p:cNvPicPr>
          <p:nvPr/>
        </p:nvPicPr>
        <p:blipFill>
          <a:blip r:embed="rId3"/>
          <a:stretch>
            <a:fillRect/>
          </a:stretch>
        </p:blipFill>
        <p:spPr>
          <a:xfrm>
            <a:off x="626255" y="2588005"/>
            <a:ext cx="8001000" cy="3028950"/>
          </a:xfrm>
          <a:prstGeom prst="rect">
            <a:avLst/>
          </a:prstGeom>
        </p:spPr>
      </p:pic>
      <p:sp>
        <p:nvSpPr>
          <p:cNvPr id="12" name="正方形/長方形 11">
            <a:extLst>
              <a:ext uri="{FF2B5EF4-FFF2-40B4-BE49-F238E27FC236}">
                <a16:creationId xmlns:a16="http://schemas.microsoft.com/office/drawing/2014/main" id="{B725C194-0A81-EF16-490D-A3B835A4A6FF}"/>
              </a:ext>
            </a:extLst>
          </p:cNvPr>
          <p:cNvSpPr/>
          <p:nvPr/>
        </p:nvSpPr>
        <p:spPr>
          <a:xfrm>
            <a:off x="2425209" y="2602908"/>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547F9491-FE0D-D7A4-508A-51E46B05096A}"/>
              </a:ext>
            </a:extLst>
          </p:cNvPr>
          <p:cNvSpPr txBox="1"/>
          <p:nvPr/>
        </p:nvSpPr>
        <p:spPr>
          <a:xfrm>
            <a:off x="3096076" y="2447369"/>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4170342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1AF7296-4934-F586-16A8-9E80B3178D1F}"/>
              </a:ext>
            </a:extLst>
          </p:cNvPr>
          <p:cNvPicPr>
            <a:picLocks noChangeAspect="1"/>
          </p:cNvPicPr>
          <p:nvPr/>
        </p:nvPicPr>
        <p:blipFill>
          <a:blip r:embed="rId2"/>
          <a:stretch>
            <a:fillRect/>
          </a:stretch>
        </p:blipFill>
        <p:spPr>
          <a:xfrm>
            <a:off x="525643" y="2544864"/>
            <a:ext cx="7134511" cy="3062907"/>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36524"/>
            <a:ext cx="8461208" cy="5747928"/>
          </a:xfrm>
        </p:spPr>
        <p:txBody>
          <a:bodyPr/>
          <a:lstStyle/>
          <a:p>
            <a:pPr marL="0" indent="0">
              <a:buNone/>
            </a:pPr>
            <a:r>
              <a:rPr lang="ja-JP" altLang="en-US" dirty="0"/>
              <a:t>③ プログラムを試す．</a:t>
            </a:r>
            <a:r>
              <a:rPr lang="en-US" altLang="ja-JP" dirty="0"/>
              <a:t>trinket </a:t>
            </a:r>
            <a:r>
              <a:rPr lang="ja-JP" altLang="en-US" dirty="0"/>
              <a:t>の次のページを開く</a:t>
            </a:r>
            <a:endParaRPr lang="en-US" altLang="ja-JP" dirty="0"/>
          </a:p>
          <a:p>
            <a:pPr marL="0" indent="0">
              <a:buNone/>
            </a:pPr>
            <a:r>
              <a:rPr lang="en-US" altLang="ja-JP" dirty="0">
                <a:hlinkClick r:id="rId3"/>
              </a:rPr>
              <a:t>https://trinket.io/python/ddb861147133</a:t>
            </a:r>
            <a:endParaRPr lang="en-US" altLang="ja-JP" dirty="0"/>
          </a:p>
          <a:p>
            <a:pPr marL="0" indent="0">
              <a:buNone/>
            </a:pPr>
            <a:r>
              <a:rPr lang="ja-JP" altLang="en-US" dirty="0"/>
              <a:t>・</a:t>
            </a:r>
            <a:r>
              <a:rPr lang="en-US" altLang="ja-JP" dirty="0"/>
              <a:t>forward, left </a:t>
            </a:r>
            <a:r>
              <a:rPr lang="ja-JP" altLang="en-US" dirty="0"/>
              <a:t>のような新しいメソッドを探求</a:t>
            </a:r>
            <a:endParaRPr lang="en-US" altLang="ja-JP" dirty="0"/>
          </a:p>
          <a:p>
            <a:pPr marL="0" indent="0">
              <a:buNone/>
            </a:pPr>
            <a:r>
              <a:rPr lang="ja-JP" altLang="en-US" dirty="0"/>
              <a:t>④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2" name="正方形/長方形 11">
            <a:extLst>
              <a:ext uri="{FF2B5EF4-FFF2-40B4-BE49-F238E27FC236}">
                <a16:creationId xmlns:a16="http://schemas.microsoft.com/office/drawing/2014/main" id="{B725C194-0A81-EF16-490D-A3B835A4A6FF}"/>
              </a:ext>
            </a:extLst>
          </p:cNvPr>
          <p:cNvSpPr/>
          <p:nvPr/>
        </p:nvSpPr>
        <p:spPr>
          <a:xfrm>
            <a:off x="1839336" y="255058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547F9491-FE0D-D7A4-508A-51E46B05096A}"/>
              </a:ext>
            </a:extLst>
          </p:cNvPr>
          <p:cNvSpPr txBox="1"/>
          <p:nvPr/>
        </p:nvSpPr>
        <p:spPr>
          <a:xfrm>
            <a:off x="2510203" y="2395044"/>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8501081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5FE7-933F-4405-A75D-EBD4F064DDC6}"/>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CB36093-9133-E372-D29F-7B72BE9A85F6}"/>
              </a:ext>
            </a:extLst>
          </p:cNvPr>
          <p:cNvSpPr>
            <a:spLocks noGrp="1"/>
          </p:cNvSpPr>
          <p:nvPr>
            <p:ph idx="1"/>
          </p:nvPr>
        </p:nvSpPr>
        <p:spPr>
          <a:xfrm>
            <a:off x="321845" y="1022350"/>
            <a:ext cx="8620626" cy="5699125"/>
          </a:xfrm>
        </p:spPr>
        <p:txBody>
          <a:bodyPr>
            <a:normAutofit/>
          </a:bodyPr>
          <a:lstStyle/>
          <a:p>
            <a:pPr marL="0" indent="0">
              <a:buNone/>
            </a:pPr>
            <a:r>
              <a:rPr kumimoji="1" lang="ja-JP" altLang="en-US" sz="2400" b="1" dirty="0"/>
              <a:t>① 具体的トピックスでの学習</a:t>
            </a:r>
            <a:endParaRPr kumimoji="1" lang="en-US" altLang="ja-JP" sz="2400" b="1" dirty="0"/>
          </a:p>
          <a:p>
            <a:pPr marL="0" indent="0">
              <a:buNone/>
            </a:pPr>
            <a:r>
              <a:rPr lang="en-US" altLang="ja-JP" sz="2400" dirty="0"/>
              <a:t>Python</a:t>
            </a:r>
            <a:r>
              <a:rPr lang="ja-JP" altLang="en-US" sz="2400" dirty="0"/>
              <a:t>でグラフィックスを描く．基本的な図形描画の技術を習得</a:t>
            </a:r>
            <a:endParaRPr lang="en-US" altLang="ja-JP" sz="2400" dirty="0"/>
          </a:p>
          <a:p>
            <a:pPr marL="0" indent="0">
              <a:buNone/>
            </a:pPr>
            <a:r>
              <a:rPr lang="ja-JP" altLang="en-US" sz="2400" b="1" dirty="0"/>
              <a:t>② </a:t>
            </a:r>
            <a:r>
              <a:rPr lang="en-US" altLang="ja-JP" sz="2400" b="1" dirty="0"/>
              <a:t>Python</a:t>
            </a:r>
            <a:r>
              <a:rPr lang="ja-JP" altLang="en-US" sz="2400" b="1" dirty="0"/>
              <a:t>の基本を押さえる</a:t>
            </a:r>
            <a:endParaRPr lang="en-US" altLang="ja-JP" sz="2400" b="1" dirty="0"/>
          </a:p>
          <a:p>
            <a:pPr marL="0" indent="0">
              <a:buNone/>
            </a:pPr>
            <a:r>
              <a:rPr lang="ja-JP" altLang="en-US" sz="2400" dirty="0"/>
              <a:t>オブジェクト，メソッド，引数の概念を理解</a:t>
            </a:r>
            <a:endParaRPr lang="en-US" altLang="ja-JP" sz="2400" dirty="0"/>
          </a:p>
          <a:p>
            <a:pPr marL="0" indent="0">
              <a:buNone/>
            </a:pPr>
            <a:r>
              <a:rPr lang="ja-JP" altLang="en-US" sz="2400" b="1" dirty="0"/>
              <a:t>③ 発想力，創造力を育む</a:t>
            </a:r>
            <a:endParaRPr lang="en-US" altLang="ja-JP" sz="2400" b="1" dirty="0"/>
          </a:p>
          <a:p>
            <a:pPr marL="0" indent="0">
              <a:buNone/>
            </a:pPr>
            <a:r>
              <a:rPr lang="ja-JP" altLang="en-US" sz="2400" dirty="0"/>
              <a:t>独自のデザインし実装する</a:t>
            </a:r>
            <a:endParaRPr lang="en-US" altLang="ja-JP" sz="2400" dirty="0"/>
          </a:p>
          <a:p>
            <a:pPr marL="0" indent="0">
              <a:buNone/>
            </a:pPr>
            <a:r>
              <a:rPr lang="ja-JP" altLang="en-US" sz="2400" b="1" dirty="0"/>
              <a:t>④ 自主性，自己研鑽力を高める</a:t>
            </a:r>
            <a:endParaRPr lang="en-US" altLang="ja-JP" sz="2400" b="1" dirty="0"/>
          </a:p>
          <a:p>
            <a:pPr marL="0" indent="0">
              <a:buNone/>
            </a:pPr>
            <a:r>
              <a:rPr lang="ja-JP" altLang="en-US" sz="2400" dirty="0"/>
              <a:t>新しい機能を自ら調べ，理解し，試す</a:t>
            </a:r>
            <a:endParaRPr kumimoji="1" lang="en-US" altLang="ja-JP" sz="2400" dirty="0"/>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096E4488-4F10-9FFF-974A-D0591F3334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2" name="タイトル 8">
            <a:extLst>
              <a:ext uri="{FF2B5EF4-FFF2-40B4-BE49-F238E27FC236}">
                <a16:creationId xmlns:a16="http://schemas.microsoft.com/office/drawing/2014/main" id="{EDE67CC4-241B-CFF3-81D4-6B5E4FEF4438}"/>
              </a:ext>
            </a:extLst>
          </p:cNvPr>
          <p:cNvSpPr>
            <a:spLocks noGrp="1"/>
          </p:cNvSpPr>
          <p:nvPr>
            <p:ph type="title"/>
          </p:nvPr>
        </p:nvSpPr>
        <p:spPr>
          <a:xfrm>
            <a:off x="321845" y="175028"/>
            <a:ext cx="8461208" cy="469865"/>
          </a:xfrm>
        </p:spPr>
        <p:txBody>
          <a:bodyPr>
            <a:normAutofit fontScale="90000"/>
          </a:bodyPr>
          <a:lstStyle/>
          <a:p>
            <a:r>
              <a:rPr lang="ja-JP" altLang="en-US" dirty="0"/>
              <a:t>自己主導型学習の４つの観点</a:t>
            </a:r>
          </a:p>
        </p:txBody>
      </p:sp>
    </p:spTree>
    <p:extLst>
      <p:ext uri="{BB962C8B-B14F-4D97-AF65-F5344CB8AC3E}">
        <p14:creationId xmlns:p14="http://schemas.microsoft.com/office/powerpoint/2010/main" val="3403658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a:t>
            </a:r>
            <a:br>
              <a:rPr lang="en-US" altLang="ja-JP" dirty="0"/>
            </a:br>
            <a:r>
              <a:rPr lang="ja-JP" altLang="en-US" dirty="0"/>
              <a:t>プログラミングの楽しさと達成感</a:t>
            </a:r>
          </a:p>
        </p:txBody>
      </p:sp>
      <p:sp>
        <p:nvSpPr>
          <p:cNvPr id="3" name="コンテンツ プレースホルダー 2"/>
          <p:cNvSpPr>
            <a:spLocks noGrp="1"/>
          </p:cNvSpPr>
          <p:nvPr>
            <p:ph idx="1"/>
          </p:nvPr>
        </p:nvSpPr>
        <p:spPr>
          <a:xfrm>
            <a:off x="3724073" y="2027321"/>
            <a:ext cx="4939867" cy="4626141"/>
          </a:xfrm>
        </p:spPr>
        <p:txBody>
          <a:bodyPr>
            <a:normAutofit/>
          </a:bodyPr>
          <a:lstStyle/>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68</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357164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F5D1FF-DE6B-35EB-2D07-8E5CEF822D76}"/>
              </a:ext>
            </a:extLst>
          </p:cNvPr>
          <p:cNvPicPr>
            <a:picLocks noChangeAspect="1"/>
          </p:cNvPicPr>
          <p:nvPr/>
        </p:nvPicPr>
        <p:blipFill>
          <a:blip r:embed="rId2"/>
          <a:stretch>
            <a:fillRect/>
          </a:stretch>
        </p:blipFill>
        <p:spPr>
          <a:xfrm>
            <a:off x="5013780" y="4292936"/>
            <a:ext cx="3032330" cy="2627628"/>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a:xfrm>
            <a:off x="321845" y="763719"/>
            <a:ext cx="8461208" cy="469865"/>
          </a:xfrm>
        </p:spPr>
        <p:txBody>
          <a:bodyPr>
            <a:normAutofit fontScale="90000"/>
          </a:bodyPr>
          <a:lstStyle/>
          <a:p>
            <a:r>
              <a:rPr kumimoji="1" lang="ja-JP" altLang="en-US" dirty="0"/>
              <a:t>①　</a:t>
            </a:r>
            <a:r>
              <a:rPr lang="en-US" altLang="ja-JP" b="0" i="0" dirty="0">
                <a:effectLst/>
                <a:hlinkClick r:id="rId3"/>
              </a:rPr>
              <a:t>https://trinket.io/python/5366def2f4</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1353895"/>
            <a:ext cx="3516134" cy="3824844"/>
          </a:xfrm>
          <a:ln>
            <a:solidFill>
              <a:schemeClr val="accent1"/>
            </a:solidFill>
          </a:ln>
        </p:spPr>
        <p:txBody>
          <a:bodyPr>
            <a:normAutofit fontScale="85000" lnSpcReduction="20000"/>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1395370"/>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ライブラリのインポート</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へのセット。</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移動</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b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819888" y="5169287"/>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4014937" y="5707323"/>
            <a:ext cx="2299763" cy="748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942426" y="6262994"/>
            <a:ext cx="171767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841364" y="5643609"/>
            <a:ext cx="2309357"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最初の位置は </a:t>
            </a:r>
            <a:r>
              <a:rPr kumimoji="0"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(0, 0) </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23FDB153-0BEF-FFE9-A22C-EBBDC65B63B0}"/>
              </a:ext>
            </a:extLst>
          </p:cNvPr>
          <p:cNvSpPr txBox="1"/>
          <p:nvPr/>
        </p:nvSpPr>
        <p:spPr>
          <a:xfrm>
            <a:off x="206942" y="-19230"/>
            <a:ext cx="8128535" cy="830997"/>
          </a:xfrm>
          <a:prstGeom prst="rect">
            <a:avLst/>
          </a:prstGeom>
          <a:noFill/>
        </p:spPr>
        <p:txBody>
          <a:bodyPr wrap="square">
            <a:spAutoFit/>
          </a:bodyPr>
          <a:lstStyle/>
          <a:p>
            <a:r>
              <a:rPr lang="ja-JP" altLang="en-US" sz="2400" dirty="0"/>
              <a:t>オブジェクトの生成，座標指定による移動などの基本操作を学ぶ</a:t>
            </a:r>
          </a:p>
        </p:txBody>
      </p:sp>
    </p:spTree>
    <p:extLst>
      <p:ext uri="{BB962C8B-B14F-4D97-AF65-F5344CB8AC3E}">
        <p14:creationId xmlns:p14="http://schemas.microsoft.com/office/powerpoint/2010/main" val="2801133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304" r="28304"/>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normAutofit/>
          </a:bodyPr>
          <a:lstStyle/>
          <a:p>
            <a:pPr marL="0" indent="0">
              <a:spcBef>
                <a:spcPts val="1200"/>
              </a:spcBef>
              <a:buNone/>
            </a:pPr>
            <a:r>
              <a:rPr lang="ja-JP" altLang="en-US" sz="2400" dirty="0"/>
              <a:t>① </a:t>
            </a:r>
            <a:r>
              <a:rPr lang="ja-JP" altLang="en-US" sz="2400" b="1" dirty="0">
                <a:solidFill>
                  <a:srgbClr val="C00000"/>
                </a:solidFill>
              </a:rPr>
              <a:t>プログラム</a:t>
            </a:r>
            <a:r>
              <a:rPr lang="ja-JP" altLang="en-US" sz="2400" dirty="0"/>
              <a:t>の内容によって，</a:t>
            </a:r>
            <a:r>
              <a:rPr lang="ja-JP" altLang="en-US" sz="2400" b="1" dirty="0">
                <a:solidFill>
                  <a:srgbClr val="C00000"/>
                </a:solidFill>
              </a:rPr>
              <a:t>コンピュータ</a:t>
            </a:r>
            <a:r>
              <a:rPr lang="ja-JP" altLang="en-US" sz="2400" dirty="0"/>
              <a:t>は</a:t>
            </a:r>
            <a:r>
              <a:rPr lang="ja-JP" altLang="en-US" sz="2400" b="1" u="sng" dirty="0">
                <a:solidFill>
                  <a:srgbClr val="FF0000"/>
                </a:solidFill>
              </a:rPr>
              <a:t>さまざまな作業を実行</a:t>
            </a:r>
            <a:r>
              <a:rPr lang="ja-JP" altLang="en-US" sz="2400" dirty="0"/>
              <a:t>できる</a:t>
            </a:r>
            <a:endParaRPr lang="en-US" altLang="ja-JP" sz="2400" dirty="0"/>
          </a:p>
          <a:p>
            <a:pPr marL="0" indent="0">
              <a:spcBef>
                <a:spcPts val="1200"/>
              </a:spcBef>
              <a:buNone/>
            </a:pPr>
            <a:r>
              <a:rPr lang="ja-JP" altLang="en-US" sz="2400" dirty="0"/>
              <a:t>② </a:t>
            </a:r>
            <a:r>
              <a:rPr lang="ja-JP" altLang="en-US" sz="2400" b="1" dirty="0">
                <a:solidFill>
                  <a:srgbClr val="C00000"/>
                </a:solidFill>
              </a:rPr>
              <a:t>プログラム</a:t>
            </a:r>
            <a:r>
              <a:rPr lang="ja-JP" altLang="en-US" sz="2400" dirty="0"/>
              <a:t>を利用することで，多くの作業を</a:t>
            </a:r>
            <a:r>
              <a:rPr lang="ja-JP" altLang="en-US" sz="2400" b="1" u="sng" dirty="0">
                <a:solidFill>
                  <a:srgbClr val="FF0000"/>
                </a:solidFill>
              </a:rPr>
              <a:t>自動化</a:t>
            </a:r>
            <a:r>
              <a:rPr lang="ja-JP" altLang="en-US" sz="2400" dirty="0"/>
              <a:t>できる</a:t>
            </a:r>
            <a:endParaRPr lang="en-US" altLang="ja-JP" sz="2400" dirty="0"/>
          </a:p>
          <a:p>
            <a:pPr marL="0" indent="0">
              <a:spcBef>
                <a:spcPts val="1200"/>
              </a:spcBef>
              <a:buNone/>
            </a:pPr>
            <a:r>
              <a:rPr lang="ja-JP" altLang="en-US" sz="2400" dirty="0"/>
              <a:t>③ </a:t>
            </a:r>
            <a:r>
              <a:rPr lang="ja-JP" altLang="en-US" sz="2400" b="1" dirty="0">
                <a:solidFill>
                  <a:srgbClr val="C00000"/>
                </a:solidFill>
              </a:rPr>
              <a:t>プログラム</a:t>
            </a:r>
            <a:r>
              <a:rPr lang="ja-JP" altLang="en-US" sz="2400" dirty="0"/>
              <a:t>で行った作業を</a:t>
            </a:r>
            <a:r>
              <a:rPr lang="ja-JP" altLang="en-US" sz="2400" b="1" u="sng" dirty="0">
                <a:solidFill>
                  <a:srgbClr val="FF0000"/>
                </a:solidFill>
              </a:rPr>
              <a:t>いつでも再現できる</a:t>
            </a:r>
            <a:r>
              <a:rPr lang="ja-JP" altLang="en-US" sz="2400" dirty="0"/>
              <a:t>．</a:t>
            </a:r>
            <a:endParaRPr lang="en-US" altLang="ja-JP" sz="2400" dirty="0"/>
          </a:p>
          <a:p>
            <a:pPr marL="0" indent="0">
              <a:spcBef>
                <a:spcPts val="1200"/>
              </a:spcBef>
              <a:buNone/>
            </a:pPr>
            <a:r>
              <a:rPr lang="ja-JP" altLang="en-US" sz="2400" dirty="0"/>
              <a:t>④ </a:t>
            </a:r>
            <a:r>
              <a:rPr lang="ja-JP" altLang="en-US" sz="2400" b="1" dirty="0">
                <a:solidFill>
                  <a:srgbClr val="C00000"/>
                </a:solidFill>
              </a:rPr>
              <a:t>プログラム</a:t>
            </a:r>
            <a:r>
              <a:rPr lang="ja-JP" altLang="en-US" sz="2400" dirty="0"/>
              <a:t>は柔軟性があり，変更により，</a:t>
            </a:r>
            <a:r>
              <a:rPr lang="ja-JP" altLang="en-US" sz="2400" b="1" u="sng" dirty="0">
                <a:solidFill>
                  <a:srgbClr val="FF0000"/>
                </a:solidFill>
              </a:rPr>
              <a:t>プログラムの動作を簡単に調整できる</a:t>
            </a:r>
            <a:endParaRPr lang="en-US" altLang="ja-JP" sz="2400" b="1" u="sng" dirty="0">
              <a:solidFill>
                <a:srgbClr val="FF0000"/>
              </a:solidFill>
            </a:endParaRPr>
          </a:p>
          <a:p>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t>プログラミングの４つの基本的特徴</a:t>
            </a:r>
          </a:p>
        </p:txBody>
      </p:sp>
    </p:spTree>
    <p:extLst>
      <p:ext uri="{BB962C8B-B14F-4D97-AF65-F5344CB8AC3E}">
        <p14:creationId xmlns:p14="http://schemas.microsoft.com/office/powerpoint/2010/main" val="531339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a:xfrm>
            <a:off x="321845" y="1108679"/>
            <a:ext cx="8461208" cy="469865"/>
          </a:xfrm>
        </p:spPr>
        <p:txBody>
          <a:bodyPr>
            <a:normAutofit fontScale="90000"/>
          </a:bodyPr>
          <a:lstStyle/>
          <a:p>
            <a:r>
              <a:rPr lang="ja-JP" altLang="en-US" dirty="0">
                <a:hlinkClick r:id="rId2"/>
              </a:rPr>
              <a:t>②　</a:t>
            </a:r>
            <a:r>
              <a:rPr kumimoji="1" lang="en-US" altLang="ja-JP" dirty="0">
                <a:hlinkClick r:id="rId2"/>
              </a:rPr>
              <a:t>https://trinket.io/python/f8cd554693</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366698" y="1632521"/>
            <a:ext cx="4800866" cy="3873130"/>
          </a:xfrm>
          <a:ln>
            <a:solidFill>
              <a:schemeClr val="accent1"/>
            </a:solidFill>
          </a:ln>
        </p:spPr>
        <p:txBody>
          <a:bodyPr>
            <a:noAutofit/>
          </a:bodyPr>
          <a:lstStyle/>
          <a:p>
            <a:pPr marL="0" indent="0">
              <a:lnSpc>
                <a:spcPct val="130000"/>
              </a:lnSpc>
              <a:buNone/>
            </a:pPr>
            <a:r>
              <a:rPr kumimoji="1" lang="en-US" altLang="ja-JP" sz="2000" dirty="0"/>
              <a:t>import turtle</a:t>
            </a:r>
          </a:p>
          <a:p>
            <a:pPr marL="0" indent="0">
              <a:lnSpc>
                <a:spcPct val="130000"/>
              </a:lnSpc>
              <a:buNone/>
            </a:pPr>
            <a:r>
              <a:rPr lang="en-US" altLang="ja-JP" sz="2000" dirty="0"/>
              <a:t>t</a:t>
            </a:r>
            <a:r>
              <a:rPr kumimoji="1" lang="en-US" altLang="ja-JP" sz="2000" dirty="0"/>
              <a:t> = </a:t>
            </a:r>
            <a:r>
              <a:rPr kumimoji="1" lang="en-US" altLang="ja-JP" sz="2000" dirty="0" err="1"/>
              <a:t>turtle.Turtle</a:t>
            </a:r>
            <a:r>
              <a:rPr kumimoji="1" lang="en-US" altLang="ja-JP" sz="2000" dirty="0"/>
              <a:t>()</a:t>
            </a:r>
          </a:p>
          <a:p>
            <a:pPr marL="0" indent="0">
              <a:lnSpc>
                <a:spcPct val="130000"/>
              </a:lnSpc>
              <a:buNone/>
            </a:pPr>
            <a:r>
              <a:rPr kumimoji="1" lang="en-US" altLang="ja-JP" sz="2000" b="1" dirty="0">
                <a:solidFill>
                  <a:srgbClr val="FF0000"/>
                </a:solidFill>
              </a:rPr>
              <a:t>colors = ["red", "green", "blue"]</a:t>
            </a:r>
          </a:p>
          <a:p>
            <a:pPr marL="0" indent="0">
              <a:lnSpc>
                <a:spcPct val="130000"/>
              </a:lnSpc>
              <a:buNone/>
            </a:pPr>
            <a:r>
              <a:rPr kumimoji="1" lang="en-US" altLang="ja-JP" sz="2000" b="1" dirty="0">
                <a:solidFill>
                  <a:srgbClr val="FF0000"/>
                </a:solidFill>
              </a:rPr>
              <a:t>for </a:t>
            </a:r>
            <a:r>
              <a:rPr kumimoji="1" lang="en-US" altLang="ja-JP" sz="2000" b="1" dirty="0" err="1">
                <a:solidFill>
                  <a:srgbClr val="FF0000"/>
                </a:solidFill>
              </a:rPr>
              <a:t>i</a:t>
            </a:r>
            <a:r>
              <a:rPr kumimoji="1" lang="en-US" altLang="ja-JP" sz="2000" b="1" dirty="0">
                <a:solidFill>
                  <a:srgbClr val="FF0000"/>
                </a:solidFill>
              </a:rPr>
              <a:t> in range(3):</a:t>
            </a:r>
          </a:p>
          <a:p>
            <a:pPr marL="0" indent="0">
              <a:lnSpc>
                <a:spcPct val="130000"/>
              </a:lnSpc>
              <a:buNone/>
            </a:pPr>
            <a:r>
              <a:rPr kumimoji="1" lang="en-US" altLang="ja-JP" sz="2000" b="1" dirty="0">
                <a:solidFill>
                  <a:srgbClr val="FF0000"/>
                </a:solidFill>
              </a:rPr>
              <a:t>    </a:t>
            </a:r>
            <a:r>
              <a:rPr kumimoji="1" lang="en-US" altLang="ja-JP" sz="2000" b="1" dirty="0" err="1">
                <a:solidFill>
                  <a:srgbClr val="FF0000"/>
                </a:solidFill>
              </a:rPr>
              <a:t>t.color</a:t>
            </a:r>
            <a:r>
              <a:rPr kumimoji="1" lang="en-US" altLang="ja-JP" sz="2000" b="1" dirty="0">
                <a:solidFill>
                  <a:srgbClr val="FF0000"/>
                </a:solidFill>
              </a:rPr>
              <a:t>(colors[</a:t>
            </a:r>
            <a:r>
              <a:rPr kumimoji="1" lang="en-US" altLang="ja-JP" sz="2000" b="1" dirty="0" err="1">
                <a:solidFill>
                  <a:srgbClr val="FF0000"/>
                </a:solidFill>
              </a:rPr>
              <a:t>i</a:t>
            </a:r>
            <a:r>
              <a:rPr kumimoji="1" lang="en-US" altLang="ja-JP" sz="2000" b="1" dirty="0">
                <a:solidFill>
                  <a:srgbClr val="FF0000"/>
                </a:solidFill>
              </a:rPr>
              <a:t>])</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t.circle</a:t>
            </a:r>
            <a:r>
              <a:rPr kumimoji="1" lang="en-US" altLang="ja-JP" sz="2000" b="1" dirty="0">
                <a:solidFill>
                  <a:srgbClr val="FF0000"/>
                </a:solidFill>
              </a:rPr>
              <a:t>(30)</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t.forward</a:t>
            </a:r>
            <a:r>
              <a:rPr kumimoji="1" lang="en-US" altLang="ja-JP" sz="2000" b="1" dirty="0">
                <a:solidFill>
                  <a:srgbClr val="FF0000"/>
                </a:solidFill>
              </a:rPr>
              <a:t>(50)</a:t>
            </a: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5236076" y="1632520"/>
            <a:ext cx="3907924" cy="4429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ライブラリのインポート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オブジェクト生成。</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へのセット。</a:t>
            </a:r>
            <a:endPar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色は、赤、緑、青</a:t>
            </a:r>
            <a:endPar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色を変える</a:t>
            </a:r>
            <a:endPar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半径３０の円</a:t>
            </a:r>
            <a:endPar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前に</a:t>
            </a:r>
            <a:r>
              <a:rPr kumimoji="1" lang="en-US" altLang="ja-JP"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50</a:t>
            </a: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進む</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2212737" y="5417310"/>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a:extLst>
              <a:ext uri="{FF2B5EF4-FFF2-40B4-BE49-F238E27FC236}">
                <a16:creationId xmlns:a16="http://schemas.microsoft.com/office/drawing/2014/main" id="{103619EB-B60E-3F4C-A4EE-BE69E76ADE36}"/>
              </a:ext>
            </a:extLst>
          </p:cNvPr>
          <p:cNvPicPr>
            <a:picLocks noChangeAspect="1"/>
          </p:cNvPicPr>
          <p:nvPr/>
        </p:nvPicPr>
        <p:blipFill>
          <a:blip r:embed="rId3"/>
          <a:stretch>
            <a:fillRect/>
          </a:stretch>
        </p:blipFill>
        <p:spPr>
          <a:xfrm>
            <a:off x="3687559" y="4886076"/>
            <a:ext cx="4071394" cy="1867612"/>
          </a:xfrm>
          <a:prstGeom prst="rect">
            <a:avLst/>
          </a:prstGeom>
        </p:spPr>
      </p:pic>
      <p:sp>
        <p:nvSpPr>
          <p:cNvPr id="8" name="テキスト ボックス 7">
            <a:extLst>
              <a:ext uri="{FF2B5EF4-FFF2-40B4-BE49-F238E27FC236}">
                <a16:creationId xmlns:a16="http://schemas.microsoft.com/office/drawing/2014/main" id="{7506D95C-14DB-C3B8-5AAF-8DFF55651BBE}"/>
              </a:ext>
            </a:extLst>
          </p:cNvPr>
          <p:cNvSpPr txBox="1"/>
          <p:nvPr/>
        </p:nvSpPr>
        <p:spPr>
          <a:xfrm>
            <a:off x="321845" y="148028"/>
            <a:ext cx="7194884" cy="830997"/>
          </a:xfrm>
          <a:prstGeom prst="rect">
            <a:avLst/>
          </a:prstGeom>
          <a:noFill/>
        </p:spPr>
        <p:txBody>
          <a:bodyPr wrap="square">
            <a:spAutoFit/>
          </a:bodyPr>
          <a:lstStyle/>
          <a:p>
            <a:r>
              <a:rPr lang="ja-JP" altLang="en-US" sz="2400" dirty="0"/>
              <a:t>色の指定方法，繰り返し処理，円の描画方法など，より発展的なプログラミング</a:t>
            </a:r>
          </a:p>
        </p:txBody>
      </p:sp>
    </p:spTree>
    <p:extLst>
      <p:ext uri="{BB962C8B-B14F-4D97-AF65-F5344CB8AC3E}">
        <p14:creationId xmlns:p14="http://schemas.microsoft.com/office/powerpoint/2010/main" val="3165116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4C739C-813B-0B5D-2073-72447CED4969}"/>
              </a:ext>
            </a:extLst>
          </p:cNvPr>
          <p:cNvSpPr>
            <a:spLocks noGrp="1"/>
          </p:cNvSpPr>
          <p:nvPr>
            <p:ph type="title"/>
          </p:nvPr>
        </p:nvSpPr>
        <p:spPr>
          <a:xfrm>
            <a:off x="465315" y="221838"/>
            <a:ext cx="8256653" cy="811596"/>
          </a:xfrm>
        </p:spPr>
        <p:txBody>
          <a:bodyPr/>
          <a:lstStyle/>
          <a:p>
            <a:r>
              <a:rPr lang="ja-JP" altLang="en-US" dirty="0"/>
              <a:t>プログラミングを学ぶ意義と達成感</a:t>
            </a:r>
            <a:endParaRPr kumimoji="1" lang="ja-JP" altLang="en-US" dirty="0"/>
          </a:p>
        </p:txBody>
      </p:sp>
      <p:sp>
        <p:nvSpPr>
          <p:cNvPr id="3" name="コンテンツ プレースホルダー 2">
            <a:extLst>
              <a:ext uri="{FF2B5EF4-FFF2-40B4-BE49-F238E27FC236}">
                <a16:creationId xmlns:a16="http://schemas.microsoft.com/office/drawing/2014/main" id="{E2C7180B-FA0F-4D49-C26B-DD1B0B4260AB}"/>
              </a:ext>
            </a:extLst>
          </p:cNvPr>
          <p:cNvSpPr>
            <a:spLocks noGrp="1"/>
          </p:cNvSpPr>
          <p:nvPr>
            <p:ph idx="1"/>
          </p:nvPr>
        </p:nvSpPr>
        <p:spPr>
          <a:xfrm>
            <a:off x="465315" y="1221204"/>
            <a:ext cx="8256653" cy="5636795"/>
          </a:xfrm>
        </p:spPr>
        <p:txBody>
          <a:bodyPr>
            <a:normAutofit/>
          </a:bodyPr>
          <a:lstStyle/>
          <a:p>
            <a:pPr marL="0" indent="0" algn="l">
              <a:buNone/>
            </a:pPr>
            <a:r>
              <a:rPr lang="ja-JP" altLang="en-US" sz="2400" b="1" i="0" dirty="0">
                <a:solidFill>
                  <a:srgbClr val="374151"/>
                </a:solidFill>
                <a:effectLst/>
                <a:latin typeface="Söhne"/>
              </a:rPr>
              <a:t>①卒業後は，</a:t>
            </a:r>
            <a:r>
              <a:rPr lang="en-US" altLang="ja-JP" sz="2400" b="1" i="0" dirty="0">
                <a:solidFill>
                  <a:srgbClr val="374151"/>
                </a:solidFill>
                <a:effectLst/>
                <a:latin typeface="Söhne"/>
              </a:rPr>
              <a:t>IT</a:t>
            </a:r>
            <a:r>
              <a:rPr lang="ja-JP" altLang="en-US" sz="2400" b="1" i="0" dirty="0">
                <a:solidFill>
                  <a:srgbClr val="374151"/>
                </a:solidFill>
                <a:effectLst/>
                <a:latin typeface="Söhne"/>
              </a:rPr>
              <a:t>エンジニアとして活躍しよう</a:t>
            </a:r>
            <a:endParaRPr lang="ja-JP" altLang="en-US" sz="2400" b="0" i="0" dirty="0">
              <a:solidFill>
                <a:srgbClr val="374151"/>
              </a:solidFill>
              <a:effectLst/>
              <a:latin typeface="Söhne"/>
            </a:endParaRPr>
          </a:p>
          <a:p>
            <a:pPr marL="0" indent="0">
              <a:buNone/>
            </a:pPr>
            <a:r>
              <a:rPr lang="ja-JP" altLang="en-US" sz="2400" b="0" i="0" dirty="0">
                <a:solidFill>
                  <a:srgbClr val="374151"/>
                </a:solidFill>
                <a:effectLst/>
                <a:latin typeface="Söhne"/>
              </a:rPr>
              <a:t>②</a:t>
            </a:r>
            <a:r>
              <a:rPr lang="ja-JP" altLang="en-US" sz="2400" b="1" i="0" dirty="0">
                <a:solidFill>
                  <a:srgbClr val="374151"/>
                </a:solidFill>
                <a:effectLst/>
                <a:latin typeface="Söhne"/>
              </a:rPr>
              <a:t>基本的なプログラミングの知識</a:t>
            </a:r>
            <a:r>
              <a:rPr lang="ja-JP" altLang="en-US" sz="2400" b="0" i="0" dirty="0">
                <a:solidFill>
                  <a:srgbClr val="374151"/>
                </a:solidFill>
                <a:effectLst/>
                <a:latin typeface="Söhne"/>
              </a:rPr>
              <a:t>：変数と式，オブジェクトの生成，メソッドの使用をおさえておくこと</a:t>
            </a: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③プログラミングの世界</a:t>
            </a:r>
            <a:r>
              <a:rPr lang="ja-JP" altLang="en-US" sz="2400" dirty="0">
                <a:solidFill>
                  <a:srgbClr val="374151"/>
                </a:solidFill>
                <a:latin typeface="Söhne"/>
              </a:rPr>
              <a:t>においても</a:t>
            </a:r>
            <a:r>
              <a:rPr lang="ja-JP" altLang="en-US" sz="2400" b="0" i="0" dirty="0">
                <a:solidFill>
                  <a:srgbClr val="374151"/>
                </a:solidFill>
                <a:effectLst/>
                <a:latin typeface="Söhne"/>
              </a:rPr>
              <a:t>，</a:t>
            </a:r>
            <a:r>
              <a:rPr lang="ja-JP" altLang="en-US" sz="2400" b="1" i="0" dirty="0">
                <a:solidFill>
                  <a:srgbClr val="374151"/>
                </a:solidFill>
                <a:effectLst/>
                <a:latin typeface="Söhne"/>
              </a:rPr>
              <a:t>失敗やエラーは成長のチャンス</a:t>
            </a:r>
            <a:r>
              <a:rPr lang="ja-JP" altLang="en-US" sz="2400" dirty="0">
                <a:solidFill>
                  <a:srgbClr val="374151"/>
                </a:solidFill>
                <a:latin typeface="Söhne"/>
              </a:rPr>
              <a:t>になる．</a:t>
            </a:r>
            <a:endParaRPr lang="en-US" altLang="ja-JP" sz="2400" b="0" i="0" dirty="0">
              <a:solidFill>
                <a:srgbClr val="374151"/>
              </a:solidFill>
              <a:effectLst/>
              <a:latin typeface="Söhne"/>
            </a:endParaRPr>
          </a:p>
          <a:p>
            <a:pPr marL="0" indent="0" algn="l">
              <a:buNone/>
            </a:pPr>
            <a:r>
              <a:rPr lang="ja-JP" altLang="en-US" sz="2400" b="1" i="0" dirty="0">
                <a:solidFill>
                  <a:srgbClr val="374151"/>
                </a:solidFill>
                <a:effectLst/>
                <a:latin typeface="Söhne"/>
              </a:rPr>
              <a:t>④楽しみながらプログラミングに取り組もう</a:t>
            </a:r>
            <a:r>
              <a:rPr lang="ja-JP" altLang="en-US" sz="2400" dirty="0">
                <a:solidFill>
                  <a:srgbClr val="374151"/>
                </a:solidFill>
                <a:latin typeface="Söhne"/>
              </a:rPr>
              <a:t>．</a:t>
            </a:r>
            <a:r>
              <a:rPr lang="ja-JP" altLang="en-US" sz="2400" b="1" i="0" dirty="0">
                <a:solidFill>
                  <a:srgbClr val="374151"/>
                </a:solidFill>
                <a:effectLst/>
                <a:latin typeface="Söhne"/>
              </a:rPr>
              <a:t>プログラミングは創造的な作業であり，自分のアイデアを形にする</a:t>
            </a:r>
            <a:r>
              <a:rPr lang="ja-JP" altLang="en-US" sz="2400" b="0" i="0" dirty="0">
                <a:solidFill>
                  <a:srgbClr val="374151"/>
                </a:solidFill>
                <a:effectLst/>
                <a:latin typeface="Söhne"/>
              </a:rPr>
              <a:t>ことができるもの</a:t>
            </a:r>
            <a:r>
              <a:rPr lang="ja-JP" altLang="en-US" sz="2400" dirty="0">
                <a:solidFill>
                  <a:srgbClr val="374151"/>
                </a:solidFill>
                <a:latin typeface="Söhne"/>
              </a:rPr>
              <a:t>．</a:t>
            </a:r>
            <a:endParaRPr lang="en-US" altLang="ja-JP" sz="2400" b="0" i="0" dirty="0">
              <a:solidFill>
                <a:srgbClr val="374151"/>
              </a:solidFill>
              <a:effectLst/>
              <a:latin typeface="Söhne"/>
            </a:endParaRPr>
          </a:p>
          <a:p>
            <a:pPr marL="0" indent="0" algn="l">
              <a:buNone/>
            </a:pPr>
            <a:r>
              <a:rPr lang="ja-JP" altLang="en-US" sz="2400" b="1" dirty="0">
                <a:solidFill>
                  <a:srgbClr val="374151"/>
                </a:solidFill>
                <a:latin typeface="Söhne"/>
              </a:rPr>
              <a:t>⑤</a:t>
            </a:r>
            <a:r>
              <a:rPr lang="ja-JP" altLang="en-US" sz="2400" dirty="0">
                <a:solidFill>
                  <a:srgbClr val="374151"/>
                </a:solidFill>
                <a:latin typeface="Söhne"/>
              </a:rPr>
              <a:t>将来は，</a:t>
            </a:r>
            <a:r>
              <a:rPr lang="ja-JP" altLang="en-US" sz="2400" b="1" i="0" dirty="0">
                <a:solidFill>
                  <a:srgbClr val="374151"/>
                </a:solidFill>
                <a:effectLst/>
                <a:latin typeface="Söhne"/>
              </a:rPr>
              <a:t>自分が興味を持つテーマやプロジェクト</a:t>
            </a:r>
            <a:r>
              <a:rPr lang="ja-JP" altLang="en-US" sz="2400" b="0" i="0" dirty="0">
                <a:solidFill>
                  <a:srgbClr val="374151"/>
                </a:solidFill>
                <a:effectLst/>
                <a:latin typeface="Söhne"/>
              </a:rPr>
              <a:t>を見つけ，プログラミングによる作品作りに</a:t>
            </a:r>
            <a:r>
              <a:rPr lang="ja-JP" altLang="en-US" sz="2400" b="1" i="0" dirty="0">
                <a:solidFill>
                  <a:srgbClr val="374151"/>
                </a:solidFill>
                <a:effectLst/>
                <a:latin typeface="Söhne"/>
              </a:rPr>
              <a:t>挑戦</a:t>
            </a:r>
            <a:r>
              <a:rPr lang="ja-JP" altLang="en-US" sz="2400" b="0" i="0" dirty="0">
                <a:solidFill>
                  <a:srgbClr val="374151"/>
                </a:solidFill>
                <a:effectLst/>
                <a:latin typeface="Söhne"/>
              </a:rPr>
              <a:t>してみよう．行動や体験が自信と成長につながる．</a:t>
            </a:r>
            <a:endParaRPr lang="en-US" altLang="ja-JP" sz="2400" b="0" i="0" dirty="0">
              <a:solidFill>
                <a:srgbClr val="374151"/>
              </a:solidFill>
              <a:effectLst/>
              <a:latin typeface="Söhne"/>
            </a:endParaRPr>
          </a:p>
          <a:p>
            <a:pPr marL="0" indent="0" algn="l">
              <a:buNone/>
            </a:pPr>
            <a:endParaRPr kumimoji="1" lang="ja-JP" altLang="en-US" sz="2400" dirty="0"/>
          </a:p>
        </p:txBody>
      </p:sp>
      <p:sp>
        <p:nvSpPr>
          <p:cNvPr id="4" name="スライド番号プレースホルダー 3">
            <a:extLst>
              <a:ext uri="{FF2B5EF4-FFF2-40B4-BE49-F238E27FC236}">
                <a16:creationId xmlns:a16="http://schemas.microsoft.com/office/drawing/2014/main" id="{32B18D43-72B6-A854-CACD-9956CB514E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59355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2-3. Python </a:t>
            </a:r>
            <a:r>
              <a:rPr lang="ja-JP" altLang="en-US" sz="4500" dirty="0">
                <a:solidFill>
                  <a:schemeClr val="tx2"/>
                </a:solidFill>
              </a:rPr>
              <a:t>の外部ライブラリの概要と活用</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72</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40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D6E3FC-D61A-7FCF-3172-AC9F6790AF64}"/>
              </a:ext>
            </a:extLst>
          </p:cNvPr>
          <p:cNvSpPr>
            <a:spLocks noGrp="1"/>
          </p:cNvSpPr>
          <p:nvPr>
            <p:ph type="title"/>
          </p:nvPr>
        </p:nvSpPr>
        <p:spPr/>
        <p:txBody>
          <a:bodyPr>
            <a:normAutofit fontScale="90000"/>
          </a:bodyPr>
          <a:lstStyle/>
          <a:p>
            <a:r>
              <a:rPr lang="en-US" altLang="ja-JP" dirty="0"/>
              <a:t>Python </a:t>
            </a:r>
            <a:r>
              <a:rPr lang="ja-JP" altLang="en-US" dirty="0"/>
              <a:t>外部ライブラリの基本</a:t>
            </a:r>
            <a:endParaRPr kumimoji="1" lang="ja-JP" altLang="en-US" dirty="0"/>
          </a:p>
        </p:txBody>
      </p:sp>
      <p:sp>
        <p:nvSpPr>
          <p:cNvPr id="3" name="コンテンツ プレースホルダー 2">
            <a:extLst>
              <a:ext uri="{FF2B5EF4-FFF2-40B4-BE49-F238E27FC236}">
                <a16:creationId xmlns:a16="http://schemas.microsoft.com/office/drawing/2014/main" id="{0AA4A48D-985E-9085-6A44-0637D702E46C}"/>
              </a:ext>
            </a:extLst>
          </p:cNvPr>
          <p:cNvSpPr>
            <a:spLocks noGrp="1"/>
          </p:cNvSpPr>
          <p:nvPr>
            <p:ph idx="1"/>
          </p:nvPr>
        </p:nvSpPr>
        <p:spPr/>
        <p:txBody>
          <a:bodyPr/>
          <a:lstStyle/>
          <a:p>
            <a:r>
              <a:rPr kumimoji="1" lang="ja-JP" altLang="en-US" dirty="0"/>
              <a:t>プログラミング言語の</a:t>
            </a:r>
            <a:r>
              <a:rPr kumimoji="1" lang="ja-JP" altLang="en-US" b="1" dirty="0"/>
              <a:t>標準機能以外</a:t>
            </a:r>
            <a:r>
              <a:rPr kumimoji="1" lang="ja-JP" altLang="en-US" dirty="0"/>
              <a:t>の</a:t>
            </a:r>
            <a:r>
              <a:rPr kumimoji="1" lang="ja-JP" altLang="en-US" b="1" dirty="0"/>
              <a:t>追加機能を提供するプログラム集</a:t>
            </a:r>
            <a:r>
              <a:rPr kumimoji="1" lang="ja-JP" altLang="en-US" dirty="0"/>
              <a:t>．（</a:t>
            </a:r>
            <a:endParaRPr kumimoji="1" lang="en-US" altLang="ja-JP" dirty="0"/>
          </a:p>
          <a:p>
            <a:r>
              <a:rPr lang="ja-JP" altLang="en-US" dirty="0"/>
              <a:t>さまざまな目的のために</a:t>
            </a:r>
            <a:r>
              <a:rPr lang="ja-JP" altLang="en-US" b="1" dirty="0"/>
              <a:t>何度も利用できる機能</a:t>
            </a:r>
            <a:r>
              <a:rPr lang="ja-JP" altLang="en-US" dirty="0"/>
              <a:t>をまとめたもの</a:t>
            </a:r>
            <a:endParaRPr kumimoji="1" lang="ja-JP" altLang="en-US" dirty="0"/>
          </a:p>
        </p:txBody>
      </p:sp>
      <p:sp>
        <p:nvSpPr>
          <p:cNvPr id="4" name="スライド番号プレースホルダー 3">
            <a:extLst>
              <a:ext uri="{FF2B5EF4-FFF2-40B4-BE49-F238E27FC236}">
                <a16:creationId xmlns:a16="http://schemas.microsoft.com/office/drawing/2014/main" id="{6799C141-C8F9-BEEF-A871-09EE11D4B843}"/>
              </a:ext>
            </a:extLst>
          </p:cNvPr>
          <p:cNvSpPr>
            <a:spLocks noGrp="1"/>
          </p:cNvSpPr>
          <p:nvPr>
            <p:ph type="sldNum" sz="quarter" idx="12"/>
          </p:nvPr>
        </p:nvSpPr>
        <p:spPr/>
        <p:txBody>
          <a:bodyPr/>
          <a:lstStyle/>
          <a:p>
            <a:fld id="{E205D82C-95A1-431E-8E38-AA614A14CDCF}" type="slidenum">
              <a:rPr kumimoji="1" lang="ja-JP" altLang="en-US" smtClean="0"/>
              <a:t>73</a:t>
            </a:fld>
            <a:endParaRPr kumimoji="1" lang="ja-JP" altLang="en-US"/>
          </a:p>
        </p:txBody>
      </p:sp>
    </p:spTree>
    <p:extLst>
      <p:ext uri="{BB962C8B-B14F-4D97-AF65-F5344CB8AC3E}">
        <p14:creationId xmlns:p14="http://schemas.microsoft.com/office/powerpoint/2010/main" val="3439585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A05A8-974A-5BD4-1285-FF27579617C1}"/>
              </a:ext>
            </a:extLst>
          </p:cNvPr>
          <p:cNvSpPr>
            <a:spLocks noGrp="1"/>
          </p:cNvSpPr>
          <p:nvPr>
            <p:ph type="title"/>
          </p:nvPr>
        </p:nvSpPr>
        <p:spPr/>
        <p:txBody>
          <a:bodyPr>
            <a:normAutofit fontScale="90000"/>
          </a:bodyPr>
          <a:lstStyle/>
          <a:p>
            <a:r>
              <a:rPr kumimoji="1" lang="ja-JP" altLang="en-US" dirty="0"/>
              <a:t>外部ライブラリの利用</a:t>
            </a:r>
          </a:p>
        </p:txBody>
      </p:sp>
      <p:sp>
        <p:nvSpPr>
          <p:cNvPr id="3" name="コンテンツ プレースホルダー 2">
            <a:extLst>
              <a:ext uri="{FF2B5EF4-FFF2-40B4-BE49-F238E27FC236}">
                <a16:creationId xmlns:a16="http://schemas.microsoft.com/office/drawing/2014/main" id="{033A2C1C-645E-5B84-499B-007847DE198B}"/>
              </a:ext>
            </a:extLst>
          </p:cNvPr>
          <p:cNvSpPr>
            <a:spLocks noGrp="1"/>
          </p:cNvSpPr>
          <p:nvPr>
            <p:ph idx="1"/>
          </p:nvPr>
        </p:nvSpPr>
        <p:spPr>
          <a:xfrm>
            <a:off x="321845" y="846252"/>
            <a:ext cx="8461208" cy="5660425"/>
          </a:xfrm>
        </p:spPr>
        <p:txBody>
          <a:bodyPr>
            <a:normAutofit/>
          </a:bodyPr>
          <a:lstStyle/>
          <a:p>
            <a:r>
              <a:rPr kumimoji="1" lang="ja-JP" altLang="en-US" sz="2400" b="1" dirty="0"/>
              <a:t>外部ライブラリ</a:t>
            </a:r>
            <a:r>
              <a:rPr kumimoji="1" lang="ja-JP" altLang="en-US" sz="2400" dirty="0"/>
              <a:t>を利用可能にするには，</a:t>
            </a:r>
            <a:r>
              <a:rPr kumimoji="1" lang="ja-JP" altLang="en-US" sz="2400" b="1" dirty="0"/>
              <a:t>インストール</a:t>
            </a:r>
            <a:r>
              <a:rPr kumimoji="1" lang="ja-JP" altLang="en-US" sz="2400" dirty="0"/>
              <a:t>（使用可能にするための操作）が必要</a:t>
            </a:r>
            <a:endParaRPr kumimoji="1" lang="en-US" altLang="ja-JP" sz="2400" dirty="0"/>
          </a:p>
          <a:p>
            <a:pPr marL="0" indent="0">
              <a:buNone/>
            </a:pPr>
            <a:r>
              <a:rPr lang="en-US" altLang="ja-JP" sz="2400" dirty="0"/>
              <a:t>	</a:t>
            </a:r>
            <a:r>
              <a:rPr lang="ja-JP" altLang="en-US" sz="2400" dirty="0"/>
              <a:t>操作コマンド例： </a:t>
            </a:r>
            <a:r>
              <a:rPr lang="en-US" altLang="ja-JP" sz="2400" dirty="0"/>
              <a:t>pip install </a:t>
            </a:r>
            <a:r>
              <a:rPr lang="en-US" altLang="ja-JP" sz="2400" dirty="0" err="1"/>
              <a:t>numpy</a:t>
            </a:r>
            <a:endParaRPr lang="en-US" altLang="ja-JP" sz="2400" dirty="0"/>
          </a:p>
          <a:p>
            <a:endParaRPr kumimoji="1" lang="en-US" altLang="ja-JP" sz="2400" dirty="0"/>
          </a:p>
          <a:p>
            <a:r>
              <a:rPr kumimoji="1" lang="en-US" altLang="ja-JP" sz="2400" dirty="0"/>
              <a:t>Trinket</a:t>
            </a:r>
            <a:r>
              <a:rPr kumimoji="1" lang="ja-JP" altLang="en-US" sz="2400" dirty="0"/>
              <a:t> では，</a:t>
            </a:r>
            <a:r>
              <a:rPr kumimoji="1" lang="ja-JP" altLang="en-US" sz="2400" b="1" dirty="0"/>
              <a:t>いくつかの外部ライブラリがインストールされている</a:t>
            </a:r>
            <a:endParaRPr kumimoji="1" lang="en-US" altLang="ja-JP" sz="2400" b="1" dirty="0"/>
          </a:p>
          <a:p>
            <a:pPr marL="0" indent="0">
              <a:buNone/>
            </a:pPr>
            <a:r>
              <a:rPr lang="ja-JP" altLang="en-US" sz="2400" b="1" dirty="0"/>
              <a:t>　　　</a:t>
            </a:r>
            <a:r>
              <a:rPr lang="en-US" altLang="ja-JP" sz="2400" dirty="0" err="1"/>
              <a:t>matplotlib.pyplot</a:t>
            </a:r>
            <a:r>
              <a:rPr lang="en-US" altLang="ja-JP" sz="2400" dirty="0"/>
              <a:t>, </a:t>
            </a:r>
            <a:r>
              <a:rPr lang="en-US" altLang="ja-JP" sz="2400" dirty="0" err="1"/>
              <a:t>numpy</a:t>
            </a:r>
            <a:r>
              <a:rPr lang="en-US" altLang="ja-JP" sz="2400" dirty="0"/>
              <a:t>, processing, </a:t>
            </a:r>
            <a:r>
              <a:rPr lang="en-US" altLang="ja-JP" sz="2400" dirty="0" err="1"/>
              <a:t>pygal</a:t>
            </a:r>
            <a:endParaRPr lang="en-US" altLang="ja-JP" sz="2400" dirty="0"/>
          </a:p>
          <a:p>
            <a:pPr marL="0" indent="0">
              <a:buNone/>
            </a:pPr>
            <a:endParaRPr lang="en-US" altLang="ja-JP" sz="2400" b="1" dirty="0"/>
          </a:p>
          <a:p>
            <a:r>
              <a:rPr kumimoji="1" lang="ja-JP" altLang="en-US" sz="2400" dirty="0"/>
              <a:t>外部ライブラリの利用には，</a:t>
            </a:r>
            <a:r>
              <a:rPr kumimoji="1" lang="ja-JP" altLang="en-US" sz="2400" b="1" dirty="0"/>
              <a:t>プログラム内でのインポート</a:t>
            </a:r>
            <a:r>
              <a:rPr kumimoji="1" lang="ja-JP" altLang="en-US" sz="2400" dirty="0"/>
              <a:t>（</a:t>
            </a:r>
            <a:r>
              <a:rPr kumimoji="1" lang="en-US" altLang="ja-JP" sz="2400" dirty="0"/>
              <a:t>Python </a:t>
            </a:r>
            <a:r>
              <a:rPr kumimoji="1" lang="ja-JP" altLang="en-US" sz="2400" dirty="0"/>
              <a:t>では</a:t>
            </a:r>
            <a:r>
              <a:rPr kumimoji="1" lang="en-US" altLang="ja-JP" sz="2400" dirty="0"/>
              <a:t>import </a:t>
            </a:r>
            <a:r>
              <a:rPr kumimoji="1" lang="ja-JP" altLang="en-US" sz="2400" dirty="0"/>
              <a:t>文を使用）</a:t>
            </a:r>
            <a:r>
              <a:rPr kumimoji="1" lang="ja-JP" altLang="en-US" sz="2400" b="1" dirty="0"/>
              <a:t>が必要</a:t>
            </a:r>
            <a:endParaRPr kumimoji="1" lang="en-US" altLang="ja-JP" sz="2400" b="1" dirty="0"/>
          </a:p>
          <a:p>
            <a:pPr marL="0" indent="0">
              <a:buNone/>
            </a:pPr>
            <a:r>
              <a:rPr lang="ja-JP" altLang="en-US" sz="2400" b="1" dirty="0"/>
              <a:t>　</a:t>
            </a:r>
            <a:r>
              <a:rPr lang="en-US" altLang="ja-JP" sz="2400" b="1" dirty="0"/>
              <a:t>	</a:t>
            </a:r>
            <a:r>
              <a:rPr lang="ja-JP" altLang="en-US" sz="2400" dirty="0"/>
              <a:t>プログラム</a:t>
            </a:r>
            <a:r>
              <a:rPr kumimoji="1" lang="ja-JP" altLang="en-US" sz="2400" dirty="0"/>
              <a:t>例：</a:t>
            </a:r>
            <a:r>
              <a:rPr kumimoji="1" lang="en-US" altLang="ja-JP" sz="2400" b="1" dirty="0"/>
              <a:t>import </a:t>
            </a:r>
            <a:r>
              <a:rPr kumimoji="1" lang="en-US" altLang="ja-JP" sz="2400" b="1" dirty="0" err="1"/>
              <a:t>numpy</a:t>
            </a:r>
            <a:r>
              <a:rPr kumimoji="1" lang="en-US" altLang="ja-JP" sz="2400" b="1" dirty="0"/>
              <a:t> as np</a:t>
            </a:r>
            <a:endParaRPr kumimoji="1" lang="ja-JP" altLang="en-US" sz="2400" b="1" dirty="0"/>
          </a:p>
        </p:txBody>
      </p:sp>
      <p:sp>
        <p:nvSpPr>
          <p:cNvPr id="4" name="スライド番号プレースホルダー 3">
            <a:extLst>
              <a:ext uri="{FF2B5EF4-FFF2-40B4-BE49-F238E27FC236}">
                <a16:creationId xmlns:a16="http://schemas.microsoft.com/office/drawing/2014/main" id="{0AA8A025-4110-677E-BCD3-A496B19CF54E}"/>
              </a:ext>
            </a:extLst>
          </p:cNvPr>
          <p:cNvSpPr>
            <a:spLocks noGrp="1"/>
          </p:cNvSpPr>
          <p:nvPr>
            <p:ph type="sldNum" sz="quarter" idx="12"/>
          </p:nvPr>
        </p:nvSpPr>
        <p:spPr/>
        <p:txBody>
          <a:bodyPr/>
          <a:lstStyle/>
          <a:p>
            <a:fld id="{E205D82C-95A1-431E-8E38-AA614A14CDCF}" type="slidenum">
              <a:rPr kumimoji="1" lang="ja-JP" altLang="en-US" smtClean="0"/>
              <a:t>74</a:t>
            </a:fld>
            <a:endParaRPr kumimoji="1" lang="ja-JP" altLang="en-US"/>
          </a:p>
        </p:txBody>
      </p:sp>
    </p:spTree>
    <p:extLst>
      <p:ext uri="{BB962C8B-B14F-4D97-AF65-F5344CB8AC3E}">
        <p14:creationId xmlns:p14="http://schemas.microsoft.com/office/powerpoint/2010/main" val="1901092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C8CC0B-F090-39BA-A085-FEC14B99A229}"/>
              </a:ext>
            </a:extLst>
          </p:cNvPr>
          <p:cNvSpPr>
            <a:spLocks noGrp="1"/>
          </p:cNvSpPr>
          <p:nvPr>
            <p:ph type="title"/>
          </p:nvPr>
        </p:nvSpPr>
        <p:spPr/>
        <p:txBody>
          <a:bodyPr>
            <a:normAutofit fontScale="90000"/>
          </a:bodyPr>
          <a:lstStyle/>
          <a:p>
            <a:r>
              <a:rPr kumimoji="1" lang="ja-JP" altLang="en-US" dirty="0"/>
              <a:t>外部ライブラリ活用のメリット</a:t>
            </a:r>
          </a:p>
        </p:txBody>
      </p:sp>
      <p:sp>
        <p:nvSpPr>
          <p:cNvPr id="3" name="コンテンツ プレースホルダー 2">
            <a:extLst>
              <a:ext uri="{FF2B5EF4-FFF2-40B4-BE49-F238E27FC236}">
                <a16:creationId xmlns:a16="http://schemas.microsoft.com/office/drawing/2014/main" id="{DFE031C0-CF06-841A-EB9D-B25C8E9D64B6}"/>
              </a:ext>
            </a:extLst>
          </p:cNvPr>
          <p:cNvSpPr>
            <a:spLocks noGrp="1"/>
          </p:cNvSpPr>
          <p:nvPr>
            <p:ph idx="1"/>
          </p:nvPr>
        </p:nvSpPr>
        <p:spPr/>
        <p:txBody>
          <a:bodyPr>
            <a:normAutofit/>
          </a:bodyPr>
          <a:lstStyle/>
          <a:p>
            <a:r>
              <a:rPr kumimoji="1" lang="ja-JP" altLang="en-US" sz="2400" dirty="0"/>
              <a:t>プログラム作成の手間を削減</a:t>
            </a:r>
            <a:endParaRPr kumimoji="1" lang="en-US" altLang="ja-JP" sz="2400" dirty="0"/>
          </a:p>
          <a:p>
            <a:r>
              <a:rPr lang="ja-JP" altLang="en-US" sz="2400" dirty="0"/>
              <a:t>プログラムの量を削減</a:t>
            </a:r>
            <a:endParaRPr lang="en-US" altLang="ja-JP" sz="2400" dirty="0"/>
          </a:p>
          <a:p>
            <a:r>
              <a:rPr kumimoji="1" lang="ja-JP" altLang="en-US" sz="2400" dirty="0"/>
              <a:t>高度な機能の利用</a:t>
            </a:r>
            <a:endParaRPr kumimoji="1" lang="en-US" altLang="ja-JP" sz="2400" dirty="0"/>
          </a:p>
          <a:p>
            <a:r>
              <a:rPr kumimoji="1" lang="ja-JP" altLang="en-US" sz="2400" dirty="0"/>
              <a:t>効率的に動作する外部プログラムの利用</a:t>
            </a:r>
            <a:endParaRPr kumimoji="1" lang="en-US" altLang="ja-JP" sz="2400" dirty="0"/>
          </a:p>
          <a:p>
            <a:endParaRPr lang="en-US" altLang="ja-JP" sz="2400" dirty="0"/>
          </a:p>
          <a:p>
            <a:pPr marL="0" indent="0">
              <a:buNone/>
            </a:pPr>
            <a:r>
              <a:rPr lang="ja-JP" altLang="en-US" sz="2400" dirty="0"/>
              <a:t>外部ライブラリの活用はソフトウェア開発に不可欠．</a:t>
            </a:r>
            <a:endParaRPr kumimoji="1" lang="ja-JP" altLang="en-US" sz="2400" dirty="0"/>
          </a:p>
        </p:txBody>
      </p:sp>
      <p:sp>
        <p:nvSpPr>
          <p:cNvPr id="4" name="スライド番号プレースホルダー 3">
            <a:extLst>
              <a:ext uri="{FF2B5EF4-FFF2-40B4-BE49-F238E27FC236}">
                <a16:creationId xmlns:a16="http://schemas.microsoft.com/office/drawing/2014/main" id="{F79DCB22-6683-8466-0593-B67649BED70A}"/>
              </a:ext>
            </a:extLst>
          </p:cNvPr>
          <p:cNvSpPr>
            <a:spLocks noGrp="1"/>
          </p:cNvSpPr>
          <p:nvPr>
            <p:ph type="sldNum" sz="quarter" idx="12"/>
          </p:nvPr>
        </p:nvSpPr>
        <p:spPr/>
        <p:txBody>
          <a:bodyPr/>
          <a:lstStyle/>
          <a:p>
            <a:fld id="{E205D82C-95A1-431E-8E38-AA614A14CDCF}" type="slidenum">
              <a:rPr kumimoji="1" lang="ja-JP" altLang="en-US" smtClean="0"/>
              <a:t>75</a:t>
            </a:fld>
            <a:endParaRPr kumimoji="1" lang="ja-JP" altLang="en-US"/>
          </a:p>
        </p:txBody>
      </p:sp>
    </p:spTree>
    <p:extLst>
      <p:ext uri="{BB962C8B-B14F-4D97-AF65-F5344CB8AC3E}">
        <p14:creationId xmlns:p14="http://schemas.microsoft.com/office/powerpoint/2010/main" val="4169507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7946C-C70E-0475-BB94-948E1F9DE3AC}"/>
              </a:ext>
            </a:extLst>
          </p:cNvPr>
          <p:cNvSpPr>
            <a:spLocks noGrp="1"/>
          </p:cNvSpPr>
          <p:nvPr>
            <p:ph type="title"/>
          </p:nvPr>
        </p:nvSpPr>
        <p:spPr/>
        <p:txBody>
          <a:bodyPr>
            <a:normAutofit fontScale="90000"/>
          </a:bodyPr>
          <a:lstStyle/>
          <a:p>
            <a:r>
              <a:rPr kumimoji="1" lang="ja-JP" altLang="en-US" dirty="0"/>
              <a:t>代表的な外部ライブラリ例</a:t>
            </a:r>
          </a:p>
        </p:txBody>
      </p:sp>
      <p:sp>
        <p:nvSpPr>
          <p:cNvPr id="3" name="コンテンツ プレースホルダー 2">
            <a:extLst>
              <a:ext uri="{FF2B5EF4-FFF2-40B4-BE49-F238E27FC236}">
                <a16:creationId xmlns:a16="http://schemas.microsoft.com/office/drawing/2014/main" id="{561E768A-8FFB-A910-A72A-B5AD16923704}"/>
              </a:ext>
            </a:extLst>
          </p:cNvPr>
          <p:cNvSpPr>
            <a:spLocks noGrp="1"/>
          </p:cNvSpPr>
          <p:nvPr>
            <p:ph idx="1"/>
          </p:nvPr>
        </p:nvSpPr>
        <p:spPr/>
        <p:txBody>
          <a:bodyPr>
            <a:normAutofit/>
          </a:bodyPr>
          <a:lstStyle/>
          <a:p>
            <a:r>
              <a:rPr kumimoji="1" lang="en-US" altLang="ja-JP" sz="2400" dirty="0"/>
              <a:t>NumPy</a:t>
            </a:r>
            <a:r>
              <a:rPr kumimoji="1" lang="ja-JP" altLang="en-US" sz="2400" dirty="0"/>
              <a:t>：数値計算、配列用のライブラリ</a:t>
            </a:r>
            <a:endParaRPr kumimoji="1" lang="en-US" altLang="ja-JP" sz="2400" dirty="0"/>
          </a:p>
          <a:p>
            <a:r>
              <a:rPr kumimoji="1" lang="en-US" altLang="ja-JP" sz="2400" dirty="0" err="1"/>
              <a:t>Matplotlib.Pyplot</a:t>
            </a:r>
            <a:r>
              <a:rPr kumimoji="1" lang="ja-JP" altLang="en-US" sz="2400" dirty="0"/>
              <a:t>：グラフ、図表作成用のライブラリ</a:t>
            </a:r>
            <a:endParaRPr kumimoji="1" lang="en-US" altLang="ja-JP" sz="2400" dirty="0"/>
          </a:p>
        </p:txBody>
      </p:sp>
      <p:sp>
        <p:nvSpPr>
          <p:cNvPr id="4" name="スライド番号プレースホルダー 3">
            <a:extLst>
              <a:ext uri="{FF2B5EF4-FFF2-40B4-BE49-F238E27FC236}">
                <a16:creationId xmlns:a16="http://schemas.microsoft.com/office/drawing/2014/main" id="{43EB891E-5DFE-A292-DDF2-A4087F5DD9D8}"/>
              </a:ext>
            </a:extLst>
          </p:cNvPr>
          <p:cNvSpPr>
            <a:spLocks noGrp="1"/>
          </p:cNvSpPr>
          <p:nvPr>
            <p:ph type="sldNum" sz="quarter" idx="12"/>
          </p:nvPr>
        </p:nvSpPr>
        <p:spPr/>
        <p:txBody>
          <a:bodyPr/>
          <a:lstStyle/>
          <a:p>
            <a:fld id="{E205D82C-95A1-431E-8E38-AA614A14CDCF}" type="slidenum">
              <a:rPr kumimoji="1" lang="ja-JP" altLang="en-US" smtClean="0"/>
              <a:t>76</a:t>
            </a:fld>
            <a:endParaRPr kumimoji="1" lang="ja-JP" altLang="en-US"/>
          </a:p>
        </p:txBody>
      </p:sp>
    </p:spTree>
    <p:extLst>
      <p:ext uri="{BB962C8B-B14F-4D97-AF65-F5344CB8AC3E}">
        <p14:creationId xmlns:p14="http://schemas.microsoft.com/office/powerpoint/2010/main" val="17557803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演習．外部ライブラリの活用</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77</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946080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5C23B44-03A3-E7DE-49DB-A9A80D70D8F7}"/>
              </a:ext>
            </a:extLst>
          </p:cNvPr>
          <p:cNvPicPr>
            <a:picLocks noChangeAspect="1"/>
          </p:cNvPicPr>
          <p:nvPr/>
        </p:nvPicPr>
        <p:blipFill>
          <a:blip r:embed="rId2"/>
          <a:stretch>
            <a:fillRect/>
          </a:stretch>
        </p:blipFill>
        <p:spPr>
          <a:xfrm>
            <a:off x="402243" y="2602236"/>
            <a:ext cx="7267191" cy="2967710"/>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1007165"/>
            <a:ext cx="8461208" cy="4877286"/>
          </a:xfrm>
        </p:spPr>
        <p:txBody>
          <a:bodyPr>
            <a:normAutofit/>
          </a:bodyPr>
          <a:lstStyle/>
          <a:p>
            <a:pPr marL="0" indent="0">
              <a:buNone/>
            </a:pPr>
            <a:r>
              <a:rPr lang="ja-JP" altLang="en-US" sz="2400" dirty="0"/>
              <a:t>①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https://trinket.io/python/a563124a187c</a:t>
            </a:r>
            <a:endParaRPr lang="en-US" altLang="ja-JP" sz="2400" dirty="0"/>
          </a:p>
          <a:p>
            <a:pPr marL="0" indent="0">
              <a:buNone/>
            </a:pPr>
            <a:r>
              <a:rPr lang="ja-JP" altLang="en-US" sz="2400" dirty="0"/>
              <a:t>②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2" name="正方形/長方形 1">
            <a:extLst>
              <a:ext uri="{FF2B5EF4-FFF2-40B4-BE49-F238E27FC236}">
                <a16:creationId xmlns:a16="http://schemas.microsoft.com/office/drawing/2014/main" id="{DBF72D09-CF18-54A3-05FD-E404CF41A5B1}"/>
              </a:ext>
            </a:extLst>
          </p:cNvPr>
          <p:cNvSpPr/>
          <p:nvPr/>
        </p:nvSpPr>
        <p:spPr>
          <a:xfrm>
            <a:off x="872223" y="2698451"/>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1543090" y="2817341"/>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タイトル 1">
            <a:extLst>
              <a:ext uri="{FF2B5EF4-FFF2-40B4-BE49-F238E27FC236}">
                <a16:creationId xmlns:a16="http://schemas.microsoft.com/office/drawing/2014/main" id="{C7E27523-19E5-B9E0-273B-D1C95489AD87}"/>
              </a:ext>
            </a:extLst>
          </p:cNvPr>
          <p:cNvSpPr>
            <a:spLocks noGrp="1"/>
          </p:cNvSpPr>
          <p:nvPr>
            <p:ph type="title"/>
          </p:nvPr>
        </p:nvSpPr>
        <p:spPr>
          <a:xfrm>
            <a:off x="321845" y="175028"/>
            <a:ext cx="8461208" cy="469865"/>
          </a:xfrm>
        </p:spPr>
        <p:txBody>
          <a:bodyPr>
            <a:noAutofit/>
          </a:bodyPr>
          <a:lstStyle/>
          <a:p>
            <a:r>
              <a:rPr lang="ja-JP" altLang="en-US" sz="2900" dirty="0"/>
              <a:t>基本的なライブラリの利用</a:t>
            </a:r>
            <a:endParaRPr kumimoji="1" lang="ja-JP" altLang="en-US" sz="2900" dirty="0"/>
          </a:p>
        </p:txBody>
      </p:sp>
    </p:spTree>
    <p:extLst>
      <p:ext uri="{BB962C8B-B14F-4D97-AF65-F5344CB8AC3E}">
        <p14:creationId xmlns:p14="http://schemas.microsoft.com/office/powerpoint/2010/main" val="11287521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BC0C80E-FD37-C91F-13FE-400B3FC5431D}"/>
              </a:ext>
            </a:extLst>
          </p:cNvPr>
          <p:cNvPicPr>
            <a:picLocks noChangeAspect="1"/>
          </p:cNvPicPr>
          <p:nvPr/>
        </p:nvPicPr>
        <p:blipFill>
          <a:blip r:embed="rId2"/>
          <a:stretch>
            <a:fillRect/>
          </a:stretch>
        </p:blipFill>
        <p:spPr>
          <a:xfrm>
            <a:off x="439827" y="2715794"/>
            <a:ext cx="7483148" cy="2831014"/>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855676"/>
            <a:ext cx="8461208" cy="5028776"/>
          </a:xfrm>
        </p:spPr>
        <p:txBody>
          <a:bodyPr>
            <a:normAutofit/>
          </a:bodyPr>
          <a:lstStyle/>
          <a:p>
            <a:pPr marL="0" indent="0">
              <a:buNone/>
            </a:pPr>
            <a:r>
              <a:rPr lang="ja-JP" altLang="en-US" sz="2400" dirty="0"/>
              <a:t>③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https://trinket.io/python/5830b6d18e9c</a:t>
            </a:r>
            <a:endParaRPr lang="en-US" altLang="ja-JP" sz="2400" dirty="0"/>
          </a:p>
          <a:p>
            <a:pPr marL="0" indent="0">
              <a:buNone/>
            </a:pPr>
            <a:r>
              <a:rPr lang="ja-JP" altLang="en-US" sz="2400" dirty="0"/>
              <a:t>④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2" name="正方形/長方形 1">
            <a:extLst>
              <a:ext uri="{FF2B5EF4-FFF2-40B4-BE49-F238E27FC236}">
                <a16:creationId xmlns:a16="http://schemas.microsoft.com/office/drawing/2014/main" id="{DBF72D09-CF18-54A3-05FD-E404CF41A5B1}"/>
              </a:ext>
            </a:extLst>
          </p:cNvPr>
          <p:cNvSpPr/>
          <p:nvPr/>
        </p:nvSpPr>
        <p:spPr>
          <a:xfrm>
            <a:off x="872223" y="2698451"/>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1543090" y="2817341"/>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タイトル 1">
            <a:extLst>
              <a:ext uri="{FF2B5EF4-FFF2-40B4-BE49-F238E27FC236}">
                <a16:creationId xmlns:a16="http://schemas.microsoft.com/office/drawing/2014/main" id="{EDA20AC1-0458-D4D3-3A35-A5520E4965CE}"/>
              </a:ext>
            </a:extLst>
          </p:cNvPr>
          <p:cNvSpPr>
            <a:spLocks noGrp="1"/>
          </p:cNvSpPr>
          <p:nvPr>
            <p:ph type="title"/>
          </p:nvPr>
        </p:nvSpPr>
        <p:spPr>
          <a:xfrm>
            <a:off x="321845" y="175028"/>
            <a:ext cx="8461208" cy="469865"/>
          </a:xfrm>
        </p:spPr>
        <p:txBody>
          <a:bodyPr>
            <a:noAutofit/>
          </a:bodyPr>
          <a:lstStyle/>
          <a:p>
            <a:r>
              <a:rPr lang="ja-JP" altLang="en-US" sz="2900" dirty="0"/>
              <a:t>数値計算用ライブラリの利用</a:t>
            </a:r>
            <a:endParaRPr kumimoji="1" lang="ja-JP" altLang="en-US" sz="2900" dirty="0"/>
          </a:p>
        </p:txBody>
      </p:sp>
    </p:spTree>
    <p:extLst>
      <p:ext uri="{BB962C8B-B14F-4D97-AF65-F5344CB8AC3E}">
        <p14:creationId xmlns:p14="http://schemas.microsoft.com/office/powerpoint/2010/main" val="2678548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C9BD-B375-A255-B8AA-E1CA2E740D70}"/>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9ABFC9B6-55CF-01FF-8F92-6A79A17C53BF}"/>
              </a:ext>
            </a:extLst>
          </p:cNvPr>
          <p:cNvPicPr>
            <a:picLocks noChangeAspect="1"/>
          </p:cNvPicPr>
          <p:nvPr/>
        </p:nvPicPr>
        <p:blipFill>
          <a:blip r:embed="rId2" cstate="print">
            <a:extLst>
              <a:ext uri="{28A0092B-C50C-407E-A947-70E740481C1C}">
                <a14:useLocalDpi xmlns:a14="http://schemas.microsoft.com/office/drawing/2010/main" val="0"/>
              </a:ext>
            </a:extLst>
          </a:blip>
          <a:srcRect l="28287" r="28287"/>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6187DC82-EC9E-746B-54C0-4457CD4FA030}"/>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08A8F3CC-70E2-326C-8A64-9242F6EF5811}"/>
              </a:ext>
            </a:extLst>
          </p:cNvPr>
          <p:cNvSpPr>
            <a:spLocks noGrp="1"/>
          </p:cNvSpPr>
          <p:nvPr>
            <p:ph idx="1"/>
          </p:nvPr>
        </p:nvSpPr>
        <p:spPr>
          <a:xfrm>
            <a:off x="321845" y="846253"/>
            <a:ext cx="5108047" cy="5333166"/>
          </a:xfrm>
        </p:spPr>
        <p:txBody>
          <a:bodyPr/>
          <a:lstStyle/>
          <a:p>
            <a:pPr>
              <a:spcBef>
                <a:spcPts val="1200"/>
              </a:spcBef>
            </a:pPr>
            <a:r>
              <a:rPr lang="ja-JP" altLang="en-US" sz="2400" b="1" i="0" dirty="0">
                <a:solidFill>
                  <a:srgbClr val="374151"/>
                </a:solidFill>
                <a:effectLst/>
                <a:latin typeface="Söhne"/>
              </a:rPr>
              <a:t>未来の技術を学ぶ</a:t>
            </a:r>
            <a:r>
              <a:rPr lang="ja-JP" altLang="en-US" sz="2400" b="0" i="0" dirty="0">
                <a:solidFill>
                  <a:srgbClr val="374151"/>
                </a:solidFill>
                <a:effectLst/>
                <a:latin typeface="Söhne"/>
              </a:rPr>
              <a:t>ことは楽しい</a:t>
            </a:r>
          </a:p>
          <a:p>
            <a:pPr>
              <a:spcBef>
                <a:spcPts val="1200"/>
              </a:spcBef>
            </a:pPr>
            <a:r>
              <a:rPr lang="ja-JP" altLang="en-US" sz="2400" b="1" i="0" dirty="0">
                <a:solidFill>
                  <a:srgbClr val="374151"/>
                </a:solidFill>
                <a:effectLst/>
                <a:latin typeface="Söhne"/>
              </a:rPr>
              <a:t>プログラミング</a:t>
            </a:r>
            <a:r>
              <a:rPr lang="ja-JP" altLang="en-US" sz="2400" b="0" i="0" dirty="0">
                <a:solidFill>
                  <a:srgbClr val="374151"/>
                </a:solidFill>
                <a:effectLst/>
                <a:latin typeface="Söhne"/>
              </a:rPr>
              <a:t>は</a:t>
            </a:r>
            <a:r>
              <a:rPr lang="ja-JP" altLang="en-US" sz="2400" b="1" i="0" dirty="0">
                <a:solidFill>
                  <a:srgbClr val="374151"/>
                </a:solidFill>
                <a:effectLst/>
                <a:latin typeface="Söhne"/>
              </a:rPr>
              <a:t>クリエイティブな行為</a:t>
            </a:r>
            <a:endParaRPr lang="en-US" altLang="ja-JP" sz="2400" b="1" i="0" dirty="0">
              <a:solidFill>
                <a:srgbClr val="374151"/>
              </a:solidFill>
              <a:effectLst/>
              <a:latin typeface="Söhne"/>
            </a:endParaRPr>
          </a:p>
          <a:p>
            <a:pPr>
              <a:spcBef>
                <a:spcPts val="1200"/>
              </a:spcBef>
            </a:pPr>
            <a:r>
              <a:rPr lang="ja-JP" altLang="en-US" sz="2400" dirty="0"/>
              <a:t>視覚的なプログラムを書くことで、ゲーム感覚をもって楽しみながら学習することも可能</a:t>
            </a:r>
            <a:endParaRPr lang="en-US" altLang="ja-JP" sz="2400" b="1" dirty="0">
              <a:solidFill>
                <a:srgbClr val="374151"/>
              </a:solidFill>
              <a:latin typeface="Söhne"/>
            </a:endParaRPr>
          </a:p>
          <a:p>
            <a:pPr>
              <a:lnSpc>
                <a:spcPct val="120000"/>
              </a:lnSpc>
              <a:spcBef>
                <a:spcPts val="1200"/>
              </a:spcBef>
            </a:pPr>
            <a:endParaRPr lang="ja-JP" altLang="en-US" dirty="0"/>
          </a:p>
        </p:txBody>
      </p:sp>
      <p:sp>
        <p:nvSpPr>
          <p:cNvPr id="9" name="タイトル 8">
            <a:extLst>
              <a:ext uri="{FF2B5EF4-FFF2-40B4-BE49-F238E27FC236}">
                <a16:creationId xmlns:a16="http://schemas.microsoft.com/office/drawing/2014/main" id="{F66E1AA6-98BE-B3D1-9DCC-B908BF5930A5}"/>
              </a:ext>
            </a:extLst>
          </p:cNvPr>
          <p:cNvSpPr>
            <a:spLocks noGrp="1"/>
          </p:cNvSpPr>
          <p:nvPr>
            <p:ph type="title"/>
          </p:nvPr>
        </p:nvSpPr>
        <p:spPr/>
        <p:txBody>
          <a:bodyPr>
            <a:normAutofit fontScale="90000"/>
          </a:bodyPr>
          <a:lstStyle/>
          <a:p>
            <a:r>
              <a:rPr lang="ja-JP" altLang="en-US" dirty="0">
                <a:latin typeface="Segoe UI" panose="020B0502040204020203" pitchFamily="34" charset="0"/>
              </a:rPr>
              <a:t>プログラミングの魅力</a:t>
            </a:r>
            <a:endParaRPr lang="ja-JP" altLang="en-US" dirty="0"/>
          </a:p>
        </p:txBody>
      </p:sp>
    </p:spTree>
    <p:extLst>
      <p:ext uri="{BB962C8B-B14F-4D97-AF65-F5344CB8AC3E}">
        <p14:creationId xmlns:p14="http://schemas.microsoft.com/office/powerpoint/2010/main" val="34809799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5B9789D5-8CB1-43ED-6547-03D4181DD845}"/>
              </a:ext>
            </a:extLst>
          </p:cNvPr>
          <p:cNvPicPr>
            <a:picLocks noChangeAspect="1"/>
          </p:cNvPicPr>
          <p:nvPr/>
        </p:nvPicPr>
        <p:blipFill>
          <a:blip r:embed="rId2"/>
          <a:stretch>
            <a:fillRect/>
          </a:stretch>
        </p:blipFill>
        <p:spPr>
          <a:xfrm>
            <a:off x="977165" y="3196908"/>
            <a:ext cx="6217575" cy="2367304"/>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702364"/>
            <a:ext cx="8461208" cy="5182087"/>
          </a:xfrm>
        </p:spPr>
        <p:txBody>
          <a:bodyPr>
            <a:normAutofit/>
          </a:bodyPr>
          <a:lstStyle/>
          <a:p>
            <a:pPr marL="0" indent="0">
              <a:buNone/>
            </a:pPr>
            <a:r>
              <a:rPr lang="ja-JP" altLang="en-US" sz="2400" dirty="0"/>
              <a:t>⑤ </a:t>
            </a:r>
            <a:r>
              <a:rPr lang="en-US" altLang="ja-JP" sz="2400" dirty="0"/>
              <a:t>trinket </a:t>
            </a:r>
            <a:r>
              <a:rPr lang="ja-JP" altLang="en-US" sz="2400" dirty="0"/>
              <a:t>の次のページを開く</a:t>
            </a:r>
            <a:endParaRPr lang="en-US" altLang="ja-JP" sz="2400" dirty="0"/>
          </a:p>
          <a:p>
            <a:pPr marL="0" indent="0">
              <a:buNone/>
            </a:pPr>
            <a:r>
              <a:rPr lang="en-US" altLang="ja-JP" sz="2400" dirty="0">
                <a:hlinkClick r:id="rId3"/>
              </a:rPr>
              <a:t>https://trinket.io/python/9fe4ad1bb348</a:t>
            </a:r>
            <a:endParaRPr lang="en-US" altLang="ja-JP" sz="2400" dirty="0"/>
          </a:p>
          <a:p>
            <a:r>
              <a:rPr lang="ja-JP" altLang="en-US" sz="2400" dirty="0"/>
              <a:t>乱数（予測不可能な数値）の生成を確認．乱数は，シミュレーション、ゲーム、暗号化などで使用される重要な機能．</a:t>
            </a:r>
            <a:endParaRPr lang="en-US" altLang="ja-JP" sz="2400" dirty="0"/>
          </a:p>
          <a:p>
            <a:pPr marL="0" indent="0">
              <a:buNone/>
            </a:pPr>
            <a:r>
              <a:rPr lang="ja-JP" altLang="en-US" sz="2400" dirty="0"/>
              <a:t>⑥ 実行結果が，次のように表示されることを確認</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2" name="正方形/長方形 1">
            <a:extLst>
              <a:ext uri="{FF2B5EF4-FFF2-40B4-BE49-F238E27FC236}">
                <a16:creationId xmlns:a16="http://schemas.microsoft.com/office/drawing/2014/main" id="{DBF72D09-CF18-54A3-05FD-E404CF41A5B1}"/>
              </a:ext>
            </a:extLst>
          </p:cNvPr>
          <p:cNvSpPr/>
          <p:nvPr/>
        </p:nvSpPr>
        <p:spPr>
          <a:xfrm>
            <a:off x="1365013" y="3141963"/>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2035880" y="3260853"/>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
        <p:nvSpPr>
          <p:cNvPr id="5" name="タイトル 1">
            <a:extLst>
              <a:ext uri="{FF2B5EF4-FFF2-40B4-BE49-F238E27FC236}">
                <a16:creationId xmlns:a16="http://schemas.microsoft.com/office/drawing/2014/main" id="{9C14AAF1-D52E-133C-E7DD-FD43FE2AA1E7}"/>
              </a:ext>
            </a:extLst>
          </p:cNvPr>
          <p:cNvSpPr>
            <a:spLocks noGrp="1"/>
          </p:cNvSpPr>
          <p:nvPr>
            <p:ph type="title"/>
          </p:nvPr>
        </p:nvSpPr>
        <p:spPr>
          <a:xfrm>
            <a:off x="321845" y="175028"/>
            <a:ext cx="8461208" cy="469865"/>
          </a:xfrm>
        </p:spPr>
        <p:txBody>
          <a:bodyPr>
            <a:noAutofit/>
          </a:bodyPr>
          <a:lstStyle/>
          <a:p>
            <a:r>
              <a:rPr kumimoji="1" lang="ja-JP" altLang="en-US" sz="2900" dirty="0"/>
              <a:t>乱数</a:t>
            </a:r>
          </a:p>
        </p:txBody>
      </p:sp>
    </p:spTree>
    <p:extLst>
      <p:ext uri="{BB962C8B-B14F-4D97-AF65-F5344CB8AC3E}">
        <p14:creationId xmlns:p14="http://schemas.microsoft.com/office/powerpoint/2010/main" val="748070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05B9-7AA4-1A06-A041-0E652B2E7D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2AC3FA-BB2A-3E69-C079-49C3040B8BA8}"/>
              </a:ext>
            </a:extLst>
          </p:cNvPr>
          <p:cNvSpPr>
            <a:spLocks noGrp="1"/>
          </p:cNvSpPr>
          <p:nvPr>
            <p:ph type="title"/>
          </p:nvPr>
        </p:nvSpPr>
        <p:spPr>
          <a:xfrm>
            <a:off x="321845" y="175028"/>
            <a:ext cx="8461208" cy="772826"/>
          </a:xfrm>
        </p:spPr>
        <p:txBody>
          <a:bodyPr>
            <a:noAutofit/>
          </a:bodyPr>
          <a:lstStyle/>
          <a:p>
            <a:r>
              <a:rPr lang="ja-JP" altLang="en-US" sz="2900" dirty="0"/>
              <a:t>ここまでのまとめ</a:t>
            </a:r>
            <a:endParaRPr kumimoji="1" lang="ja-JP" altLang="en-US" sz="2900" dirty="0"/>
          </a:p>
        </p:txBody>
      </p:sp>
      <p:sp>
        <p:nvSpPr>
          <p:cNvPr id="3" name="コンテンツ プレースホルダー 2">
            <a:extLst>
              <a:ext uri="{FF2B5EF4-FFF2-40B4-BE49-F238E27FC236}">
                <a16:creationId xmlns:a16="http://schemas.microsoft.com/office/drawing/2014/main" id="{8E6EF562-55EB-E5A6-FE6B-6C3F92D07963}"/>
              </a:ext>
            </a:extLst>
          </p:cNvPr>
          <p:cNvSpPr>
            <a:spLocks noGrp="1"/>
          </p:cNvSpPr>
          <p:nvPr>
            <p:ph idx="1"/>
          </p:nvPr>
        </p:nvSpPr>
        <p:spPr>
          <a:xfrm>
            <a:off x="540245" y="947854"/>
            <a:ext cx="8402226" cy="5910146"/>
          </a:xfrm>
        </p:spPr>
        <p:txBody>
          <a:bodyPr>
            <a:normAutofit/>
          </a:bodyPr>
          <a:lstStyle/>
          <a:p>
            <a:pPr>
              <a:spcBef>
                <a:spcPts val="1200"/>
              </a:spcBef>
            </a:pPr>
            <a:r>
              <a:rPr lang="ja-JP" altLang="en-US" sz="2400" b="1" dirty="0"/>
              <a:t>外部ライブラリ</a:t>
            </a:r>
            <a:r>
              <a:rPr lang="ja-JP" altLang="en-US" sz="2400" dirty="0"/>
              <a:t>は，プログラミング言語の標準機能以外の</a:t>
            </a:r>
            <a:r>
              <a:rPr lang="ja-JP" altLang="en-US" sz="2400" b="1" dirty="0"/>
              <a:t>追加機能を提供するプログラム集</a:t>
            </a:r>
            <a:r>
              <a:rPr lang="ja-JP" altLang="en-US" sz="2400" dirty="0"/>
              <a:t>．</a:t>
            </a:r>
            <a:endParaRPr lang="en-US" altLang="ja-JP" sz="2400" dirty="0"/>
          </a:p>
          <a:p>
            <a:pPr>
              <a:spcBef>
                <a:spcPts val="1200"/>
              </a:spcBef>
            </a:pPr>
            <a:r>
              <a:rPr lang="ja-JP" altLang="en-US" sz="2400" b="1" dirty="0"/>
              <a:t>インストール</a:t>
            </a:r>
            <a:r>
              <a:rPr lang="ja-JP" altLang="en-US" sz="2400" dirty="0"/>
              <a:t>と</a:t>
            </a:r>
            <a:r>
              <a:rPr lang="ja-JP" altLang="en-US" sz="2400" b="1" dirty="0"/>
              <a:t>プログラム内でのインポート</a:t>
            </a:r>
            <a:r>
              <a:rPr lang="ja-JP" altLang="en-US" sz="2400" dirty="0"/>
              <a:t>が必要．</a:t>
            </a:r>
            <a:endParaRPr lang="en-US" altLang="ja-JP" sz="2400" dirty="0"/>
          </a:p>
          <a:p>
            <a:pPr>
              <a:spcBef>
                <a:spcPts val="1200"/>
              </a:spcBef>
            </a:pPr>
            <a:r>
              <a:rPr lang="ja-JP" altLang="en-US" sz="2400" b="1" dirty="0"/>
              <a:t>プログラム作成の効率化</a:t>
            </a:r>
            <a:r>
              <a:rPr lang="ja-JP" altLang="en-US" sz="2400" dirty="0"/>
              <a:t>，</a:t>
            </a:r>
            <a:r>
              <a:rPr lang="ja-JP" altLang="en-US" sz="2400" b="1" dirty="0"/>
              <a:t>高度な機能</a:t>
            </a:r>
            <a:r>
              <a:rPr lang="ja-JP" altLang="en-US" sz="2400" dirty="0"/>
              <a:t>と</a:t>
            </a:r>
            <a:r>
              <a:rPr lang="ja-JP" altLang="en-US" sz="2400" b="1" dirty="0"/>
              <a:t>効率的な動作の実現</a:t>
            </a:r>
            <a:r>
              <a:rPr lang="ja-JP" altLang="en-US" sz="2400" dirty="0"/>
              <a:t>のメリット．</a:t>
            </a:r>
            <a:endParaRPr lang="en-US" altLang="ja-JP" sz="2400" dirty="0"/>
          </a:p>
          <a:p>
            <a:pPr>
              <a:spcBef>
                <a:spcPts val="1200"/>
              </a:spcBef>
            </a:pPr>
            <a:r>
              <a:rPr lang="ja-JP" altLang="en-US" sz="2400" b="1" dirty="0"/>
              <a:t>効率的で高機能なプログラム開発に不可欠</a:t>
            </a:r>
            <a:r>
              <a:rPr lang="ja-JP" altLang="en-US" sz="2400" dirty="0"/>
              <a:t>である．</a:t>
            </a:r>
            <a:endParaRPr lang="en-US" altLang="ja-JP" sz="2400" dirty="0"/>
          </a:p>
        </p:txBody>
      </p:sp>
      <p:sp>
        <p:nvSpPr>
          <p:cNvPr id="4" name="スライド番号プレースホルダー 3">
            <a:extLst>
              <a:ext uri="{FF2B5EF4-FFF2-40B4-BE49-F238E27FC236}">
                <a16:creationId xmlns:a16="http://schemas.microsoft.com/office/drawing/2014/main" id="{F688CE88-9A98-06B5-9192-544EAA57A4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29972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60F655-160F-622A-9266-6AB2EDA927BC}"/>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7CE4552-6278-7DC0-B1B5-5D469010C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9D26870-8389-76D8-4121-A89112155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F36E4C55-E809-B018-EA46-F84C852858DB}"/>
              </a:ext>
            </a:extLst>
          </p:cNvPr>
          <p:cNvSpPr>
            <a:spLocks noGrp="1"/>
          </p:cNvSpPr>
          <p:nvPr>
            <p:ph type="ctrTitle"/>
          </p:nvPr>
        </p:nvSpPr>
        <p:spPr>
          <a:xfrm>
            <a:off x="1190171" y="1741337"/>
            <a:ext cx="6611258" cy="2387918"/>
          </a:xfrm>
        </p:spPr>
        <p:txBody>
          <a:bodyPr anchor="b">
            <a:normAutofit/>
          </a:bodyPr>
          <a:lstStyle/>
          <a:p>
            <a:r>
              <a:rPr lang="en-US" altLang="ja-JP" sz="4500" dirty="0">
                <a:solidFill>
                  <a:schemeClr val="tx2"/>
                </a:solidFill>
              </a:rPr>
              <a:t>Python </a:t>
            </a:r>
            <a:r>
              <a:rPr lang="ja-JP" altLang="en-US" sz="4500" dirty="0">
                <a:solidFill>
                  <a:schemeClr val="tx2"/>
                </a:solidFill>
              </a:rPr>
              <a:t>のライブラリのインポート</a:t>
            </a: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17127C75-D4F5-D2FD-CECA-A911EBCE1D9E}"/>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CC3776EC-4FE2-3A81-9620-B4A6FA60A1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597294EF-BA7E-3871-13E5-5898C15A9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48140EF8-2641-3D0D-2266-5B4A02A06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C387B4E3-5812-7BD6-2A8F-2023C7341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DCBCED7-321D-6CC7-5424-E7F194577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a:extLst>
              <a:ext uri="{FF2B5EF4-FFF2-40B4-BE49-F238E27FC236}">
                <a16:creationId xmlns:a16="http://schemas.microsoft.com/office/drawing/2014/main" id="{7BADFE13-31AA-A589-5C76-ADF8D2D8235C}"/>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82</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8E98FCE0-DA1A-37AA-FB1D-123374382F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0D072D11-2A4E-4B67-3ED4-C9CB5B8B4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9E846E7-9AE8-BB8B-0E3F-FC9294DC2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6AAD3DA3-D8B3-8F9E-59CE-31C9A1C90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6229DA75-1D57-DB47-F5B9-42355442DE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4269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C1284C-39DC-5A3A-6137-EA72B739F4BB}"/>
              </a:ext>
            </a:extLst>
          </p:cNvPr>
          <p:cNvSpPr>
            <a:spLocks noGrp="1"/>
          </p:cNvSpPr>
          <p:nvPr>
            <p:ph type="title"/>
          </p:nvPr>
        </p:nvSpPr>
        <p:spPr/>
        <p:txBody>
          <a:bodyPr>
            <a:normAutofit fontScale="90000"/>
          </a:bodyPr>
          <a:lstStyle/>
          <a:p>
            <a:r>
              <a:rPr lang="en-US" altLang="ja-JP" dirty="0"/>
              <a:t>Python</a:t>
            </a:r>
            <a:r>
              <a:rPr lang="ja-JP" altLang="en-US" dirty="0"/>
              <a:t>プログラムファイルの基礎</a:t>
            </a:r>
            <a:endParaRPr kumimoji="1" lang="ja-JP" altLang="en-US" dirty="0"/>
          </a:p>
        </p:txBody>
      </p:sp>
      <p:sp>
        <p:nvSpPr>
          <p:cNvPr id="3" name="コンテンツ プレースホルダー 2">
            <a:extLst>
              <a:ext uri="{FF2B5EF4-FFF2-40B4-BE49-F238E27FC236}">
                <a16:creationId xmlns:a16="http://schemas.microsoft.com/office/drawing/2014/main" id="{FAFA86F4-D68D-AC8E-0420-72E51578CFE1}"/>
              </a:ext>
            </a:extLst>
          </p:cNvPr>
          <p:cNvSpPr>
            <a:spLocks noGrp="1"/>
          </p:cNvSpPr>
          <p:nvPr>
            <p:ph idx="1"/>
          </p:nvPr>
        </p:nvSpPr>
        <p:spPr>
          <a:xfrm>
            <a:off x="321845" y="846253"/>
            <a:ext cx="8461208" cy="1084147"/>
          </a:xfrm>
        </p:spPr>
        <p:txBody>
          <a:bodyPr/>
          <a:lstStyle/>
          <a:p>
            <a:r>
              <a:rPr lang="en-US" altLang="ja-JP" sz="2400" dirty="0"/>
              <a:t>Python</a:t>
            </a:r>
            <a:r>
              <a:rPr lang="ja-JP" altLang="en-US" sz="2400" dirty="0"/>
              <a:t>プログラムは，ファイルで保存される</a:t>
            </a:r>
            <a:endParaRPr lang="en-US" altLang="ja-JP" sz="2400" dirty="0"/>
          </a:p>
          <a:p>
            <a:r>
              <a:rPr kumimoji="1" lang="ja-JP" altLang="en-US" sz="2400" dirty="0"/>
              <a:t>ファイル</a:t>
            </a:r>
            <a:r>
              <a:rPr lang="ja-JP" altLang="en-US" sz="2400" dirty="0"/>
              <a:t>の拡張子は「</a:t>
            </a:r>
            <a:r>
              <a:rPr lang="en-US" altLang="ja-JP" sz="2400" dirty="0"/>
              <a:t>.</a:t>
            </a:r>
            <a:r>
              <a:rPr lang="en-US" altLang="ja-JP" sz="2400" dirty="0" err="1"/>
              <a:t>py</a:t>
            </a:r>
            <a:r>
              <a:rPr lang="ja-JP" altLang="en-US" sz="2400" dirty="0"/>
              <a:t>」である</a:t>
            </a:r>
            <a:endParaRPr lang="en-US" altLang="ja-JP" sz="2400" dirty="0"/>
          </a:p>
          <a:p>
            <a:endParaRPr kumimoji="1" lang="ja-JP" altLang="en-US" dirty="0"/>
          </a:p>
        </p:txBody>
      </p:sp>
      <p:sp>
        <p:nvSpPr>
          <p:cNvPr id="4" name="スライド番号プレースホルダー 3">
            <a:extLst>
              <a:ext uri="{FF2B5EF4-FFF2-40B4-BE49-F238E27FC236}">
                <a16:creationId xmlns:a16="http://schemas.microsoft.com/office/drawing/2014/main" id="{3B137DC1-E81A-3ECE-C63C-4B813824AE01}"/>
              </a:ext>
            </a:extLst>
          </p:cNvPr>
          <p:cNvSpPr>
            <a:spLocks noGrp="1"/>
          </p:cNvSpPr>
          <p:nvPr>
            <p:ph type="sldNum" sz="quarter" idx="12"/>
          </p:nvPr>
        </p:nvSpPr>
        <p:spPr/>
        <p:txBody>
          <a:bodyPr/>
          <a:lstStyle/>
          <a:p>
            <a:fld id="{E205D82C-95A1-431E-8E38-AA614A14CDCF}" type="slidenum">
              <a:rPr kumimoji="1" lang="ja-JP" altLang="en-US" smtClean="0"/>
              <a:t>83</a:t>
            </a:fld>
            <a:endParaRPr kumimoji="1" lang="ja-JP" altLang="en-US"/>
          </a:p>
        </p:txBody>
      </p:sp>
    </p:spTree>
    <p:extLst>
      <p:ext uri="{BB962C8B-B14F-4D97-AF65-F5344CB8AC3E}">
        <p14:creationId xmlns:p14="http://schemas.microsoft.com/office/powerpoint/2010/main" val="33080319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lang="en-US" altLang="ja-JP" dirty="0"/>
              <a:t>Python</a:t>
            </a:r>
            <a:r>
              <a:rPr lang="ja-JP" altLang="en-US" dirty="0"/>
              <a:t>プログラムのインポート</a:t>
            </a:r>
            <a:endParaRPr kumimoji="1" lang="ja-JP" altLang="en-US" dirty="0"/>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249904-6E66-0786-D411-9FAE97FA1FDB}"/>
              </a:ext>
            </a:extLst>
          </p:cNvPr>
          <p:cNvSpPr/>
          <p:nvPr/>
        </p:nvSpPr>
        <p:spPr>
          <a:xfrm>
            <a:off x="4813332" y="4238183"/>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6B1EF2D-A0E4-A07B-A876-F73A650D51AE}"/>
              </a:ext>
            </a:extLst>
          </p:cNvPr>
          <p:cNvSpPr/>
          <p:nvPr/>
        </p:nvSpPr>
        <p:spPr>
          <a:xfrm>
            <a:off x="465961" y="2662645"/>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321845" y="4381253"/>
            <a:ext cx="363163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他の</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プログラムの</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084012" y="6410368"/>
            <a:ext cx="42471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プログラムのファイル</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55AA590F-70D1-3E59-E705-C79283DFC377}"/>
              </a:ext>
            </a:extLst>
          </p:cNvPr>
          <p:cNvSpPr/>
          <p:nvPr/>
        </p:nvSpPr>
        <p:spPr>
          <a:xfrm>
            <a:off x="4720735" y="2649140"/>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矢印: 右 9">
            <a:extLst>
              <a:ext uri="{FF2B5EF4-FFF2-40B4-BE49-F238E27FC236}">
                <a16:creationId xmlns:a16="http://schemas.microsoft.com/office/drawing/2014/main" id="{0C02AB2A-3123-BBEC-9478-7A59E2FC1D29}"/>
              </a:ext>
            </a:extLst>
          </p:cNvPr>
          <p:cNvSpPr/>
          <p:nvPr/>
        </p:nvSpPr>
        <p:spPr>
          <a:xfrm>
            <a:off x="3437606" y="3376417"/>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82CDDC6C-7CD9-5386-C914-B49742A47BB5}"/>
              </a:ext>
            </a:extLst>
          </p:cNvPr>
          <p:cNvSpPr/>
          <p:nvPr/>
        </p:nvSpPr>
        <p:spPr>
          <a:xfrm>
            <a:off x="4820780" y="270011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479506" y="2280201"/>
            <a:ext cx="295465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インポートにより</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ファイルを取り込む</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2">
            <a:extLst>
              <a:ext uri="{FF2B5EF4-FFF2-40B4-BE49-F238E27FC236}">
                <a16:creationId xmlns:a16="http://schemas.microsoft.com/office/drawing/2014/main" id="{4E6C744C-C346-D2D9-7ACF-A43875A93132}"/>
              </a:ext>
            </a:extLst>
          </p:cNvPr>
          <p:cNvSpPr>
            <a:spLocks noGrp="1"/>
          </p:cNvSpPr>
          <p:nvPr>
            <p:ph idx="1"/>
          </p:nvPr>
        </p:nvSpPr>
        <p:spPr>
          <a:xfrm>
            <a:off x="321845" y="846253"/>
            <a:ext cx="8461208" cy="1508726"/>
          </a:xfrm>
        </p:spPr>
        <p:txBody>
          <a:bodyPr>
            <a:noAutofit/>
          </a:bodyPr>
          <a:lstStyle/>
          <a:p>
            <a:r>
              <a:rPr lang="en-US" altLang="ja-JP" sz="2400" b="1" dirty="0"/>
              <a:t>Python</a:t>
            </a:r>
            <a:r>
              <a:rPr lang="ja-JP" altLang="en-US" sz="2400" b="1" dirty="0"/>
              <a:t>プログラム</a:t>
            </a:r>
            <a:r>
              <a:rPr lang="ja-JP" altLang="en-US" sz="2400" dirty="0"/>
              <a:t>では，</a:t>
            </a:r>
            <a:r>
              <a:rPr lang="ja-JP" altLang="en-US" sz="2400" b="1" dirty="0"/>
              <a:t>他のファイルやパッケージの機能</a:t>
            </a:r>
            <a:r>
              <a:rPr lang="ja-JP" altLang="en-US" sz="2400" dirty="0"/>
              <a:t>を</a:t>
            </a:r>
            <a:r>
              <a:rPr lang="ja-JP" altLang="en-US" sz="2400" b="1" dirty="0"/>
              <a:t>現在のプログラムで使用可能</a:t>
            </a:r>
            <a:r>
              <a:rPr lang="ja-JP" altLang="en-US" sz="2400" dirty="0"/>
              <a:t>にするために，</a:t>
            </a:r>
            <a:r>
              <a:rPr lang="ja-JP" altLang="en-US" sz="2400" b="1" dirty="0"/>
              <a:t>インポート</a:t>
            </a:r>
            <a:r>
              <a:rPr lang="ja-JP" altLang="en-US" sz="2400" dirty="0"/>
              <a:t>機能を利用する．</a:t>
            </a:r>
            <a:endParaRPr kumimoji="1" lang="ja-JP" altLang="en-US" sz="2400" dirty="0"/>
          </a:p>
        </p:txBody>
      </p:sp>
    </p:spTree>
    <p:extLst>
      <p:ext uri="{BB962C8B-B14F-4D97-AF65-F5344CB8AC3E}">
        <p14:creationId xmlns:p14="http://schemas.microsoft.com/office/powerpoint/2010/main" val="40105419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normAutofit fontScale="90000"/>
          </a:bodyPr>
          <a:lstStyle/>
          <a:p>
            <a:r>
              <a:rPr kumimoji="1" lang="ja-JP" altLang="en-US" dirty="0"/>
              <a:t>モジュールのインポート方法</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47071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拡張子「</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py</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」のファイル名で</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ファイルに保存</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（ファイル名を </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bar.py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プログラムのファイル</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731866" y="1657728"/>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インポート</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8218118F-4A43-FE70-1669-2C5A39F6EC78}"/>
              </a:ext>
            </a:extLst>
          </p:cNvPr>
          <p:cNvPicPr>
            <a:picLocks noChangeAspect="1"/>
          </p:cNvPicPr>
          <p:nvPr/>
        </p:nvPicPr>
        <p:blipFill>
          <a:blip r:embed="rId2"/>
          <a:stretch>
            <a:fillRect/>
          </a:stretch>
        </p:blipFill>
        <p:spPr>
          <a:xfrm>
            <a:off x="691020" y="2149135"/>
            <a:ext cx="2802333" cy="565128"/>
          </a:xfrm>
          <a:prstGeom prst="rect">
            <a:avLst/>
          </a:prstGeom>
          <a:ln>
            <a:solidFill>
              <a:schemeClr val="accent1"/>
            </a:solidFill>
          </a:ln>
        </p:spPr>
      </p:pic>
      <p:sp>
        <p:nvSpPr>
          <p:cNvPr id="14" name="テキスト ボックス 13">
            <a:extLst>
              <a:ext uri="{FF2B5EF4-FFF2-40B4-BE49-F238E27FC236}">
                <a16:creationId xmlns:a16="http://schemas.microsoft.com/office/drawing/2014/main" id="{2C441DDC-A6E6-D4BA-F816-0721298AA6A5}"/>
              </a:ext>
            </a:extLst>
          </p:cNvPr>
          <p:cNvSpPr txBox="1"/>
          <p:nvPr/>
        </p:nvSpPr>
        <p:spPr>
          <a:xfrm>
            <a:off x="122573" y="551622"/>
            <a:ext cx="410652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dirty="0">
                <a:solidFill>
                  <a:srgbClr val="FF0000"/>
                </a:solidFill>
              </a:rPr>
              <a:t>Python</a:t>
            </a:r>
            <a:r>
              <a:rPr lang="ja-JP" altLang="en-US" sz="2400" b="1" dirty="0">
                <a:solidFill>
                  <a:srgbClr val="FF0000"/>
                </a:solidFill>
              </a:rPr>
              <a:t>プログラムファイル（例：</a:t>
            </a:r>
            <a:r>
              <a:rPr lang="en-US" altLang="ja-JP" sz="2400" b="1" dirty="0">
                <a:solidFill>
                  <a:srgbClr val="FF0000"/>
                </a:solidFill>
              </a:rPr>
              <a:t>bar.py</a:t>
            </a:r>
            <a:r>
              <a:rPr lang="ja-JP" altLang="en-US" sz="2400" b="1" dirty="0">
                <a:solidFill>
                  <a:srgbClr val="FF0000"/>
                </a:solidFill>
              </a:rPr>
              <a:t>）は，一つのモジュールとなる．</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66377EF-3CBE-9161-77A6-2695A3221C38}"/>
              </a:ext>
            </a:extLst>
          </p:cNvPr>
          <p:cNvSpPr txBox="1"/>
          <p:nvPr/>
        </p:nvSpPr>
        <p:spPr>
          <a:xfrm>
            <a:off x="292982" y="4971027"/>
            <a:ext cx="460383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ファイル名は何でもよい</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7" name="図 16">
            <a:extLst>
              <a:ext uri="{FF2B5EF4-FFF2-40B4-BE49-F238E27FC236}">
                <a16:creationId xmlns:a16="http://schemas.microsoft.com/office/drawing/2014/main" id="{37AD50A4-F0E5-F7D4-E6DE-C138FAAA0ABD}"/>
              </a:ext>
            </a:extLst>
          </p:cNvPr>
          <p:cNvPicPr>
            <a:picLocks noChangeAspect="1"/>
          </p:cNvPicPr>
          <p:nvPr/>
        </p:nvPicPr>
        <p:blipFill>
          <a:blip r:embed="rId3"/>
          <a:stretch>
            <a:fillRect/>
          </a:stretch>
        </p:blipFill>
        <p:spPr>
          <a:xfrm>
            <a:off x="5652327" y="3792994"/>
            <a:ext cx="2944427" cy="760515"/>
          </a:xfrm>
          <a:prstGeom prst="rect">
            <a:avLst/>
          </a:prstGeom>
          <a:ln>
            <a:solidFill>
              <a:schemeClr val="accent1"/>
            </a:solidFill>
          </a:ln>
        </p:spPr>
      </p:pic>
      <p:sp>
        <p:nvSpPr>
          <p:cNvPr id="18" name="テキスト ボックス 17">
            <a:extLst>
              <a:ext uri="{FF2B5EF4-FFF2-40B4-BE49-F238E27FC236}">
                <a16:creationId xmlns:a16="http://schemas.microsoft.com/office/drawing/2014/main" id="{4EEE5896-869F-6028-C9DA-7B423C44E026}"/>
              </a:ext>
            </a:extLst>
          </p:cNvPr>
          <p:cNvSpPr txBox="1"/>
          <p:nvPr/>
        </p:nvSpPr>
        <p:spPr>
          <a:xfrm>
            <a:off x="4430649" y="2472980"/>
            <a:ext cx="402233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solidFill>
                  <a:srgbClr val="FF0000"/>
                </a:solidFill>
              </a:rPr>
              <a:t>このモジュールは「</a:t>
            </a:r>
            <a:r>
              <a:rPr lang="en-US" altLang="ja-JP" sz="2400" b="1" dirty="0">
                <a:solidFill>
                  <a:srgbClr val="FF0000"/>
                </a:solidFill>
              </a:rPr>
              <a:t>import bar</a:t>
            </a:r>
            <a:r>
              <a:rPr lang="ja-JP" altLang="en-US" sz="2400" b="1" dirty="0">
                <a:solidFill>
                  <a:srgbClr val="FF0000"/>
                </a:solidFill>
              </a:rPr>
              <a:t>」でインポートできる</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FAD7B4E-9132-D5B2-747D-EC60F50F0474}"/>
              </a:ext>
            </a:extLst>
          </p:cNvPr>
          <p:cNvSpPr txBox="1"/>
          <p:nvPr/>
        </p:nvSpPr>
        <p:spPr>
          <a:xfrm>
            <a:off x="4603830" y="4522195"/>
            <a:ext cx="42471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2400" b="1" dirty="0" err="1">
                <a:solidFill>
                  <a:srgbClr val="FF0000"/>
                </a:solidFill>
              </a:rPr>
              <a:t>bar.foo</a:t>
            </a:r>
            <a:r>
              <a:rPr lang="ja-JP" altLang="en-US" sz="2400" b="1" dirty="0">
                <a:solidFill>
                  <a:srgbClr val="FF0000"/>
                </a:solidFill>
              </a:rPr>
              <a:t>のようにモジュール内のオブジェクトを参照できる</a:t>
            </a:r>
            <a:endPar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D97FBCB4-BE99-98A4-997D-7F5E7C876BCA}"/>
              </a:ext>
            </a:extLst>
          </p:cNvPr>
          <p:cNvPicPr>
            <a:picLocks noChangeAspect="1"/>
          </p:cNvPicPr>
          <p:nvPr/>
        </p:nvPicPr>
        <p:blipFill>
          <a:blip r:embed="rId4"/>
          <a:stretch>
            <a:fillRect/>
          </a:stretch>
        </p:blipFill>
        <p:spPr>
          <a:xfrm>
            <a:off x="6164740" y="5992844"/>
            <a:ext cx="2482385" cy="700051"/>
          </a:xfrm>
          <a:prstGeom prst="rect">
            <a:avLst/>
          </a:prstGeom>
        </p:spPr>
      </p:pic>
      <p:sp>
        <p:nvSpPr>
          <p:cNvPr id="21" name="テキスト ボックス 20">
            <a:extLst>
              <a:ext uri="{FF2B5EF4-FFF2-40B4-BE49-F238E27FC236}">
                <a16:creationId xmlns:a16="http://schemas.microsoft.com/office/drawing/2014/main" id="{7D348430-7DBD-9945-A265-20EAA752F2B8}"/>
              </a:ext>
            </a:extLst>
          </p:cNvPr>
          <p:cNvSpPr txBox="1"/>
          <p:nvPr/>
        </p:nvSpPr>
        <p:spPr>
          <a:xfrm>
            <a:off x="3501427" y="5992844"/>
            <a:ext cx="256672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実行結果として </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103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が表示される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9402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a:xfrm>
            <a:off x="321845" y="175028"/>
            <a:ext cx="8461208" cy="687963"/>
          </a:xfrm>
        </p:spPr>
        <p:txBody>
          <a:bodyPr>
            <a:normAutofit fontScale="90000"/>
          </a:bodyPr>
          <a:lstStyle/>
          <a:p>
            <a:r>
              <a:rPr kumimoji="1" lang="ja-JP" altLang="en-US" dirty="0"/>
              <a:t>パッケージのイ</a:t>
            </a:r>
            <a:r>
              <a:rPr lang="ja-JP" altLang="en-US" dirty="0"/>
              <a:t>パッケージのインポート機能</a:t>
            </a:r>
            <a:r>
              <a:rPr kumimoji="1" lang="ja-JP" altLang="en-US" dirty="0"/>
              <a:t>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249904-6E66-0786-D411-9FAE97FA1FDB}"/>
              </a:ext>
            </a:extLst>
          </p:cNvPr>
          <p:cNvSpPr/>
          <p:nvPr/>
        </p:nvSpPr>
        <p:spPr>
          <a:xfrm>
            <a:off x="5563488" y="3722501"/>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6B1EF2D-A0E4-A07B-A876-F73A650D51AE}"/>
              </a:ext>
            </a:extLst>
          </p:cNvPr>
          <p:cNvSpPr/>
          <p:nvPr/>
        </p:nvSpPr>
        <p:spPr>
          <a:xfrm>
            <a:off x="598944" y="2269700"/>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01529" y="3973834"/>
            <a:ext cx="485392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latin typeface="メイリオ" panose="020B0604030504040204" pitchFamily="50" charset="-128"/>
                <a:ea typeface="メイリオ" panose="020B0604030504040204" pitchFamily="50" charset="-128"/>
              </a:rPr>
              <a:t>複数の</a:t>
            </a:r>
            <a:r>
              <a:rPr lang="en-US" altLang="ja-JP" sz="2400" b="1" dirty="0">
                <a:latin typeface="メイリオ" panose="020B0604030504040204" pitchFamily="50" charset="-128"/>
                <a:ea typeface="メイリオ" panose="020B0604030504040204" pitchFamily="50" charset="-128"/>
              </a:rPr>
              <a:t>Python</a:t>
            </a:r>
            <a:r>
              <a:rPr lang="ja-JP" altLang="en-US" sz="2400" b="1" dirty="0">
                <a:latin typeface="メイリオ" panose="020B0604030504040204" pitchFamily="50" charset="-128"/>
                <a:ea typeface="メイリオ" panose="020B0604030504040204" pitchFamily="50" charset="-128"/>
              </a:rPr>
              <a:t>プログラムファイル</a:t>
            </a:r>
            <a:r>
              <a:rPr lang="ja-JP" altLang="en-US" sz="2400" dirty="0">
                <a:latin typeface="メイリオ" panose="020B0604030504040204" pitchFamily="50" charset="-128"/>
                <a:ea typeface="メイリオ" panose="020B0604030504040204" pitchFamily="50" charset="-128"/>
              </a:rPr>
              <a:t>を</a:t>
            </a:r>
            <a:r>
              <a:rPr lang="ja-JP" altLang="en-US" sz="2400" b="1" dirty="0">
                <a:latin typeface="メイリオ" panose="020B0604030504040204" pitchFamily="50" charset="-128"/>
                <a:ea typeface="メイリオ" panose="020B0604030504040204" pitchFamily="50" charset="-128"/>
              </a:rPr>
              <a:t>１つのパッケージとしてまとめる</a:t>
            </a:r>
            <a:r>
              <a:rPr lang="ja-JP" altLang="en-US" sz="2400" dirty="0">
                <a:latin typeface="メイリオ" panose="020B0604030504040204" pitchFamily="50" charset="-128"/>
                <a:ea typeface="メイリオ" panose="020B0604030504040204" pitchFamily="50" charset="-128"/>
              </a:rPr>
              <a:t>ことが可能である</a:t>
            </a:r>
            <a:endPar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34168" y="5894686"/>
            <a:ext cx="42471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プログラムのファイル</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55AA590F-70D1-3E59-E705-C79283DFC377}"/>
              </a:ext>
            </a:extLst>
          </p:cNvPr>
          <p:cNvSpPr/>
          <p:nvPr/>
        </p:nvSpPr>
        <p:spPr>
          <a:xfrm>
            <a:off x="5470891" y="2133458"/>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矢印: 右 9">
            <a:extLst>
              <a:ext uri="{FF2B5EF4-FFF2-40B4-BE49-F238E27FC236}">
                <a16:creationId xmlns:a16="http://schemas.microsoft.com/office/drawing/2014/main" id="{0C02AB2A-3123-BBEC-9478-7A59E2FC1D29}"/>
              </a:ext>
            </a:extLst>
          </p:cNvPr>
          <p:cNvSpPr/>
          <p:nvPr/>
        </p:nvSpPr>
        <p:spPr>
          <a:xfrm>
            <a:off x="3926220" y="2686589"/>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E85063D-35AC-4454-35DE-51BD3F25B6E0}"/>
              </a:ext>
            </a:extLst>
          </p:cNvPr>
          <p:cNvSpPr/>
          <p:nvPr/>
        </p:nvSpPr>
        <p:spPr>
          <a:xfrm>
            <a:off x="854222" y="2918256"/>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051502B2-8851-BFBB-754E-D657F6DF9E10}"/>
              </a:ext>
            </a:extLst>
          </p:cNvPr>
          <p:cNvSpPr/>
          <p:nvPr/>
        </p:nvSpPr>
        <p:spPr>
          <a:xfrm>
            <a:off x="1969788" y="2225569"/>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AA7042A0-2598-518B-850B-1657DE0CAD76}"/>
              </a:ext>
            </a:extLst>
          </p:cNvPr>
          <p:cNvSpPr/>
          <p:nvPr/>
        </p:nvSpPr>
        <p:spPr>
          <a:xfrm>
            <a:off x="2242824" y="2994860"/>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7129EE6B-7202-5A02-EA6B-44BCB0E92F9E}"/>
              </a:ext>
            </a:extLst>
          </p:cNvPr>
          <p:cNvSpPr/>
          <p:nvPr/>
        </p:nvSpPr>
        <p:spPr>
          <a:xfrm>
            <a:off x="434231" y="2099173"/>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6AFBB382-74C7-AE3D-1DC4-B77E4FC14CDE}"/>
              </a:ext>
            </a:extLst>
          </p:cNvPr>
          <p:cNvSpPr/>
          <p:nvPr/>
        </p:nvSpPr>
        <p:spPr>
          <a:xfrm>
            <a:off x="5575215" y="2157791"/>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Rectangle 1">
            <a:extLst>
              <a:ext uri="{FF2B5EF4-FFF2-40B4-BE49-F238E27FC236}">
                <a16:creationId xmlns:a16="http://schemas.microsoft.com/office/drawing/2014/main" id="{F5614465-76DD-44D8-C82A-F6A0A41B4992}"/>
              </a:ext>
            </a:extLst>
          </p:cNvPr>
          <p:cNvSpPr>
            <a:spLocks noChangeArrowheads="1"/>
          </p:cNvSpPr>
          <p:nvPr/>
        </p:nvSpPr>
        <p:spPr bwMode="auto">
          <a:xfrm>
            <a:off x="3340632" y="952535"/>
            <a:ext cx="485392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パッケージのインポート</a:t>
            </a:r>
            <a:r>
              <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により，</a:t>
            </a: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複数のファイルを一括して取り込み</a:t>
            </a:r>
            <a:r>
              <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0" lang="ja-JP" altLang="ja-JP" sz="24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利用</a:t>
            </a:r>
            <a:r>
              <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することができる．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2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10375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1" y="1741337"/>
            <a:ext cx="6611258" cy="2387918"/>
          </a:xfrm>
        </p:spPr>
        <p:txBody>
          <a:bodyPr anchor="b">
            <a:normAutofit fontScale="90000"/>
          </a:bodyPr>
          <a:lstStyle/>
          <a:p>
            <a:r>
              <a:rPr lang="en-US" altLang="ja-JP" sz="4500" dirty="0">
                <a:solidFill>
                  <a:schemeClr val="tx2"/>
                </a:solidFill>
              </a:rPr>
              <a:t>2-4. </a:t>
            </a:r>
            <a:r>
              <a:rPr lang="ja-JP" altLang="en-US" sz="4500" dirty="0">
                <a:solidFill>
                  <a:schemeClr val="tx2"/>
                </a:solidFill>
              </a:rPr>
              <a:t>実データを用いた散布図の作成</a:t>
            </a:r>
            <a:br>
              <a:rPr lang="ja-JP" altLang="en-US" sz="4500" dirty="0">
                <a:solidFill>
                  <a:schemeClr val="tx2"/>
                </a:solidFill>
              </a:rPr>
            </a:br>
            <a:br>
              <a:rPr lang="en-US" altLang="ja-JP" sz="4500" dirty="0">
                <a:solidFill>
                  <a:schemeClr val="tx2"/>
                </a:solidFill>
              </a:rPr>
            </a:br>
            <a:endParaRPr lang="ja-JP" altLang="en-US" sz="4500" dirty="0">
              <a:solidFill>
                <a:schemeClr val="tx2"/>
              </a:solidFill>
            </a:endParaRP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87</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9390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8FCF4-B878-3BEB-0D70-952672AA06F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4399390-5C80-7EDB-33EB-BAAC78F83358}"/>
              </a:ext>
            </a:extLst>
          </p:cNvPr>
          <p:cNvSpPr>
            <a:spLocks noGrp="1"/>
          </p:cNvSpPr>
          <p:nvPr>
            <p:ph type="title"/>
          </p:nvPr>
        </p:nvSpPr>
        <p:spPr/>
        <p:txBody>
          <a:bodyPr>
            <a:normAutofit fontScale="90000"/>
          </a:bodyPr>
          <a:lstStyle/>
          <a:p>
            <a:r>
              <a:rPr lang="ja-JP" altLang="en-US" dirty="0"/>
              <a:t>散布図作成プログラムの基礎</a:t>
            </a:r>
            <a:endParaRPr kumimoji="1" lang="ja-JP" altLang="en-US" dirty="0"/>
          </a:p>
        </p:txBody>
      </p:sp>
      <p:sp>
        <p:nvSpPr>
          <p:cNvPr id="3" name="コンテンツ プレースホルダー 2">
            <a:extLst>
              <a:ext uri="{FF2B5EF4-FFF2-40B4-BE49-F238E27FC236}">
                <a16:creationId xmlns:a16="http://schemas.microsoft.com/office/drawing/2014/main" id="{CAF03F90-E2A3-BEC3-8AA5-2BBB4A19470E}"/>
              </a:ext>
            </a:extLst>
          </p:cNvPr>
          <p:cNvSpPr>
            <a:spLocks noGrp="1"/>
          </p:cNvSpPr>
          <p:nvPr>
            <p:ph idx="1"/>
          </p:nvPr>
        </p:nvSpPr>
        <p:spPr>
          <a:xfrm>
            <a:off x="321845" y="846253"/>
            <a:ext cx="8663338" cy="5333166"/>
          </a:xfrm>
        </p:spPr>
        <p:txBody>
          <a:bodyPr>
            <a:normAutofit/>
          </a:bodyPr>
          <a:lstStyle/>
          <a:p>
            <a:r>
              <a:rPr kumimoji="1" lang="ja-JP" altLang="en-US" sz="2400" b="1" dirty="0"/>
              <a:t>散布図</a:t>
            </a:r>
            <a:r>
              <a:rPr kumimoji="1" lang="ja-JP" altLang="en-US" sz="2400" dirty="0"/>
              <a:t>は，</a:t>
            </a:r>
            <a:r>
              <a:rPr kumimoji="1" lang="ja-JP" altLang="en-US" sz="2400" b="1" dirty="0"/>
              <a:t>複数の変数間の関係</a:t>
            </a:r>
            <a:r>
              <a:rPr kumimoji="1" lang="ja-JP" altLang="en-US" sz="2400" dirty="0"/>
              <a:t>を</a:t>
            </a:r>
            <a:r>
              <a:rPr kumimoji="1" lang="ja-JP" altLang="en-US" sz="2400" b="1" dirty="0"/>
              <a:t>平面上の点</a:t>
            </a:r>
            <a:r>
              <a:rPr kumimoji="1" lang="ja-JP" altLang="en-US" sz="2400" dirty="0"/>
              <a:t>として表現したグラフ</a:t>
            </a:r>
            <a:endParaRPr kumimoji="1" lang="en-US" altLang="ja-JP" sz="2400" dirty="0"/>
          </a:p>
          <a:p>
            <a:r>
              <a:rPr lang="en-US" altLang="ja-JP" sz="2400" dirty="0"/>
              <a:t>Python </a:t>
            </a:r>
            <a:r>
              <a:rPr lang="ja-JP" altLang="en-US" sz="2400" dirty="0"/>
              <a:t>では，</a:t>
            </a:r>
            <a:r>
              <a:rPr lang="en-US" altLang="ja-JP" sz="2400" dirty="0" err="1"/>
              <a:t>Matplotlob</a:t>
            </a:r>
            <a:r>
              <a:rPr lang="en-US" altLang="ja-JP" sz="2400" dirty="0"/>
              <a:t> </a:t>
            </a:r>
            <a:r>
              <a:rPr lang="ja-JP" altLang="en-US" sz="2400" dirty="0"/>
              <a:t>ライブラリを使用することで，散布図を作成可能</a:t>
            </a:r>
            <a:endParaRPr kumimoji="1" lang="ja-JP" altLang="en-US" sz="2400" dirty="0"/>
          </a:p>
        </p:txBody>
      </p:sp>
      <p:sp>
        <p:nvSpPr>
          <p:cNvPr id="4" name="スライド番号プレースホルダー 3">
            <a:extLst>
              <a:ext uri="{FF2B5EF4-FFF2-40B4-BE49-F238E27FC236}">
                <a16:creationId xmlns:a16="http://schemas.microsoft.com/office/drawing/2014/main" id="{82AB9AAD-E631-487D-8075-02CC2830A35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図 8">
            <a:extLst>
              <a:ext uri="{FF2B5EF4-FFF2-40B4-BE49-F238E27FC236}">
                <a16:creationId xmlns:a16="http://schemas.microsoft.com/office/drawing/2014/main" id="{1BB824FC-584D-EC68-60B2-64C398BA5C1F}"/>
              </a:ext>
            </a:extLst>
          </p:cNvPr>
          <p:cNvPicPr>
            <a:picLocks noChangeAspect="1"/>
          </p:cNvPicPr>
          <p:nvPr/>
        </p:nvPicPr>
        <p:blipFill>
          <a:blip r:embed="rId2"/>
          <a:stretch>
            <a:fillRect/>
          </a:stretch>
        </p:blipFill>
        <p:spPr>
          <a:xfrm>
            <a:off x="430283" y="2650305"/>
            <a:ext cx="8035136" cy="3281316"/>
          </a:xfrm>
          <a:prstGeom prst="rect">
            <a:avLst/>
          </a:prstGeom>
        </p:spPr>
      </p:pic>
    </p:spTree>
    <p:extLst>
      <p:ext uri="{BB962C8B-B14F-4D97-AF65-F5344CB8AC3E}">
        <p14:creationId xmlns:p14="http://schemas.microsoft.com/office/powerpoint/2010/main" val="19372995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58AB2-92F0-A736-15C4-C739AFB3E59C}"/>
              </a:ext>
            </a:extLst>
          </p:cNvPr>
          <p:cNvSpPr>
            <a:spLocks noGrp="1"/>
          </p:cNvSpPr>
          <p:nvPr>
            <p:ph type="title"/>
          </p:nvPr>
        </p:nvSpPr>
        <p:spPr/>
        <p:txBody>
          <a:bodyPr>
            <a:normAutofit fontScale="90000"/>
          </a:bodyPr>
          <a:lstStyle/>
          <a:p>
            <a:r>
              <a:rPr lang="ja-JP" altLang="en-US" dirty="0"/>
              <a:t>散布図作成プログラムの構成要素</a:t>
            </a:r>
            <a:endParaRPr kumimoji="1" lang="ja-JP" altLang="en-US" dirty="0"/>
          </a:p>
        </p:txBody>
      </p:sp>
      <p:sp>
        <p:nvSpPr>
          <p:cNvPr id="3" name="コンテンツ プレースホルダー 2">
            <a:extLst>
              <a:ext uri="{FF2B5EF4-FFF2-40B4-BE49-F238E27FC236}">
                <a16:creationId xmlns:a16="http://schemas.microsoft.com/office/drawing/2014/main" id="{8A084328-7B21-7326-008D-603893345480}"/>
              </a:ext>
            </a:extLst>
          </p:cNvPr>
          <p:cNvSpPr>
            <a:spLocks noGrp="1"/>
          </p:cNvSpPr>
          <p:nvPr>
            <p:ph idx="1"/>
          </p:nvPr>
        </p:nvSpPr>
        <p:spPr>
          <a:xfrm>
            <a:off x="66775" y="798126"/>
            <a:ext cx="4392517" cy="5333166"/>
          </a:xfrm>
        </p:spPr>
        <p:txBody>
          <a:bodyPr>
            <a:normAutofit/>
          </a:bodyPr>
          <a:lstStyle/>
          <a:p>
            <a:pPr marL="0" indent="0">
              <a:buNone/>
            </a:pPr>
            <a:r>
              <a:rPr kumimoji="1" lang="en-US" altLang="ja-JP" sz="2400" dirty="0"/>
              <a:t>import </a:t>
            </a:r>
            <a:r>
              <a:rPr kumimoji="1" lang="en-US" altLang="ja-JP" sz="2400" dirty="0" err="1"/>
              <a:t>matplotlib.pyplot</a:t>
            </a:r>
            <a:r>
              <a:rPr kumimoji="1" lang="en-US" altLang="ja-JP" sz="2400" dirty="0"/>
              <a:t> as </a:t>
            </a:r>
            <a:r>
              <a:rPr kumimoji="1" lang="en-US" altLang="ja-JP" sz="2400" dirty="0" err="1"/>
              <a:t>plt</a:t>
            </a:r>
            <a:endParaRPr kumimoji="1" lang="en-US" altLang="ja-JP" sz="2400" dirty="0"/>
          </a:p>
          <a:p>
            <a:pPr marL="0" indent="0">
              <a:buNone/>
            </a:pPr>
            <a:r>
              <a:rPr kumimoji="1" lang="en-US" altLang="ja-JP" sz="2400" dirty="0"/>
              <a:t>x = [1, 2, 3, 4, 5]</a:t>
            </a:r>
          </a:p>
          <a:p>
            <a:pPr marL="0" indent="0">
              <a:buNone/>
            </a:pPr>
            <a:r>
              <a:rPr kumimoji="1" lang="en-US" altLang="ja-JP" sz="2400" dirty="0"/>
              <a:t>y = [2, 4, 5, 4, 5]</a:t>
            </a:r>
          </a:p>
          <a:p>
            <a:pPr marL="0" indent="0">
              <a:buNone/>
            </a:pPr>
            <a:r>
              <a:rPr kumimoji="1" lang="en-US" altLang="ja-JP" sz="2400" dirty="0" err="1"/>
              <a:t>plt.plot</a:t>
            </a:r>
            <a:r>
              <a:rPr kumimoji="1" lang="en-US" altLang="ja-JP" sz="2400" dirty="0"/>
              <a:t>(x, y, 'o’) </a:t>
            </a:r>
          </a:p>
          <a:p>
            <a:pPr marL="0" indent="0">
              <a:buNone/>
            </a:pPr>
            <a:r>
              <a:rPr kumimoji="1" lang="en-US" altLang="ja-JP" sz="2400" dirty="0" err="1"/>
              <a:t>plt.title</a:t>
            </a:r>
            <a:r>
              <a:rPr kumimoji="1" lang="en-US" altLang="ja-JP" sz="2400" dirty="0"/>
              <a:t>('Scatter Plot’)</a:t>
            </a:r>
          </a:p>
          <a:p>
            <a:pPr marL="0" indent="0">
              <a:buNone/>
            </a:pPr>
            <a:r>
              <a:rPr kumimoji="1" lang="en-US" altLang="ja-JP" sz="2400" dirty="0" err="1"/>
              <a:t>plt.show</a:t>
            </a:r>
            <a:r>
              <a:rPr kumimoji="1" lang="en-US" altLang="ja-JP" sz="2400" dirty="0"/>
              <a:t>()</a:t>
            </a:r>
            <a:endParaRPr kumimoji="1" lang="ja-JP" altLang="en-US" sz="2400" dirty="0"/>
          </a:p>
        </p:txBody>
      </p:sp>
      <p:sp>
        <p:nvSpPr>
          <p:cNvPr id="4" name="スライド番号プレースホルダー 3">
            <a:extLst>
              <a:ext uri="{FF2B5EF4-FFF2-40B4-BE49-F238E27FC236}">
                <a16:creationId xmlns:a16="http://schemas.microsoft.com/office/drawing/2014/main" id="{148C07E4-97CF-E6B9-90FF-9D6F297D86E2}"/>
              </a:ext>
            </a:extLst>
          </p:cNvPr>
          <p:cNvSpPr>
            <a:spLocks noGrp="1"/>
          </p:cNvSpPr>
          <p:nvPr>
            <p:ph type="sldNum" sz="quarter" idx="12"/>
          </p:nvPr>
        </p:nvSpPr>
        <p:spPr/>
        <p:txBody>
          <a:bodyPr/>
          <a:lstStyle/>
          <a:p>
            <a:fld id="{E205D82C-95A1-431E-8E38-AA614A14CDCF}" type="slidenum">
              <a:rPr kumimoji="1" lang="ja-JP" altLang="en-US" smtClean="0"/>
              <a:t>89</a:t>
            </a:fld>
            <a:endParaRPr kumimoji="1" lang="ja-JP" altLang="en-US"/>
          </a:p>
        </p:txBody>
      </p:sp>
      <p:sp>
        <p:nvSpPr>
          <p:cNvPr id="5" name="コンテンツ プレースホルダー 2">
            <a:extLst>
              <a:ext uri="{FF2B5EF4-FFF2-40B4-BE49-F238E27FC236}">
                <a16:creationId xmlns:a16="http://schemas.microsoft.com/office/drawing/2014/main" id="{7E6427D8-C81C-91E3-C47A-F3E9267DB8F0}"/>
              </a:ext>
            </a:extLst>
          </p:cNvPr>
          <p:cNvSpPr txBox="1">
            <a:spLocks/>
          </p:cNvSpPr>
          <p:nvPr/>
        </p:nvSpPr>
        <p:spPr>
          <a:xfrm>
            <a:off x="4278430" y="846253"/>
            <a:ext cx="4755150" cy="533316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8000"/>
              </a:lnSpc>
              <a:buFont typeface="Arial" panose="020B0604020202020204" pitchFamily="34" charset="0"/>
              <a:buNone/>
            </a:pPr>
            <a:r>
              <a:rPr lang="en-US" altLang="ja-JP" sz="1800" dirty="0" err="1"/>
              <a:t>Matplotlib.pyplot</a:t>
            </a:r>
            <a:r>
              <a:rPr lang="en-US" altLang="ja-JP" sz="1800" dirty="0"/>
              <a:t> </a:t>
            </a:r>
            <a:r>
              <a:rPr lang="ja-JP" altLang="en-US" sz="1800" dirty="0"/>
              <a:t>ライブラリのインポート</a:t>
            </a:r>
            <a:endParaRPr lang="en-US" altLang="ja-JP" sz="1800" dirty="0"/>
          </a:p>
          <a:p>
            <a:pPr marL="0" indent="0">
              <a:lnSpc>
                <a:spcPct val="128000"/>
              </a:lnSpc>
              <a:buFont typeface="Arial" panose="020B0604020202020204" pitchFamily="34" charset="0"/>
              <a:buNone/>
            </a:pPr>
            <a:r>
              <a:rPr lang="ja-JP" altLang="en-US" sz="1800" dirty="0"/>
              <a:t>データの準備（</a:t>
            </a:r>
            <a:r>
              <a:rPr lang="en-US" altLang="ja-JP" sz="1800" dirty="0"/>
              <a:t>x</a:t>
            </a:r>
            <a:r>
              <a:rPr lang="ja-JP" altLang="en-US" sz="1800" dirty="0"/>
              <a:t>座標と</a:t>
            </a:r>
            <a:r>
              <a:rPr lang="en-US" altLang="ja-JP" sz="1800" dirty="0"/>
              <a:t>y</a:t>
            </a:r>
            <a:r>
              <a:rPr lang="ja-JP" altLang="en-US" sz="1800" dirty="0"/>
              <a:t>座標）</a:t>
            </a:r>
            <a:endParaRPr lang="en-US" altLang="ja-JP" sz="1800" dirty="0"/>
          </a:p>
          <a:p>
            <a:pPr marL="0" indent="0">
              <a:lnSpc>
                <a:spcPct val="128000"/>
              </a:lnSpc>
              <a:buFont typeface="Arial" panose="020B0604020202020204" pitchFamily="34" charset="0"/>
              <a:buNone/>
            </a:pPr>
            <a:endParaRPr lang="en-US" altLang="ja-JP" sz="1800" dirty="0"/>
          </a:p>
          <a:p>
            <a:pPr marL="0" indent="0">
              <a:lnSpc>
                <a:spcPct val="128000"/>
              </a:lnSpc>
              <a:buFont typeface="Arial" panose="020B0604020202020204" pitchFamily="34" charset="0"/>
              <a:buNone/>
            </a:pPr>
            <a:r>
              <a:rPr lang="en-US" altLang="ja-JP" sz="1800" dirty="0" err="1"/>
              <a:t>plt.plot</a:t>
            </a:r>
            <a:r>
              <a:rPr lang="en-US" altLang="ja-JP" sz="1800" dirty="0"/>
              <a:t>() </a:t>
            </a:r>
            <a:r>
              <a:rPr lang="ja-JP" altLang="en-US" sz="1800" dirty="0"/>
              <a:t>によるプロット</a:t>
            </a:r>
            <a:endParaRPr lang="en-US" altLang="ja-JP" sz="1800" dirty="0"/>
          </a:p>
          <a:p>
            <a:pPr marL="0" indent="0">
              <a:lnSpc>
                <a:spcPct val="128000"/>
              </a:lnSpc>
              <a:buFont typeface="Arial" panose="020B0604020202020204" pitchFamily="34" charset="0"/>
              <a:buNone/>
            </a:pPr>
            <a:r>
              <a:rPr lang="ja-JP" altLang="en-US" sz="1800" dirty="0"/>
              <a:t>グラフのタイトル設定</a:t>
            </a:r>
            <a:endParaRPr lang="en-US" altLang="ja-JP" sz="1800" dirty="0"/>
          </a:p>
          <a:p>
            <a:pPr marL="0" indent="0">
              <a:lnSpc>
                <a:spcPct val="128000"/>
              </a:lnSpc>
              <a:buFont typeface="Arial" panose="020B0604020202020204" pitchFamily="34" charset="0"/>
              <a:buNone/>
            </a:pPr>
            <a:r>
              <a:rPr lang="en-US" altLang="ja-JP" sz="1800" dirty="0" err="1"/>
              <a:t>plt.show</a:t>
            </a:r>
            <a:r>
              <a:rPr lang="en-US" altLang="ja-JP" sz="1800" dirty="0"/>
              <a:t>() </a:t>
            </a:r>
            <a:r>
              <a:rPr lang="ja-JP" altLang="en-US" sz="1800" dirty="0"/>
              <a:t>によるグラフ表示</a:t>
            </a:r>
          </a:p>
        </p:txBody>
      </p:sp>
      <p:pic>
        <p:nvPicPr>
          <p:cNvPr id="9" name="図 8">
            <a:extLst>
              <a:ext uri="{FF2B5EF4-FFF2-40B4-BE49-F238E27FC236}">
                <a16:creationId xmlns:a16="http://schemas.microsoft.com/office/drawing/2014/main" id="{D97A8E46-8FE9-E2AD-95D4-258C68FEE88D}"/>
              </a:ext>
            </a:extLst>
          </p:cNvPr>
          <p:cNvPicPr>
            <a:picLocks noChangeAspect="1"/>
          </p:cNvPicPr>
          <p:nvPr/>
        </p:nvPicPr>
        <p:blipFill>
          <a:blip r:embed="rId2"/>
          <a:stretch>
            <a:fillRect/>
          </a:stretch>
        </p:blipFill>
        <p:spPr>
          <a:xfrm>
            <a:off x="435096" y="3834212"/>
            <a:ext cx="7267191" cy="2967710"/>
          </a:xfrm>
          <a:prstGeom prst="rect">
            <a:avLst/>
          </a:prstGeom>
        </p:spPr>
      </p:pic>
    </p:spTree>
    <p:extLst>
      <p:ext uri="{BB962C8B-B14F-4D97-AF65-F5344CB8AC3E}">
        <p14:creationId xmlns:p14="http://schemas.microsoft.com/office/powerpoint/2010/main" val="3419800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F8AC9A-61D3-2765-9D09-6A1145EE289F}"/>
              </a:ext>
            </a:extLst>
          </p:cNvPr>
          <p:cNvSpPr>
            <a:spLocks noGrp="1"/>
          </p:cNvSpPr>
          <p:nvPr>
            <p:ph type="title"/>
          </p:nvPr>
        </p:nvSpPr>
        <p:spPr>
          <a:xfrm>
            <a:off x="465315" y="221838"/>
            <a:ext cx="8450085" cy="557296"/>
          </a:xfrm>
        </p:spPr>
        <p:txBody>
          <a:bodyPr/>
          <a:lstStyle/>
          <a:p>
            <a:r>
              <a:rPr lang="ja-JP" altLang="en-US" dirty="0"/>
              <a:t>プログラミング</a:t>
            </a:r>
            <a:r>
              <a:rPr kumimoji="1" lang="ja-JP" altLang="en-US" dirty="0"/>
              <a:t>の</a:t>
            </a:r>
            <a:r>
              <a:rPr lang="ja-JP" altLang="en-US" dirty="0"/>
              <a:t>達成感</a:t>
            </a:r>
            <a:endParaRPr kumimoji="1" lang="ja-JP" altLang="en-US" dirty="0"/>
          </a:p>
        </p:txBody>
      </p:sp>
      <p:sp>
        <p:nvSpPr>
          <p:cNvPr id="3" name="コンテンツ プレースホルダー 2">
            <a:extLst>
              <a:ext uri="{FF2B5EF4-FFF2-40B4-BE49-F238E27FC236}">
                <a16:creationId xmlns:a16="http://schemas.microsoft.com/office/drawing/2014/main" id="{6DEF1E50-D59B-448E-4BF5-7DFD7D58B1D7}"/>
              </a:ext>
            </a:extLst>
          </p:cNvPr>
          <p:cNvSpPr>
            <a:spLocks noGrp="1"/>
          </p:cNvSpPr>
          <p:nvPr>
            <p:ph idx="1"/>
          </p:nvPr>
        </p:nvSpPr>
        <p:spPr>
          <a:xfrm>
            <a:off x="465315" y="1120140"/>
            <a:ext cx="8528290" cy="5676247"/>
          </a:xfrm>
        </p:spPr>
        <p:txBody>
          <a:bodyPr>
            <a:normAutofit/>
          </a:bodyPr>
          <a:lstStyle/>
          <a:p>
            <a:pPr>
              <a:spcBef>
                <a:spcPts val="1200"/>
              </a:spcBef>
            </a:pPr>
            <a:r>
              <a:rPr lang="ja-JP" altLang="en-US" sz="2400" b="1" dirty="0"/>
              <a:t>自分のアイデアを形に</a:t>
            </a:r>
            <a:r>
              <a:rPr lang="ja-JP" altLang="en-US" sz="2400" dirty="0"/>
              <a:t>することで得られる</a:t>
            </a:r>
            <a:r>
              <a:rPr lang="ja-JP" altLang="en-US" sz="2400" b="1" dirty="0"/>
              <a:t>達成感</a:t>
            </a:r>
            <a:endParaRPr lang="en-US" altLang="ja-JP" sz="2400" b="1" dirty="0"/>
          </a:p>
          <a:p>
            <a:pPr>
              <a:spcBef>
                <a:spcPts val="1200"/>
              </a:spcBef>
            </a:pPr>
            <a:r>
              <a:rPr lang="ja-JP" altLang="en-US" sz="2400" b="1" dirty="0"/>
              <a:t>自分でデザイン</a:t>
            </a:r>
            <a:r>
              <a:rPr lang="ja-JP" altLang="en-US" sz="2400" dirty="0"/>
              <a:t>し、問題が生じたときは自分で解決していく</a:t>
            </a:r>
            <a:endParaRPr lang="en-US" altLang="ja-JP" sz="2400" dirty="0"/>
          </a:p>
          <a:p>
            <a:pPr>
              <a:spcBef>
                <a:spcPts val="1200"/>
              </a:spcBef>
            </a:pPr>
            <a:r>
              <a:rPr lang="ja-JP" altLang="en-US" sz="2400" b="1" dirty="0"/>
              <a:t>自分の手でプログラムを完成させるプロセス</a:t>
            </a:r>
            <a:r>
              <a:rPr lang="ja-JP" altLang="en-US" sz="2400" dirty="0"/>
              <a:t>は、大いに</a:t>
            </a:r>
            <a:r>
              <a:rPr lang="ja-JP" altLang="en-US" sz="2400" b="1" dirty="0"/>
              <a:t>充実感</a:t>
            </a:r>
            <a:r>
              <a:rPr lang="ja-JP" altLang="en-US" sz="2400" dirty="0"/>
              <a:t>をもたらすもの</a:t>
            </a:r>
            <a:endParaRPr lang="en-US" altLang="ja-JP" sz="2400" dirty="0"/>
          </a:p>
          <a:p>
            <a:pPr lvl="1">
              <a:lnSpc>
                <a:spcPct val="100000"/>
              </a:lnSpc>
              <a:spcBef>
                <a:spcPts val="1200"/>
              </a:spcBef>
            </a:pPr>
            <a:endParaRPr lang="ja-JP" altLang="en-US" b="1"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61DE8037-9A19-EB02-EC9A-08EC700B10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35047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BD3DBC-0CF8-3537-309A-BB4BD4522E77}"/>
              </a:ext>
            </a:extLst>
          </p:cNvPr>
          <p:cNvSpPr>
            <a:spLocks noGrp="1"/>
          </p:cNvSpPr>
          <p:nvPr>
            <p:ph type="title"/>
          </p:nvPr>
        </p:nvSpPr>
        <p:spPr/>
        <p:txBody>
          <a:bodyPr>
            <a:normAutofit fontScale="90000"/>
          </a:bodyPr>
          <a:lstStyle/>
          <a:p>
            <a:r>
              <a:rPr lang="ja-JP" altLang="en-US" dirty="0"/>
              <a:t>プログラムを用いた散布図作成のメリット</a:t>
            </a:r>
            <a:endParaRPr kumimoji="1" lang="ja-JP" altLang="en-US" dirty="0"/>
          </a:p>
        </p:txBody>
      </p:sp>
      <p:sp>
        <p:nvSpPr>
          <p:cNvPr id="3" name="コンテンツ プレースホルダー 2">
            <a:extLst>
              <a:ext uri="{FF2B5EF4-FFF2-40B4-BE49-F238E27FC236}">
                <a16:creationId xmlns:a16="http://schemas.microsoft.com/office/drawing/2014/main" id="{0D2A9060-8D74-3CF1-78D0-8A3B5905BA8F}"/>
              </a:ext>
            </a:extLst>
          </p:cNvPr>
          <p:cNvSpPr>
            <a:spLocks noGrp="1"/>
          </p:cNvSpPr>
          <p:nvPr>
            <p:ph idx="1"/>
          </p:nvPr>
        </p:nvSpPr>
        <p:spPr/>
        <p:txBody>
          <a:bodyPr>
            <a:normAutofit/>
          </a:bodyPr>
          <a:lstStyle/>
          <a:p>
            <a:pPr>
              <a:buFont typeface="Arial" panose="020B0604020202020204" pitchFamily="34" charset="0"/>
              <a:buChar char="•"/>
            </a:pPr>
            <a:r>
              <a:rPr lang="ja-JP" altLang="en-US" sz="2400" b="1" dirty="0"/>
              <a:t>自動化</a:t>
            </a:r>
            <a:r>
              <a:rPr lang="ja-JP" altLang="en-US" sz="2400" dirty="0"/>
              <a:t>：</a:t>
            </a:r>
            <a:endParaRPr lang="en-US" altLang="ja-JP" sz="2400" dirty="0"/>
          </a:p>
          <a:p>
            <a:pPr marL="0" indent="0">
              <a:buNone/>
            </a:pPr>
            <a:r>
              <a:rPr lang="ja-JP" altLang="en-US" sz="2400" dirty="0"/>
              <a:t>大量のデータセットでも，自動的に処理できる</a:t>
            </a:r>
          </a:p>
          <a:p>
            <a:pPr>
              <a:buFont typeface="Arial" panose="020B0604020202020204" pitchFamily="34" charset="0"/>
              <a:buChar char="•"/>
            </a:pPr>
            <a:r>
              <a:rPr lang="ja-JP" altLang="en-US" sz="2400" b="1" dirty="0"/>
              <a:t>再現性の向上</a:t>
            </a:r>
            <a:r>
              <a:rPr lang="ja-JP" altLang="en-US" sz="2400" dirty="0"/>
              <a:t>：</a:t>
            </a:r>
            <a:endParaRPr lang="en-US" altLang="ja-JP" sz="2400" dirty="0"/>
          </a:p>
          <a:p>
            <a:pPr marL="0" indent="0">
              <a:buNone/>
            </a:pPr>
            <a:r>
              <a:rPr lang="ja-JP" altLang="en-US" sz="2400" dirty="0"/>
              <a:t>同じ散布図を簡単に再現できる</a:t>
            </a:r>
          </a:p>
          <a:p>
            <a:pPr>
              <a:buFont typeface="Arial" panose="020B0604020202020204" pitchFamily="34" charset="0"/>
              <a:buChar char="•"/>
            </a:pPr>
            <a:r>
              <a:rPr lang="ja-JP" altLang="en-US" sz="2400" b="1" dirty="0"/>
              <a:t>カスタマイズの柔軟性</a:t>
            </a:r>
            <a:r>
              <a:rPr lang="ja-JP" altLang="en-US" sz="2400" dirty="0"/>
              <a:t>：</a:t>
            </a:r>
            <a:endParaRPr lang="en-US" altLang="ja-JP" sz="2400" dirty="0"/>
          </a:p>
          <a:p>
            <a:pPr marL="0" indent="0">
              <a:buNone/>
            </a:pPr>
            <a:r>
              <a:rPr lang="ja-JP" altLang="en-US" sz="2400" dirty="0"/>
              <a:t>グラフの細かな部分まで調整できる</a:t>
            </a:r>
            <a:endParaRPr lang="en-US" altLang="ja-JP" sz="2400" dirty="0"/>
          </a:p>
          <a:p>
            <a:pPr marL="0" indent="0">
              <a:buNone/>
            </a:pPr>
            <a:endParaRPr lang="en-US" altLang="ja-JP" sz="2400" dirty="0"/>
          </a:p>
          <a:p>
            <a:pPr marL="0" indent="0">
              <a:buNone/>
            </a:pPr>
            <a:r>
              <a:rPr lang="ja-JP" altLang="en-US" sz="2400" dirty="0"/>
              <a:t>プログラムを用いた散布図作成は、特に研究や大規模データ分析の場面で有効</a:t>
            </a:r>
            <a:endParaRPr kumimoji="1" lang="en-US" altLang="ja-JP" sz="2400" dirty="0"/>
          </a:p>
          <a:p>
            <a:pPr marL="0" indent="0">
              <a:buNone/>
            </a:pPr>
            <a:endParaRPr lang="ja-JP" altLang="en-US"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F1F7CE28-EA5F-5AB0-5CA7-92FCF707E22F}"/>
              </a:ext>
            </a:extLst>
          </p:cNvPr>
          <p:cNvSpPr>
            <a:spLocks noGrp="1"/>
          </p:cNvSpPr>
          <p:nvPr>
            <p:ph type="sldNum" sz="quarter" idx="12"/>
          </p:nvPr>
        </p:nvSpPr>
        <p:spPr/>
        <p:txBody>
          <a:bodyPr/>
          <a:lstStyle/>
          <a:p>
            <a:fld id="{E205D82C-95A1-431E-8E38-AA614A14CDCF}" type="slidenum">
              <a:rPr kumimoji="1" lang="ja-JP" altLang="en-US" smtClean="0"/>
              <a:t>90</a:t>
            </a:fld>
            <a:endParaRPr kumimoji="1" lang="ja-JP" altLang="en-US"/>
          </a:p>
        </p:txBody>
      </p:sp>
    </p:spTree>
    <p:extLst>
      <p:ext uri="{BB962C8B-B14F-4D97-AF65-F5344CB8AC3E}">
        <p14:creationId xmlns:p14="http://schemas.microsoft.com/office/powerpoint/2010/main" val="28554532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フリーフォーム 17"/>
          <p:cNvSpPr/>
          <p:nvPr/>
        </p:nvSpPr>
        <p:spPr>
          <a:xfrm>
            <a:off x="1140626" y="1620285"/>
            <a:ext cx="471371" cy="1150288"/>
          </a:xfrm>
          <a:custGeom>
            <a:avLst/>
            <a:gdLst>
              <a:gd name="connsiteX0" fmla="*/ 437565 w 471371"/>
              <a:gd name="connsiteY0" fmla="*/ 1138792 h 1150288"/>
              <a:gd name="connsiteX1" fmla="*/ 415126 w 471371"/>
              <a:gd name="connsiteY1" fmla="*/ 942449 h 1150288"/>
              <a:gd name="connsiteX2" fmla="*/ 403906 w 471371"/>
              <a:gd name="connsiteY2" fmla="*/ 858302 h 1150288"/>
              <a:gd name="connsiteX3" fmla="*/ 392687 w 471371"/>
              <a:gd name="connsiteY3" fmla="*/ 824643 h 1150288"/>
              <a:gd name="connsiteX4" fmla="*/ 370247 w 471371"/>
              <a:gd name="connsiteY4" fmla="*/ 779764 h 1150288"/>
              <a:gd name="connsiteX5" fmla="*/ 364638 w 471371"/>
              <a:gd name="connsiteY5" fmla="*/ 751715 h 1150288"/>
              <a:gd name="connsiteX6" fmla="*/ 347808 w 471371"/>
              <a:gd name="connsiteY6" fmla="*/ 701227 h 1150288"/>
              <a:gd name="connsiteX7" fmla="*/ 342198 w 471371"/>
              <a:gd name="connsiteY7" fmla="*/ 684397 h 1150288"/>
              <a:gd name="connsiteX8" fmla="*/ 336589 w 471371"/>
              <a:gd name="connsiteY8" fmla="*/ 667568 h 1150288"/>
              <a:gd name="connsiteX9" fmla="*/ 325369 w 471371"/>
              <a:gd name="connsiteY9" fmla="*/ 650738 h 1150288"/>
              <a:gd name="connsiteX10" fmla="*/ 319759 w 471371"/>
              <a:gd name="connsiteY10" fmla="*/ 600250 h 1150288"/>
              <a:gd name="connsiteX11" fmla="*/ 314149 w 471371"/>
              <a:gd name="connsiteY11" fmla="*/ 566591 h 1150288"/>
              <a:gd name="connsiteX12" fmla="*/ 302930 w 471371"/>
              <a:gd name="connsiteY12" fmla="*/ 499273 h 1150288"/>
              <a:gd name="connsiteX13" fmla="*/ 297320 w 471371"/>
              <a:gd name="connsiteY13" fmla="*/ 476834 h 1150288"/>
              <a:gd name="connsiteX14" fmla="*/ 280490 w 471371"/>
              <a:gd name="connsiteY14" fmla="*/ 460005 h 1150288"/>
              <a:gd name="connsiteX15" fmla="*/ 235612 w 471371"/>
              <a:gd name="connsiteY15" fmla="*/ 420736 h 1150288"/>
              <a:gd name="connsiteX16" fmla="*/ 201953 w 471371"/>
              <a:gd name="connsiteY16" fmla="*/ 398297 h 1150288"/>
              <a:gd name="connsiteX17" fmla="*/ 185124 w 471371"/>
              <a:gd name="connsiteY17" fmla="*/ 387077 h 1150288"/>
              <a:gd name="connsiteX18" fmla="*/ 168294 w 471371"/>
              <a:gd name="connsiteY18" fmla="*/ 381467 h 1150288"/>
              <a:gd name="connsiteX19" fmla="*/ 134635 w 471371"/>
              <a:gd name="connsiteY19" fmla="*/ 364638 h 1150288"/>
              <a:gd name="connsiteX20" fmla="*/ 95366 w 471371"/>
              <a:gd name="connsiteY20" fmla="*/ 347808 h 1150288"/>
              <a:gd name="connsiteX21" fmla="*/ 61708 w 471371"/>
              <a:gd name="connsiteY21" fmla="*/ 325369 h 1150288"/>
              <a:gd name="connsiteX22" fmla="*/ 39268 w 471371"/>
              <a:gd name="connsiteY22" fmla="*/ 314149 h 1150288"/>
              <a:gd name="connsiteX23" fmla="*/ 28049 w 471371"/>
              <a:gd name="connsiteY23" fmla="*/ 280491 h 1150288"/>
              <a:gd name="connsiteX24" fmla="*/ 16829 w 471371"/>
              <a:gd name="connsiteY24" fmla="*/ 235612 h 1150288"/>
              <a:gd name="connsiteX25" fmla="*/ 11219 w 471371"/>
              <a:gd name="connsiteY25" fmla="*/ 213173 h 1150288"/>
              <a:gd name="connsiteX26" fmla="*/ 0 w 471371"/>
              <a:gd name="connsiteY26" fmla="*/ 196343 h 1150288"/>
              <a:gd name="connsiteX27" fmla="*/ 5609 w 471371"/>
              <a:gd name="connsiteY27" fmla="*/ 112196 h 1150288"/>
              <a:gd name="connsiteX28" fmla="*/ 11219 w 471371"/>
              <a:gd name="connsiteY28" fmla="*/ 95367 h 1150288"/>
              <a:gd name="connsiteX29" fmla="*/ 28049 w 471371"/>
              <a:gd name="connsiteY29" fmla="*/ 84147 h 1150288"/>
              <a:gd name="connsiteX30" fmla="*/ 56098 w 471371"/>
              <a:gd name="connsiteY30" fmla="*/ 61708 h 1150288"/>
              <a:gd name="connsiteX31" fmla="*/ 89757 w 471371"/>
              <a:gd name="connsiteY31" fmla="*/ 39268 h 1150288"/>
              <a:gd name="connsiteX32" fmla="*/ 106586 w 471371"/>
              <a:gd name="connsiteY32" fmla="*/ 28049 h 1150288"/>
              <a:gd name="connsiteX33" fmla="*/ 145855 w 471371"/>
              <a:gd name="connsiteY33" fmla="*/ 16829 h 1150288"/>
              <a:gd name="connsiteX34" fmla="*/ 179514 w 471371"/>
              <a:gd name="connsiteY34" fmla="*/ 5610 h 1150288"/>
              <a:gd name="connsiteX35" fmla="*/ 196343 w 471371"/>
              <a:gd name="connsiteY35" fmla="*/ 0 h 1150288"/>
              <a:gd name="connsiteX36" fmla="*/ 241222 w 471371"/>
              <a:gd name="connsiteY36" fmla="*/ 5610 h 1150288"/>
              <a:gd name="connsiteX37" fmla="*/ 258051 w 471371"/>
              <a:gd name="connsiteY37" fmla="*/ 16829 h 1150288"/>
              <a:gd name="connsiteX38" fmla="*/ 274881 w 471371"/>
              <a:gd name="connsiteY38" fmla="*/ 22439 h 1150288"/>
              <a:gd name="connsiteX39" fmla="*/ 291710 w 471371"/>
              <a:gd name="connsiteY39" fmla="*/ 33659 h 1150288"/>
              <a:gd name="connsiteX40" fmla="*/ 308539 w 471371"/>
              <a:gd name="connsiteY40" fmla="*/ 39268 h 1150288"/>
              <a:gd name="connsiteX41" fmla="*/ 336589 w 471371"/>
              <a:gd name="connsiteY41" fmla="*/ 61708 h 1150288"/>
              <a:gd name="connsiteX42" fmla="*/ 364638 w 471371"/>
              <a:gd name="connsiteY42" fmla="*/ 84147 h 1150288"/>
              <a:gd name="connsiteX43" fmla="*/ 387077 w 471371"/>
              <a:gd name="connsiteY43" fmla="*/ 123416 h 1150288"/>
              <a:gd name="connsiteX44" fmla="*/ 415126 w 471371"/>
              <a:gd name="connsiteY44" fmla="*/ 173904 h 1150288"/>
              <a:gd name="connsiteX45" fmla="*/ 409516 w 471371"/>
              <a:gd name="connsiteY45" fmla="*/ 342198 h 1150288"/>
              <a:gd name="connsiteX46" fmla="*/ 403906 w 471371"/>
              <a:gd name="connsiteY46" fmla="*/ 359028 h 1150288"/>
              <a:gd name="connsiteX47" fmla="*/ 392687 w 471371"/>
              <a:gd name="connsiteY47" fmla="*/ 420736 h 1150288"/>
              <a:gd name="connsiteX48" fmla="*/ 381467 w 471371"/>
              <a:gd name="connsiteY48" fmla="*/ 493664 h 1150288"/>
              <a:gd name="connsiteX49" fmla="*/ 370247 w 471371"/>
              <a:gd name="connsiteY49" fmla="*/ 527322 h 1150288"/>
              <a:gd name="connsiteX50" fmla="*/ 375857 w 471371"/>
              <a:gd name="connsiteY50" fmla="*/ 650738 h 1150288"/>
              <a:gd name="connsiteX51" fmla="*/ 381467 w 471371"/>
              <a:gd name="connsiteY51" fmla="*/ 667568 h 1150288"/>
              <a:gd name="connsiteX52" fmla="*/ 387077 w 471371"/>
              <a:gd name="connsiteY52" fmla="*/ 807813 h 1150288"/>
              <a:gd name="connsiteX53" fmla="*/ 398297 w 471371"/>
              <a:gd name="connsiteY53" fmla="*/ 936839 h 1150288"/>
              <a:gd name="connsiteX54" fmla="*/ 409516 w 471371"/>
              <a:gd name="connsiteY54" fmla="*/ 976108 h 1150288"/>
              <a:gd name="connsiteX55" fmla="*/ 415126 w 471371"/>
              <a:gd name="connsiteY55" fmla="*/ 1026596 h 1150288"/>
              <a:gd name="connsiteX56" fmla="*/ 426346 w 471371"/>
              <a:gd name="connsiteY56" fmla="*/ 1049035 h 1150288"/>
              <a:gd name="connsiteX57" fmla="*/ 431955 w 471371"/>
              <a:gd name="connsiteY57" fmla="*/ 1065865 h 1150288"/>
              <a:gd name="connsiteX58" fmla="*/ 443175 w 471371"/>
              <a:gd name="connsiteY58" fmla="*/ 1105133 h 1150288"/>
              <a:gd name="connsiteX59" fmla="*/ 454395 w 471371"/>
              <a:gd name="connsiteY59" fmla="*/ 1121963 h 1150288"/>
              <a:gd name="connsiteX60" fmla="*/ 471224 w 471371"/>
              <a:gd name="connsiteY60" fmla="*/ 1127573 h 1150288"/>
              <a:gd name="connsiteX61" fmla="*/ 437565 w 471371"/>
              <a:gd name="connsiteY61" fmla="*/ 1138792 h 115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71371" h="1150288">
                <a:moveTo>
                  <a:pt x="437565" y="1138792"/>
                </a:moveTo>
                <a:cubicBezTo>
                  <a:pt x="428215" y="1107938"/>
                  <a:pt x="447516" y="1096306"/>
                  <a:pt x="415126" y="942449"/>
                </a:cubicBezTo>
                <a:cubicBezTo>
                  <a:pt x="402672" y="883290"/>
                  <a:pt x="416054" y="906893"/>
                  <a:pt x="403906" y="858302"/>
                </a:cubicBezTo>
                <a:cubicBezTo>
                  <a:pt x="401038" y="846829"/>
                  <a:pt x="395799" y="836053"/>
                  <a:pt x="392687" y="824643"/>
                </a:cubicBezTo>
                <a:cubicBezTo>
                  <a:pt x="381939" y="785232"/>
                  <a:pt x="396800" y="806317"/>
                  <a:pt x="370247" y="779764"/>
                </a:cubicBezTo>
                <a:cubicBezTo>
                  <a:pt x="368377" y="770414"/>
                  <a:pt x="367147" y="760914"/>
                  <a:pt x="364638" y="751715"/>
                </a:cubicBezTo>
                <a:cubicBezTo>
                  <a:pt x="364636" y="751706"/>
                  <a:pt x="350615" y="709646"/>
                  <a:pt x="347808" y="701227"/>
                </a:cubicBezTo>
                <a:lnTo>
                  <a:pt x="342198" y="684397"/>
                </a:lnTo>
                <a:cubicBezTo>
                  <a:pt x="340328" y="678787"/>
                  <a:pt x="339869" y="672488"/>
                  <a:pt x="336589" y="667568"/>
                </a:cubicBezTo>
                <a:lnTo>
                  <a:pt x="325369" y="650738"/>
                </a:lnTo>
                <a:cubicBezTo>
                  <a:pt x="323499" y="633909"/>
                  <a:pt x="321997" y="617034"/>
                  <a:pt x="319759" y="600250"/>
                </a:cubicBezTo>
                <a:cubicBezTo>
                  <a:pt x="318256" y="588975"/>
                  <a:pt x="315652" y="577866"/>
                  <a:pt x="314149" y="566591"/>
                </a:cubicBezTo>
                <a:cubicBezTo>
                  <a:pt x="301615" y="472590"/>
                  <a:pt x="316083" y="545310"/>
                  <a:pt x="302930" y="499273"/>
                </a:cubicBezTo>
                <a:cubicBezTo>
                  <a:pt x="300812" y="491860"/>
                  <a:pt x="301145" y="483528"/>
                  <a:pt x="297320" y="476834"/>
                </a:cubicBezTo>
                <a:cubicBezTo>
                  <a:pt x="293384" y="469946"/>
                  <a:pt x="285569" y="466100"/>
                  <a:pt x="280490" y="460005"/>
                </a:cubicBezTo>
                <a:cubicBezTo>
                  <a:pt x="251270" y="424940"/>
                  <a:pt x="295925" y="460944"/>
                  <a:pt x="235612" y="420736"/>
                </a:cubicBezTo>
                <a:lnTo>
                  <a:pt x="201953" y="398297"/>
                </a:lnTo>
                <a:cubicBezTo>
                  <a:pt x="196343" y="394557"/>
                  <a:pt x="191520" y="389209"/>
                  <a:pt x="185124" y="387077"/>
                </a:cubicBezTo>
                <a:cubicBezTo>
                  <a:pt x="179514" y="385207"/>
                  <a:pt x="173583" y="384112"/>
                  <a:pt x="168294" y="381467"/>
                </a:cubicBezTo>
                <a:cubicBezTo>
                  <a:pt x="124794" y="359718"/>
                  <a:pt x="176939" y="378739"/>
                  <a:pt x="134635" y="364638"/>
                </a:cubicBezTo>
                <a:cubicBezTo>
                  <a:pt x="73387" y="323804"/>
                  <a:pt x="167808" y="384029"/>
                  <a:pt x="95366" y="347808"/>
                </a:cubicBezTo>
                <a:cubicBezTo>
                  <a:pt x="83306" y="341778"/>
                  <a:pt x="73768" y="331399"/>
                  <a:pt x="61708" y="325369"/>
                </a:cubicBezTo>
                <a:lnTo>
                  <a:pt x="39268" y="314149"/>
                </a:lnTo>
                <a:cubicBezTo>
                  <a:pt x="35528" y="302930"/>
                  <a:pt x="30368" y="292088"/>
                  <a:pt x="28049" y="280491"/>
                </a:cubicBezTo>
                <a:cubicBezTo>
                  <a:pt x="16644" y="223464"/>
                  <a:pt x="28329" y="275861"/>
                  <a:pt x="16829" y="235612"/>
                </a:cubicBezTo>
                <a:cubicBezTo>
                  <a:pt x="14711" y="228199"/>
                  <a:pt x="14256" y="220260"/>
                  <a:pt x="11219" y="213173"/>
                </a:cubicBezTo>
                <a:cubicBezTo>
                  <a:pt x="8563" y="206976"/>
                  <a:pt x="3740" y="201953"/>
                  <a:pt x="0" y="196343"/>
                </a:cubicBezTo>
                <a:cubicBezTo>
                  <a:pt x="1870" y="168294"/>
                  <a:pt x="2505" y="140135"/>
                  <a:pt x="5609" y="112196"/>
                </a:cubicBezTo>
                <a:cubicBezTo>
                  <a:pt x="6262" y="106319"/>
                  <a:pt x="7525" y="99984"/>
                  <a:pt x="11219" y="95367"/>
                </a:cubicBezTo>
                <a:cubicBezTo>
                  <a:pt x="15431" y="90102"/>
                  <a:pt x="22439" y="87887"/>
                  <a:pt x="28049" y="84147"/>
                </a:cubicBezTo>
                <a:cubicBezTo>
                  <a:pt x="48779" y="53049"/>
                  <a:pt x="27406" y="77648"/>
                  <a:pt x="56098" y="61708"/>
                </a:cubicBezTo>
                <a:cubicBezTo>
                  <a:pt x="67886" y="55159"/>
                  <a:pt x="78537" y="46748"/>
                  <a:pt x="89757" y="39268"/>
                </a:cubicBezTo>
                <a:cubicBezTo>
                  <a:pt x="95367" y="35528"/>
                  <a:pt x="100190" y="30181"/>
                  <a:pt x="106586" y="28049"/>
                </a:cubicBezTo>
                <a:cubicBezTo>
                  <a:pt x="163128" y="9202"/>
                  <a:pt x="75440" y="37953"/>
                  <a:pt x="145855" y="16829"/>
                </a:cubicBezTo>
                <a:cubicBezTo>
                  <a:pt x="157183" y="13431"/>
                  <a:pt x="168294" y="9350"/>
                  <a:pt x="179514" y="5610"/>
                </a:cubicBezTo>
                <a:lnTo>
                  <a:pt x="196343" y="0"/>
                </a:lnTo>
                <a:cubicBezTo>
                  <a:pt x="211303" y="1870"/>
                  <a:pt x="226677" y="1643"/>
                  <a:pt x="241222" y="5610"/>
                </a:cubicBezTo>
                <a:cubicBezTo>
                  <a:pt x="247726" y="7384"/>
                  <a:pt x="252021" y="13814"/>
                  <a:pt x="258051" y="16829"/>
                </a:cubicBezTo>
                <a:cubicBezTo>
                  <a:pt x="263340" y="19474"/>
                  <a:pt x="269271" y="20569"/>
                  <a:pt x="274881" y="22439"/>
                </a:cubicBezTo>
                <a:cubicBezTo>
                  <a:pt x="280491" y="26179"/>
                  <a:pt x="285680" y="30644"/>
                  <a:pt x="291710" y="33659"/>
                </a:cubicBezTo>
                <a:cubicBezTo>
                  <a:pt x="296999" y="36303"/>
                  <a:pt x="303922" y="35574"/>
                  <a:pt x="308539" y="39268"/>
                </a:cubicBezTo>
                <a:cubicBezTo>
                  <a:pt x="344790" y="68269"/>
                  <a:pt x="294286" y="47607"/>
                  <a:pt x="336589" y="61708"/>
                </a:cubicBezTo>
                <a:cubicBezTo>
                  <a:pt x="368740" y="109936"/>
                  <a:pt x="325929" y="53180"/>
                  <a:pt x="364638" y="84147"/>
                </a:cubicBezTo>
                <a:cubicBezTo>
                  <a:pt x="372100" y="90117"/>
                  <a:pt x="383256" y="117047"/>
                  <a:pt x="387077" y="123416"/>
                </a:cubicBezTo>
                <a:cubicBezTo>
                  <a:pt x="416011" y="171640"/>
                  <a:pt x="403842" y="140053"/>
                  <a:pt x="415126" y="173904"/>
                </a:cubicBezTo>
                <a:cubicBezTo>
                  <a:pt x="413256" y="230002"/>
                  <a:pt x="412912" y="286172"/>
                  <a:pt x="409516" y="342198"/>
                </a:cubicBezTo>
                <a:cubicBezTo>
                  <a:pt x="409158" y="348101"/>
                  <a:pt x="405340" y="353291"/>
                  <a:pt x="403906" y="359028"/>
                </a:cubicBezTo>
                <a:cubicBezTo>
                  <a:pt x="400687" y="371904"/>
                  <a:pt x="394353" y="409078"/>
                  <a:pt x="392687" y="420736"/>
                </a:cubicBezTo>
                <a:cubicBezTo>
                  <a:pt x="389275" y="444619"/>
                  <a:pt x="387895" y="470094"/>
                  <a:pt x="381467" y="493664"/>
                </a:cubicBezTo>
                <a:cubicBezTo>
                  <a:pt x="378355" y="505074"/>
                  <a:pt x="373987" y="516103"/>
                  <a:pt x="370247" y="527322"/>
                </a:cubicBezTo>
                <a:cubicBezTo>
                  <a:pt x="372117" y="568461"/>
                  <a:pt x="372573" y="609688"/>
                  <a:pt x="375857" y="650738"/>
                </a:cubicBezTo>
                <a:cubicBezTo>
                  <a:pt x="376329" y="656633"/>
                  <a:pt x="381046" y="661670"/>
                  <a:pt x="381467" y="667568"/>
                </a:cubicBezTo>
                <a:cubicBezTo>
                  <a:pt x="384800" y="714235"/>
                  <a:pt x="384681" y="761089"/>
                  <a:pt x="387077" y="807813"/>
                </a:cubicBezTo>
                <a:cubicBezTo>
                  <a:pt x="388474" y="835050"/>
                  <a:pt x="393285" y="904260"/>
                  <a:pt x="398297" y="936839"/>
                </a:cubicBezTo>
                <a:cubicBezTo>
                  <a:pt x="400310" y="949925"/>
                  <a:pt x="405326" y="963538"/>
                  <a:pt x="409516" y="976108"/>
                </a:cubicBezTo>
                <a:cubicBezTo>
                  <a:pt x="411386" y="992937"/>
                  <a:pt x="411318" y="1010097"/>
                  <a:pt x="415126" y="1026596"/>
                </a:cubicBezTo>
                <a:cubicBezTo>
                  <a:pt x="417006" y="1034744"/>
                  <a:pt x="423052" y="1041349"/>
                  <a:pt x="426346" y="1049035"/>
                </a:cubicBezTo>
                <a:cubicBezTo>
                  <a:pt x="428675" y="1054470"/>
                  <a:pt x="430331" y="1060179"/>
                  <a:pt x="431955" y="1065865"/>
                </a:cubicBezTo>
                <a:cubicBezTo>
                  <a:pt x="434351" y="1074253"/>
                  <a:pt x="438692" y="1096166"/>
                  <a:pt x="443175" y="1105133"/>
                </a:cubicBezTo>
                <a:cubicBezTo>
                  <a:pt x="446190" y="1111164"/>
                  <a:pt x="449130" y="1117751"/>
                  <a:pt x="454395" y="1121963"/>
                </a:cubicBezTo>
                <a:cubicBezTo>
                  <a:pt x="459012" y="1125657"/>
                  <a:pt x="465935" y="1124928"/>
                  <a:pt x="471224" y="1127573"/>
                </a:cubicBezTo>
                <a:cubicBezTo>
                  <a:pt x="473589" y="1128756"/>
                  <a:pt x="446915" y="1169646"/>
                  <a:pt x="437565" y="1138792"/>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2" name="フリーフォーム 11"/>
          <p:cNvSpPr/>
          <p:nvPr/>
        </p:nvSpPr>
        <p:spPr>
          <a:xfrm>
            <a:off x="1633042" y="2184481"/>
            <a:ext cx="803451" cy="664353"/>
          </a:xfrm>
          <a:custGeom>
            <a:avLst/>
            <a:gdLst>
              <a:gd name="connsiteX0" fmla="*/ 1247 w 803451"/>
              <a:gd name="connsiteY0" fmla="*/ 496059 h 664353"/>
              <a:gd name="connsiteX1" fmla="*/ 6857 w 803451"/>
              <a:gd name="connsiteY1" fmla="*/ 344594 h 664353"/>
              <a:gd name="connsiteX2" fmla="*/ 23687 w 803451"/>
              <a:gd name="connsiteY2" fmla="*/ 322155 h 664353"/>
              <a:gd name="connsiteX3" fmla="*/ 29296 w 803451"/>
              <a:gd name="connsiteY3" fmla="*/ 271666 h 664353"/>
              <a:gd name="connsiteX4" fmla="*/ 34906 w 803451"/>
              <a:gd name="connsiteY4" fmla="*/ 254837 h 664353"/>
              <a:gd name="connsiteX5" fmla="*/ 40516 w 803451"/>
              <a:gd name="connsiteY5" fmla="*/ 232398 h 664353"/>
              <a:gd name="connsiteX6" fmla="*/ 62955 w 803451"/>
              <a:gd name="connsiteY6" fmla="*/ 215568 h 664353"/>
              <a:gd name="connsiteX7" fmla="*/ 68565 w 803451"/>
              <a:gd name="connsiteY7" fmla="*/ 198739 h 664353"/>
              <a:gd name="connsiteX8" fmla="*/ 74175 w 803451"/>
              <a:gd name="connsiteY8" fmla="*/ 176299 h 664353"/>
              <a:gd name="connsiteX9" fmla="*/ 113444 w 803451"/>
              <a:gd name="connsiteY9" fmla="*/ 137031 h 664353"/>
              <a:gd name="connsiteX10" fmla="*/ 124663 w 803451"/>
              <a:gd name="connsiteY10" fmla="*/ 120201 h 664353"/>
              <a:gd name="connsiteX11" fmla="*/ 158322 w 803451"/>
              <a:gd name="connsiteY11" fmla="*/ 103372 h 664353"/>
              <a:gd name="connsiteX12" fmla="*/ 191981 w 803451"/>
              <a:gd name="connsiteY12" fmla="*/ 86542 h 664353"/>
              <a:gd name="connsiteX13" fmla="*/ 231250 w 803451"/>
              <a:gd name="connsiteY13" fmla="*/ 97762 h 664353"/>
              <a:gd name="connsiteX14" fmla="*/ 248079 w 803451"/>
              <a:gd name="connsiteY14" fmla="*/ 103372 h 664353"/>
              <a:gd name="connsiteX15" fmla="*/ 298568 w 803451"/>
              <a:gd name="connsiteY15" fmla="*/ 131421 h 664353"/>
              <a:gd name="connsiteX16" fmla="*/ 309787 w 803451"/>
              <a:gd name="connsiteY16" fmla="*/ 165080 h 664353"/>
              <a:gd name="connsiteX17" fmla="*/ 321007 w 803451"/>
              <a:gd name="connsiteY17" fmla="*/ 215568 h 664353"/>
              <a:gd name="connsiteX18" fmla="*/ 326617 w 803451"/>
              <a:gd name="connsiteY18" fmla="*/ 282886 h 664353"/>
              <a:gd name="connsiteX19" fmla="*/ 315397 w 803451"/>
              <a:gd name="connsiteY19" fmla="*/ 299715 h 664353"/>
              <a:gd name="connsiteX20" fmla="*/ 309787 w 803451"/>
              <a:gd name="connsiteY20" fmla="*/ 350204 h 664353"/>
              <a:gd name="connsiteX21" fmla="*/ 321007 w 803451"/>
              <a:gd name="connsiteY21" fmla="*/ 462400 h 664353"/>
              <a:gd name="connsiteX22" fmla="*/ 326617 w 803451"/>
              <a:gd name="connsiteY22" fmla="*/ 479229 h 664353"/>
              <a:gd name="connsiteX23" fmla="*/ 343446 w 803451"/>
              <a:gd name="connsiteY23" fmla="*/ 490449 h 664353"/>
              <a:gd name="connsiteX24" fmla="*/ 371495 w 803451"/>
              <a:gd name="connsiteY24" fmla="*/ 540937 h 664353"/>
              <a:gd name="connsiteX25" fmla="*/ 388325 w 803451"/>
              <a:gd name="connsiteY25" fmla="*/ 546547 h 664353"/>
              <a:gd name="connsiteX26" fmla="*/ 410764 w 803451"/>
              <a:gd name="connsiteY26" fmla="*/ 568987 h 664353"/>
              <a:gd name="connsiteX27" fmla="*/ 416374 w 803451"/>
              <a:gd name="connsiteY27" fmla="*/ 585816 h 664353"/>
              <a:gd name="connsiteX28" fmla="*/ 438813 w 803451"/>
              <a:gd name="connsiteY28" fmla="*/ 591426 h 664353"/>
              <a:gd name="connsiteX29" fmla="*/ 455642 w 803451"/>
              <a:gd name="connsiteY29" fmla="*/ 597036 h 664353"/>
              <a:gd name="connsiteX30" fmla="*/ 466862 w 803451"/>
              <a:gd name="connsiteY30" fmla="*/ 613865 h 664353"/>
              <a:gd name="connsiteX31" fmla="*/ 500521 w 803451"/>
              <a:gd name="connsiteY31" fmla="*/ 625085 h 664353"/>
              <a:gd name="connsiteX32" fmla="*/ 534180 w 803451"/>
              <a:gd name="connsiteY32" fmla="*/ 647524 h 664353"/>
              <a:gd name="connsiteX33" fmla="*/ 551009 w 803451"/>
              <a:gd name="connsiteY33" fmla="*/ 658744 h 664353"/>
              <a:gd name="connsiteX34" fmla="*/ 590278 w 803451"/>
              <a:gd name="connsiteY34" fmla="*/ 664353 h 664353"/>
              <a:gd name="connsiteX35" fmla="*/ 663206 w 803451"/>
              <a:gd name="connsiteY35" fmla="*/ 653134 h 664353"/>
              <a:gd name="connsiteX36" fmla="*/ 680035 w 803451"/>
              <a:gd name="connsiteY36" fmla="*/ 641914 h 664353"/>
              <a:gd name="connsiteX37" fmla="*/ 702474 w 803451"/>
              <a:gd name="connsiteY37" fmla="*/ 636304 h 664353"/>
              <a:gd name="connsiteX38" fmla="*/ 724914 w 803451"/>
              <a:gd name="connsiteY38" fmla="*/ 625085 h 664353"/>
              <a:gd name="connsiteX39" fmla="*/ 758573 w 803451"/>
              <a:gd name="connsiteY39" fmla="*/ 585816 h 664353"/>
              <a:gd name="connsiteX40" fmla="*/ 775402 w 803451"/>
              <a:gd name="connsiteY40" fmla="*/ 557767 h 664353"/>
              <a:gd name="connsiteX41" fmla="*/ 786622 w 803451"/>
              <a:gd name="connsiteY41" fmla="*/ 501669 h 664353"/>
              <a:gd name="connsiteX42" fmla="*/ 792231 w 803451"/>
              <a:gd name="connsiteY42" fmla="*/ 479229 h 664353"/>
              <a:gd name="connsiteX43" fmla="*/ 803451 w 803451"/>
              <a:gd name="connsiteY43" fmla="*/ 456790 h 664353"/>
              <a:gd name="connsiteX44" fmla="*/ 781012 w 803451"/>
              <a:gd name="connsiteY44" fmla="*/ 389472 h 664353"/>
              <a:gd name="connsiteX45" fmla="*/ 775402 w 803451"/>
              <a:gd name="connsiteY45" fmla="*/ 367033 h 664353"/>
              <a:gd name="connsiteX46" fmla="*/ 764182 w 803451"/>
              <a:gd name="connsiteY46" fmla="*/ 327764 h 664353"/>
              <a:gd name="connsiteX47" fmla="*/ 736133 w 803451"/>
              <a:gd name="connsiteY47" fmla="*/ 277276 h 664353"/>
              <a:gd name="connsiteX48" fmla="*/ 691255 w 803451"/>
              <a:gd name="connsiteY48" fmla="*/ 209958 h 664353"/>
              <a:gd name="connsiteX49" fmla="*/ 646376 w 803451"/>
              <a:gd name="connsiteY49" fmla="*/ 153860 h 664353"/>
              <a:gd name="connsiteX50" fmla="*/ 640766 w 803451"/>
              <a:gd name="connsiteY50" fmla="*/ 137031 h 664353"/>
              <a:gd name="connsiteX51" fmla="*/ 623937 w 803451"/>
              <a:gd name="connsiteY51" fmla="*/ 125811 h 664353"/>
              <a:gd name="connsiteX52" fmla="*/ 590278 w 803451"/>
              <a:gd name="connsiteY52" fmla="*/ 86542 h 664353"/>
              <a:gd name="connsiteX53" fmla="*/ 567839 w 803451"/>
              <a:gd name="connsiteY53" fmla="*/ 75323 h 664353"/>
              <a:gd name="connsiteX54" fmla="*/ 517350 w 803451"/>
              <a:gd name="connsiteY54" fmla="*/ 41664 h 664353"/>
              <a:gd name="connsiteX55" fmla="*/ 461252 w 803451"/>
              <a:gd name="connsiteY55" fmla="*/ 24834 h 664353"/>
              <a:gd name="connsiteX56" fmla="*/ 444423 w 803451"/>
              <a:gd name="connsiteY56" fmla="*/ 19225 h 664353"/>
              <a:gd name="connsiteX57" fmla="*/ 399544 w 803451"/>
              <a:gd name="connsiteY57" fmla="*/ 13615 h 664353"/>
              <a:gd name="connsiteX58" fmla="*/ 270519 w 803451"/>
              <a:gd name="connsiteY58" fmla="*/ 8005 h 664353"/>
              <a:gd name="connsiteX59" fmla="*/ 220030 w 803451"/>
              <a:gd name="connsiteY59" fmla="*/ 36054 h 664353"/>
              <a:gd name="connsiteX60" fmla="*/ 214420 w 803451"/>
              <a:gd name="connsiteY60" fmla="*/ 52883 h 664353"/>
              <a:gd name="connsiteX61" fmla="*/ 175152 w 803451"/>
              <a:gd name="connsiteY61" fmla="*/ 80933 h 664353"/>
              <a:gd name="connsiteX62" fmla="*/ 141493 w 803451"/>
              <a:gd name="connsiteY62" fmla="*/ 148250 h 664353"/>
              <a:gd name="connsiteX63" fmla="*/ 130273 w 803451"/>
              <a:gd name="connsiteY63" fmla="*/ 165080 h 664353"/>
              <a:gd name="connsiteX64" fmla="*/ 113444 w 803451"/>
              <a:gd name="connsiteY64" fmla="*/ 176299 h 664353"/>
              <a:gd name="connsiteX65" fmla="*/ 85395 w 803451"/>
              <a:gd name="connsiteY65" fmla="*/ 204348 h 664353"/>
              <a:gd name="connsiteX66" fmla="*/ 57346 w 803451"/>
              <a:gd name="connsiteY66" fmla="*/ 238007 h 664353"/>
              <a:gd name="connsiteX67" fmla="*/ 34906 w 803451"/>
              <a:gd name="connsiteY67" fmla="*/ 254837 h 664353"/>
              <a:gd name="connsiteX68" fmla="*/ 12467 w 803451"/>
              <a:gd name="connsiteY68" fmla="*/ 294106 h 664353"/>
              <a:gd name="connsiteX69" fmla="*/ 1247 w 803451"/>
              <a:gd name="connsiteY69" fmla="*/ 333374 h 664353"/>
              <a:gd name="connsiteX70" fmla="*/ 6857 w 803451"/>
              <a:gd name="connsiteY70" fmla="*/ 389472 h 664353"/>
              <a:gd name="connsiteX71" fmla="*/ 23687 w 803451"/>
              <a:gd name="connsiteY71" fmla="*/ 434351 h 664353"/>
              <a:gd name="connsiteX72" fmla="*/ 1247 w 803451"/>
              <a:gd name="connsiteY72" fmla="*/ 496059 h 66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03451" h="664353">
                <a:moveTo>
                  <a:pt x="1247" y="496059"/>
                </a:moveTo>
                <a:cubicBezTo>
                  <a:pt x="-1558" y="481100"/>
                  <a:pt x="391" y="394702"/>
                  <a:pt x="6857" y="344594"/>
                </a:cubicBezTo>
                <a:cubicBezTo>
                  <a:pt x="8054" y="335321"/>
                  <a:pt x="20937" y="331091"/>
                  <a:pt x="23687" y="322155"/>
                </a:cubicBezTo>
                <a:cubicBezTo>
                  <a:pt x="28667" y="305971"/>
                  <a:pt x="26512" y="288369"/>
                  <a:pt x="29296" y="271666"/>
                </a:cubicBezTo>
                <a:cubicBezTo>
                  <a:pt x="30268" y="265833"/>
                  <a:pt x="33281" y="260523"/>
                  <a:pt x="34906" y="254837"/>
                </a:cubicBezTo>
                <a:cubicBezTo>
                  <a:pt x="37024" y="247424"/>
                  <a:pt x="36035" y="238672"/>
                  <a:pt x="40516" y="232398"/>
                </a:cubicBezTo>
                <a:cubicBezTo>
                  <a:pt x="45950" y="224790"/>
                  <a:pt x="55475" y="221178"/>
                  <a:pt x="62955" y="215568"/>
                </a:cubicBezTo>
                <a:cubicBezTo>
                  <a:pt x="64825" y="209958"/>
                  <a:pt x="66940" y="204425"/>
                  <a:pt x="68565" y="198739"/>
                </a:cubicBezTo>
                <a:cubicBezTo>
                  <a:pt x="70683" y="191325"/>
                  <a:pt x="70727" y="183195"/>
                  <a:pt x="74175" y="176299"/>
                </a:cubicBezTo>
                <a:cubicBezTo>
                  <a:pt x="84647" y="155355"/>
                  <a:pt x="95492" y="150495"/>
                  <a:pt x="113444" y="137031"/>
                </a:cubicBezTo>
                <a:cubicBezTo>
                  <a:pt x="117184" y="131421"/>
                  <a:pt x="119896" y="124968"/>
                  <a:pt x="124663" y="120201"/>
                </a:cubicBezTo>
                <a:cubicBezTo>
                  <a:pt x="140737" y="104127"/>
                  <a:pt x="140075" y="112496"/>
                  <a:pt x="158322" y="103372"/>
                </a:cubicBezTo>
                <a:cubicBezTo>
                  <a:pt x="201821" y="81622"/>
                  <a:pt x="149682" y="100643"/>
                  <a:pt x="191981" y="86542"/>
                </a:cubicBezTo>
                <a:lnTo>
                  <a:pt x="231250" y="97762"/>
                </a:lnTo>
                <a:cubicBezTo>
                  <a:pt x="236914" y="99461"/>
                  <a:pt x="242910" y="100500"/>
                  <a:pt x="248079" y="103372"/>
                </a:cubicBezTo>
                <a:cubicBezTo>
                  <a:pt x="305946" y="135520"/>
                  <a:pt x="260487" y="118727"/>
                  <a:pt x="298568" y="131421"/>
                </a:cubicBezTo>
                <a:cubicBezTo>
                  <a:pt x="302308" y="142641"/>
                  <a:pt x="307468" y="153483"/>
                  <a:pt x="309787" y="165080"/>
                </a:cubicBezTo>
                <a:cubicBezTo>
                  <a:pt x="316909" y="200689"/>
                  <a:pt x="313084" y="183879"/>
                  <a:pt x="321007" y="215568"/>
                </a:cubicBezTo>
                <a:cubicBezTo>
                  <a:pt x="322877" y="238007"/>
                  <a:pt x="328115" y="260419"/>
                  <a:pt x="326617" y="282886"/>
                </a:cubicBezTo>
                <a:cubicBezTo>
                  <a:pt x="326169" y="289613"/>
                  <a:pt x="317032" y="293174"/>
                  <a:pt x="315397" y="299715"/>
                </a:cubicBezTo>
                <a:cubicBezTo>
                  <a:pt x="311290" y="316143"/>
                  <a:pt x="311657" y="333374"/>
                  <a:pt x="309787" y="350204"/>
                </a:cubicBezTo>
                <a:cubicBezTo>
                  <a:pt x="313875" y="415603"/>
                  <a:pt x="308641" y="419122"/>
                  <a:pt x="321007" y="462400"/>
                </a:cubicBezTo>
                <a:cubicBezTo>
                  <a:pt x="322632" y="468086"/>
                  <a:pt x="322923" y="474612"/>
                  <a:pt x="326617" y="479229"/>
                </a:cubicBezTo>
                <a:cubicBezTo>
                  <a:pt x="330829" y="484494"/>
                  <a:pt x="337836" y="486709"/>
                  <a:pt x="343446" y="490449"/>
                </a:cubicBezTo>
                <a:cubicBezTo>
                  <a:pt x="343560" y="490678"/>
                  <a:pt x="363922" y="534879"/>
                  <a:pt x="371495" y="540937"/>
                </a:cubicBezTo>
                <a:cubicBezTo>
                  <a:pt x="376113" y="544631"/>
                  <a:pt x="382715" y="544677"/>
                  <a:pt x="388325" y="546547"/>
                </a:cubicBezTo>
                <a:cubicBezTo>
                  <a:pt x="403281" y="591423"/>
                  <a:pt x="380847" y="539071"/>
                  <a:pt x="410764" y="568987"/>
                </a:cubicBezTo>
                <a:cubicBezTo>
                  <a:pt x="414945" y="573168"/>
                  <a:pt x="411757" y="582122"/>
                  <a:pt x="416374" y="585816"/>
                </a:cubicBezTo>
                <a:cubicBezTo>
                  <a:pt x="422394" y="590632"/>
                  <a:pt x="431400" y="589308"/>
                  <a:pt x="438813" y="591426"/>
                </a:cubicBezTo>
                <a:cubicBezTo>
                  <a:pt x="444499" y="593051"/>
                  <a:pt x="450032" y="595166"/>
                  <a:pt x="455642" y="597036"/>
                </a:cubicBezTo>
                <a:cubicBezTo>
                  <a:pt x="459382" y="602646"/>
                  <a:pt x="461145" y="610292"/>
                  <a:pt x="466862" y="613865"/>
                </a:cubicBezTo>
                <a:cubicBezTo>
                  <a:pt x="476891" y="620133"/>
                  <a:pt x="500521" y="625085"/>
                  <a:pt x="500521" y="625085"/>
                </a:cubicBezTo>
                <a:cubicBezTo>
                  <a:pt x="532424" y="656988"/>
                  <a:pt x="501704" y="631286"/>
                  <a:pt x="534180" y="647524"/>
                </a:cubicBezTo>
                <a:cubicBezTo>
                  <a:pt x="540210" y="650539"/>
                  <a:pt x="544551" y="656807"/>
                  <a:pt x="551009" y="658744"/>
                </a:cubicBezTo>
                <a:cubicBezTo>
                  <a:pt x="563674" y="662543"/>
                  <a:pt x="577188" y="662483"/>
                  <a:pt x="590278" y="664353"/>
                </a:cubicBezTo>
                <a:cubicBezTo>
                  <a:pt x="614587" y="660613"/>
                  <a:pt x="639345" y="659099"/>
                  <a:pt x="663206" y="653134"/>
                </a:cubicBezTo>
                <a:cubicBezTo>
                  <a:pt x="669747" y="651499"/>
                  <a:pt x="673838" y="644570"/>
                  <a:pt x="680035" y="641914"/>
                </a:cubicBezTo>
                <a:cubicBezTo>
                  <a:pt x="687121" y="638877"/>
                  <a:pt x="695255" y="639011"/>
                  <a:pt x="702474" y="636304"/>
                </a:cubicBezTo>
                <a:cubicBezTo>
                  <a:pt x="710304" y="633368"/>
                  <a:pt x="717434" y="628825"/>
                  <a:pt x="724914" y="625085"/>
                </a:cubicBezTo>
                <a:cubicBezTo>
                  <a:pt x="752254" y="570400"/>
                  <a:pt x="716094" y="634363"/>
                  <a:pt x="758573" y="585816"/>
                </a:cubicBezTo>
                <a:cubicBezTo>
                  <a:pt x="765753" y="577610"/>
                  <a:pt x="769792" y="567117"/>
                  <a:pt x="775402" y="557767"/>
                </a:cubicBezTo>
                <a:cubicBezTo>
                  <a:pt x="779142" y="539068"/>
                  <a:pt x="781998" y="520170"/>
                  <a:pt x="786622" y="501669"/>
                </a:cubicBezTo>
                <a:cubicBezTo>
                  <a:pt x="788492" y="494189"/>
                  <a:pt x="789524" y="486448"/>
                  <a:pt x="792231" y="479229"/>
                </a:cubicBezTo>
                <a:cubicBezTo>
                  <a:pt x="795167" y="471399"/>
                  <a:pt x="799711" y="464270"/>
                  <a:pt x="803451" y="456790"/>
                </a:cubicBezTo>
                <a:cubicBezTo>
                  <a:pt x="792780" y="382092"/>
                  <a:pt x="807546" y="449174"/>
                  <a:pt x="781012" y="389472"/>
                </a:cubicBezTo>
                <a:cubicBezTo>
                  <a:pt x="777881" y="382427"/>
                  <a:pt x="777431" y="374471"/>
                  <a:pt x="775402" y="367033"/>
                </a:cubicBezTo>
                <a:cubicBezTo>
                  <a:pt x="771820" y="353899"/>
                  <a:pt x="769639" y="340236"/>
                  <a:pt x="764182" y="327764"/>
                </a:cubicBezTo>
                <a:cubicBezTo>
                  <a:pt x="756465" y="310126"/>
                  <a:pt x="745100" y="294313"/>
                  <a:pt x="736133" y="277276"/>
                </a:cubicBezTo>
                <a:cubicBezTo>
                  <a:pt x="702550" y="213468"/>
                  <a:pt x="726291" y="233317"/>
                  <a:pt x="691255" y="209958"/>
                </a:cubicBezTo>
                <a:cubicBezTo>
                  <a:pt x="664596" y="156642"/>
                  <a:pt x="701778" y="225090"/>
                  <a:pt x="646376" y="153860"/>
                </a:cubicBezTo>
                <a:cubicBezTo>
                  <a:pt x="642746" y="149192"/>
                  <a:pt x="644460" y="141648"/>
                  <a:pt x="640766" y="137031"/>
                </a:cubicBezTo>
                <a:cubicBezTo>
                  <a:pt x="636554" y="131766"/>
                  <a:pt x="628704" y="130578"/>
                  <a:pt x="623937" y="125811"/>
                </a:cubicBezTo>
                <a:cubicBezTo>
                  <a:pt x="611747" y="113620"/>
                  <a:pt x="603092" y="98075"/>
                  <a:pt x="590278" y="86542"/>
                </a:cubicBezTo>
                <a:cubicBezTo>
                  <a:pt x="584062" y="80948"/>
                  <a:pt x="574930" y="79755"/>
                  <a:pt x="567839" y="75323"/>
                </a:cubicBezTo>
                <a:cubicBezTo>
                  <a:pt x="540205" y="58052"/>
                  <a:pt x="549303" y="56188"/>
                  <a:pt x="517350" y="41664"/>
                </a:cubicBezTo>
                <a:cubicBezTo>
                  <a:pt x="494789" y="31409"/>
                  <a:pt x="483162" y="31094"/>
                  <a:pt x="461252" y="24834"/>
                </a:cubicBezTo>
                <a:cubicBezTo>
                  <a:pt x="455566" y="23210"/>
                  <a:pt x="450241" y="20283"/>
                  <a:pt x="444423" y="19225"/>
                </a:cubicBezTo>
                <a:cubicBezTo>
                  <a:pt x="429590" y="16528"/>
                  <a:pt x="414504" y="15485"/>
                  <a:pt x="399544" y="13615"/>
                </a:cubicBezTo>
                <a:cubicBezTo>
                  <a:pt x="342739" y="-587"/>
                  <a:pt x="342076" y="-5625"/>
                  <a:pt x="270519" y="8005"/>
                </a:cubicBezTo>
                <a:cubicBezTo>
                  <a:pt x="256626" y="10651"/>
                  <a:pt x="233431" y="27120"/>
                  <a:pt x="220030" y="36054"/>
                </a:cubicBezTo>
                <a:cubicBezTo>
                  <a:pt x="218160" y="41664"/>
                  <a:pt x="218205" y="48340"/>
                  <a:pt x="214420" y="52883"/>
                </a:cubicBezTo>
                <a:cubicBezTo>
                  <a:pt x="210071" y="58102"/>
                  <a:pt x="182826" y="75817"/>
                  <a:pt x="175152" y="80933"/>
                </a:cubicBezTo>
                <a:cubicBezTo>
                  <a:pt x="159668" y="127383"/>
                  <a:pt x="170492" y="104751"/>
                  <a:pt x="141493" y="148250"/>
                </a:cubicBezTo>
                <a:cubicBezTo>
                  <a:pt x="137753" y="153860"/>
                  <a:pt x="135883" y="161340"/>
                  <a:pt x="130273" y="165080"/>
                </a:cubicBezTo>
                <a:lnTo>
                  <a:pt x="113444" y="176299"/>
                </a:lnTo>
                <a:cubicBezTo>
                  <a:pt x="92874" y="207155"/>
                  <a:pt x="113444" y="180974"/>
                  <a:pt x="85395" y="204348"/>
                </a:cubicBezTo>
                <a:cubicBezTo>
                  <a:pt x="30249" y="250303"/>
                  <a:pt x="101475" y="193878"/>
                  <a:pt x="57346" y="238007"/>
                </a:cubicBezTo>
                <a:cubicBezTo>
                  <a:pt x="50735" y="244618"/>
                  <a:pt x="42386" y="249227"/>
                  <a:pt x="34906" y="254837"/>
                </a:cubicBezTo>
                <a:cubicBezTo>
                  <a:pt x="23638" y="271739"/>
                  <a:pt x="21008" y="274177"/>
                  <a:pt x="12467" y="294106"/>
                </a:cubicBezTo>
                <a:cubicBezTo>
                  <a:pt x="7638" y="305374"/>
                  <a:pt x="4094" y="321986"/>
                  <a:pt x="1247" y="333374"/>
                </a:cubicBezTo>
                <a:cubicBezTo>
                  <a:pt x="3117" y="352073"/>
                  <a:pt x="2631" y="371161"/>
                  <a:pt x="6857" y="389472"/>
                </a:cubicBezTo>
                <a:cubicBezTo>
                  <a:pt x="22753" y="458354"/>
                  <a:pt x="17621" y="337300"/>
                  <a:pt x="23687" y="434351"/>
                </a:cubicBezTo>
                <a:cubicBezTo>
                  <a:pt x="24970" y="454880"/>
                  <a:pt x="4052" y="511018"/>
                  <a:pt x="1247" y="496059"/>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2" name="タイトル 1"/>
          <p:cNvSpPr>
            <a:spLocks noGrp="1"/>
          </p:cNvSpPr>
          <p:nvPr>
            <p:ph type="title"/>
          </p:nvPr>
        </p:nvSpPr>
        <p:spPr/>
        <p:txBody>
          <a:bodyPr>
            <a:noAutofit/>
          </a:bodyPr>
          <a:lstStyle/>
          <a:p>
            <a:r>
              <a:rPr lang="ja-JP" altLang="en-US" sz="2900" dirty="0"/>
              <a:t>アヤメ属 </a:t>
            </a:r>
            <a:r>
              <a:rPr lang="en-US" altLang="ja-JP" sz="2900" dirty="0"/>
              <a:t>(Iris)</a:t>
            </a:r>
            <a:endParaRPr lang="ja-JP" altLang="en-US" sz="2900" dirty="0"/>
          </a:p>
        </p:txBody>
      </p:sp>
      <p:sp>
        <p:nvSpPr>
          <p:cNvPr id="3" name="コンテンツ プレースホルダー 2"/>
          <p:cNvSpPr>
            <a:spLocks noGrp="1"/>
          </p:cNvSpPr>
          <p:nvPr>
            <p:ph idx="1"/>
          </p:nvPr>
        </p:nvSpPr>
        <p:spPr>
          <a:xfrm>
            <a:off x="3456815" y="834039"/>
            <a:ext cx="5770912" cy="5333166"/>
          </a:xfrm>
        </p:spPr>
        <p:txBody>
          <a:bodyPr>
            <a:noAutofit/>
          </a:bodyPr>
          <a:lstStyle/>
          <a:p>
            <a:r>
              <a:rPr lang="ja-JP" altLang="en-US" sz="2400" dirty="0"/>
              <a:t>多年草</a:t>
            </a:r>
            <a:endParaRPr lang="en-US" altLang="ja-JP" sz="2400" dirty="0"/>
          </a:p>
          <a:p>
            <a:r>
              <a:rPr lang="ja-JP" altLang="en-US" sz="2400" dirty="0"/>
              <a:t>世界に </a:t>
            </a:r>
            <a:r>
              <a:rPr lang="en-US" altLang="ja-JP" sz="2400" dirty="0"/>
              <a:t>150</a:t>
            </a:r>
            <a:r>
              <a:rPr lang="ja-JP" altLang="en-US" sz="2400" dirty="0"/>
              <a:t>種</a:t>
            </a:r>
            <a:r>
              <a:rPr lang="en-US" altLang="ja-JP" sz="2400" dirty="0"/>
              <a:t>. </a:t>
            </a:r>
            <a:r>
              <a:rPr lang="ja-JP" altLang="en-US" sz="2400" dirty="0"/>
              <a:t>日本に </a:t>
            </a:r>
            <a:r>
              <a:rPr lang="en-US" altLang="ja-JP" sz="2400" dirty="0"/>
              <a:t>9</a:t>
            </a:r>
            <a:r>
              <a:rPr lang="ja-JP" altLang="en-US" sz="2400" dirty="0"/>
              <a:t>種</a:t>
            </a:r>
            <a:r>
              <a:rPr lang="en-US" altLang="ja-JP" sz="2400" dirty="0"/>
              <a:t>.</a:t>
            </a:r>
          </a:p>
          <a:p>
            <a:r>
              <a:rPr lang="ja-JP" altLang="en-US" sz="2400" dirty="0"/>
              <a:t>花の構造的特徴として，</a:t>
            </a:r>
            <a:r>
              <a:rPr lang="ja-JP" altLang="en-US" sz="2400" b="1" dirty="0"/>
              <a:t>がく片</a:t>
            </a:r>
            <a:r>
              <a:rPr lang="ja-JP" altLang="en-US" sz="2400" dirty="0"/>
              <a:t>と</a:t>
            </a:r>
            <a:r>
              <a:rPr lang="ja-JP" altLang="en-US" sz="2400" b="1" dirty="0"/>
              <a:t>花弁</a:t>
            </a:r>
            <a:r>
              <a:rPr lang="ja-JP" altLang="en-US" sz="2400" dirty="0"/>
              <a:t>を持つ</a:t>
            </a:r>
            <a:endParaRPr lang="en-US" altLang="ja-JP" sz="2400" dirty="0"/>
          </a:p>
          <a:p>
            <a:endParaRPr lang="en-US" altLang="ja-JP" sz="2400" dirty="0"/>
          </a:p>
          <a:p>
            <a:pPr marL="0" indent="0">
              <a:buNone/>
            </a:pPr>
            <a:r>
              <a:rPr lang="ja-JP" altLang="en-US" sz="2400" b="1" dirty="0">
                <a:solidFill>
                  <a:srgbClr val="C00000"/>
                </a:solidFill>
              </a:rPr>
              <a:t>がく片　</a:t>
            </a:r>
            <a:r>
              <a:rPr lang="ja-JP" altLang="en-US" sz="2400" dirty="0"/>
              <a:t> </a:t>
            </a:r>
            <a:r>
              <a:rPr lang="en-US" altLang="ja-JP" sz="2400" dirty="0">
                <a:solidFill>
                  <a:srgbClr val="C00000"/>
                </a:solidFill>
              </a:rPr>
              <a:t>Sepal</a:t>
            </a:r>
            <a:r>
              <a:rPr lang="ja-JP" altLang="en-US" sz="2400" dirty="0"/>
              <a:t> </a:t>
            </a:r>
            <a:endParaRPr lang="en-US" altLang="ja-JP" sz="2400" dirty="0"/>
          </a:p>
          <a:p>
            <a:pPr marL="0" indent="0">
              <a:buNone/>
            </a:pPr>
            <a:r>
              <a:rPr lang="en-US" altLang="ja-JP" sz="2400" dirty="0"/>
              <a:t>	3</a:t>
            </a:r>
            <a:r>
              <a:rPr lang="ja-JP" altLang="en-US" sz="2400" dirty="0"/>
              <a:t>個（大型で下に垂れる）</a:t>
            </a:r>
            <a:endParaRPr lang="en-US" altLang="ja-JP" sz="2400" dirty="0"/>
          </a:p>
          <a:p>
            <a:pPr marL="0" indent="0">
              <a:buNone/>
            </a:pPr>
            <a:r>
              <a:rPr lang="ja-JP" altLang="en-US" sz="2400" b="1" dirty="0">
                <a:solidFill>
                  <a:srgbClr val="C00000"/>
                </a:solidFill>
              </a:rPr>
              <a:t>花弁　</a:t>
            </a:r>
            <a:r>
              <a:rPr lang="ja-JP" altLang="en-US" sz="2400" dirty="0"/>
              <a:t> </a:t>
            </a:r>
            <a:r>
              <a:rPr lang="en-US" altLang="ja-JP" sz="2400" dirty="0">
                <a:solidFill>
                  <a:srgbClr val="C00000"/>
                </a:solidFill>
              </a:rPr>
              <a:t>Petal</a:t>
            </a:r>
          </a:p>
          <a:p>
            <a:pPr marL="0" indent="0">
              <a:buNone/>
            </a:pPr>
            <a:r>
              <a:rPr lang="en-US" altLang="ja-JP" sz="2400" dirty="0"/>
              <a:t>	3</a:t>
            </a:r>
            <a:r>
              <a:rPr lang="ja-JP" altLang="en-US" sz="2400" dirty="0"/>
              <a:t>個（直立する）</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CA150-FBCC-4EED-BD77-593698E95F3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フリーフォーム 6"/>
          <p:cNvSpPr/>
          <p:nvPr/>
        </p:nvSpPr>
        <p:spPr>
          <a:xfrm>
            <a:off x="1538154" y="2646881"/>
            <a:ext cx="87054" cy="1240033"/>
          </a:xfrm>
          <a:custGeom>
            <a:avLst/>
            <a:gdLst>
              <a:gd name="connsiteX0" fmla="*/ 73696 w 87054"/>
              <a:gd name="connsiteY0" fmla="*/ 0 h 1240033"/>
              <a:gd name="connsiteX1" fmla="*/ 68086 w 87054"/>
              <a:gd name="connsiteY1" fmla="*/ 28049 h 1240033"/>
              <a:gd name="connsiteX2" fmla="*/ 62476 w 87054"/>
              <a:gd name="connsiteY2" fmla="*/ 201953 h 1240033"/>
              <a:gd name="connsiteX3" fmla="*/ 73696 w 87054"/>
              <a:gd name="connsiteY3" fmla="*/ 241222 h 1240033"/>
              <a:gd name="connsiteX4" fmla="*/ 79306 w 87054"/>
              <a:gd name="connsiteY4" fmla="*/ 448785 h 1240033"/>
              <a:gd name="connsiteX5" fmla="*/ 79306 w 87054"/>
              <a:gd name="connsiteY5" fmla="*/ 751715 h 1240033"/>
              <a:gd name="connsiteX6" fmla="*/ 56867 w 87054"/>
              <a:gd name="connsiteY6" fmla="*/ 807814 h 1240033"/>
              <a:gd name="connsiteX7" fmla="*/ 51257 w 87054"/>
              <a:gd name="connsiteY7" fmla="*/ 830253 h 1240033"/>
              <a:gd name="connsiteX8" fmla="*/ 45647 w 87054"/>
              <a:gd name="connsiteY8" fmla="*/ 976108 h 1240033"/>
              <a:gd name="connsiteX9" fmla="*/ 34427 w 87054"/>
              <a:gd name="connsiteY9" fmla="*/ 1099524 h 1240033"/>
              <a:gd name="connsiteX10" fmla="*/ 11988 w 87054"/>
              <a:gd name="connsiteY10" fmla="*/ 1155622 h 1240033"/>
              <a:gd name="connsiteX11" fmla="*/ 6378 w 87054"/>
              <a:gd name="connsiteY11" fmla="*/ 1178061 h 1240033"/>
              <a:gd name="connsiteX12" fmla="*/ 769 w 87054"/>
              <a:gd name="connsiteY12" fmla="*/ 1228550 h 1240033"/>
              <a:gd name="connsiteX13" fmla="*/ 17598 w 87054"/>
              <a:gd name="connsiteY13" fmla="*/ 1239769 h 1240033"/>
              <a:gd name="connsiteX14" fmla="*/ 23208 w 87054"/>
              <a:gd name="connsiteY14" fmla="*/ 1222940 h 1240033"/>
              <a:gd name="connsiteX15" fmla="*/ 28818 w 87054"/>
              <a:gd name="connsiteY15" fmla="*/ 1200501 h 124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054" h="1240033">
                <a:moveTo>
                  <a:pt x="73696" y="0"/>
                </a:moveTo>
                <a:cubicBezTo>
                  <a:pt x="71826" y="9350"/>
                  <a:pt x="69139" y="18572"/>
                  <a:pt x="68086" y="28049"/>
                </a:cubicBezTo>
                <a:cubicBezTo>
                  <a:pt x="59903" y="101698"/>
                  <a:pt x="50433" y="137722"/>
                  <a:pt x="62476" y="201953"/>
                </a:cubicBezTo>
                <a:cubicBezTo>
                  <a:pt x="64985" y="215333"/>
                  <a:pt x="69956" y="228132"/>
                  <a:pt x="73696" y="241222"/>
                </a:cubicBezTo>
                <a:cubicBezTo>
                  <a:pt x="75566" y="310410"/>
                  <a:pt x="76791" y="379618"/>
                  <a:pt x="79306" y="448785"/>
                </a:cubicBezTo>
                <a:cubicBezTo>
                  <a:pt x="84775" y="599183"/>
                  <a:pt x="93596" y="551661"/>
                  <a:pt x="79306" y="751715"/>
                </a:cubicBezTo>
                <a:cubicBezTo>
                  <a:pt x="77525" y="776644"/>
                  <a:pt x="64830" y="786579"/>
                  <a:pt x="56867" y="807814"/>
                </a:cubicBezTo>
                <a:cubicBezTo>
                  <a:pt x="54160" y="815033"/>
                  <a:pt x="53127" y="822773"/>
                  <a:pt x="51257" y="830253"/>
                </a:cubicBezTo>
                <a:cubicBezTo>
                  <a:pt x="49387" y="878871"/>
                  <a:pt x="48077" y="927514"/>
                  <a:pt x="45647" y="976108"/>
                </a:cubicBezTo>
                <a:cubicBezTo>
                  <a:pt x="45549" y="978067"/>
                  <a:pt x="39509" y="1081228"/>
                  <a:pt x="34427" y="1099524"/>
                </a:cubicBezTo>
                <a:cubicBezTo>
                  <a:pt x="29037" y="1118929"/>
                  <a:pt x="16873" y="1136084"/>
                  <a:pt x="11988" y="1155622"/>
                </a:cubicBezTo>
                <a:lnTo>
                  <a:pt x="6378" y="1178061"/>
                </a:lnTo>
                <a:cubicBezTo>
                  <a:pt x="4508" y="1194891"/>
                  <a:pt x="-2260" y="1211890"/>
                  <a:pt x="769" y="1228550"/>
                </a:cubicBezTo>
                <a:cubicBezTo>
                  <a:pt x="1975" y="1235183"/>
                  <a:pt x="11057" y="1241404"/>
                  <a:pt x="17598" y="1239769"/>
                </a:cubicBezTo>
                <a:cubicBezTo>
                  <a:pt x="23335" y="1238335"/>
                  <a:pt x="21583" y="1228626"/>
                  <a:pt x="23208" y="1222940"/>
                </a:cubicBezTo>
                <a:cubicBezTo>
                  <a:pt x="25326" y="1215527"/>
                  <a:pt x="28818" y="1200501"/>
                  <a:pt x="28818" y="12005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8" name="フリーフォーム 7"/>
          <p:cNvSpPr/>
          <p:nvPr/>
        </p:nvSpPr>
        <p:spPr>
          <a:xfrm>
            <a:off x="1611850" y="2646881"/>
            <a:ext cx="61708" cy="1250989"/>
          </a:xfrm>
          <a:custGeom>
            <a:avLst/>
            <a:gdLst>
              <a:gd name="connsiteX0" fmla="*/ 61708 w 61708"/>
              <a:gd name="connsiteY0" fmla="*/ 0 h 1250989"/>
              <a:gd name="connsiteX1" fmla="*/ 50488 w 61708"/>
              <a:gd name="connsiteY1" fmla="*/ 375858 h 1250989"/>
              <a:gd name="connsiteX2" fmla="*/ 44879 w 61708"/>
              <a:gd name="connsiteY2" fmla="*/ 785374 h 1250989"/>
              <a:gd name="connsiteX3" fmla="*/ 28049 w 61708"/>
              <a:gd name="connsiteY3" fmla="*/ 936839 h 1250989"/>
              <a:gd name="connsiteX4" fmla="*/ 16830 w 61708"/>
              <a:gd name="connsiteY4" fmla="*/ 1105134 h 1250989"/>
              <a:gd name="connsiteX5" fmla="*/ 5610 w 61708"/>
              <a:gd name="connsiteY5" fmla="*/ 1172452 h 1250989"/>
              <a:gd name="connsiteX6" fmla="*/ 0 w 61708"/>
              <a:gd name="connsiteY6" fmla="*/ 1250989 h 12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08" h="1250989">
                <a:moveTo>
                  <a:pt x="61708" y="0"/>
                </a:moveTo>
                <a:cubicBezTo>
                  <a:pt x="57968" y="125286"/>
                  <a:pt x="53173" y="250545"/>
                  <a:pt x="50488" y="375858"/>
                </a:cubicBezTo>
                <a:cubicBezTo>
                  <a:pt x="47563" y="512345"/>
                  <a:pt x="48090" y="648894"/>
                  <a:pt x="44879" y="785374"/>
                </a:cubicBezTo>
                <a:cubicBezTo>
                  <a:pt x="43856" y="828868"/>
                  <a:pt x="33528" y="895750"/>
                  <a:pt x="28049" y="936839"/>
                </a:cubicBezTo>
                <a:cubicBezTo>
                  <a:pt x="25829" y="979018"/>
                  <a:pt x="23061" y="1057358"/>
                  <a:pt x="16830" y="1105134"/>
                </a:cubicBezTo>
                <a:cubicBezTo>
                  <a:pt x="13888" y="1127692"/>
                  <a:pt x="9350" y="1150013"/>
                  <a:pt x="5610" y="1172452"/>
                </a:cubicBezTo>
                <a:lnTo>
                  <a:pt x="0" y="12509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9" name="フリーフォーム 8"/>
          <p:cNvSpPr/>
          <p:nvPr/>
        </p:nvSpPr>
        <p:spPr>
          <a:xfrm>
            <a:off x="428179" y="2551514"/>
            <a:ext cx="1153025" cy="869522"/>
          </a:xfrm>
          <a:custGeom>
            <a:avLst/>
            <a:gdLst>
              <a:gd name="connsiteX0" fmla="*/ 1150012 w 1153025"/>
              <a:gd name="connsiteY0" fmla="*/ 72928 h 869522"/>
              <a:gd name="connsiteX1" fmla="*/ 1144402 w 1153025"/>
              <a:gd name="connsiteY1" fmla="*/ 22439 h 869522"/>
              <a:gd name="connsiteX2" fmla="*/ 1099524 w 1153025"/>
              <a:gd name="connsiteY2" fmla="*/ 5610 h 869522"/>
              <a:gd name="connsiteX3" fmla="*/ 1020986 w 1153025"/>
              <a:gd name="connsiteY3" fmla="*/ 0 h 869522"/>
              <a:gd name="connsiteX4" fmla="*/ 908790 w 1153025"/>
              <a:gd name="connsiteY4" fmla="*/ 5610 h 869522"/>
              <a:gd name="connsiteX5" fmla="*/ 891961 w 1153025"/>
              <a:gd name="connsiteY5" fmla="*/ 16830 h 869522"/>
              <a:gd name="connsiteX6" fmla="*/ 869521 w 1153025"/>
              <a:gd name="connsiteY6" fmla="*/ 22439 h 869522"/>
              <a:gd name="connsiteX7" fmla="*/ 852692 w 1153025"/>
              <a:gd name="connsiteY7" fmla="*/ 28049 h 869522"/>
              <a:gd name="connsiteX8" fmla="*/ 785374 w 1153025"/>
              <a:gd name="connsiteY8" fmla="*/ 50488 h 869522"/>
              <a:gd name="connsiteX9" fmla="*/ 740496 w 1153025"/>
              <a:gd name="connsiteY9" fmla="*/ 78538 h 869522"/>
              <a:gd name="connsiteX10" fmla="*/ 706837 w 1153025"/>
              <a:gd name="connsiteY10" fmla="*/ 95367 h 869522"/>
              <a:gd name="connsiteX11" fmla="*/ 690007 w 1153025"/>
              <a:gd name="connsiteY11" fmla="*/ 129026 h 869522"/>
              <a:gd name="connsiteX12" fmla="*/ 678788 w 1153025"/>
              <a:gd name="connsiteY12" fmla="*/ 145855 h 869522"/>
              <a:gd name="connsiteX13" fmla="*/ 667568 w 1153025"/>
              <a:gd name="connsiteY13" fmla="*/ 173904 h 869522"/>
              <a:gd name="connsiteX14" fmla="*/ 650739 w 1153025"/>
              <a:gd name="connsiteY14" fmla="*/ 190734 h 869522"/>
              <a:gd name="connsiteX15" fmla="*/ 633909 w 1153025"/>
              <a:gd name="connsiteY15" fmla="*/ 235612 h 869522"/>
              <a:gd name="connsiteX16" fmla="*/ 622690 w 1153025"/>
              <a:gd name="connsiteY16" fmla="*/ 280491 h 869522"/>
              <a:gd name="connsiteX17" fmla="*/ 605860 w 1153025"/>
              <a:gd name="connsiteY17" fmla="*/ 308540 h 869522"/>
              <a:gd name="connsiteX18" fmla="*/ 600250 w 1153025"/>
              <a:gd name="connsiteY18" fmla="*/ 325369 h 869522"/>
              <a:gd name="connsiteX19" fmla="*/ 589031 w 1153025"/>
              <a:gd name="connsiteY19" fmla="*/ 353419 h 869522"/>
              <a:gd name="connsiteX20" fmla="*/ 549762 w 1153025"/>
              <a:gd name="connsiteY20" fmla="*/ 443176 h 869522"/>
              <a:gd name="connsiteX21" fmla="*/ 516103 w 1153025"/>
              <a:gd name="connsiteY21" fmla="*/ 504884 h 869522"/>
              <a:gd name="connsiteX22" fmla="*/ 499274 w 1153025"/>
              <a:gd name="connsiteY22" fmla="*/ 560982 h 869522"/>
              <a:gd name="connsiteX23" fmla="*/ 493664 w 1153025"/>
              <a:gd name="connsiteY23" fmla="*/ 577811 h 869522"/>
              <a:gd name="connsiteX24" fmla="*/ 488054 w 1153025"/>
              <a:gd name="connsiteY24" fmla="*/ 605860 h 869522"/>
              <a:gd name="connsiteX25" fmla="*/ 465615 w 1153025"/>
              <a:gd name="connsiteY25" fmla="*/ 729276 h 869522"/>
              <a:gd name="connsiteX26" fmla="*/ 448785 w 1153025"/>
              <a:gd name="connsiteY26" fmla="*/ 768545 h 869522"/>
              <a:gd name="connsiteX27" fmla="*/ 420736 w 1153025"/>
              <a:gd name="connsiteY27" fmla="*/ 785374 h 869522"/>
              <a:gd name="connsiteX28" fmla="*/ 375858 w 1153025"/>
              <a:gd name="connsiteY28" fmla="*/ 813423 h 869522"/>
              <a:gd name="connsiteX29" fmla="*/ 359028 w 1153025"/>
              <a:gd name="connsiteY29" fmla="*/ 824643 h 869522"/>
              <a:gd name="connsiteX30" fmla="*/ 308540 w 1153025"/>
              <a:gd name="connsiteY30" fmla="*/ 841473 h 869522"/>
              <a:gd name="connsiteX31" fmla="*/ 280491 w 1153025"/>
              <a:gd name="connsiteY31" fmla="*/ 852692 h 869522"/>
              <a:gd name="connsiteX32" fmla="*/ 263661 w 1153025"/>
              <a:gd name="connsiteY32" fmla="*/ 863912 h 869522"/>
              <a:gd name="connsiteX33" fmla="*/ 218783 w 1153025"/>
              <a:gd name="connsiteY33" fmla="*/ 869522 h 869522"/>
              <a:gd name="connsiteX34" fmla="*/ 145855 w 1153025"/>
              <a:gd name="connsiteY34" fmla="*/ 863912 h 869522"/>
              <a:gd name="connsiteX35" fmla="*/ 123416 w 1153025"/>
              <a:gd name="connsiteY35" fmla="*/ 841473 h 869522"/>
              <a:gd name="connsiteX36" fmla="*/ 84147 w 1153025"/>
              <a:gd name="connsiteY36" fmla="*/ 813423 h 869522"/>
              <a:gd name="connsiteX37" fmla="*/ 72928 w 1153025"/>
              <a:gd name="connsiteY37" fmla="*/ 796594 h 869522"/>
              <a:gd name="connsiteX38" fmla="*/ 56098 w 1153025"/>
              <a:gd name="connsiteY38" fmla="*/ 785374 h 869522"/>
              <a:gd name="connsiteX39" fmla="*/ 44878 w 1153025"/>
              <a:gd name="connsiteY39" fmla="*/ 751715 h 869522"/>
              <a:gd name="connsiteX40" fmla="*/ 39269 w 1153025"/>
              <a:gd name="connsiteY40" fmla="*/ 734886 h 869522"/>
              <a:gd name="connsiteX41" fmla="*/ 28049 w 1153025"/>
              <a:gd name="connsiteY41" fmla="*/ 718057 h 869522"/>
              <a:gd name="connsiteX42" fmla="*/ 22439 w 1153025"/>
              <a:gd name="connsiteY42" fmla="*/ 690008 h 869522"/>
              <a:gd name="connsiteX43" fmla="*/ 11220 w 1153025"/>
              <a:gd name="connsiteY43" fmla="*/ 673178 h 869522"/>
              <a:gd name="connsiteX44" fmla="*/ 0 w 1153025"/>
              <a:gd name="connsiteY44" fmla="*/ 594641 h 869522"/>
              <a:gd name="connsiteX45" fmla="*/ 5610 w 1153025"/>
              <a:gd name="connsiteY45" fmla="*/ 460005 h 869522"/>
              <a:gd name="connsiteX46" fmla="*/ 16829 w 1153025"/>
              <a:gd name="connsiteY46" fmla="*/ 437566 h 869522"/>
              <a:gd name="connsiteX47" fmla="*/ 28049 w 1153025"/>
              <a:gd name="connsiteY47" fmla="*/ 403907 h 869522"/>
              <a:gd name="connsiteX48" fmla="*/ 39269 w 1153025"/>
              <a:gd name="connsiteY48" fmla="*/ 364638 h 869522"/>
              <a:gd name="connsiteX49" fmla="*/ 67318 w 1153025"/>
              <a:gd name="connsiteY49" fmla="*/ 325369 h 869522"/>
              <a:gd name="connsiteX50" fmla="*/ 84147 w 1153025"/>
              <a:gd name="connsiteY50" fmla="*/ 280491 h 869522"/>
              <a:gd name="connsiteX51" fmla="*/ 106586 w 1153025"/>
              <a:gd name="connsiteY51" fmla="*/ 258052 h 869522"/>
              <a:gd name="connsiteX52" fmla="*/ 117806 w 1153025"/>
              <a:gd name="connsiteY52" fmla="*/ 241222 h 869522"/>
              <a:gd name="connsiteX53" fmla="*/ 140245 w 1153025"/>
              <a:gd name="connsiteY53" fmla="*/ 218783 h 869522"/>
              <a:gd name="connsiteX54" fmla="*/ 173904 w 1153025"/>
              <a:gd name="connsiteY54" fmla="*/ 185124 h 869522"/>
              <a:gd name="connsiteX55" fmla="*/ 185124 w 1153025"/>
              <a:gd name="connsiteY55" fmla="*/ 168295 h 869522"/>
              <a:gd name="connsiteX56" fmla="*/ 201953 w 1153025"/>
              <a:gd name="connsiteY56" fmla="*/ 162685 h 869522"/>
              <a:gd name="connsiteX57" fmla="*/ 218783 w 1153025"/>
              <a:gd name="connsiteY57" fmla="*/ 151465 h 869522"/>
              <a:gd name="connsiteX58" fmla="*/ 246832 w 1153025"/>
              <a:gd name="connsiteY58" fmla="*/ 123416 h 869522"/>
              <a:gd name="connsiteX59" fmla="*/ 269271 w 1153025"/>
              <a:gd name="connsiteY59" fmla="*/ 117806 h 869522"/>
              <a:gd name="connsiteX60" fmla="*/ 347809 w 1153025"/>
              <a:gd name="connsiteY60" fmla="*/ 84147 h 869522"/>
              <a:gd name="connsiteX61" fmla="*/ 387077 w 1153025"/>
              <a:gd name="connsiteY61" fmla="*/ 78538 h 869522"/>
              <a:gd name="connsiteX62" fmla="*/ 403907 w 1153025"/>
              <a:gd name="connsiteY62" fmla="*/ 72928 h 869522"/>
              <a:gd name="connsiteX63" fmla="*/ 448785 w 1153025"/>
              <a:gd name="connsiteY63" fmla="*/ 67318 h 869522"/>
              <a:gd name="connsiteX64" fmla="*/ 465615 w 1153025"/>
              <a:gd name="connsiteY64" fmla="*/ 56098 h 869522"/>
              <a:gd name="connsiteX65" fmla="*/ 499274 w 1153025"/>
              <a:gd name="connsiteY65" fmla="*/ 50488 h 869522"/>
              <a:gd name="connsiteX66" fmla="*/ 521713 w 1153025"/>
              <a:gd name="connsiteY66" fmla="*/ 44879 h 869522"/>
              <a:gd name="connsiteX67" fmla="*/ 572201 w 1153025"/>
              <a:gd name="connsiteY67" fmla="*/ 28049 h 869522"/>
              <a:gd name="connsiteX68" fmla="*/ 639519 w 1153025"/>
              <a:gd name="connsiteY68" fmla="*/ 11220 h 869522"/>
              <a:gd name="connsiteX69" fmla="*/ 875131 w 1153025"/>
              <a:gd name="connsiteY69" fmla="*/ 16830 h 869522"/>
              <a:gd name="connsiteX70" fmla="*/ 897571 w 1153025"/>
              <a:gd name="connsiteY70" fmla="*/ 22439 h 869522"/>
              <a:gd name="connsiteX71" fmla="*/ 931229 w 1153025"/>
              <a:gd name="connsiteY71" fmla="*/ 28049 h 869522"/>
              <a:gd name="connsiteX72" fmla="*/ 1015377 w 1153025"/>
              <a:gd name="connsiteY72" fmla="*/ 33659 h 869522"/>
              <a:gd name="connsiteX73" fmla="*/ 1082694 w 1153025"/>
              <a:gd name="connsiteY73" fmla="*/ 44879 h 869522"/>
              <a:gd name="connsiteX74" fmla="*/ 1105134 w 1153025"/>
              <a:gd name="connsiteY74" fmla="*/ 50488 h 869522"/>
              <a:gd name="connsiteX75" fmla="*/ 1150012 w 1153025"/>
              <a:gd name="connsiteY75" fmla="*/ 72928 h 86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53025" h="869522">
                <a:moveTo>
                  <a:pt x="1150012" y="72928"/>
                </a:moveTo>
                <a:cubicBezTo>
                  <a:pt x="1156557" y="68253"/>
                  <a:pt x="1151409" y="37854"/>
                  <a:pt x="1144402" y="22439"/>
                </a:cubicBezTo>
                <a:cubicBezTo>
                  <a:pt x="1141144" y="15272"/>
                  <a:pt x="1106033" y="6333"/>
                  <a:pt x="1099524" y="5610"/>
                </a:cubicBezTo>
                <a:cubicBezTo>
                  <a:pt x="1073439" y="2712"/>
                  <a:pt x="1047165" y="1870"/>
                  <a:pt x="1020986" y="0"/>
                </a:cubicBezTo>
                <a:cubicBezTo>
                  <a:pt x="983587" y="1870"/>
                  <a:pt x="945921" y="767"/>
                  <a:pt x="908790" y="5610"/>
                </a:cubicBezTo>
                <a:cubicBezTo>
                  <a:pt x="902105" y="6482"/>
                  <a:pt x="898158" y="14174"/>
                  <a:pt x="891961" y="16830"/>
                </a:cubicBezTo>
                <a:cubicBezTo>
                  <a:pt x="884874" y="19867"/>
                  <a:pt x="876935" y="20321"/>
                  <a:pt x="869521" y="22439"/>
                </a:cubicBezTo>
                <a:cubicBezTo>
                  <a:pt x="863835" y="24063"/>
                  <a:pt x="858229" y="25973"/>
                  <a:pt x="852692" y="28049"/>
                </a:cubicBezTo>
                <a:cubicBezTo>
                  <a:pt x="800616" y="47578"/>
                  <a:pt x="849720" y="32105"/>
                  <a:pt x="785374" y="50488"/>
                </a:cubicBezTo>
                <a:cubicBezTo>
                  <a:pt x="742480" y="82660"/>
                  <a:pt x="783609" y="53902"/>
                  <a:pt x="740496" y="78538"/>
                </a:cubicBezTo>
                <a:cubicBezTo>
                  <a:pt x="710049" y="95936"/>
                  <a:pt x="737690" y="85082"/>
                  <a:pt x="706837" y="95367"/>
                </a:cubicBezTo>
                <a:cubicBezTo>
                  <a:pt x="674689" y="143586"/>
                  <a:pt x="713228" y="82583"/>
                  <a:pt x="690007" y="129026"/>
                </a:cubicBezTo>
                <a:cubicBezTo>
                  <a:pt x="686992" y="135056"/>
                  <a:pt x="681803" y="139825"/>
                  <a:pt x="678788" y="145855"/>
                </a:cubicBezTo>
                <a:cubicBezTo>
                  <a:pt x="674285" y="154862"/>
                  <a:pt x="672905" y="165365"/>
                  <a:pt x="667568" y="173904"/>
                </a:cubicBezTo>
                <a:cubicBezTo>
                  <a:pt x="663363" y="180632"/>
                  <a:pt x="656349" y="185124"/>
                  <a:pt x="650739" y="190734"/>
                </a:cubicBezTo>
                <a:cubicBezTo>
                  <a:pt x="645883" y="202873"/>
                  <a:pt x="637677" y="221796"/>
                  <a:pt x="633909" y="235612"/>
                </a:cubicBezTo>
                <a:cubicBezTo>
                  <a:pt x="629852" y="250489"/>
                  <a:pt x="630624" y="267269"/>
                  <a:pt x="622690" y="280491"/>
                </a:cubicBezTo>
                <a:cubicBezTo>
                  <a:pt x="617080" y="289841"/>
                  <a:pt x="610736" y="298788"/>
                  <a:pt x="605860" y="308540"/>
                </a:cubicBezTo>
                <a:cubicBezTo>
                  <a:pt x="603215" y="313829"/>
                  <a:pt x="602326" y="319832"/>
                  <a:pt x="600250" y="325369"/>
                </a:cubicBezTo>
                <a:cubicBezTo>
                  <a:pt x="596714" y="334798"/>
                  <a:pt x="592998" y="344163"/>
                  <a:pt x="589031" y="353419"/>
                </a:cubicBezTo>
                <a:cubicBezTo>
                  <a:pt x="576167" y="383436"/>
                  <a:pt x="562783" y="413227"/>
                  <a:pt x="549762" y="443176"/>
                </a:cubicBezTo>
                <a:cubicBezTo>
                  <a:pt x="528543" y="491979"/>
                  <a:pt x="541940" y="470433"/>
                  <a:pt x="516103" y="504884"/>
                </a:cubicBezTo>
                <a:cubicBezTo>
                  <a:pt x="489440" y="584868"/>
                  <a:pt x="516229" y="501635"/>
                  <a:pt x="499274" y="560982"/>
                </a:cubicBezTo>
                <a:cubicBezTo>
                  <a:pt x="497650" y="566668"/>
                  <a:pt x="495098" y="572074"/>
                  <a:pt x="493664" y="577811"/>
                </a:cubicBezTo>
                <a:cubicBezTo>
                  <a:pt x="491351" y="587061"/>
                  <a:pt x="489924" y="596510"/>
                  <a:pt x="488054" y="605860"/>
                </a:cubicBezTo>
                <a:cubicBezTo>
                  <a:pt x="480993" y="683528"/>
                  <a:pt x="487383" y="653085"/>
                  <a:pt x="465615" y="729276"/>
                </a:cubicBezTo>
                <a:cubicBezTo>
                  <a:pt x="462933" y="738664"/>
                  <a:pt x="454769" y="762561"/>
                  <a:pt x="448785" y="768545"/>
                </a:cubicBezTo>
                <a:cubicBezTo>
                  <a:pt x="441075" y="776255"/>
                  <a:pt x="429808" y="779326"/>
                  <a:pt x="420736" y="785374"/>
                </a:cubicBezTo>
                <a:cubicBezTo>
                  <a:pt x="340288" y="839007"/>
                  <a:pt x="452560" y="769594"/>
                  <a:pt x="375858" y="813423"/>
                </a:cubicBezTo>
                <a:cubicBezTo>
                  <a:pt x="370004" y="816768"/>
                  <a:pt x="365059" y="821628"/>
                  <a:pt x="359028" y="824643"/>
                </a:cubicBezTo>
                <a:cubicBezTo>
                  <a:pt x="323915" y="842200"/>
                  <a:pt x="340676" y="830761"/>
                  <a:pt x="308540" y="841473"/>
                </a:cubicBezTo>
                <a:cubicBezTo>
                  <a:pt x="298987" y="844657"/>
                  <a:pt x="289498" y="848189"/>
                  <a:pt x="280491" y="852692"/>
                </a:cubicBezTo>
                <a:cubicBezTo>
                  <a:pt x="274460" y="855707"/>
                  <a:pt x="270166" y="862138"/>
                  <a:pt x="263661" y="863912"/>
                </a:cubicBezTo>
                <a:cubicBezTo>
                  <a:pt x="249116" y="867879"/>
                  <a:pt x="233742" y="867652"/>
                  <a:pt x="218783" y="869522"/>
                </a:cubicBezTo>
                <a:cubicBezTo>
                  <a:pt x="194474" y="867652"/>
                  <a:pt x="169245" y="870792"/>
                  <a:pt x="145855" y="863912"/>
                </a:cubicBezTo>
                <a:cubicBezTo>
                  <a:pt x="135707" y="860927"/>
                  <a:pt x="131377" y="848439"/>
                  <a:pt x="123416" y="841473"/>
                </a:cubicBezTo>
                <a:cubicBezTo>
                  <a:pt x="112279" y="831728"/>
                  <a:pt x="96716" y="821803"/>
                  <a:pt x="84147" y="813423"/>
                </a:cubicBezTo>
                <a:cubicBezTo>
                  <a:pt x="80407" y="807813"/>
                  <a:pt x="77695" y="801361"/>
                  <a:pt x="72928" y="796594"/>
                </a:cubicBezTo>
                <a:cubicBezTo>
                  <a:pt x="68160" y="791826"/>
                  <a:pt x="59672" y="791091"/>
                  <a:pt x="56098" y="785374"/>
                </a:cubicBezTo>
                <a:cubicBezTo>
                  <a:pt x="49830" y="775345"/>
                  <a:pt x="48618" y="762935"/>
                  <a:pt x="44878" y="751715"/>
                </a:cubicBezTo>
                <a:cubicBezTo>
                  <a:pt x="43008" y="746105"/>
                  <a:pt x="42549" y="739806"/>
                  <a:pt x="39269" y="734886"/>
                </a:cubicBezTo>
                <a:lnTo>
                  <a:pt x="28049" y="718057"/>
                </a:lnTo>
                <a:cubicBezTo>
                  <a:pt x="26179" y="708707"/>
                  <a:pt x="25787" y="698936"/>
                  <a:pt x="22439" y="690008"/>
                </a:cubicBezTo>
                <a:cubicBezTo>
                  <a:pt x="20072" y="683695"/>
                  <a:pt x="12764" y="679741"/>
                  <a:pt x="11220" y="673178"/>
                </a:cubicBezTo>
                <a:cubicBezTo>
                  <a:pt x="5163" y="647436"/>
                  <a:pt x="0" y="594641"/>
                  <a:pt x="0" y="594641"/>
                </a:cubicBezTo>
                <a:cubicBezTo>
                  <a:pt x="1870" y="549762"/>
                  <a:pt x="825" y="504667"/>
                  <a:pt x="5610" y="460005"/>
                </a:cubicBezTo>
                <a:cubicBezTo>
                  <a:pt x="6501" y="451690"/>
                  <a:pt x="13723" y="445330"/>
                  <a:pt x="16829" y="437566"/>
                </a:cubicBezTo>
                <a:cubicBezTo>
                  <a:pt x="21221" y="426585"/>
                  <a:pt x="25181" y="415380"/>
                  <a:pt x="28049" y="403907"/>
                </a:cubicBezTo>
                <a:cubicBezTo>
                  <a:pt x="29846" y="396717"/>
                  <a:pt x="35245" y="372686"/>
                  <a:pt x="39269" y="364638"/>
                </a:cubicBezTo>
                <a:cubicBezTo>
                  <a:pt x="43371" y="356434"/>
                  <a:pt x="63506" y="330452"/>
                  <a:pt x="67318" y="325369"/>
                </a:cubicBezTo>
                <a:cubicBezTo>
                  <a:pt x="71575" y="308341"/>
                  <a:pt x="73148" y="295157"/>
                  <a:pt x="84147" y="280491"/>
                </a:cubicBezTo>
                <a:cubicBezTo>
                  <a:pt x="90494" y="272029"/>
                  <a:pt x="99702" y="266083"/>
                  <a:pt x="106586" y="258052"/>
                </a:cubicBezTo>
                <a:cubicBezTo>
                  <a:pt x="110974" y="252933"/>
                  <a:pt x="113418" y="246341"/>
                  <a:pt x="117806" y="241222"/>
                </a:cubicBezTo>
                <a:cubicBezTo>
                  <a:pt x="124690" y="233191"/>
                  <a:pt x="133279" y="226744"/>
                  <a:pt x="140245" y="218783"/>
                </a:cubicBezTo>
                <a:cubicBezTo>
                  <a:pt x="169470" y="185384"/>
                  <a:pt x="143275" y="205545"/>
                  <a:pt x="173904" y="185124"/>
                </a:cubicBezTo>
                <a:cubicBezTo>
                  <a:pt x="177644" y="179514"/>
                  <a:pt x="179859" y="172507"/>
                  <a:pt x="185124" y="168295"/>
                </a:cubicBezTo>
                <a:cubicBezTo>
                  <a:pt x="189741" y="164601"/>
                  <a:pt x="196664" y="165330"/>
                  <a:pt x="201953" y="162685"/>
                </a:cubicBezTo>
                <a:cubicBezTo>
                  <a:pt x="207984" y="159670"/>
                  <a:pt x="213173" y="155205"/>
                  <a:pt x="218783" y="151465"/>
                </a:cubicBezTo>
                <a:cubicBezTo>
                  <a:pt x="228756" y="136505"/>
                  <a:pt x="229379" y="130896"/>
                  <a:pt x="246832" y="123416"/>
                </a:cubicBezTo>
                <a:cubicBezTo>
                  <a:pt x="253918" y="120379"/>
                  <a:pt x="262185" y="120843"/>
                  <a:pt x="269271" y="117806"/>
                </a:cubicBezTo>
                <a:cubicBezTo>
                  <a:pt x="318486" y="96714"/>
                  <a:pt x="310168" y="90990"/>
                  <a:pt x="347809" y="84147"/>
                </a:cubicBezTo>
                <a:cubicBezTo>
                  <a:pt x="360818" y="81782"/>
                  <a:pt x="373988" y="80408"/>
                  <a:pt x="387077" y="78538"/>
                </a:cubicBezTo>
                <a:cubicBezTo>
                  <a:pt x="392687" y="76668"/>
                  <a:pt x="398089" y="73986"/>
                  <a:pt x="403907" y="72928"/>
                </a:cubicBezTo>
                <a:cubicBezTo>
                  <a:pt x="418740" y="70231"/>
                  <a:pt x="434240" y="71285"/>
                  <a:pt x="448785" y="67318"/>
                </a:cubicBezTo>
                <a:cubicBezTo>
                  <a:pt x="455290" y="65544"/>
                  <a:pt x="459219" y="58230"/>
                  <a:pt x="465615" y="56098"/>
                </a:cubicBezTo>
                <a:cubicBezTo>
                  <a:pt x="476406" y="52501"/>
                  <a:pt x="488120" y="52719"/>
                  <a:pt x="499274" y="50488"/>
                </a:cubicBezTo>
                <a:cubicBezTo>
                  <a:pt x="506834" y="48976"/>
                  <a:pt x="514344" y="47146"/>
                  <a:pt x="521713" y="44879"/>
                </a:cubicBezTo>
                <a:cubicBezTo>
                  <a:pt x="538668" y="39662"/>
                  <a:pt x="554703" y="30965"/>
                  <a:pt x="572201" y="28049"/>
                </a:cubicBezTo>
                <a:cubicBezTo>
                  <a:pt x="617526" y="20495"/>
                  <a:pt x="595069" y="26036"/>
                  <a:pt x="639519" y="11220"/>
                </a:cubicBezTo>
                <a:lnTo>
                  <a:pt x="875131" y="16830"/>
                </a:lnTo>
                <a:cubicBezTo>
                  <a:pt x="882834" y="17165"/>
                  <a:pt x="890011" y="20927"/>
                  <a:pt x="897571" y="22439"/>
                </a:cubicBezTo>
                <a:cubicBezTo>
                  <a:pt x="908724" y="24670"/>
                  <a:pt x="919906" y="26971"/>
                  <a:pt x="931229" y="28049"/>
                </a:cubicBezTo>
                <a:cubicBezTo>
                  <a:pt x="959214" y="30714"/>
                  <a:pt x="987328" y="31789"/>
                  <a:pt x="1015377" y="33659"/>
                </a:cubicBezTo>
                <a:cubicBezTo>
                  <a:pt x="1037816" y="37399"/>
                  <a:pt x="1060624" y="39363"/>
                  <a:pt x="1082694" y="44879"/>
                </a:cubicBezTo>
                <a:cubicBezTo>
                  <a:pt x="1090174" y="46749"/>
                  <a:pt x="1097436" y="50060"/>
                  <a:pt x="1105134" y="50488"/>
                </a:cubicBezTo>
                <a:cubicBezTo>
                  <a:pt x="1131273" y="51940"/>
                  <a:pt x="1143467" y="77603"/>
                  <a:pt x="1150012" y="72928"/>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0" name="フリーフォーム 9"/>
          <p:cNvSpPr/>
          <p:nvPr/>
        </p:nvSpPr>
        <p:spPr>
          <a:xfrm>
            <a:off x="1650899" y="2534685"/>
            <a:ext cx="1033365" cy="1020986"/>
          </a:xfrm>
          <a:custGeom>
            <a:avLst/>
            <a:gdLst>
              <a:gd name="connsiteX0" fmla="*/ 11439 w 1033365"/>
              <a:gd name="connsiteY0" fmla="*/ 134635 h 1020986"/>
              <a:gd name="connsiteX1" fmla="*/ 39489 w 1033365"/>
              <a:gd name="connsiteY1" fmla="*/ 112196 h 1020986"/>
              <a:gd name="connsiteX2" fmla="*/ 50708 w 1033365"/>
              <a:gd name="connsiteY2" fmla="*/ 78537 h 1020986"/>
              <a:gd name="connsiteX3" fmla="*/ 89977 w 1033365"/>
              <a:gd name="connsiteY3" fmla="*/ 61708 h 1020986"/>
              <a:gd name="connsiteX4" fmla="*/ 129246 w 1033365"/>
              <a:gd name="connsiteY4" fmla="*/ 33659 h 1020986"/>
              <a:gd name="connsiteX5" fmla="*/ 190954 w 1033365"/>
              <a:gd name="connsiteY5" fmla="*/ 22439 h 1020986"/>
              <a:gd name="connsiteX6" fmla="*/ 353638 w 1033365"/>
              <a:gd name="connsiteY6" fmla="*/ 39268 h 1020986"/>
              <a:gd name="connsiteX7" fmla="*/ 415346 w 1033365"/>
              <a:gd name="connsiteY7" fmla="*/ 56098 h 1020986"/>
              <a:gd name="connsiteX8" fmla="*/ 437785 w 1033365"/>
              <a:gd name="connsiteY8" fmla="*/ 61708 h 1020986"/>
              <a:gd name="connsiteX9" fmla="*/ 460225 w 1033365"/>
              <a:gd name="connsiteY9" fmla="*/ 89757 h 1020986"/>
              <a:gd name="connsiteX10" fmla="*/ 471444 w 1033365"/>
              <a:gd name="connsiteY10" fmla="*/ 106586 h 1020986"/>
              <a:gd name="connsiteX11" fmla="*/ 488274 w 1033365"/>
              <a:gd name="connsiteY11" fmla="*/ 134635 h 1020986"/>
              <a:gd name="connsiteX12" fmla="*/ 499493 w 1033365"/>
              <a:gd name="connsiteY12" fmla="*/ 179514 h 1020986"/>
              <a:gd name="connsiteX13" fmla="*/ 510713 w 1033365"/>
              <a:gd name="connsiteY13" fmla="*/ 241222 h 1020986"/>
              <a:gd name="connsiteX14" fmla="*/ 505103 w 1033365"/>
              <a:gd name="connsiteY14" fmla="*/ 387077 h 1020986"/>
              <a:gd name="connsiteX15" fmla="*/ 493884 w 1033365"/>
              <a:gd name="connsiteY15" fmla="*/ 471224 h 1020986"/>
              <a:gd name="connsiteX16" fmla="*/ 488274 w 1033365"/>
              <a:gd name="connsiteY16" fmla="*/ 488054 h 1020986"/>
              <a:gd name="connsiteX17" fmla="*/ 477054 w 1033365"/>
              <a:gd name="connsiteY17" fmla="*/ 527322 h 1020986"/>
              <a:gd name="connsiteX18" fmla="*/ 471444 w 1033365"/>
              <a:gd name="connsiteY18" fmla="*/ 549762 h 1020986"/>
              <a:gd name="connsiteX19" fmla="*/ 460225 w 1033365"/>
              <a:gd name="connsiteY19" fmla="*/ 566591 h 1020986"/>
              <a:gd name="connsiteX20" fmla="*/ 449005 w 1033365"/>
              <a:gd name="connsiteY20" fmla="*/ 639519 h 1020986"/>
              <a:gd name="connsiteX21" fmla="*/ 443395 w 1033365"/>
              <a:gd name="connsiteY21" fmla="*/ 667568 h 1020986"/>
              <a:gd name="connsiteX22" fmla="*/ 432176 w 1033365"/>
              <a:gd name="connsiteY22" fmla="*/ 695617 h 1020986"/>
              <a:gd name="connsiteX23" fmla="*/ 426566 w 1033365"/>
              <a:gd name="connsiteY23" fmla="*/ 718056 h 1020986"/>
              <a:gd name="connsiteX24" fmla="*/ 437785 w 1033365"/>
              <a:gd name="connsiteY24" fmla="*/ 824643 h 1020986"/>
              <a:gd name="connsiteX25" fmla="*/ 449005 w 1033365"/>
              <a:gd name="connsiteY25" fmla="*/ 841472 h 1020986"/>
              <a:gd name="connsiteX26" fmla="*/ 465835 w 1033365"/>
              <a:gd name="connsiteY26" fmla="*/ 847082 h 1020986"/>
              <a:gd name="connsiteX27" fmla="*/ 482664 w 1033365"/>
              <a:gd name="connsiteY27" fmla="*/ 858302 h 1020986"/>
              <a:gd name="connsiteX28" fmla="*/ 499493 w 1033365"/>
              <a:gd name="connsiteY28" fmla="*/ 863911 h 1020986"/>
              <a:gd name="connsiteX29" fmla="*/ 516323 w 1033365"/>
              <a:gd name="connsiteY29" fmla="*/ 886351 h 1020986"/>
              <a:gd name="connsiteX30" fmla="*/ 538762 w 1033365"/>
              <a:gd name="connsiteY30" fmla="*/ 903180 h 1020986"/>
              <a:gd name="connsiteX31" fmla="*/ 549982 w 1033365"/>
              <a:gd name="connsiteY31" fmla="*/ 920010 h 1020986"/>
              <a:gd name="connsiteX32" fmla="*/ 566811 w 1033365"/>
              <a:gd name="connsiteY32" fmla="*/ 925619 h 1020986"/>
              <a:gd name="connsiteX33" fmla="*/ 589251 w 1033365"/>
              <a:gd name="connsiteY33" fmla="*/ 936839 h 1020986"/>
              <a:gd name="connsiteX34" fmla="*/ 606080 w 1033365"/>
              <a:gd name="connsiteY34" fmla="*/ 948059 h 1020986"/>
              <a:gd name="connsiteX35" fmla="*/ 639739 w 1033365"/>
              <a:gd name="connsiteY35" fmla="*/ 976108 h 1020986"/>
              <a:gd name="connsiteX36" fmla="*/ 656568 w 1033365"/>
              <a:gd name="connsiteY36" fmla="*/ 981717 h 1020986"/>
              <a:gd name="connsiteX37" fmla="*/ 684617 w 1033365"/>
              <a:gd name="connsiteY37" fmla="*/ 992937 h 1020986"/>
              <a:gd name="connsiteX38" fmla="*/ 718276 w 1033365"/>
              <a:gd name="connsiteY38" fmla="*/ 1009767 h 1020986"/>
              <a:gd name="connsiteX39" fmla="*/ 768765 w 1033365"/>
              <a:gd name="connsiteY39" fmla="*/ 1020986 h 1020986"/>
              <a:gd name="connsiteX40" fmla="*/ 892181 w 1033365"/>
              <a:gd name="connsiteY40" fmla="*/ 1004157 h 1020986"/>
              <a:gd name="connsiteX41" fmla="*/ 948279 w 1033365"/>
              <a:gd name="connsiteY41" fmla="*/ 959278 h 1020986"/>
              <a:gd name="connsiteX42" fmla="*/ 959498 w 1033365"/>
              <a:gd name="connsiteY42" fmla="*/ 942449 h 1020986"/>
              <a:gd name="connsiteX43" fmla="*/ 993157 w 1033365"/>
              <a:gd name="connsiteY43" fmla="*/ 903180 h 1020986"/>
              <a:gd name="connsiteX44" fmla="*/ 1015597 w 1033365"/>
              <a:gd name="connsiteY44" fmla="*/ 841472 h 1020986"/>
              <a:gd name="connsiteX45" fmla="*/ 1021206 w 1033365"/>
              <a:gd name="connsiteY45" fmla="*/ 802203 h 1020986"/>
              <a:gd name="connsiteX46" fmla="*/ 1032426 w 1033365"/>
              <a:gd name="connsiteY46" fmla="*/ 768544 h 1020986"/>
              <a:gd name="connsiteX47" fmla="*/ 1021206 w 1033365"/>
              <a:gd name="connsiteY47" fmla="*/ 544152 h 1020986"/>
              <a:gd name="connsiteX48" fmla="*/ 1009987 w 1033365"/>
              <a:gd name="connsiteY48" fmla="*/ 510493 h 1020986"/>
              <a:gd name="connsiteX49" fmla="*/ 998767 w 1033365"/>
              <a:gd name="connsiteY49" fmla="*/ 471224 h 1020986"/>
              <a:gd name="connsiteX50" fmla="*/ 965108 w 1033365"/>
              <a:gd name="connsiteY50" fmla="*/ 420736 h 1020986"/>
              <a:gd name="connsiteX51" fmla="*/ 953889 w 1033365"/>
              <a:gd name="connsiteY51" fmla="*/ 381467 h 1020986"/>
              <a:gd name="connsiteX52" fmla="*/ 925839 w 1033365"/>
              <a:gd name="connsiteY52" fmla="*/ 347808 h 1020986"/>
              <a:gd name="connsiteX53" fmla="*/ 909010 w 1033365"/>
              <a:gd name="connsiteY53" fmla="*/ 325369 h 1020986"/>
              <a:gd name="connsiteX54" fmla="*/ 875351 w 1033365"/>
              <a:gd name="connsiteY54" fmla="*/ 274881 h 1020986"/>
              <a:gd name="connsiteX55" fmla="*/ 852912 w 1033365"/>
              <a:gd name="connsiteY55" fmla="*/ 252441 h 1020986"/>
              <a:gd name="connsiteX56" fmla="*/ 847302 w 1033365"/>
              <a:gd name="connsiteY56" fmla="*/ 235612 h 1020986"/>
              <a:gd name="connsiteX57" fmla="*/ 824863 w 1033365"/>
              <a:gd name="connsiteY57" fmla="*/ 218783 h 1020986"/>
              <a:gd name="connsiteX58" fmla="*/ 819253 w 1033365"/>
              <a:gd name="connsiteY58" fmla="*/ 201953 h 1020986"/>
              <a:gd name="connsiteX59" fmla="*/ 779984 w 1033365"/>
              <a:gd name="connsiteY59" fmla="*/ 185124 h 1020986"/>
              <a:gd name="connsiteX60" fmla="*/ 768765 w 1033365"/>
              <a:gd name="connsiteY60" fmla="*/ 168294 h 1020986"/>
              <a:gd name="connsiteX61" fmla="*/ 751935 w 1033365"/>
              <a:gd name="connsiteY61" fmla="*/ 162684 h 1020986"/>
              <a:gd name="connsiteX62" fmla="*/ 735106 w 1033365"/>
              <a:gd name="connsiteY62" fmla="*/ 151465 h 1020986"/>
              <a:gd name="connsiteX63" fmla="*/ 695837 w 1033365"/>
              <a:gd name="connsiteY63" fmla="*/ 134635 h 1020986"/>
              <a:gd name="connsiteX64" fmla="*/ 679008 w 1033365"/>
              <a:gd name="connsiteY64" fmla="*/ 112196 h 1020986"/>
              <a:gd name="connsiteX65" fmla="*/ 656568 w 1033365"/>
              <a:gd name="connsiteY65" fmla="*/ 106586 h 1020986"/>
              <a:gd name="connsiteX66" fmla="*/ 617300 w 1033365"/>
              <a:gd name="connsiteY66" fmla="*/ 89757 h 1020986"/>
              <a:gd name="connsiteX67" fmla="*/ 600470 w 1033365"/>
              <a:gd name="connsiteY67" fmla="*/ 72927 h 1020986"/>
              <a:gd name="connsiteX68" fmla="*/ 572421 w 1033365"/>
              <a:gd name="connsiteY68" fmla="*/ 67317 h 1020986"/>
              <a:gd name="connsiteX69" fmla="*/ 555592 w 1033365"/>
              <a:gd name="connsiteY69" fmla="*/ 61708 h 1020986"/>
              <a:gd name="connsiteX70" fmla="*/ 527543 w 1033365"/>
              <a:gd name="connsiteY70" fmla="*/ 50488 h 1020986"/>
              <a:gd name="connsiteX71" fmla="*/ 505103 w 1033365"/>
              <a:gd name="connsiteY71" fmla="*/ 44878 h 1020986"/>
              <a:gd name="connsiteX72" fmla="*/ 454615 w 1033365"/>
              <a:gd name="connsiteY72" fmla="*/ 28049 h 1020986"/>
              <a:gd name="connsiteX73" fmla="*/ 432176 w 1033365"/>
              <a:gd name="connsiteY73" fmla="*/ 22439 h 1020986"/>
              <a:gd name="connsiteX74" fmla="*/ 415346 w 1033365"/>
              <a:gd name="connsiteY74" fmla="*/ 16829 h 1020986"/>
              <a:gd name="connsiteX75" fmla="*/ 381687 w 1033365"/>
              <a:gd name="connsiteY75" fmla="*/ 11219 h 1020986"/>
              <a:gd name="connsiteX76" fmla="*/ 359248 w 1033365"/>
              <a:gd name="connsiteY76" fmla="*/ 5610 h 1020986"/>
              <a:gd name="connsiteX77" fmla="*/ 331199 w 1033365"/>
              <a:gd name="connsiteY77" fmla="*/ 0 h 1020986"/>
              <a:gd name="connsiteX78" fmla="*/ 174124 w 1033365"/>
              <a:gd name="connsiteY78" fmla="*/ 5610 h 1020986"/>
              <a:gd name="connsiteX79" fmla="*/ 157295 w 1033365"/>
              <a:gd name="connsiteY79" fmla="*/ 11219 h 1020986"/>
              <a:gd name="connsiteX80" fmla="*/ 134855 w 1033365"/>
              <a:gd name="connsiteY80" fmla="*/ 16829 h 1020986"/>
              <a:gd name="connsiteX81" fmla="*/ 101197 w 1033365"/>
              <a:gd name="connsiteY81" fmla="*/ 28049 h 1020986"/>
              <a:gd name="connsiteX82" fmla="*/ 89977 w 1033365"/>
              <a:gd name="connsiteY82" fmla="*/ 44878 h 1020986"/>
              <a:gd name="connsiteX83" fmla="*/ 73147 w 1033365"/>
              <a:gd name="connsiteY83" fmla="*/ 50488 h 1020986"/>
              <a:gd name="connsiteX84" fmla="*/ 56318 w 1033365"/>
              <a:gd name="connsiteY84" fmla="*/ 61708 h 1020986"/>
              <a:gd name="connsiteX85" fmla="*/ 11439 w 1033365"/>
              <a:gd name="connsiteY85" fmla="*/ 95367 h 1020986"/>
              <a:gd name="connsiteX86" fmla="*/ 220 w 1033365"/>
              <a:gd name="connsiteY86" fmla="*/ 112196 h 1020986"/>
              <a:gd name="connsiteX87" fmla="*/ 5830 w 1033365"/>
              <a:gd name="connsiteY87" fmla="*/ 145855 h 1020986"/>
              <a:gd name="connsiteX88" fmla="*/ 11439 w 1033365"/>
              <a:gd name="connsiteY88" fmla="*/ 134635 h 102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365" h="1020986">
                <a:moveTo>
                  <a:pt x="11439" y="134635"/>
                </a:moveTo>
                <a:cubicBezTo>
                  <a:pt x="17049" y="129025"/>
                  <a:pt x="32623" y="122005"/>
                  <a:pt x="39489" y="112196"/>
                </a:cubicBezTo>
                <a:cubicBezTo>
                  <a:pt x="46271" y="102507"/>
                  <a:pt x="39488" y="82277"/>
                  <a:pt x="50708" y="78537"/>
                </a:cubicBezTo>
                <a:cubicBezTo>
                  <a:pt x="67066" y="73084"/>
                  <a:pt x="74135" y="71610"/>
                  <a:pt x="89977" y="61708"/>
                </a:cubicBezTo>
                <a:cubicBezTo>
                  <a:pt x="94169" y="59088"/>
                  <a:pt x="121684" y="36900"/>
                  <a:pt x="129246" y="33659"/>
                </a:cubicBezTo>
                <a:cubicBezTo>
                  <a:pt x="142473" y="27991"/>
                  <a:pt x="181851" y="23739"/>
                  <a:pt x="190954" y="22439"/>
                </a:cubicBezTo>
                <a:cubicBezTo>
                  <a:pt x="405665" y="31028"/>
                  <a:pt x="277536" y="6654"/>
                  <a:pt x="353638" y="39268"/>
                </a:cubicBezTo>
                <a:cubicBezTo>
                  <a:pt x="368319" y="45560"/>
                  <a:pt x="408480" y="54381"/>
                  <a:pt x="415346" y="56098"/>
                </a:cubicBezTo>
                <a:lnTo>
                  <a:pt x="437785" y="61708"/>
                </a:lnTo>
                <a:cubicBezTo>
                  <a:pt x="466155" y="80619"/>
                  <a:pt x="446677" y="62661"/>
                  <a:pt x="460225" y="89757"/>
                </a:cubicBezTo>
                <a:cubicBezTo>
                  <a:pt x="463240" y="95787"/>
                  <a:pt x="467871" y="100869"/>
                  <a:pt x="471444" y="106586"/>
                </a:cubicBezTo>
                <a:cubicBezTo>
                  <a:pt x="477223" y="115832"/>
                  <a:pt x="483398" y="124883"/>
                  <a:pt x="488274" y="134635"/>
                </a:cubicBezTo>
                <a:cubicBezTo>
                  <a:pt x="493836" y="145758"/>
                  <a:pt x="497664" y="169452"/>
                  <a:pt x="499493" y="179514"/>
                </a:cubicBezTo>
                <a:cubicBezTo>
                  <a:pt x="513834" y="258394"/>
                  <a:pt x="496867" y="171996"/>
                  <a:pt x="510713" y="241222"/>
                </a:cubicBezTo>
                <a:cubicBezTo>
                  <a:pt x="508843" y="289840"/>
                  <a:pt x="507802" y="338498"/>
                  <a:pt x="505103" y="387077"/>
                </a:cubicBezTo>
                <a:cubicBezTo>
                  <a:pt x="503601" y="414106"/>
                  <a:pt x="500612" y="444309"/>
                  <a:pt x="493884" y="471224"/>
                </a:cubicBezTo>
                <a:cubicBezTo>
                  <a:pt x="492450" y="476961"/>
                  <a:pt x="489973" y="482390"/>
                  <a:pt x="488274" y="488054"/>
                </a:cubicBezTo>
                <a:cubicBezTo>
                  <a:pt x="484362" y="501093"/>
                  <a:pt x="480636" y="514189"/>
                  <a:pt x="477054" y="527322"/>
                </a:cubicBezTo>
                <a:cubicBezTo>
                  <a:pt x="475025" y="534761"/>
                  <a:pt x="474481" y="542675"/>
                  <a:pt x="471444" y="549762"/>
                </a:cubicBezTo>
                <a:cubicBezTo>
                  <a:pt x="468788" y="555959"/>
                  <a:pt x="463965" y="560981"/>
                  <a:pt x="460225" y="566591"/>
                </a:cubicBezTo>
                <a:cubicBezTo>
                  <a:pt x="456023" y="596007"/>
                  <a:pt x="454194" y="610979"/>
                  <a:pt x="449005" y="639519"/>
                </a:cubicBezTo>
                <a:cubicBezTo>
                  <a:pt x="447299" y="648900"/>
                  <a:pt x="446135" y="658435"/>
                  <a:pt x="443395" y="667568"/>
                </a:cubicBezTo>
                <a:cubicBezTo>
                  <a:pt x="440502" y="677213"/>
                  <a:pt x="435360" y="686064"/>
                  <a:pt x="432176" y="695617"/>
                </a:cubicBezTo>
                <a:cubicBezTo>
                  <a:pt x="429738" y="702931"/>
                  <a:pt x="428436" y="710576"/>
                  <a:pt x="426566" y="718056"/>
                </a:cubicBezTo>
                <a:cubicBezTo>
                  <a:pt x="430306" y="753585"/>
                  <a:pt x="431394" y="789494"/>
                  <a:pt x="437785" y="824643"/>
                </a:cubicBezTo>
                <a:cubicBezTo>
                  <a:pt x="438991" y="831276"/>
                  <a:pt x="443740" y="837260"/>
                  <a:pt x="449005" y="841472"/>
                </a:cubicBezTo>
                <a:cubicBezTo>
                  <a:pt x="453623" y="845166"/>
                  <a:pt x="460225" y="845212"/>
                  <a:pt x="465835" y="847082"/>
                </a:cubicBezTo>
                <a:cubicBezTo>
                  <a:pt x="471445" y="850822"/>
                  <a:pt x="476634" y="855287"/>
                  <a:pt x="482664" y="858302"/>
                </a:cubicBezTo>
                <a:cubicBezTo>
                  <a:pt x="487953" y="860946"/>
                  <a:pt x="494950" y="860126"/>
                  <a:pt x="499493" y="863911"/>
                </a:cubicBezTo>
                <a:cubicBezTo>
                  <a:pt x="506676" y="869897"/>
                  <a:pt x="509712" y="879740"/>
                  <a:pt x="516323" y="886351"/>
                </a:cubicBezTo>
                <a:cubicBezTo>
                  <a:pt x="522934" y="892962"/>
                  <a:pt x="531282" y="897570"/>
                  <a:pt x="538762" y="903180"/>
                </a:cubicBezTo>
                <a:cubicBezTo>
                  <a:pt x="542502" y="908790"/>
                  <a:pt x="544717" y="915798"/>
                  <a:pt x="549982" y="920010"/>
                </a:cubicBezTo>
                <a:cubicBezTo>
                  <a:pt x="554599" y="923704"/>
                  <a:pt x="561376" y="923290"/>
                  <a:pt x="566811" y="925619"/>
                </a:cubicBezTo>
                <a:cubicBezTo>
                  <a:pt x="574498" y="928913"/>
                  <a:pt x="581990" y="932690"/>
                  <a:pt x="589251" y="936839"/>
                </a:cubicBezTo>
                <a:cubicBezTo>
                  <a:pt x="595105" y="940184"/>
                  <a:pt x="600901" y="943743"/>
                  <a:pt x="606080" y="948059"/>
                </a:cubicBezTo>
                <a:cubicBezTo>
                  <a:pt x="624688" y="963566"/>
                  <a:pt x="618848" y="965663"/>
                  <a:pt x="639739" y="976108"/>
                </a:cubicBezTo>
                <a:cubicBezTo>
                  <a:pt x="645028" y="978752"/>
                  <a:pt x="651031" y="979641"/>
                  <a:pt x="656568" y="981717"/>
                </a:cubicBezTo>
                <a:cubicBezTo>
                  <a:pt x="665997" y="985253"/>
                  <a:pt x="675450" y="988770"/>
                  <a:pt x="684617" y="992937"/>
                </a:cubicBezTo>
                <a:cubicBezTo>
                  <a:pt x="696037" y="998128"/>
                  <a:pt x="706629" y="1005108"/>
                  <a:pt x="718276" y="1009767"/>
                </a:cubicBezTo>
                <a:cubicBezTo>
                  <a:pt x="726191" y="1012933"/>
                  <a:pt x="762558" y="1019744"/>
                  <a:pt x="768765" y="1020986"/>
                </a:cubicBezTo>
                <a:cubicBezTo>
                  <a:pt x="809904" y="1015376"/>
                  <a:pt x="851583" y="1012857"/>
                  <a:pt x="892181" y="1004157"/>
                </a:cubicBezTo>
                <a:cubicBezTo>
                  <a:pt x="922856" y="997584"/>
                  <a:pt x="931072" y="982220"/>
                  <a:pt x="948279" y="959278"/>
                </a:cubicBezTo>
                <a:cubicBezTo>
                  <a:pt x="952324" y="953884"/>
                  <a:pt x="955182" y="947628"/>
                  <a:pt x="959498" y="942449"/>
                </a:cubicBezTo>
                <a:cubicBezTo>
                  <a:pt x="975879" y="922791"/>
                  <a:pt x="979887" y="927507"/>
                  <a:pt x="993157" y="903180"/>
                </a:cubicBezTo>
                <a:cubicBezTo>
                  <a:pt x="1003465" y="884283"/>
                  <a:pt x="1011708" y="862862"/>
                  <a:pt x="1015597" y="841472"/>
                </a:cubicBezTo>
                <a:cubicBezTo>
                  <a:pt x="1017962" y="828463"/>
                  <a:pt x="1018233" y="815087"/>
                  <a:pt x="1021206" y="802203"/>
                </a:cubicBezTo>
                <a:cubicBezTo>
                  <a:pt x="1023865" y="790679"/>
                  <a:pt x="1032426" y="768544"/>
                  <a:pt x="1032426" y="768544"/>
                </a:cubicBezTo>
                <a:cubicBezTo>
                  <a:pt x="1031934" y="751335"/>
                  <a:pt x="1038872" y="608929"/>
                  <a:pt x="1021206" y="544152"/>
                </a:cubicBezTo>
                <a:cubicBezTo>
                  <a:pt x="1018094" y="532742"/>
                  <a:pt x="1013465" y="521797"/>
                  <a:pt x="1009987" y="510493"/>
                </a:cubicBezTo>
                <a:cubicBezTo>
                  <a:pt x="1005984" y="497481"/>
                  <a:pt x="1004003" y="483790"/>
                  <a:pt x="998767" y="471224"/>
                </a:cubicBezTo>
                <a:cubicBezTo>
                  <a:pt x="992003" y="454991"/>
                  <a:pt x="975724" y="434891"/>
                  <a:pt x="965108" y="420736"/>
                </a:cubicBezTo>
                <a:cubicBezTo>
                  <a:pt x="961368" y="407646"/>
                  <a:pt x="960343" y="393453"/>
                  <a:pt x="953889" y="381467"/>
                </a:cubicBezTo>
                <a:cubicBezTo>
                  <a:pt x="946965" y="368608"/>
                  <a:pt x="934963" y="359212"/>
                  <a:pt x="925839" y="347808"/>
                </a:cubicBezTo>
                <a:cubicBezTo>
                  <a:pt x="919998" y="340507"/>
                  <a:pt x="914332" y="333056"/>
                  <a:pt x="909010" y="325369"/>
                </a:cubicBezTo>
                <a:cubicBezTo>
                  <a:pt x="897497" y="308739"/>
                  <a:pt x="875351" y="274881"/>
                  <a:pt x="875351" y="274881"/>
                </a:cubicBezTo>
                <a:cubicBezTo>
                  <a:pt x="860391" y="230002"/>
                  <a:pt x="882830" y="282359"/>
                  <a:pt x="852912" y="252441"/>
                </a:cubicBezTo>
                <a:cubicBezTo>
                  <a:pt x="848731" y="248260"/>
                  <a:pt x="851088" y="240155"/>
                  <a:pt x="847302" y="235612"/>
                </a:cubicBezTo>
                <a:cubicBezTo>
                  <a:pt x="841316" y="228430"/>
                  <a:pt x="832343" y="224393"/>
                  <a:pt x="824863" y="218783"/>
                </a:cubicBezTo>
                <a:cubicBezTo>
                  <a:pt x="822993" y="213173"/>
                  <a:pt x="822947" y="206571"/>
                  <a:pt x="819253" y="201953"/>
                </a:cubicBezTo>
                <a:cubicBezTo>
                  <a:pt x="809567" y="189845"/>
                  <a:pt x="793460" y="188492"/>
                  <a:pt x="779984" y="185124"/>
                </a:cubicBezTo>
                <a:cubicBezTo>
                  <a:pt x="776244" y="179514"/>
                  <a:pt x="774030" y="172506"/>
                  <a:pt x="768765" y="168294"/>
                </a:cubicBezTo>
                <a:cubicBezTo>
                  <a:pt x="764147" y="164600"/>
                  <a:pt x="757224" y="165329"/>
                  <a:pt x="751935" y="162684"/>
                </a:cubicBezTo>
                <a:cubicBezTo>
                  <a:pt x="745905" y="159669"/>
                  <a:pt x="740960" y="154810"/>
                  <a:pt x="735106" y="151465"/>
                </a:cubicBezTo>
                <a:cubicBezTo>
                  <a:pt x="715696" y="140374"/>
                  <a:pt x="714718" y="140929"/>
                  <a:pt x="695837" y="134635"/>
                </a:cubicBezTo>
                <a:cubicBezTo>
                  <a:pt x="690227" y="127155"/>
                  <a:pt x="686616" y="117630"/>
                  <a:pt x="679008" y="112196"/>
                </a:cubicBezTo>
                <a:cubicBezTo>
                  <a:pt x="672734" y="107715"/>
                  <a:pt x="663982" y="108704"/>
                  <a:pt x="656568" y="106586"/>
                </a:cubicBezTo>
                <a:cubicBezTo>
                  <a:pt x="637311" y="101084"/>
                  <a:pt x="637243" y="99728"/>
                  <a:pt x="617300" y="89757"/>
                </a:cubicBezTo>
                <a:cubicBezTo>
                  <a:pt x="611690" y="84147"/>
                  <a:pt x="607566" y="76475"/>
                  <a:pt x="600470" y="72927"/>
                </a:cubicBezTo>
                <a:cubicBezTo>
                  <a:pt x="591942" y="68663"/>
                  <a:pt x="581671" y="69629"/>
                  <a:pt x="572421" y="67317"/>
                </a:cubicBezTo>
                <a:cubicBezTo>
                  <a:pt x="566684" y="65883"/>
                  <a:pt x="561129" y="63784"/>
                  <a:pt x="555592" y="61708"/>
                </a:cubicBezTo>
                <a:cubicBezTo>
                  <a:pt x="546163" y="58172"/>
                  <a:pt x="537096" y="53672"/>
                  <a:pt x="527543" y="50488"/>
                </a:cubicBezTo>
                <a:cubicBezTo>
                  <a:pt x="520228" y="48050"/>
                  <a:pt x="512472" y="47145"/>
                  <a:pt x="505103" y="44878"/>
                </a:cubicBezTo>
                <a:cubicBezTo>
                  <a:pt x="488148" y="39661"/>
                  <a:pt x="471825" y="32352"/>
                  <a:pt x="454615" y="28049"/>
                </a:cubicBezTo>
                <a:cubicBezTo>
                  <a:pt x="447135" y="26179"/>
                  <a:pt x="439589" y="24557"/>
                  <a:pt x="432176" y="22439"/>
                </a:cubicBezTo>
                <a:cubicBezTo>
                  <a:pt x="426490" y="20814"/>
                  <a:pt x="421119" y="18112"/>
                  <a:pt x="415346" y="16829"/>
                </a:cubicBezTo>
                <a:cubicBezTo>
                  <a:pt x="404242" y="14361"/>
                  <a:pt x="392841" y="13450"/>
                  <a:pt x="381687" y="11219"/>
                </a:cubicBezTo>
                <a:cubicBezTo>
                  <a:pt x="374127" y="9707"/>
                  <a:pt x="366774" y="7282"/>
                  <a:pt x="359248" y="5610"/>
                </a:cubicBezTo>
                <a:cubicBezTo>
                  <a:pt x="349940" y="3542"/>
                  <a:pt x="340549" y="1870"/>
                  <a:pt x="331199" y="0"/>
                </a:cubicBezTo>
                <a:cubicBezTo>
                  <a:pt x="278841" y="1870"/>
                  <a:pt x="226407" y="2237"/>
                  <a:pt x="174124" y="5610"/>
                </a:cubicBezTo>
                <a:cubicBezTo>
                  <a:pt x="168223" y="5991"/>
                  <a:pt x="162981" y="9595"/>
                  <a:pt x="157295" y="11219"/>
                </a:cubicBezTo>
                <a:cubicBezTo>
                  <a:pt x="149881" y="13337"/>
                  <a:pt x="142240" y="14613"/>
                  <a:pt x="134855" y="16829"/>
                </a:cubicBezTo>
                <a:cubicBezTo>
                  <a:pt x="123528" y="20227"/>
                  <a:pt x="101197" y="28049"/>
                  <a:pt x="101197" y="28049"/>
                </a:cubicBezTo>
                <a:cubicBezTo>
                  <a:pt x="97457" y="33659"/>
                  <a:pt x="95242" y="40666"/>
                  <a:pt x="89977" y="44878"/>
                </a:cubicBezTo>
                <a:cubicBezTo>
                  <a:pt x="85359" y="48572"/>
                  <a:pt x="78436" y="47843"/>
                  <a:pt x="73147" y="50488"/>
                </a:cubicBezTo>
                <a:cubicBezTo>
                  <a:pt x="67117" y="53503"/>
                  <a:pt x="61771" y="57742"/>
                  <a:pt x="56318" y="61708"/>
                </a:cubicBezTo>
                <a:cubicBezTo>
                  <a:pt x="41195" y="72707"/>
                  <a:pt x="26399" y="84147"/>
                  <a:pt x="11439" y="95367"/>
                </a:cubicBezTo>
                <a:cubicBezTo>
                  <a:pt x="7699" y="100977"/>
                  <a:pt x="964" y="105495"/>
                  <a:pt x="220" y="112196"/>
                </a:cubicBezTo>
                <a:cubicBezTo>
                  <a:pt x="-1036" y="123501"/>
                  <a:pt x="3363" y="134751"/>
                  <a:pt x="5830" y="145855"/>
                </a:cubicBezTo>
                <a:cubicBezTo>
                  <a:pt x="12030" y="173758"/>
                  <a:pt x="5829" y="140245"/>
                  <a:pt x="11439" y="134635"/>
                </a:cubicBezTo>
                <a:close/>
              </a:path>
            </a:pathLst>
          </a:custGeom>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3" name="フリーフォーム 12"/>
          <p:cNvSpPr/>
          <p:nvPr/>
        </p:nvSpPr>
        <p:spPr>
          <a:xfrm>
            <a:off x="1323475" y="1693212"/>
            <a:ext cx="350083" cy="1194891"/>
          </a:xfrm>
          <a:custGeom>
            <a:avLst/>
            <a:gdLst>
              <a:gd name="connsiteX0" fmla="*/ 299595 w 350083"/>
              <a:gd name="connsiteY0" fmla="*/ 1121964 h 1194891"/>
              <a:gd name="connsiteX1" fmla="*/ 293985 w 350083"/>
              <a:gd name="connsiteY1" fmla="*/ 1093914 h 1194891"/>
              <a:gd name="connsiteX2" fmla="*/ 282765 w 350083"/>
              <a:gd name="connsiteY2" fmla="*/ 1071475 h 1194891"/>
              <a:gd name="connsiteX3" fmla="*/ 277155 w 350083"/>
              <a:gd name="connsiteY3" fmla="*/ 1026597 h 1194891"/>
              <a:gd name="connsiteX4" fmla="*/ 265936 w 350083"/>
              <a:gd name="connsiteY4" fmla="*/ 992938 h 1194891"/>
              <a:gd name="connsiteX5" fmla="*/ 260326 w 350083"/>
              <a:gd name="connsiteY5" fmla="*/ 970498 h 1194891"/>
              <a:gd name="connsiteX6" fmla="*/ 249106 w 350083"/>
              <a:gd name="connsiteY6" fmla="*/ 936840 h 1194891"/>
              <a:gd name="connsiteX7" fmla="*/ 232277 w 350083"/>
              <a:gd name="connsiteY7" fmla="*/ 908790 h 1194891"/>
              <a:gd name="connsiteX8" fmla="*/ 221057 w 350083"/>
              <a:gd name="connsiteY8" fmla="*/ 875132 h 1194891"/>
              <a:gd name="connsiteX9" fmla="*/ 215448 w 350083"/>
              <a:gd name="connsiteY9" fmla="*/ 858302 h 1194891"/>
              <a:gd name="connsiteX10" fmla="*/ 204228 w 350083"/>
              <a:gd name="connsiteY10" fmla="*/ 841473 h 1194891"/>
              <a:gd name="connsiteX11" fmla="*/ 193008 w 350083"/>
              <a:gd name="connsiteY11" fmla="*/ 813424 h 1194891"/>
              <a:gd name="connsiteX12" fmla="*/ 176179 w 350083"/>
              <a:gd name="connsiteY12" fmla="*/ 762935 h 1194891"/>
              <a:gd name="connsiteX13" fmla="*/ 142520 w 350083"/>
              <a:gd name="connsiteY13" fmla="*/ 706837 h 1194891"/>
              <a:gd name="connsiteX14" fmla="*/ 136910 w 350083"/>
              <a:gd name="connsiteY14" fmla="*/ 690008 h 1194891"/>
              <a:gd name="connsiteX15" fmla="*/ 120081 w 350083"/>
              <a:gd name="connsiteY15" fmla="*/ 650739 h 1194891"/>
              <a:gd name="connsiteX16" fmla="*/ 114471 w 350083"/>
              <a:gd name="connsiteY16" fmla="*/ 628300 h 1194891"/>
              <a:gd name="connsiteX17" fmla="*/ 97641 w 350083"/>
              <a:gd name="connsiteY17" fmla="*/ 617080 h 1194891"/>
              <a:gd name="connsiteX18" fmla="*/ 92032 w 350083"/>
              <a:gd name="connsiteY18" fmla="*/ 600251 h 1194891"/>
              <a:gd name="connsiteX19" fmla="*/ 86422 w 350083"/>
              <a:gd name="connsiteY19" fmla="*/ 577811 h 1194891"/>
              <a:gd name="connsiteX20" fmla="*/ 75202 w 350083"/>
              <a:gd name="connsiteY20" fmla="*/ 549762 h 1194891"/>
              <a:gd name="connsiteX21" fmla="*/ 52763 w 350083"/>
              <a:gd name="connsiteY21" fmla="*/ 504884 h 1194891"/>
              <a:gd name="connsiteX22" fmla="*/ 35933 w 350083"/>
              <a:gd name="connsiteY22" fmla="*/ 465615 h 1194891"/>
              <a:gd name="connsiteX23" fmla="*/ 24714 w 350083"/>
              <a:gd name="connsiteY23" fmla="*/ 409517 h 1194891"/>
              <a:gd name="connsiteX24" fmla="*/ 19104 w 350083"/>
              <a:gd name="connsiteY24" fmla="*/ 381468 h 1194891"/>
              <a:gd name="connsiteX25" fmla="*/ 7884 w 350083"/>
              <a:gd name="connsiteY25" fmla="*/ 364638 h 1194891"/>
              <a:gd name="connsiteX26" fmla="*/ 13494 w 350083"/>
              <a:gd name="connsiteY26" fmla="*/ 95367 h 1194891"/>
              <a:gd name="connsiteX27" fmla="*/ 24714 w 350083"/>
              <a:gd name="connsiteY27" fmla="*/ 50489 h 1194891"/>
              <a:gd name="connsiteX28" fmla="*/ 41543 w 350083"/>
              <a:gd name="connsiteY28" fmla="*/ 39269 h 1194891"/>
              <a:gd name="connsiteX29" fmla="*/ 47153 w 350083"/>
              <a:gd name="connsiteY29" fmla="*/ 22440 h 1194891"/>
              <a:gd name="connsiteX30" fmla="*/ 69592 w 350083"/>
              <a:gd name="connsiteY30" fmla="*/ 16830 h 1194891"/>
              <a:gd name="connsiteX31" fmla="*/ 108861 w 350083"/>
              <a:gd name="connsiteY31" fmla="*/ 0 h 1194891"/>
              <a:gd name="connsiteX32" fmla="*/ 204228 w 350083"/>
              <a:gd name="connsiteY32" fmla="*/ 11220 h 1194891"/>
              <a:gd name="connsiteX33" fmla="*/ 221057 w 350083"/>
              <a:gd name="connsiteY33" fmla="*/ 22440 h 1194891"/>
              <a:gd name="connsiteX34" fmla="*/ 265936 w 350083"/>
              <a:gd name="connsiteY34" fmla="*/ 61708 h 1194891"/>
              <a:gd name="connsiteX35" fmla="*/ 265936 w 350083"/>
              <a:gd name="connsiteY35" fmla="*/ 61708 h 1194891"/>
              <a:gd name="connsiteX36" fmla="*/ 305205 w 350083"/>
              <a:gd name="connsiteY36" fmla="*/ 106587 h 1194891"/>
              <a:gd name="connsiteX37" fmla="*/ 316424 w 350083"/>
              <a:gd name="connsiteY37" fmla="*/ 140246 h 1194891"/>
              <a:gd name="connsiteX38" fmla="*/ 327644 w 350083"/>
              <a:gd name="connsiteY38" fmla="*/ 185124 h 1194891"/>
              <a:gd name="connsiteX39" fmla="*/ 338863 w 350083"/>
              <a:gd name="connsiteY39" fmla="*/ 201954 h 1194891"/>
              <a:gd name="connsiteX40" fmla="*/ 333254 w 350083"/>
              <a:gd name="connsiteY40" fmla="*/ 342199 h 1194891"/>
              <a:gd name="connsiteX41" fmla="*/ 322034 w 350083"/>
              <a:gd name="connsiteY41" fmla="*/ 364638 h 1194891"/>
              <a:gd name="connsiteX42" fmla="*/ 316424 w 350083"/>
              <a:gd name="connsiteY42" fmla="*/ 381468 h 1194891"/>
              <a:gd name="connsiteX43" fmla="*/ 305205 w 350083"/>
              <a:gd name="connsiteY43" fmla="*/ 431956 h 1194891"/>
              <a:gd name="connsiteX44" fmla="*/ 282765 w 350083"/>
              <a:gd name="connsiteY44" fmla="*/ 482444 h 1194891"/>
              <a:gd name="connsiteX45" fmla="*/ 271546 w 350083"/>
              <a:gd name="connsiteY45" fmla="*/ 544152 h 1194891"/>
              <a:gd name="connsiteX46" fmla="*/ 260326 w 350083"/>
              <a:gd name="connsiteY46" fmla="*/ 572202 h 1194891"/>
              <a:gd name="connsiteX47" fmla="*/ 265936 w 350083"/>
              <a:gd name="connsiteY47" fmla="*/ 819033 h 1194891"/>
              <a:gd name="connsiteX48" fmla="*/ 293985 w 350083"/>
              <a:gd name="connsiteY48" fmla="*/ 914400 h 1194891"/>
              <a:gd name="connsiteX49" fmla="*/ 305205 w 350083"/>
              <a:gd name="connsiteY49" fmla="*/ 948059 h 1194891"/>
              <a:gd name="connsiteX50" fmla="*/ 316424 w 350083"/>
              <a:gd name="connsiteY50" fmla="*/ 981718 h 1194891"/>
              <a:gd name="connsiteX51" fmla="*/ 327644 w 350083"/>
              <a:gd name="connsiteY51" fmla="*/ 1004157 h 1194891"/>
              <a:gd name="connsiteX52" fmla="*/ 338863 w 350083"/>
              <a:gd name="connsiteY52" fmla="*/ 1020987 h 1194891"/>
              <a:gd name="connsiteX53" fmla="*/ 350083 w 350083"/>
              <a:gd name="connsiteY53" fmla="*/ 1054646 h 1194891"/>
              <a:gd name="connsiteX54" fmla="*/ 344473 w 350083"/>
              <a:gd name="connsiteY54" fmla="*/ 1088305 h 1194891"/>
              <a:gd name="connsiteX55" fmla="*/ 333254 w 350083"/>
              <a:gd name="connsiteY55" fmla="*/ 1116354 h 1194891"/>
              <a:gd name="connsiteX56" fmla="*/ 322034 w 350083"/>
              <a:gd name="connsiteY56" fmla="*/ 1150013 h 1194891"/>
              <a:gd name="connsiteX57" fmla="*/ 316424 w 350083"/>
              <a:gd name="connsiteY57" fmla="*/ 1166842 h 1194891"/>
              <a:gd name="connsiteX58" fmla="*/ 310814 w 350083"/>
              <a:gd name="connsiteY58" fmla="*/ 1194891 h 1194891"/>
              <a:gd name="connsiteX59" fmla="*/ 282765 w 350083"/>
              <a:gd name="connsiteY59" fmla="*/ 1150013 h 1194891"/>
              <a:gd name="connsiteX60" fmla="*/ 271546 w 350083"/>
              <a:gd name="connsiteY60" fmla="*/ 1116354 h 1194891"/>
              <a:gd name="connsiteX61" fmla="*/ 254716 w 350083"/>
              <a:gd name="connsiteY61" fmla="*/ 1105134 h 1194891"/>
              <a:gd name="connsiteX62" fmla="*/ 299595 w 350083"/>
              <a:gd name="connsiteY62" fmla="*/ 1121964 h 119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0083" h="1194891">
                <a:moveTo>
                  <a:pt x="299595" y="1121964"/>
                </a:moveTo>
                <a:cubicBezTo>
                  <a:pt x="306140" y="1120094"/>
                  <a:pt x="297000" y="1102960"/>
                  <a:pt x="293985" y="1093914"/>
                </a:cubicBezTo>
                <a:cubicBezTo>
                  <a:pt x="291340" y="1085981"/>
                  <a:pt x="284793" y="1079588"/>
                  <a:pt x="282765" y="1071475"/>
                </a:cubicBezTo>
                <a:cubicBezTo>
                  <a:pt x="279108" y="1056849"/>
                  <a:pt x="280314" y="1041338"/>
                  <a:pt x="277155" y="1026597"/>
                </a:cubicBezTo>
                <a:cubicBezTo>
                  <a:pt x="274677" y="1015033"/>
                  <a:pt x="268804" y="1004411"/>
                  <a:pt x="265936" y="992938"/>
                </a:cubicBezTo>
                <a:cubicBezTo>
                  <a:pt x="264066" y="985458"/>
                  <a:pt x="262542" y="977883"/>
                  <a:pt x="260326" y="970498"/>
                </a:cubicBezTo>
                <a:cubicBezTo>
                  <a:pt x="256928" y="959171"/>
                  <a:pt x="255190" y="946981"/>
                  <a:pt x="249106" y="936840"/>
                </a:cubicBezTo>
                <a:cubicBezTo>
                  <a:pt x="243496" y="927490"/>
                  <a:pt x="236789" y="918716"/>
                  <a:pt x="232277" y="908790"/>
                </a:cubicBezTo>
                <a:cubicBezTo>
                  <a:pt x="227383" y="898024"/>
                  <a:pt x="224797" y="886351"/>
                  <a:pt x="221057" y="875132"/>
                </a:cubicBezTo>
                <a:cubicBezTo>
                  <a:pt x="219187" y="869522"/>
                  <a:pt x="218728" y="863222"/>
                  <a:pt x="215448" y="858302"/>
                </a:cubicBezTo>
                <a:cubicBezTo>
                  <a:pt x="211708" y="852692"/>
                  <a:pt x="207243" y="847503"/>
                  <a:pt x="204228" y="841473"/>
                </a:cubicBezTo>
                <a:cubicBezTo>
                  <a:pt x="199724" y="832466"/>
                  <a:pt x="196395" y="822907"/>
                  <a:pt x="193008" y="813424"/>
                </a:cubicBezTo>
                <a:cubicBezTo>
                  <a:pt x="187041" y="796718"/>
                  <a:pt x="185306" y="778147"/>
                  <a:pt x="176179" y="762935"/>
                </a:cubicBezTo>
                <a:cubicBezTo>
                  <a:pt x="164959" y="744236"/>
                  <a:pt x="149416" y="727525"/>
                  <a:pt x="142520" y="706837"/>
                </a:cubicBezTo>
                <a:cubicBezTo>
                  <a:pt x="140650" y="701227"/>
                  <a:pt x="139239" y="695443"/>
                  <a:pt x="136910" y="690008"/>
                </a:cubicBezTo>
                <a:cubicBezTo>
                  <a:pt x="124085" y="660084"/>
                  <a:pt x="127599" y="677054"/>
                  <a:pt x="120081" y="650739"/>
                </a:cubicBezTo>
                <a:cubicBezTo>
                  <a:pt x="117963" y="643326"/>
                  <a:pt x="118748" y="634715"/>
                  <a:pt x="114471" y="628300"/>
                </a:cubicBezTo>
                <a:cubicBezTo>
                  <a:pt x="110731" y="622690"/>
                  <a:pt x="103251" y="620820"/>
                  <a:pt x="97641" y="617080"/>
                </a:cubicBezTo>
                <a:cubicBezTo>
                  <a:pt x="95771" y="611470"/>
                  <a:pt x="93656" y="605937"/>
                  <a:pt x="92032" y="600251"/>
                </a:cubicBezTo>
                <a:cubicBezTo>
                  <a:pt x="89914" y="592837"/>
                  <a:pt x="88860" y="585126"/>
                  <a:pt x="86422" y="577811"/>
                </a:cubicBezTo>
                <a:cubicBezTo>
                  <a:pt x="83238" y="568258"/>
                  <a:pt x="79422" y="558905"/>
                  <a:pt x="75202" y="549762"/>
                </a:cubicBezTo>
                <a:cubicBezTo>
                  <a:pt x="68193" y="534576"/>
                  <a:pt x="56819" y="521110"/>
                  <a:pt x="52763" y="504884"/>
                </a:cubicBezTo>
                <a:cubicBezTo>
                  <a:pt x="45518" y="475903"/>
                  <a:pt x="51430" y="488859"/>
                  <a:pt x="35933" y="465615"/>
                </a:cubicBezTo>
                <a:cubicBezTo>
                  <a:pt x="22193" y="369417"/>
                  <a:pt x="37768" y="461731"/>
                  <a:pt x="24714" y="409517"/>
                </a:cubicBezTo>
                <a:cubicBezTo>
                  <a:pt x="22401" y="400267"/>
                  <a:pt x="22452" y="390396"/>
                  <a:pt x="19104" y="381468"/>
                </a:cubicBezTo>
                <a:cubicBezTo>
                  <a:pt x="16737" y="375155"/>
                  <a:pt x="11624" y="370248"/>
                  <a:pt x="7884" y="364638"/>
                </a:cubicBezTo>
                <a:cubicBezTo>
                  <a:pt x="-5216" y="246725"/>
                  <a:pt x="-1061" y="308841"/>
                  <a:pt x="13494" y="95367"/>
                </a:cubicBezTo>
                <a:cubicBezTo>
                  <a:pt x="13572" y="94221"/>
                  <a:pt x="20239" y="56083"/>
                  <a:pt x="24714" y="50489"/>
                </a:cubicBezTo>
                <a:cubicBezTo>
                  <a:pt x="28926" y="45224"/>
                  <a:pt x="35933" y="43009"/>
                  <a:pt x="41543" y="39269"/>
                </a:cubicBezTo>
                <a:cubicBezTo>
                  <a:pt x="43413" y="33659"/>
                  <a:pt x="42536" y="26134"/>
                  <a:pt x="47153" y="22440"/>
                </a:cubicBezTo>
                <a:cubicBezTo>
                  <a:pt x="53173" y="17624"/>
                  <a:pt x="62506" y="19867"/>
                  <a:pt x="69592" y="16830"/>
                </a:cubicBezTo>
                <a:cubicBezTo>
                  <a:pt x="123829" y="-6415"/>
                  <a:pt x="44442" y="16106"/>
                  <a:pt x="108861" y="0"/>
                </a:cubicBezTo>
                <a:cubicBezTo>
                  <a:pt x="121268" y="886"/>
                  <a:pt x="178728" y="-1530"/>
                  <a:pt x="204228" y="11220"/>
                </a:cubicBezTo>
                <a:cubicBezTo>
                  <a:pt x="210258" y="14235"/>
                  <a:pt x="215447" y="18700"/>
                  <a:pt x="221057" y="22440"/>
                </a:cubicBezTo>
                <a:cubicBezTo>
                  <a:pt x="239757" y="50488"/>
                  <a:pt x="226667" y="35529"/>
                  <a:pt x="265936" y="61708"/>
                </a:cubicBezTo>
                <a:lnTo>
                  <a:pt x="265936" y="61708"/>
                </a:lnTo>
                <a:lnTo>
                  <a:pt x="305205" y="106587"/>
                </a:lnTo>
                <a:cubicBezTo>
                  <a:pt x="308945" y="117807"/>
                  <a:pt x="313556" y="128773"/>
                  <a:pt x="316424" y="140246"/>
                </a:cubicBezTo>
                <a:cubicBezTo>
                  <a:pt x="320164" y="155205"/>
                  <a:pt x="322374" y="170633"/>
                  <a:pt x="327644" y="185124"/>
                </a:cubicBezTo>
                <a:cubicBezTo>
                  <a:pt x="329948" y="191460"/>
                  <a:pt x="335123" y="196344"/>
                  <a:pt x="338863" y="201954"/>
                </a:cubicBezTo>
                <a:cubicBezTo>
                  <a:pt x="336993" y="248702"/>
                  <a:pt x="338068" y="295662"/>
                  <a:pt x="333254" y="342199"/>
                </a:cubicBezTo>
                <a:cubicBezTo>
                  <a:pt x="332394" y="350517"/>
                  <a:pt x="325328" y="356952"/>
                  <a:pt x="322034" y="364638"/>
                </a:cubicBezTo>
                <a:cubicBezTo>
                  <a:pt x="319705" y="370073"/>
                  <a:pt x="317858" y="375731"/>
                  <a:pt x="316424" y="381468"/>
                </a:cubicBezTo>
                <a:cubicBezTo>
                  <a:pt x="313761" y="392119"/>
                  <a:pt x="309520" y="420448"/>
                  <a:pt x="305205" y="431956"/>
                </a:cubicBezTo>
                <a:cubicBezTo>
                  <a:pt x="275871" y="510182"/>
                  <a:pt x="313481" y="390299"/>
                  <a:pt x="282765" y="482444"/>
                </a:cubicBezTo>
                <a:cubicBezTo>
                  <a:pt x="271043" y="517608"/>
                  <a:pt x="283226" y="497429"/>
                  <a:pt x="271546" y="544152"/>
                </a:cubicBezTo>
                <a:cubicBezTo>
                  <a:pt x="269104" y="553922"/>
                  <a:pt x="264066" y="562852"/>
                  <a:pt x="260326" y="572202"/>
                </a:cubicBezTo>
                <a:cubicBezTo>
                  <a:pt x="262196" y="654479"/>
                  <a:pt x="261196" y="736871"/>
                  <a:pt x="265936" y="819033"/>
                </a:cubicBezTo>
                <a:cubicBezTo>
                  <a:pt x="267019" y="837810"/>
                  <a:pt x="288889" y="899111"/>
                  <a:pt x="293985" y="914400"/>
                </a:cubicBezTo>
                <a:lnTo>
                  <a:pt x="305205" y="948059"/>
                </a:lnTo>
                <a:cubicBezTo>
                  <a:pt x="305209" y="948070"/>
                  <a:pt x="316419" y="981707"/>
                  <a:pt x="316424" y="981718"/>
                </a:cubicBezTo>
                <a:cubicBezTo>
                  <a:pt x="320164" y="989198"/>
                  <a:pt x="323495" y="996896"/>
                  <a:pt x="327644" y="1004157"/>
                </a:cubicBezTo>
                <a:cubicBezTo>
                  <a:pt x="330989" y="1010011"/>
                  <a:pt x="336125" y="1014826"/>
                  <a:pt x="338863" y="1020987"/>
                </a:cubicBezTo>
                <a:cubicBezTo>
                  <a:pt x="343666" y="1031794"/>
                  <a:pt x="350083" y="1054646"/>
                  <a:pt x="350083" y="1054646"/>
                </a:cubicBezTo>
                <a:cubicBezTo>
                  <a:pt x="348213" y="1065866"/>
                  <a:pt x="347466" y="1077331"/>
                  <a:pt x="344473" y="1088305"/>
                </a:cubicBezTo>
                <a:cubicBezTo>
                  <a:pt x="341824" y="1098020"/>
                  <a:pt x="336695" y="1106890"/>
                  <a:pt x="333254" y="1116354"/>
                </a:cubicBezTo>
                <a:cubicBezTo>
                  <a:pt x="329212" y="1127469"/>
                  <a:pt x="325774" y="1138793"/>
                  <a:pt x="322034" y="1150013"/>
                </a:cubicBezTo>
                <a:cubicBezTo>
                  <a:pt x="320164" y="1155623"/>
                  <a:pt x="317584" y="1161044"/>
                  <a:pt x="316424" y="1166842"/>
                </a:cubicBezTo>
                <a:lnTo>
                  <a:pt x="310814" y="1194891"/>
                </a:lnTo>
                <a:cubicBezTo>
                  <a:pt x="303111" y="1183337"/>
                  <a:pt x="287595" y="1160640"/>
                  <a:pt x="282765" y="1150013"/>
                </a:cubicBezTo>
                <a:cubicBezTo>
                  <a:pt x="277871" y="1139247"/>
                  <a:pt x="281386" y="1122914"/>
                  <a:pt x="271546" y="1116354"/>
                </a:cubicBezTo>
                <a:cubicBezTo>
                  <a:pt x="265936" y="1112614"/>
                  <a:pt x="249949" y="1109902"/>
                  <a:pt x="254716" y="1105134"/>
                </a:cubicBezTo>
                <a:cubicBezTo>
                  <a:pt x="278969" y="1080877"/>
                  <a:pt x="293050" y="1123834"/>
                  <a:pt x="299595" y="1121964"/>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7" name="フリーフォーム 16"/>
          <p:cNvSpPr/>
          <p:nvPr/>
        </p:nvSpPr>
        <p:spPr>
          <a:xfrm>
            <a:off x="1617429" y="1637114"/>
            <a:ext cx="639550" cy="1077504"/>
          </a:xfrm>
          <a:custGeom>
            <a:avLst/>
            <a:gdLst>
              <a:gd name="connsiteX0" fmla="*/ 5641 w 639550"/>
              <a:gd name="connsiteY0" fmla="*/ 1077085 h 1077504"/>
              <a:gd name="connsiteX1" fmla="*/ 5641 w 639550"/>
              <a:gd name="connsiteY1" fmla="*/ 959279 h 1077504"/>
              <a:gd name="connsiteX2" fmla="*/ 33690 w 639550"/>
              <a:gd name="connsiteY2" fmla="*/ 914400 h 1077504"/>
              <a:gd name="connsiteX3" fmla="*/ 50519 w 639550"/>
              <a:gd name="connsiteY3" fmla="*/ 875131 h 1077504"/>
              <a:gd name="connsiteX4" fmla="*/ 67349 w 639550"/>
              <a:gd name="connsiteY4" fmla="*/ 841473 h 1077504"/>
              <a:gd name="connsiteX5" fmla="*/ 84178 w 639550"/>
              <a:gd name="connsiteY5" fmla="*/ 830253 h 1077504"/>
              <a:gd name="connsiteX6" fmla="*/ 106617 w 639550"/>
              <a:gd name="connsiteY6" fmla="*/ 779765 h 1077504"/>
              <a:gd name="connsiteX7" fmla="*/ 134667 w 639550"/>
              <a:gd name="connsiteY7" fmla="*/ 751715 h 1077504"/>
              <a:gd name="connsiteX8" fmla="*/ 151496 w 639550"/>
              <a:gd name="connsiteY8" fmla="*/ 723666 h 1077504"/>
              <a:gd name="connsiteX9" fmla="*/ 162716 w 639550"/>
              <a:gd name="connsiteY9" fmla="*/ 706837 h 1077504"/>
              <a:gd name="connsiteX10" fmla="*/ 185155 w 639550"/>
              <a:gd name="connsiteY10" fmla="*/ 661958 h 1077504"/>
              <a:gd name="connsiteX11" fmla="*/ 190765 w 639550"/>
              <a:gd name="connsiteY11" fmla="*/ 639519 h 1077504"/>
              <a:gd name="connsiteX12" fmla="*/ 207594 w 639550"/>
              <a:gd name="connsiteY12" fmla="*/ 594641 h 1077504"/>
              <a:gd name="connsiteX13" fmla="*/ 218814 w 639550"/>
              <a:gd name="connsiteY13" fmla="*/ 572201 h 1077504"/>
              <a:gd name="connsiteX14" fmla="*/ 224424 w 639550"/>
              <a:gd name="connsiteY14" fmla="*/ 544152 h 1077504"/>
              <a:gd name="connsiteX15" fmla="*/ 235643 w 639550"/>
              <a:gd name="connsiteY15" fmla="*/ 168295 h 1077504"/>
              <a:gd name="connsiteX16" fmla="*/ 246863 w 639550"/>
              <a:gd name="connsiteY16" fmla="*/ 117806 h 1077504"/>
              <a:gd name="connsiteX17" fmla="*/ 263692 w 639550"/>
              <a:gd name="connsiteY17" fmla="*/ 100977 h 1077504"/>
              <a:gd name="connsiteX18" fmla="*/ 286132 w 639550"/>
              <a:gd name="connsiteY18" fmla="*/ 67318 h 1077504"/>
              <a:gd name="connsiteX19" fmla="*/ 319790 w 639550"/>
              <a:gd name="connsiteY19" fmla="*/ 44879 h 1077504"/>
              <a:gd name="connsiteX20" fmla="*/ 342230 w 639550"/>
              <a:gd name="connsiteY20" fmla="*/ 33659 h 1077504"/>
              <a:gd name="connsiteX21" fmla="*/ 359059 w 639550"/>
              <a:gd name="connsiteY21" fmla="*/ 28049 h 1077504"/>
              <a:gd name="connsiteX22" fmla="*/ 409547 w 639550"/>
              <a:gd name="connsiteY22" fmla="*/ 0 h 1077504"/>
              <a:gd name="connsiteX23" fmla="*/ 527354 w 639550"/>
              <a:gd name="connsiteY23" fmla="*/ 5610 h 1077504"/>
              <a:gd name="connsiteX24" fmla="*/ 561013 w 639550"/>
              <a:gd name="connsiteY24" fmla="*/ 16830 h 1077504"/>
              <a:gd name="connsiteX25" fmla="*/ 566622 w 639550"/>
              <a:gd name="connsiteY25" fmla="*/ 33659 h 1077504"/>
              <a:gd name="connsiteX26" fmla="*/ 611501 w 639550"/>
              <a:gd name="connsiteY26" fmla="*/ 72928 h 1077504"/>
              <a:gd name="connsiteX27" fmla="*/ 633940 w 639550"/>
              <a:gd name="connsiteY27" fmla="*/ 112196 h 1077504"/>
              <a:gd name="connsiteX28" fmla="*/ 639550 w 639550"/>
              <a:gd name="connsiteY28" fmla="*/ 140246 h 1077504"/>
              <a:gd name="connsiteX29" fmla="*/ 628330 w 639550"/>
              <a:gd name="connsiteY29" fmla="*/ 235612 h 1077504"/>
              <a:gd name="connsiteX30" fmla="*/ 577842 w 639550"/>
              <a:gd name="connsiteY30" fmla="*/ 314150 h 1077504"/>
              <a:gd name="connsiteX31" fmla="*/ 566622 w 639550"/>
              <a:gd name="connsiteY31" fmla="*/ 342199 h 1077504"/>
              <a:gd name="connsiteX32" fmla="*/ 538573 w 639550"/>
              <a:gd name="connsiteY32" fmla="*/ 375858 h 1077504"/>
              <a:gd name="connsiteX33" fmla="*/ 504914 w 639550"/>
              <a:gd name="connsiteY33" fmla="*/ 398297 h 1077504"/>
              <a:gd name="connsiteX34" fmla="*/ 488085 w 639550"/>
              <a:gd name="connsiteY34" fmla="*/ 420736 h 1077504"/>
              <a:gd name="connsiteX35" fmla="*/ 471255 w 639550"/>
              <a:gd name="connsiteY35" fmla="*/ 431956 h 1077504"/>
              <a:gd name="connsiteX36" fmla="*/ 443206 w 639550"/>
              <a:gd name="connsiteY36" fmla="*/ 448785 h 1077504"/>
              <a:gd name="connsiteX37" fmla="*/ 431987 w 639550"/>
              <a:gd name="connsiteY37" fmla="*/ 465615 h 1077504"/>
              <a:gd name="connsiteX38" fmla="*/ 392718 w 639550"/>
              <a:gd name="connsiteY38" fmla="*/ 493664 h 1077504"/>
              <a:gd name="connsiteX39" fmla="*/ 370279 w 639550"/>
              <a:gd name="connsiteY39" fmla="*/ 527323 h 1077504"/>
              <a:gd name="connsiteX40" fmla="*/ 336620 w 639550"/>
              <a:gd name="connsiteY40" fmla="*/ 549762 h 1077504"/>
              <a:gd name="connsiteX41" fmla="*/ 331010 w 639550"/>
              <a:gd name="connsiteY41" fmla="*/ 566592 h 1077504"/>
              <a:gd name="connsiteX42" fmla="*/ 297351 w 639550"/>
              <a:gd name="connsiteY42" fmla="*/ 594641 h 1077504"/>
              <a:gd name="connsiteX43" fmla="*/ 286132 w 639550"/>
              <a:gd name="connsiteY43" fmla="*/ 628300 h 1077504"/>
              <a:gd name="connsiteX44" fmla="*/ 274912 w 639550"/>
              <a:gd name="connsiteY44" fmla="*/ 673178 h 1077504"/>
              <a:gd name="connsiteX45" fmla="*/ 258082 w 639550"/>
              <a:gd name="connsiteY45" fmla="*/ 684398 h 1077504"/>
              <a:gd name="connsiteX46" fmla="*/ 235643 w 639550"/>
              <a:gd name="connsiteY46" fmla="*/ 712447 h 1077504"/>
              <a:gd name="connsiteX47" fmla="*/ 213204 w 639550"/>
              <a:gd name="connsiteY47" fmla="*/ 746106 h 1077504"/>
              <a:gd name="connsiteX48" fmla="*/ 179545 w 639550"/>
              <a:gd name="connsiteY48" fmla="*/ 757325 h 1077504"/>
              <a:gd name="connsiteX49" fmla="*/ 162716 w 639550"/>
              <a:gd name="connsiteY49" fmla="*/ 774155 h 1077504"/>
              <a:gd name="connsiteX50" fmla="*/ 134667 w 639550"/>
              <a:gd name="connsiteY50" fmla="*/ 813423 h 1077504"/>
              <a:gd name="connsiteX51" fmla="*/ 123447 w 639550"/>
              <a:gd name="connsiteY51" fmla="*/ 835863 h 1077504"/>
              <a:gd name="connsiteX52" fmla="*/ 117837 w 639550"/>
              <a:gd name="connsiteY52" fmla="*/ 852692 h 1077504"/>
              <a:gd name="connsiteX53" fmla="*/ 101008 w 639550"/>
              <a:gd name="connsiteY53" fmla="*/ 858302 h 1077504"/>
              <a:gd name="connsiteX54" fmla="*/ 95398 w 639550"/>
              <a:gd name="connsiteY54" fmla="*/ 880741 h 1077504"/>
              <a:gd name="connsiteX55" fmla="*/ 72959 w 639550"/>
              <a:gd name="connsiteY55" fmla="*/ 891961 h 1077504"/>
              <a:gd name="connsiteX56" fmla="*/ 61739 w 639550"/>
              <a:gd name="connsiteY56" fmla="*/ 908790 h 1077504"/>
              <a:gd name="connsiteX57" fmla="*/ 44909 w 639550"/>
              <a:gd name="connsiteY57" fmla="*/ 948059 h 1077504"/>
              <a:gd name="connsiteX58" fmla="*/ 28080 w 639550"/>
              <a:gd name="connsiteY58" fmla="*/ 959279 h 1077504"/>
              <a:gd name="connsiteX59" fmla="*/ 5641 w 639550"/>
              <a:gd name="connsiteY59" fmla="*/ 1077085 h 10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39550" h="1077504">
                <a:moveTo>
                  <a:pt x="5641" y="1077085"/>
                </a:moveTo>
                <a:cubicBezTo>
                  <a:pt x="1901" y="1077085"/>
                  <a:pt x="-4924" y="1036754"/>
                  <a:pt x="5641" y="959279"/>
                </a:cubicBezTo>
                <a:cubicBezTo>
                  <a:pt x="10314" y="925009"/>
                  <a:pt x="11967" y="928882"/>
                  <a:pt x="33690" y="914400"/>
                </a:cubicBezTo>
                <a:cubicBezTo>
                  <a:pt x="46846" y="874933"/>
                  <a:pt x="29724" y="923655"/>
                  <a:pt x="50519" y="875131"/>
                </a:cubicBezTo>
                <a:cubicBezTo>
                  <a:pt x="57363" y="859162"/>
                  <a:pt x="53873" y="854949"/>
                  <a:pt x="67349" y="841473"/>
                </a:cubicBezTo>
                <a:cubicBezTo>
                  <a:pt x="72116" y="836706"/>
                  <a:pt x="78568" y="833993"/>
                  <a:pt x="84178" y="830253"/>
                </a:cubicBezTo>
                <a:cubicBezTo>
                  <a:pt x="87365" y="822286"/>
                  <a:pt x="100145" y="788086"/>
                  <a:pt x="106617" y="779765"/>
                </a:cubicBezTo>
                <a:cubicBezTo>
                  <a:pt x="114735" y="769327"/>
                  <a:pt x="126407" y="762040"/>
                  <a:pt x="134667" y="751715"/>
                </a:cubicBezTo>
                <a:cubicBezTo>
                  <a:pt x="141478" y="743201"/>
                  <a:pt x="145717" y="732912"/>
                  <a:pt x="151496" y="723666"/>
                </a:cubicBezTo>
                <a:cubicBezTo>
                  <a:pt x="155069" y="717949"/>
                  <a:pt x="159701" y="712867"/>
                  <a:pt x="162716" y="706837"/>
                </a:cubicBezTo>
                <a:cubicBezTo>
                  <a:pt x="190166" y="651938"/>
                  <a:pt x="159158" y="700953"/>
                  <a:pt x="185155" y="661958"/>
                </a:cubicBezTo>
                <a:cubicBezTo>
                  <a:pt x="187025" y="654478"/>
                  <a:pt x="188647" y="646932"/>
                  <a:pt x="190765" y="639519"/>
                </a:cubicBezTo>
                <a:cubicBezTo>
                  <a:pt x="194468" y="626559"/>
                  <a:pt x="202847" y="605322"/>
                  <a:pt x="207594" y="594641"/>
                </a:cubicBezTo>
                <a:cubicBezTo>
                  <a:pt x="210991" y="586999"/>
                  <a:pt x="215074" y="579681"/>
                  <a:pt x="218814" y="572201"/>
                </a:cubicBezTo>
                <a:cubicBezTo>
                  <a:pt x="220684" y="562851"/>
                  <a:pt x="224148" y="553683"/>
                  <a:pt x="224424" y="544152"/>
                </a:cubicBezTo>
                <a:cubicBezTo>
                  <a:pt x="235466" y="163191"/>
                  <a:pt x="191918" y="299463"/>
                  <a:pt x="235643" y="168295"/>
                </a:cubicBezTo>
                <a:cubicBezTo>
                  <a:pt x="236322" y="164222"/>
                  <a:pt x="240725" y="127013"/>
                  <a:pt x="246863" y="117806"/>
                </a:cubicBezTo>
                <a:cubicBezTo>
                  <a:pt x="251264" y="111205"/>
                  <a:pt x="258821" y="107239"/>
                  <a:pt x="263692" y="100977"/>
                </a:cubicBezTo>
                <a:cubicBezTo>
                  <a:pt x="271971" y="90333"/>
                  <a:pt x="274912" y="74798"/>
                  <a:pt x="286132" y="67318"/>
                </a:cubicBezTo>
                <a:cubicBezTo>
                  <a:pt x="297351" y="59838"/>
                  <a:pt x="307730" y="50909"/>
                  <a:pt x="319790" y="44879"/>
                </a:cubicBezTo>
                <a:cubicBezTo>
                  <a:pt x="327270" y="41139"/>
                  <a:pt x="334543" y="36953"/>
                  <a:pt x="342230" y="33659"/>
                </a:cubicBezTo>
                <a:cubicBezTo>
                  <a:pt x="347665" y="31330"/>
                  <a:pt x="353655" y="30451"/>
                  <a:pt x="359059" y="28049"/>
                </a:cubicBezTo>
                <a:cubicBezTo>
                  <a:pt x="388830" y="14817"/>
                  <a:pt x="387612" y="14624"/>
                  <a:pt x="409547" y="0"/>
                </a:cubicBezTo>
                <a:cubicBezTo>
                  <a:pt x="448816" y="1870"/>
                  <a:pt x="488281" y="1268"/>
                  <a:pt x="527354" y="5610"/>
                </a:cubicBezTo>
                <a:cubicBezTo>
                  <a:pt x="539108" y="6916"/>
                  <a:pt x="561013" y="16830"/>
                  <a:pt x="561013" y="16830"/>
                </a:cubicBezTo>
                <a:cubicBezTo>
                  <a:pt x="562883" y="22440"/>
                  <a:pt x="563978" y="28370"/>
                  <a:pt x="566622" y="33659"/>
                </a:cubicBezTo>
                <a:cubicBezTo>
                  <a:pt x="578308" y="57031"/>
                  <a:pt x="586260" y="56100"/>
                  <a:pt x="611501" y="72928"/>
                </a:cubicBezTo>
                <a:cubicBezTo>
                  <a:pt x="629864" y="146375"/>
                  <a:pt x="600517" y="45349"/>
                  <a:pt x="633940" y="112196"/>
                </a:cubicBezTo>
                <a:cubicBezTo>
                  <a:pt x="638204" y="120725"/>
                  <a:pt x="637680" y="130896"/>
                  <a:pt x="639550" y="140246"/>
                </a:cubicBezTo>
                <a:cubicBezTo>
                  <a:pt x="635810" y="172035"/>
                  <a:pt x="635800" y="204488"/>
                  <a:pt x="628330" y="235612"/>
                </a:cubicBezTo>
                <a:cubicBezTo>
                  <a:pt x="620517" y="268165"/>
                  <a:pt x="598123" y="289812"/>
                  <a:pt x="577842" y="314150"/>
                </a:cubicBezTo>
                <a:cubicBezTo>
                  <a:pt x="574102" y="323500"/>
                  <a:pt x="571125" y="333192"/>
                  <a:pt x="566622" y="342199"/>
                </a:cubicBezTo>
                <a:cubicBezTo>
                  <a:pt x="560728" y="353986"/>
                  <a:pt x="548725" y="367962"/>
                  <a:pt x="538573" y="375858"/>
                </a:cubicBezTo>
                <a:cubicBezTo>
                  <a:pt x="527929" y="384137"/>
                  <a:pt x="504914" y="398297"/>
                  <a:pt x="504914" y="398297"/>
                </a:cubicBezTo>
                <a:cubicBezTo>
                  <a:pt x="499304" y="405777"/>
                  <a:pt x="494696" y="414125"/>
                  <a:pt x="488085" y="420736"/>
                </a:cubicBezTo>
                <a:cubicBezTo>
                  <a:pt x="483317" y="425504"/>
                  <a:pt x="476973" y="428383"/>
                  <a:pt x="471255" y="431956"/>
                </a:cubicBezTo>
                <a:cubicBezTo>
                  <a:pt x="462009" y="437735"/>
                  <a:pt x="452556" y="443175"/>
                  <a:pt x="443206" y="448785"/>
                </a:cubicBezTo>
                <a:cubicBezTo>
                  <a:pt x="439466" y="454395"/>
                  <a:pt x="436754" y="460847"/>
                  <a:pt x="431987" y="465615"/>
                </a:cubicBezTo>
                <a:cubicBezTo>
                  <a:pt x="401962" y="495641"/>
                  <a:pt x="428061" y="453903"/>
                  <a:pt x="392718" y="493664"/>
                </a:cubicBezTo>
                <a:cubicBezTo>
                  <a:pt x="383760" y="503742"/>
                  <a:pt x="381499" y="519843"/>
                  <a:pt x="370279" y="527323"/>
                </a:cubicBezTo>
                <a:lnTo>
                  <a:pt x="336620" y="549762"/>
                </a:lnTo>
                <a:cubicBezTo>
                  <a:pt x="334750" y="555372"/>
                  <a:pt x="335191" y="562411"/>
                  <a:pt x="331010" y="566592"/>
                </a:cubicBezTo>
                <a:cubicBezTo>
                  <a:pt x="302954" y="594648"/>
                  <a:pt x="312876" y="559709"/>
                  <a:pt x="297351" y="594641"/>
                </a:cubicBezTo>
                <a:cubicBezTo>
                  <a:pt x="292548" y="605448"/>
                  <a:pt x="289000" y="616827"/>
                  <a:pt x="286132" y="628300"/>
                </a:cubicBezTo>
                <a:cubicBezTo>
                  <a:pt x="282392" y="643259"/>
                  <a:pt x="287742" y="664625"/>
                  <a:pt x="274912" y="673178"/>
                </a:cubicBezTo>
                <a:lnTo>
                  <a:pt x="258082" y="684398"/>
                </a:lnTo>
                <a:cubicBezTo>
                  <a:pt x="245451" y="722295"/>
                  <a:pt x="262969" y="681217"/>
                  <a:pt x="235643" y="712447"/>
                </a:cubicBezTo>
                <a:cubicBezTo>
                  <a:pt x="226764" y="722595"/>
                  <a:pt x="225996" y="741842"/>
                  <a:pt x="213204" y="746106"/>
                </a:cubicBezTo>
                <a:lnTo>
                  <a:pt x="179545" y="757325"/>
                </a:lnTo>
                <a:cubicBezTo>
                  <a:pt x="173935" y="762935"/>
                  <a:pt x="166569" y="767220"/>
                  <a:pt x="162716" y="774155"/>
                </a:cubicBezTo>
                <a:cubicBezTo>
                  <a:pt x="138918" y="816993"/>
                  <a:pt x="168070" y="802290"/>
                  <a:pt x="134667" y="813423"/>
                </a:cubicBezTo>
                <a:cubicBezTo>
                  <a:pt x="130927" y="820903"/>
                  <a:pt x="126741" y="828176"/>
                  <a:pt x="123447" y="835863"/>
                </a:cubicBezTo>
                <a:cubicBezTo>
                  <a:pt x="121118" y="841298"/>
                  <a:pt x="122018" y="848511"/>
                  <a:pt x="117837" y="852692"/>
                </a:cubicBezTo>
                <a:cubicBezTo>
                  <a:pt x="113656" y="856873"/>
                  <a:pt x="106618" y="856432"/>
                  <a:pt x="101008" y="858302"/>
                </a:cubicBezTo>
                <a:cubicBezTo>
                  <a:pt x="99138" y="865782"/>
                  <a:pt x="100334" y="874818"/>
                  <a:pt x="95398" y="880741"/>
                </a:cubicBezTo>
                <a:cubicBezTo>
                  <a:pt x="90044" y="887165"/>
                  <a:pt x="79383" y="886607"/>
                  <a:pt x="72959" y="891961"/>
                </a:cubicBezTo>
                <a:cubicBezTo>
                  <a:pt x="67780" y="896277"/>
                  <a:pt x="65479" y="903180"/>
                  <a:pt x="61739" y="908790"/>
                </a:cubicBezTo>
                <a:cubicBezTo>
                  <a:pt x="57447" y="925958"/>
                  <a:pt x="57824" y="935144"/>
                  <a:pt x="44909" y="948059"/>
                </a:cubicBezTo>
                <a:cubicBezTo>
                  <a:pt x="40142" y="952826"/>
                  <a:pt x="33690" y="955539"/>
                  <a:pt x="28080" y="959279"/>
                </a:cubicBezTo>
                <a:cubicBezTo>
                  <a:pt x="22355" y="1090946"/>
                  <a:pt x="9381" y="1077085"/>
                  <a:pt x="5641" y="1077085"/>
                </a:cubicBezTo>
                <a:close/>
              </a:path>
            </a:pathLst>
          </a:custGeom>
          <a:solidFill>
            <a:schemeClr val="accent6">
              <a:lumMod val="60000"/>
              <a:lumOff val="40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pitchFamily="34" charset="0"/>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C1F5A8F6-DE86-4A27-859A-5FE02E4BC8DC}"/>
              </a:ext>
            </a:extLst>
          </p:cNvPr>
          <p:cNvSpPr txBox="1"/>
          <p:nvPr/>
        </p:nvSpPr>
        <p:spPr>
          <a:xfrm>
            <a:off x="1119560" y="116193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panose="020F0502020204030204"/>
                <a:ea typeface="游ゴシック" panose="020B0400000000000000" pitchFamily="50" charset="-128"/>
              </a:rPr>
              <a:t>花弁</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4B4E346-40D7-42CF-BC33-82950821657D}"/>
              </a:ext>
            </a:extLst>
          </p:cNvPr>
          <p:cNvSpPr txBox="1"/>
          <p:nvPr/>
        </p:nvSpPr>
        <p:spPr>
          <a:xfrm>
            <a:off x="2444327" y="2470491"/>
            <a:ext cx="8771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Calibri" panose="020F0502020204030204"/>
                <a:ea typeface="游ゴシック" panose="020B0400000000000000" pitchFamily="50" charset="-128"/>
              </a:rPr>
              <a:t>がく</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片</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698874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EFFE3D-3AFF-913F-ED59-714712386392}"/>
              </a:ext>
            </a:extLst>
          </p:cNvPr>
          <p:cNvSpPr>
            <a:spLocks noGrp="1"/>
          </p:cNvSpPr>
          <p:nvPr>
            <p:ph type="title"/>
          </p:nvPr>
        </p:nvSpPr>
        <p:spPr/>
        <p:txBody>
          <a:bodyPr>
            <a:normAutofit fontScale="90000"/>
          </a:bodyPr>
          <a:lstStyle/>
          <a:p>
            <a:r>
              <a:rPr kumimoji="1" lang="en-US" altLang="ja-JP" dirty="0"/>
              <a:t>Iris </a:t>
            </a:r>
            <a:r>
              <a:rPr kumimoji="1" lang="ja-JP" altLang="en-US" dirty="0"/>
              <a:t>データセットの概要</a:t>
            </a:r>
          </a:p>
        </p:txBody>
      </p:sp>
      <p:sp>
        <p:nvSpPr>
          <p:cNvPr id="3" name="コンテンツ プレースホルダー 2">
            <a:extLst>
              <a:ext uri="{FF2B5EF4-FFF2-40B4-BE49-F238E27FC236}">
                <a16:creationId xmlns:a16="http://schemas.microsoft.com/office/drawing/2014/main" id="{B267C558-38CD-3700-E2FF-C66BB90DA407}"/>
              </a:ext>
            </a:extLst>
          </p:cNvPr>
          <p:cNvSpPr>
            <a:spLocks noGrp="1"/>
          </p:cNvSpPr>
          <p:nvPr>
            <p:ph idx="1"/>
          </p:nvPr>
        </p:nvSpPr>
        <p:spPr/>
        <p:txBody>
          <a:bodyPr>
            <a:normAutofit/>
          </a:bodyPr>
          <a:lstStyle/>
          <a:p>
            <a:pPr marL="0" indent="0">
              <a:buNone/>
            </a:pPr>
            <a:r>
              <a:rPr kumimoji="1" lang="en-US" altLang="ja-JP" sz="2400" dirty="0"/>
              <a:t>【</a:t>
            </a:r>
            <a:r>
              <a:rPr kumimoji="1" lang="ja-JP" altLang="en-US" sz="2400" dirty="0"/>
              <a:t>概要</a:t>
            </a:r>
            <a:r>
              <a:rPr lang="en-US" altLang="ja-JP" sz="2400" dirty="0"/>
              <a:t>】</a:t>
            </a:r>
          </a:p>
          <a:p>
            <a:r>
              <a:rPr kumimoji="1" lang="en-US" altLang="ja-JP" sz="2400" dirty="0"/>
              <a:t>3</a:t>
            </a:r>
            <a:r>
              <a:rPr kumimoji="1" lang="ja-JP" altLang="en-US" sz="2400" dirty="0"/>
              <a:t>種類のアヤメ（</a:t>
            </a:r>
            <a:r>
              <a:rPr kumimoji="1" lang="en-US" altLang="ja-JP" sz="2400" dirty="0"/>
              <a:t>Iris</a:t>
            </a:r>
            <a:r>
              <a:rPr kumimoji="1" lang="ja-JP" altLang="en-US" sz="2400" dirty="0"/>
              <a:t>）の花の特徴を記録した</a:t>
            </a:r>
            <a:r>
              <a:rPr lang="ja-JP" altLang="en-US" sz="2400" dirty="0"/>
              <a:t>有名なでーせっと</a:t>
            </a:r>
            <a:endParaRPr kumimoji="1" lang="en-US" altLang="ja-JP" sz="2400" dirty="0"/>
          </a:p>
          <a:p>
            <a:pPr marL="0" indent="0">
              <a:buNone/>
            </a:pPr>
            <a:r>
              <a:rPr kumimoji="1" lang="en-US" altLang="ja-JP" sz="2400" dirty="0"/>
              <a:t>【</a:t>
            </a:r>
            <a:r>
              <a:rPr kumimoji="1" lang="ja-JP" altLang="en-US" sz="2400" dirty="0"/>
              <a:t>データの内容</a:t>
            </a:r>
            <a:r>
              <a:rPr lang="en-US" altLang="ja-JP" sz="2400" dirty="0"/>
              <a:t>】</a:t>
            </a:r>
          </a:p>
          <a:p>
            <a:r>
              <a:rPr kumimoji="1" lang="ja-JP" altLang="en-US" sz="2400" dirty="0"/>
              <a:t>アヤメ（</a:t>
            </a:r>
            <a:r>
              <a:rPr kumimoji="1" lang="en-US" altLang="ja-JP" sz="2400" dirty="0"/>
              <a:t>Iris</a:t>
            </a:r>
            <a:r>
              <a:rPr kumimoji="1" lang="ja-JP" altLang="en-US" sz="2400" dirty="0"/>
              <a:t>）の</a:t>
            </a:r>
            <a:r>
              <a:rPr kumimoji="1" lang="en-US" altLang="ja-JP" sz="2400" dirty="0"/>
              <a:t>3</a:t>
            </a:r>
            <a:r>
              <a:rPr kumimoji="1" lang="ja-JP" altLang="en-US" sz="2400" dirty="0"/>
              <a:t>つの種類（品種：</a:t>
            </a:r>
            <a:r>
              <a:rPr kumimoji="1" lang="en-US" altLang="ja-JP" sz="2400" dirty="0" err="1"/>
              <a:t>setosa</a:t>
            </a:r>
            <a:r>
              <a:rPr kumimoji="1" lang="ja-JP" altLang="en-US" sz="2400" dirty="0"/>
              <a:t>、</a:t>
            </a:r>
            <a:r>
              <a:rPr kumimoji="1" lang="en-US" altLang="ja-JP" sz="2400" dirty="0"/>
              <a:t>versicolor</a:t>
            </a:r>
            <a:r>
              <a:rPr kumimoji="1" lang="ja-JP" altLang="en-US" sz="2400" dirty="0"/>
              <a:t>、</a:t>
            </a:r>
            <a:r>
              <a:rPr kumimoji="1" lang="en-US" altLang="ja-JP" sz="2400" dirty="0"/>
              <a:t>virginica</a:t>
            </a:r>
            <a:r>
              <a:rPr kumimoji="1" lang="ja-JP" altLang="en-US" sz="2400" dirty="0"/>
              <a:t>）．</a:t>
            </a:r>
            <a:endParaRPr kumimoji="1" lang="en-US" altLang="ja-JP" sz="2400" dirty="0"/>
          </a:p>
          <a:p>
            <a:r>
              <a:rPr kumimoji="1" lang="en-US" altLang="ja-JP" sz="2400" dirty="0"/>
              <a:t>150</a:t>
            </a:r>
            <a:r>
              <a:rPr kumimoji="1" lang="ja-JP" altLang="en-US" sz="2400" dirty="0"/>
              <a:t>個のサンプル（各種類</a:t>
            </a:r>
            <a:r>
              <a:rPr kumimoji="1" lang="en-US" altLang="ja-JP" sz="2400" dirty="0"/>
              <a:t>50</a:t>
            </a:r>
            <a:r>
              <a:rPr kumimoji="1" lang="ja-JP" altLang="en-US" sz="2400" dirty="0"/>
              <a:t>個ずつ）．</a:t>
            </a:r>
            <a:endParaRPr kumimoji="1" lang="en-US" altLang="ja-JP" sz="2400" dirty="0"/>
          </a:p>
          <a:p>
            <a:r>
              <a:rPr kumimoji="1" lang="ja-JP" altLang="en-US" sz="2400" b="1" dirty="0"/>
              <a:t>がく片</a:t>
            </a:r>
            <a:r>
              <a:rPr kumimoji="1" lang="ja-JP" altLang="en-US" sz="2400" dirty="0"/>
              <a:t>の長さと幅、</a:t>
            </a:r>
            <a:r>
              <a:rPr kumimoji="1" lang="ja-JP" altLang="en-US" sz="2400" b="1" dirty="0"/>
              <a:t>花弁</a:t>
            </a:r>
            <a:r>
              <a:rPr kumimoji="1" lang="ja-JP" altLang="en-US" sz="2400" dirty="0"/>
              <a:t>の長さと幅</a:t>
            </a:r>
            <a:r>
              <a:rPr lang="ja-JP" altLang="en-US" sz="2400" dirty="0"/>
              <a:t>を記録</a:t>
            </a:r>
            <a:endParaRPr kumimoji="1" lang="en-US" altLang="ja-JP" sz="2400" dirty="0"/>
          </a:p>
        </p:txBody>
      </p:sp>
      <p:sp>
        <p:nvSpPr>
          <p:cNvPr id="4" name="スライド番号プレースホルダー 3">
            <a:extLst>
              <a:ext uri="{FF2B5EF4-FFF2-40B4-BE49-F238E27FC236}">
                <a16:creationId xmlns:a16="http://schemas.microsoft.com/office/drawing/2014/main" id="{F45BC92E-3497-5153-28AA-005C50F4AFD2}"/>
              </a:ext>
            </a:extLst>
          </p:cNvPr>
          <p:cNvSpPr>
            <a:spLocks noGrp="1"/>
          </p:cNvSpPr>
          <p:nvPr>
            <p:ph type="sldNum" sz="quarter" idx="12"/>
          </p:nvPr>
        </p:nvSpPr>
        <p:spPr/>
        <p:txBody>
          <a:bodyPr/>
          <a:lstStyle/>
          <a:p>
            <a:fld id="{E205D82C-95A1-431E-8E38-AA614A14CDCF}" type="slidenum">
              <a:rPr kumimoji="1" lang="ja-JP" altLang="en-US" smtClean="0"/>
              <a:pPr/>
              <a:t>92</a:t>
            </a:fld>
            <a:endParaRPr kumimoji="1" lang="ja-JP" altLang="en-US" dirty="0"/>
          </a:p>
        </p:txBody>
      </p:sp>
    </p:spTree>
    <p:extLst>
      <p:ext uri="{BB962C8B-B14F-4D97-AF65-F5344CB8AC3E}">
        <p14:creationId xmlns:p14="http://schemas.microsoft.com/office/powerpoint/2010/main" val="762598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latin typeface="メイリオ" panose="020B0604030504040204" pitchFamily="50" charset="-128"/>
              </a:rPr>
              <a:t>Iris </a:t>
            </a:r>
            <a:r>
              <a:rPr kumimoji="1" lang="ja-JP" altLang="en-US" dirty="0">
                <a:latin typeface="メイリオ" panose="020B0604030504040204" pitchFamily="50" charset="-128"/>
              </a:rPr>
              <a:t>データセット</a:t>
            </a:r>
          </a:p>
        </p:txBody>
      </p:sp>
      <p:sp>
        <p:nvSpPr>
          <p:cNvPr id="4" name="スライド番号プレースホルダー 3"/>
          <p:cNvSpPr>
            <a:spLocks noGrp="1"/>
          </p:cNvSpPr>
          <p:nvPr>
            <p:ph type="sldNum" sz="quarter" idx="12"/>
          </p:nvPr>
        </p:nvSpPr>
        <p:spPr/>
        <p:txBody>
          <a:bodyPr/>
          <a:lstStyle/>
          <a:p>
            <a:fld id="{43DCA150-FBCC-4EED-BD77-593698E95F33}" type="slidenum">
              <a:rPr lang="ja-JP" altLang="en-US" smtClean="0">
                <a:latin typeface="メイリオ" panose="020B0604030504040204" pitchFamily="50" charset="-128"/>
              </a:rPr>
              <a:pPr/>
              <a:t>93</a:t>
            </a:fld>
            <a:endParaRPr lang="ja-JP" altLang="en-US">
              <a:latin typeface="メイリオ" panose="020B0604030504040204" pitchFamily="50" charset="-128"/>
            </a:endParaRPr>
          </a:p>
        </p:txBody>
      </p:sp>
      <p:sp>
        <p:nvSpPr>
          <p:cNvPr id="5" name="右中かっこ 4"/>
          <p:cNvSpPr/>
          <p:nvPr/>
        </p:nvSpPr>
        <p:spPr>
          <a:xfrm rot="5400000">
            <a:off x="2319925" y="3937698"/>
            <a:ext cx="226247" cy="1720953"/>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7" name="右中かっこ 6"/>
          <p:cNvSpPr/>
          <p:nvPr/>
        </p:nvSpPr>
        <p:spPr>
          <a:xfrm rot="5400000">
            <a:off x="4274768" y="3990153"/>
            <a:ext cx="226249" cy="1616046"/>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8" name="右中かっこ 7"/>
          <p:cNvSpPr/>
          <p:nvPr/>
        </p:nvSpPr>
        <p:spPr>
          <a:xfrm rot="5400000">
            <a:off x="5560552" y="4435203"/>
            <a:ext cx="249879" cy="725944"/>
          </a:xfrm>
          <a:prstGeom prst="rightBrace">
            <a:avLst>
              <a:gd name="adj1" fmla="val 26180"/>
              <a:gd name="adj2" fmla="val 50407"/>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kumimoji="1" lang="ja-JP" altLang="en-US" sz="1350" dirty="0">
              <a:ea typeface="メイリオ" panose="020B0604030504040204" pitchFamily="50" charset="-128"/>
            </a:endParaRPr>
          </a:p>
        </p:txBody>
      </p:sp>
      <p:sp>
        <p:nvSpPr>
          <p:cNvPr id="6" name="正方形/長方形 5"/>
          <p:cNvSpPr/>
          <p:nvPr/>
        </p:nvSpPr>
        <p:spPr>
          <a:xfrm>
            <a:off x="1360459" y="5042042"/>
            <a:ext cx="1920719" cy="707886"/>
          </a:xfrm>
          <a:prstGeom prst="rect">
            <a:avLst/>
          </a:prstGeom>
        </p:spPr>
        <p:txBody>
          <a:bodyPr wrap="non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がく片</a:t>
            </a:r>
            <a:r>
              <a:rPr lang="en-US" altLang="ja-JP" sz="2000" dirty="0">
                <a:latin typeface="メイリオ" panose="020B0604030504040204" pitchFamily="50" charset="-128"/>
                <a:ea typeface="メイリオ" panose="020B0604030504040204" pitchFamily="50" charset="-128"/>
              </a:rPr>
              <a:t>(</a:t>
            </a:r>
            <a:r>
              <a:rPr lang="en-US" altLang="ja-JP" sz="2000" b="1" dirty="0">
                <a:solidFill>
                  <a:srgbClr val="C00000"/>
                </a:solidFill>
                <a:latin typeface="メイリオ" panose="020B0604030504040204" pitchFamily="50" charset="-128"/>
                <a:ea typeface="メイリオ" panose="020B0604030504040204" pitchFamily="50" charset="-128"/>
              </a:rPr>
              <a:t>Sepal</a:t>
            </a:r>
            <a:r>
              <a:rPr lang="en-US" altLang="ja-JP"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の長さと幅 </a:t>
            </a:r>
            <a:endParaRPr lang="ja-JP" altLang="en-US" sz="2000" dirty="0">
              <a:ea typeface="メイリオ" panose="020B0604030504040204" pitchFamily="50" charset="-128"/>
            </a:endParaRPr>
          </a:p>
        </p:txBody>
      </p:sp>
      <p:pic>
        <p:nvPicPr>
          <p:cNvPr id="9" name="図 8"/>
          <p:cNvPicPr>
            <a:picLocks noChangeAspect="1"/>
          </p:cNvPicPr>
          <p:nvPr/>
        </p:nvPicPr>
        <p:blipFill>
          <a:blip r:embed="rId3"/>
          <a:stretch>
            <a:fillRect/>
          </a:stretch>
        </p:blipFill>
        <p:spPr>
          <a:xfrm>
            <a:off x="1360459" y="1872572"/>
            <a:ext cx="5139451" cy="2704266"/>
          </a:xfrm>
          <a:prstGeom prst="rect">
            <a:avLst/>
          </a:prstGeom>
        </p:spPr>
      </p:pic>
      <p:sp>
        <p:nvSpPr>
          <p:cNvPr id="11" name="正方形/長方形 10"/>
          <p:cNvSpPr/>
          <p:nvPr/>
        </p:nvSpPr>
        <p:spPr>
          <a:xfrm>
            <a:off x="3400069" y="5055531"/>
            <a:ext cx="1600375" cy="707886"/>
          </a:xfrm>
          <a:prstGeom prst="rect">
            <a:avLst/>
          </a:prstGeom>
        </p:spPr>
        <p:txBody>
          <a:bodyPr wrap="non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花弁</a:t>
            </a:r>
            <a:r>
              <a:rPr lang="en-US" altLang="ja-JP" sz="2000" dirty="0">
                <a:latin typeface="メイリオ" panose="020B0604030504040204" pitchFamily="50" charset="-128"/>
                <a:ea typeface="メイリオ" panose="020B0604030504040204" pitchFamily="50" charset="-128"/>
              </a:rPr>
              <a:t>(</a:t>
            </a:r>
            <a:r>
              <a:rPr lang="en-US" altLang="ja-JP" sz="2000" b="1" dirty="0">
                <a:solidFill>
                  <a:srgbClr val="C00000"/>
                </a:solidFill>
                <a:latin typeface="メイリオ" panose="020B0604030504040204" pitchFamily="50" charset="-128"/>
                <a:ea typeface="メイリオ" panose="020B0604030504040204" pitchFamily="50" charset="-128"/>
              </a:rPr>
              <a:t>Petal</a:t>
            </a:r>
            <a:r>
              <a:rPr lang="en-US" altLang="ja-JP" sz="2000" dirty="0">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の長さと幅 </a:t>
            </a:r>
            <a:endParaRPr lang="ja-JP" altLang="en-US" sz="2000" dirty="0">
              <a:ea typeface="メイリオ" panose="020B0604030504040204" pitchFamily="50" charset="-128"/>
            </a:endParaRPr>
          </a:p>
        </p:txBody>
      </p:sp>
      <p:sp>
        <p:nvSpPr>
          <p:cNvPr id="12" name="正方形/長方形 11"/>
          <p:cNvSpPr/>
          <p:nvPr/>
        </p:nvSpPr>
        <p:spPr>
          <a:xfrm>
            <a:off x="5420747" y="5091015"/>
            <a:ext cx="697627" cy="400110"/>
          </a:xfrm>
          <a:prstGeom prst="rect">
            <a:avLst/>
          </a:prstGeom>
        </p:spPr>
        <p:txBody>
          <a:bodyPr wrap="none">
            <a:spAutoFit/>
          </a:bodyPr>
          <a:lstStyle/>
          <a:p>
            <a:r>
              <a:rPr lang="ja-JP" altLang="en-US" sz="2000" b="1" dirty="0">
                <a:solidFill>
                  <a:srgbClr val="C00000"/>
                </a:solidFill>
                <a:ea typeface="メイリオ" panose="020B0604030504040204" pitchFamily="50" charset="-128"/>
              </a:rPr>
              <a:t>種類</a:t>
            </a:r>
          </a:p>
        </p:txBody>
      </p:sp>
      <p:sp>
        <p:nvSpPr>
          <p:cNvPr id="10" name="正方形/長方形 9"/>
          <p:cNvSpPr/>
          <p:nvPr/>
        </p:nvSpPr>
        <p:spPr>
          <a:xfrm>
            <a:off x="2005766" y="957625"/>
            <a:ext cx="4493539" cy="830997"/>
          </a:xfrm>
          <a:prstGeom prst="rect">
            <a:avLst/>
          </a:prstGeom>
        </p:spPr>
        <p:txBody>
          <a:bodyPr wrap="none">
            <a:spAutoFit/>
          </a:bodyPr>
          <a:lstStyle/>
          <a:p>
            <a:pPr algn="ctr" fontAlgn="base"/>
            <a:r>
              <a:rPr lang="en-US" altLang="ja-JP" sz="2400" b="1" dirty="0">
                <a:solidFill>
                  <a:srgbClr val="C00000"/>
                </a:solidFill>
                <a:latin typeface="メイリオ" panose="020B0604030504040204" pitchFamily="50" charset="-128"/>
                <a:ea typeface="メイリオ" panose="020B0604030504040204" pitchFamily="50" charset="-128"/>
              </a:rPr>
              <a:t>Iris </a:t>
            </a:r>
            <a:r>
              <a:rPr lang="ja-JP" altLang="en-US" sz="2400" b="1" dirty="0">
                <a:solidFill>
                  <a:srgbClr val="C00000"/>
                </a:solidFill>
                <a:latin typeface="メイリオ" panose="020B0604030504040204" pitchFamily="50" charset="-128"/>
                <a:ea typeface="メイリオ" panose="020B0604030504040204" pitchFamily="50" charset="-128"/>
              </a:rPr>
              <a:t>データセット</a:t>
            </a:r>
            <a:endParaRPr lang="en-US" altLang="ja-JP" sz="2400" b="1" dirty="0">
              <a:solidFill>
                <a:srgbClr val="C00000"/>
              </a:solidFill>
              <a:latin typeface="メイリオ" panose="020B0604030504040204" pitchFamily="50" charset="-128"/>
              <a:ea typeface="メイリオ" panose="020B0604030504040204" pitchFamily="50" charset="-128"/>
            </a:endParaRPr>
          </a:p>
          <a:p>
            <a:pPr algn="ctr" fontAlgn="base"/>
            <a:r>
              <a:rPr lang="ja-JP" altLang="en-US" sz="2400" dirty="0">
                <a:latin typeface="メイリオ" panose="020B0604030504040204" pitchFamily="50" charset="-128"/>
                <a:ea typeface="メイリオ" panose="020B0604030504040204" pitchFamily="50" charset="-128"/>
              </a:rPr>
              <a:t>１５０サンプルのうち先頭１０</a:t>
            </a:r>
          </a:p>
        </p:txBody>
      </p:sp>
    </p:spTree>
    <p:extLst>
      <p:ext uri="{BB962C8B-B14F-4D97-AF65-F5344CB8AC3E}">
        <p14:creationId xmlns:p14="http://schemas.microsoft.com/office/powerpoint/2010/main" val="16776542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演習．散布図</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94</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144895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195DB2D-12F2-669E-9219-1FC43ECC70B0}"/>
              </a:ext>
            </a:extLst>
          </p:cNvPr>
          <p:cNvPicPr>
            <a:picLocks noChangeAspect="1"/>
          </p:cNvPicPr>
          <p:nvPr/>
        </p:nvPicPr>
        <p:blipFill>
          <a:blip r:embed="rId2"/>
          <a:stretch>
            <a:fillRect/>
          </a:stretch>
        </p:blipFill>
        <p:spPr>
          <a:xfrm>
            <a:off x="553003" y="2743831"/>
            <a:ext cx="7467059" cy="2846866"/>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dirty="0">
                <a:hlinkClick r:id="rId3"/>
              </a:rPr>
              <a:t>https://trinket.io/python/625038de4886</a:t>
            </a:r>
            <a:endParaRPr lang="en-US" altLang="ja-JP" dirty="0"/>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2" name="正方形/長方形 1">
            <a:extLst>
              <a:ext uri="{FF2B5EF4-FFF2-40B4-BE49-F238E27FC236}">
                <a16:creationId xmlns:a16="http://schemas.microsoft.com/office/drawing/2014/main" id="{DBF72D09-CF18-54A3-05FD-E404CF41A5B1}"/>
              </a:ext>
            </a:extLst>
          </p:cNvPr>
          <p:cNvSpPr/>
          <p:nvPr/>
        </p:nvSpPr>
        <p:spPr>
          <a:xfrm>
            <a:off x="872223" y="2698451"/>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70AD8014-F1FA-FD2C-BE48-B1D2447AF855}"/>
              </a:ext>
            </a:extLst>
          </p:cNvPr>
          <p:cNvSpPr txBox="1"/>
          <p:nvPr/>
        </p:nvSpPr>
        <p:spPr>
          <a:xfrm>
            <a:off x="1543090" y="2817341"/>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11510206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演習５．実データの散布図</a:t>
            </a:r>
            <a:br>
              <a:rPr lang="en-US" altLang="ja-JP" dirty="0"/>
            </a:b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endParaRPr lang="en-US" altLang="ja-JP" sz="2400"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96</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992618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C8E525-7008-B821-C2F9-327AD7701BB8}"/>
              </a:ext>
            </a:extLst>
          </p:cNvPr>
          <p:cNvSpPr>
            <a:spLocks noGrp="1"/>
          </p:cNvSpPr>
          <p:nvPr>
            <p:ph type="title"/>
          </p:nvPr>
        </p:nvSpPr>
        <p:spPr/>
        <p:txBody>
          <a:bodyPr>
            <a:normAutofit fontScale="90000"/>
          </a:bodyPr>
          <a:lstStyle/>
          <a:p>
            <a:r>
              <a:rPr kumimoji="1" lang="en-US" altLang="ja-JP" dirty="0"/>
              <a:t>Iris</a:t>
            </a:r>
            <a:r>
              <a:rPr kumimoji="1" lang="ja-JP" altLang="en-US" dirty="0"/>
              <a:t>データセットを用いた散布図の作成</a:t>
            </a:r>
          </a:p>
        </p:txBody>
      </p:sp>
      <p:sp>
        <p:nvSpPr>
          <p:cNvPr id="3" name="コンテンツ プレースホルダー 2">
            <a:extLst>
              <a:ext uri="{FF2B5EF4-FFF2-40B4-BE49-F238E27FC236}">
                <a16:creationId xmlns:a16="http://schemas.microsoft.com/office/drawing/2014/main" id="{D1306755-3094-0618-B82B-D5649E93D951}"/>
              </a:ext>
            </a:extLst>
          </p:cNvPr>
          <p:cNvSpPr>
            <a:spLocks noGrp="1"/>
          </p:cNvSpPr>
          <p:nvPr>
            <p:ph idx="1"/>
          </p:nvPr>
        </p:nvSpPr>
        <p:spPr/>
        <p:txBody>
          <a:bodyPr>
            <a:normAutofit/>
          </a:bodyPr>
          <a:lstStyle/>
          <a:p>
            <a:r>
              <a:rPr kumimoji="1" lang="en-US" altLang="ja-JP" sz="2400" b="1" dirty="0"/>
              <a:t>Iris</a:t>
            </a:r>
            <a:r>
              <a:rPr kumimoji="1" lang="ja-JP" altLang="en-US" sz="2400" b="1" dirty="0"/>
              <a:t>データセット</a:t>
            </a:r>
            <a:r>
              <a:rPr kumimoji="1" lang="ja-JP" altLang="en-US" sz="2400" dirty="0"/>
              <a:t>を用いた</a:t>
            </a:r>
            <a:r>
              <a:rPr kumimoji="1" lang="ja-JP" altLang="en-US" sz="2400" b="1" dirty="0"/>
              <a:t>散布図</a:t>
            </a:r>
            <a:r>
              <a:rPr kumimoji="1" lang="ja-JP" altLang="en-US" sz="2400" dirty="0"/>
              <a:t>の作成</a:t>
            </a:r>
            <a:endParaRPr kumimoji="1" lang="en-US" altLang="ja-JP" sz="2400" dirty="0"/>
          </a:p>
          <a:p>
            <a:r>
              <a:rPr kumimoji="1" lang="ja-JP" altLang="en-US" sz="2400" dirty="0"/>
              <a:t>以下の</a:t>
            </a:r>
            <a:r>
              <a:rPr kumimoji="1" lang="en-US" altLang="ja-JP" sz="2400" dirty="0"/>
              <a:t>2</a:t>
            </a:r>
            <a:r>
              <a:rPr kumimoji="1" lang="ja-JP" altLang="en-US" sz="2400" dirty="0"/>
              <a:t>種類の図</a:t>
            </a:r>
            <a:endParaRPr kumimoji="1" lang="en-US" altLang="ja-JP" sz="2400" dirty="0"/>
          </a:p>
          <a:p>
            <a:pPr marL="457200" indent="-457200">
              <a:buFont typeface="+mj-lt"/>
              <a:buAutoNum type="arabicPeriod"/>
            </a:pPr>
            <a:r>
              <a:rPr kumimoji="1" lang="ja-JP" altLang="en-US" sz="2400" b="1" dirty="0"/>
              <a:t>がく片</a:t>
            </a:r>
            <a:r>
              <a:rPr kumimoji="1" lang="ja-JP" altLang="en-US" sz="2400" dirty="0"/>
              <a:t>の</a:t>
            </a:r>
            <a:r>
              <a:rPr kumimoji="1" lang="ja-JP" altLang="en-US" sz="2400" b="1" dirty="0"/>
              <a:t>長さ</a:t>
            </a:r>
            <a:r>
              <a:rPr kumimoji="1" lang="ja-JP" altLang="en-US" sz="2400" dirty="0"/>
              <a:t>と</a:t>
            </a:r>
            <a:r>
              <a:rPr kumimoji="1" lang="ja-JP" altLang="en-US" sz="2400" b="1" dirty="0"/>
              <a:t>幅</a:t>
            </a:r>
            <a:r>
              <a:rPr kumimoji="1" lang="ja-JP" altLang="en-US" sz="2400" dirty="0"/>
              <a:t>の関係を示す散布図</a:t>
            </a:r>
            <a:endParaRPr kumimoji="1" lang="en-US" altLang="ja-JP" sz="2400" dirty="0"/>
          </a:p>
          <a:p>
            <a:pPr marL="457200" indent="-457200">
              <a:buFont typeface="+mj-lt"/>
              <a:buAutoNum type="arabicPeriod"/>
            </a:pPr>
            <a:r>
              <a:rPr kumimoji="1" lang="ja-JP" altLang="en-US" sz="2400" b="1" dirty="0"/>
              <a:t>花弁</a:t>
            </a:r>
            <a:r>
              <a:rPr kumimoji="1" lang="ja-JP" altLang="en-US" sz="2400" dirty="0"/>
              <a:t>の</a:t>
            </a:r>
            <a:r>
              <a:rPr kumimoji="1" lang="ja-JP" altLang="en-US" sz="2400" b="1" dirty="0"/>
              <a:t>長さ</a:t>
            </a:r>
            <a:r>
              <a:rPr kumimoji="1" lang="ja-JP" altLang="en-US" sz="2400" dirty="0"/>
              <a:t>と</a:t>
            </a:r>
            <a:r>
              <a:rPr kumimoji="1" lang="ja-JP" altLang="en-US" sz="2400" b="1" dirty="0"/>
              <a:t>幅</a:t>
            </a:r>
            <a:r>
              <a:rPr kumimoji="1" lang="ja-JP" altLang="en-US" sz="2400" dirty="0"/>
              <a:t>の関係を示す散布図</a:t>
            </a:r>
            <a:endParaRPr kumimoji="1" lang="en-US" altLang="ja-JP" sz="2400" dirty="0"/>
          </a:p>
          <a:p>
            <a:r>
              <a:rPr kumimoji="1" lang="en-US" altLang="ja-JP" sz="2400" dirty="0"/>
              <a:t>Matplotlib</a:t>
            </a:r>
            <a:r>
              <a:rPr kumimoji="1" lang="ja-JP" altLang="en-US" sz="2400" dirty="0"/>
              <a:t>ライブラリを使用して作成</a:t>
            </a:r>
            <a:endParaRPr kumimoji="1"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F748CB6F-DBD9-E753-A009-B231D829AF13}"/>
              </a:ext>
            </a:extLst>
          </p:cNvPr>
          <p:cNvSpPr>
            <a:spLocks noGrp="1"/>
          </p:cNvSpPr>
          <p:nvPr>
            <p:ph type="sldNum" sz="quarter" idx="12"/>
          </p:nvPr>
        </p:nvSpPr>
        <p:spPr/>
        <p:txBody>
          <a:bodyPr/>
          <a:lstStyle/>
          <a:p>
            <a:fld id="{E205D82C-95A1-431E-8E38-AA614A14CDCF}" type="slidenum">
              <a:rPr kumimoji="1" lang="ja-JP" altLang="en-US" smtClean="0"/>
              <a:pPr/>
              <a:t>97</a:t>
            </a:fld>
            <a:endParaRPr kumimoji="1" lang="ja-JP" altLang="en-US" dirty="0"/>
          </a:p>
        </p:txBody>
      </p:sp>
    </p:spTree>
    <p:extLst>
      <p:ext uri="{BB962C8B-B14F-4D97-AF65-F5344CB8AC3E}">
        <p14:creationId xmlns:p14="http://schemas.microsoft.com/office/powerpoint/2010/main" val="13781771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C212B9C-04E7-2744-886F-EFB793B3FE4D}"/>
              </a:ext>
            </a:extLst>
          </p:cNvPr>
          <p:cNvPicPr>
            <a:picLocks noChangeAspect="1"/>
          </p:cNvPicPr>
          <p:nvPr/>
        </p:nvPicPr>
        <p:blipFill>
          <a:blip r:embed="rId2"/>
          <a:stretch>
            <a:fillRect/>
          </a:stretch>
        </p:blipFill>
        <p:spPr>
          <a:xfrm>
            <a:off x="280549" y="2700066"/>
            <a:ext cx="8743950" cy="3057525"/>
          </a:xfrm>
          <a:prstGeom prst="rect">
            <a:avLst/>
          </a:prstGeom>
        </p:spPr>
      </p:pic>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① </a:t>
            </a:r>
            <a:r>
              <a:rPr lang="en-US" altLang="ja-JP" dirty="0"/>
              <a:t>trinket </a:t>
            </a:r>
            <a:r>
              <a:rPr lang="ja-JP" altLang="en-US" dirty="0"/>
              <a:t>の次のページを開く</a:t>
            </a:r>
            <a:endParaRPr lang="en-US" altLang="ja-JP" dirty="0"/>
          </a:p>
          <a:p>
            <a:pPr marL="0" indent="0">
              <a:buNone/>
            </a:pPr>
            <a:r>
              <a:rPr lang="en-US" altLang="ja-JP" dirty="0">
                <a:hlinkClick r:id="rId3"/>
              </a:rPr>
              <a:t>https://trinket.io/python/41dee25e267f</a:t>
            </a:r>
            <a:endParaRPr lang="en-US" altLang="ja-JP" dirty="0"/>
          </a:p>
          <a:p>
            <a:pPr marL="0" indent="0">
              <a:buNone/>
            </a:pPr>
            <a:endParaRPr lang="en-US" altLang="ja-JP" dirty="0"/>
          </a:p>
          <a:p>
            <a:pPr marL="0" indent="0">
              <a:buNone/>
            </a:pPr>
            <a:r>
              <a:rPr lang="ja-JP" altLang="en-US" dirty="0"/>
              <a:t>②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2" name="タイトル 1">
            <a:extLst>
              <a:ext uri="{FF2B5EF4-FFF2-40B4-BE49-F238E27FC236}">
                <a16:creationId xmlns:a16="http://schemas.microsoft.com/office/drawing/2014/main" id="{CCEB229B-285B-2254-22A7-45E10AAC634E}"/>
              </a:ext>
            </a:extLst>
          </p:cNvPr>
          <p:cNvSpPr>
            <a:spLocks noGrp="1"/>
          </p:cNvSpPr>
          <p:nvPr>
            <p:ph type="title"/>
          </p:nvPr>
        </p:nvSpPr>
        <p:spPr>
          <a:xfrm>
            <a:off x="321845" y="175028"/>
            <a:ext cx="8461208" cy="469865"/>
          </a:xfrm>
        </p:spPr>
        <p:txBody>
          <a:bodyPr>
            <a:normAutofit fontScale="90000"/>
          </a:bodyPr>
          <a:lstStyle/>
          <a:p>
            <a:r>
              <a:rPr kumimoji="1" lang="ja-JP" altLang="en-US" sz="3200" dirty="0"/>
              <a:t>がく片の長さと幅</a:t>
            </a:r>
            <a:endParaRPr kumimoji="1" lang="ja-JP" altLang="en-US" dirty="0"/>
          </a:p>
        </p:txBody>
      </p:sp>
    </p:spTree>
    <p:extLst>
      <p:ext uri="{BB962C8B-B14F-4D97-AF65-F5344CB8AC3E}">
        <p14:creationId xmlns:p14="http://schemas.microsoft.com/office/powerpoint/2010/main" val="2926455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AF9A70-3861-8057-F79F-3605FF218321}"/>
              </a:ext>
            </a:extLst>
          </p:cNvPr>
          <p:cNvSpPr>
            <a:spLocks noGrp="1"/>
          </p:cNvSpPr>
          <p:nvPr>
            <p:ph idx="1"/>
          </p:nvPr>
        </p:nvSpPr>
        <p:spPr>
          <a:xfrm>
            <a:off x="280549" y="551286"/>
            <a:ext cx="8461208" cy="5333166"/>
          </a:xfrm>
        </p:spPr>
        <p:txBody>
          <a:bodyPr/>
          <a:lstStyle/>
          <a:p>
            <a:pPr marL="0" indent="0">
              <a:buNone/>
            </a:pPr>
            <a:r>
              <a:rPr lang="ja-JP" altLang="en-US" dirty="0"/>
              <a:t>③ </a:t>
            </a:r>
            <a:r>
              <a:rPr lang="en-US" altLang="ja-JP" dirty="0"/>
              <a:t>trinket </a:t>
            </a:r>
            <a:r>
              <a:rPr lang="ja-JP" altLang="en-US" dirty="0"/>
              <a:t>の次のページを開く</a:t>
            </a:r>
            <a:endParaRPr lang="en-US" altLang="ja-JP" dirty="0"/>
          </a:p>
          <a:p>
            <a:pPr marL="0" indent="0">
              <a:buNone/>
            </a:pPr>
            <a:r>
              <a:rPr lang="en-US" altLang="ja-JP" dirty="0">
                <a:hlinkClick r:id="rId2"/>
              </a:rPr>
              <a:t>https://trinket.io/python/8f33f7399c2d</a:t>
            </a:r>
            <a:endParaRPr lang="en-US" altLang="ja-JP" dirty="0"/>
          </a:p>
          <a:p>
            <a:pPr marL="0" indent="0">
              <a:buNone/>
            </a:pPr>
            <a:endParaRPr lang="en-US" altLang="ja-JP" dirty="0"/>
          </a:p>
          <a:p>
            <a:pPr marL="0" indent="0">
              <a:buNone/>
            </a:pPr>
            <a:r>
              <a:rPr lang="ja-JP" altLang="en-US" dirty="0"/>
              <a:t>④ 実行結果が，次のように表示されることを確認</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C26C1D8A-4F75-182B-75C2-E9D793C66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4ED4EF91-3CF3-D455-8C60-95123455814E}"/>
              </a:ext>
            </a:extLst>
          </p:cNvPr>
          <p:cNvSpPr txBox="1">
            <a:spLocks/>
          </p:cNvSpPr>
          <p:nvPr/>
        </p:nvSpPr>
        <p:spPr>
          <a:xfrm>
            <a:off x="321844" y="5757591"/>
            <a:ext cx="8025743" cy="102058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実行が開始しないときは、「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実行ボタン</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」で</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実行</a:t>
            </a:r>
            <a:endPar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プログラムを</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書き替えて再度実行</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することも可能</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12" name="タイトル 1">
            <a:extLst>
              <a:ext uri="{FF2B5EF4-FFF2-40B4-BE49-F238E27FC236}">
                <a16:creationId xmlns:a16="http://schemas.microsoft.com/office/drawing/2014/main" id="{CCEB229B-285B-2254-22A7-45E10AAC634E}"/>
              </a:ext>
            </a:extLst>
          </p:cNvPr>
          <p:cNvSpPr>
            <a:spLocks noGrp="1"/>
          </p:cNvSpPr>
          <p:nvPr>
            <p:ph type="title"/>
          </p:nvPr>
        </p:nvSpPr>
        <p:spPr>
          <a:xfrm>
            <a:off x="321845" y="175028"/>
            <a:ext cx="8461208" cy="469865"/>
          </a:xfrm>
        </p:spPr>
        <p:txBody>
          <a:bodyPr>
            <a:normAutofit fontScale="90000"/>
          </a:bodyPr>
          <a:lstStyle/>
          <a:p>
            <a:r>
              <a:rPr lang="ja-JP" altLang="en-US" dirty="0"/>
              <a:t>花弁</a:t>
            </a:r>
            <a:r>
              <a:rPr kumimoji="1" lang="ja-JP" altLang="en-US" sz="3200" dirty="0"/>
              <a:t>の長さと幅</a:t>
            </a:r>
            <a:endParaRPr kumimoji="1" lang="ja-JP" altLang="en-US" dirty="0"/>
          </a:p>
        </p:txBody>
      </p:sp>
      <p:pic>
        <p:nvPicPr>
          <p:cNvPr id="10" name="図 9">
            <a:extLst>
              <a:ext uri="{FF2B5EF4-FFF2-40B4-BE49-F238E27FC236}">
                <a16:creationId xmlns:a16="http://schemas.microsoft.com/office/drawing/2014/main" id="{5801A12F-B652-CA34-BEBE-2B6AB62E359B}"/>
              </a:ext>
            </a:extLst>
          </p:cNvPr>
          <p:cNvPicPr>
            <a:picLocks noChangeAspect="1"/>
          </p:cNvPicPr>
          <p:nvPr/>
        </p:nvPicPr>
        <p:blipFill>
          <a:blip r:embed="rId3"/>
          <a:stretch>
            <a:fillRect/>
          </a:stretch>
        </p:blipFill>
        <p:spPr>
          <a:xfrm>
            <a:off x="321844" y="2636432"/>
            <a:ext cx="7918345" cy="2894521"/>
          </a:xfrm>
          <a:prstGeom prst="rect">
            <a:avLst/>
          </a:prstGeom>
        </p:spPr>
      </p:pic>
    </p:spTree>
    <p:extLst>
      <p:ext uri="{BB962C8B-B14F-4D97-AF65-F5344CB8AC3E}">
        <p14:creationId xmlns:p14="http://schemas.microsoft.com/office/powerpoint/2010/main" val="178232567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9787</TotalTime>
  <Words>8916</Words>
  <Application>Microsoft Office PowerPoint</Application>
  <PresentationFormat>画面に合わせる (4:3)</PresentationFormat>
  <Paragraphs>1262</Paragraphs>
  <Slides>153</Slides>
  <Notes>13</Notes>
  <HiddenSlides>0</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153</vt:i4>
      </vt:variant>
    </vt:vector>
  </HeadingPairs>
  <TitlesOfParts>
    <vt:vector size="167" baseType="lpstr">
      <vt:lpstr>Söhne</vt:lpstr>
      <vt:lpstr>ヒラギノ角ゴ Pro W3</vt:lpstr>
      <vt:lpstr>メイリオ</vt:lpstr>
      <vt:lpstr>游ゴシック</vt:lpstr>
      <vt:lpstr>Abadi</vt:lpstr>
      <vt:lpstr>Arial</vt:lpstr>
      <vt:lpstr>Calibri</vt:lpstr>
      <vt:lpstr>Calibri Light</vt:lpstr>
      <vt:lpstr>Merriweather</vt:lpstr>
      <vt:lpstr>Segoe UI</vt:lpstr>
      <vt:lpstr>Office テーマ</vt:lpstr>
      <vt:lpstr>3_Office テーマ</vt:lpstr>
      <vt:lpstr>4_Office テーマ</vt:lpstr>
      <vt:lpstr>1_Office テーマ</vt:lpstr>
      <vt:lpstr>1-4. プログラミングの基本と意義 </vt:lpstr>
      <vt:lpstr>コンピュータとプログラムの関係</vt:lpstr>
      <vt:lpstr>プログラムの本質</vt:lpstr>
      <vt:lpstr>① プログラムによるアプリケーションの実現</vt:lpstr>
      <vt:lpstr>② プログラムによるコンピュータの制御</vt:lpstr>
      <vt:lpstr>③ プログラムによるコンピュータ間連携の実現</vt:lpstr>
      <vt:lpstr>プログラミングの４つの基本的特徴</vt:lpstr>
      <vt:lpstr>プログラミングの魅力</vt:lpstr>
      <vt:lpstr>プログラミングの達成感</vt:lpstr>
      <vt:lpstr>プログラミングの活用領域</vt:lpstr>
      <vt:lpstr>1-5. Python言語の特徴とプログラミングの可能性 </vt:lpstr>
      <vt:lpstr>Python 言語の概要</vt:lpstr>
      <vt:lpstr>Python 言語の特徴</vt:lpstr>
      <vt:lpstr>Python 言語の主な利点</vt:lpstr>
      <vt:lpstr>Trinket の概要</vt:lpstr>
      <vt:lpstr>Trinket の基本操作</vt:lpstr>
      <vt:lpstr>演習． Trinket による Python プログラム実行</vt:lpstr>
      <vt:lpstr>PowerPoint プレゼンテーション</vt:lpstr>
      <vt:lpstr>PowerPoint プレゼンテーション</vt:lpstr>
      <vt:lpstr>演習． 基本的な計算から高度な数学処理まで</vt:lpstr>
      <vt:lpstr>PowerPoint プレゼンテーション</vt:lpstr>
      <vt:lpstr>PowerPoint プレゼンテーション</vt:lpstr>
      <vt:lpstr>PowerPoint プレゼンテーション</vt:lpstr>
      <vt:lpstr>PowerPoint プレゼンテーション</vt:lpstr>
      <vt:lpstr>プログラミングの意義と可能性</vt:lpstr>
      <vt:lpstr>プログラミングの応用分野</vt:lpstr>
      <vt:lpstr>人工知能を学ぶ楽しさ</vt:lpstr>
      <vt:lpstr>Python プログラムのパソコン上での実行</vt:lpstr>
      <vt:lpstr>まとめ</vt:lpstr>
      <vt:lpstr>2-1. Python プログラミングの基礎  </vt:lpstr>
      <vt:lpstr>Python プログラミングの基礎の全体像</vt:lpstr>
      <vt:lpstr>変数，代入</vt:lpstr>
      <vt:lpstr>オブジェクトとメソッド</vt:lpstr>
      <vt:lpstr>Python プログラムの書き方（コーディングスタイル）</vt:lpstr>
      <vt:lpstr>2-2. 変数，代入 </vt:lpstr>
      <vt:lpstr>変数，代入</vt:lpstr>
      <vt:lpstr>Trinket の概要</vt:lpstr>
      <vt:lpstr>Trinket の基本操作</vt:lpstr>
      <vt:lpstr>演習．変数と代入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vt:lpstr>
      <vt:lpstr>10-3. オブジェクト，メソッド</vt:lpstr>
      <vt:lpstr>オブジェクトとメソッド</vt:lpstr>
      <vt:lpstr>クラスとオブジェクト</vt:lpstr>
      <vt:lpstr>プログラミング学習のためのタートルグラフィックス</vt:lpstr>
      <vt:lpstr>タートルグラフィックスの基本機能</vt:lpstr>
      <vt:lpstr>オブジェクトとメソッドの実践例①</vt:lpstr>
      <vt:lpstr>オブジェクトとメソッドの実践例②</vt:lpstr>
      <vt:lpstr>座標系と goto メソッドの引数</vt:lpstr>
      <vt:lpstr>演習．基本的なプログラミング </vt:lpstr>
      <vt:lpstr>PowerPoint プレゼンテーション</vt:lpstr>
      <vt:lpstr>PowerPoint プレゼンテーション</vt:lpstr>
      <vt:lpstr>PowerPoint プレゼンテーション</vt:lpstr>
      <vt:lpstr>PowerPoint プレゼンテーション</vt:lpstr>
      <vt:lpstr>まとめ</vt:lpstr>
      <vt:lpstr>10-4. プログラミングの楽しさと達成感 </vt:lpstr>
      <vt:lpstr>プログラミング学習の意義と目標</vt:lpstr>
      <vt:lpstr>ソースコード</vt:lpstr>
      <vt:lpstr>演習でプログラミングを学ぶ意義，成果</vt:lpstr>
      <vt:lpstr>演習 図形のバリエーション</vt:lpstr>
      <vt:lpstr>PowerPoint プレゼンテーション</vt:lpstr>
      <vt:lpstr>PowerPoint プレゼンテーション</vt:lpstr>
      <vt:lpstr>自己主導型学習の４つの観点</vt:lpstr>
      <vt:lpstr>演習 プログラミングの楽しさと達成感</vt:lpstr>
      <vt:lpstr>①　https://trinket.io/python/5366def2f4</vt:lpstr>
      <vt:lpstr>②　https://trinket.io/python/f8cd554693</vt:lpstr>
      <vt:lpstr>プログラミングを学ぶ意義と達成感</vt:lpstr>
      <vt:lpstr>2-3. Python の外部ライブラリの概要と活用 </vt:lpstr>
      <vt:lpstr>Python 外部ライブラリの基本</vt:lpstr>
      <vt:lpstr>外部ライブラリの利用</vt:lpstr>
      <vt:lpstr>外部ライブラリ活用のメリット</vt:lpstr>
      <vt:lpstr>代表的な外部ライブラリ例</vt:lpstr>
      <vt:lpstr>演習．外部ライブラリの活用 </vt:lpstr>
      <vt:lpstr>基本的なライブラリの利用</vt:lpstr>
      <vt:lpstr>数値計算用ライブラリの利用</vt:lpstr>
      <vt:lpstr>乱数</vt:lpstr>
      <vt:lpstr>ここまでのまとめ</vt:lpstr>
      <vt:lpstr>Python のライブラリのインポート </vt:lpstr>
      <vt:lpstr>Pythonプログラムファイルの基礎</vt:lpstr>
      <vt:lpstr>Pythonプログラムのインポート</vt:lpstr>
      <vt:lpstr>モジュールのインポート方法</vt:lpstr>
      <vt:lpstr>パッケージのイパッケージのインポート機能ポート</vt:lpstr>
      <vt:lpstr>2-4. 実データを用いた散布図の作成  </vt:lpstr>
      <vt:lpstr>散布図作成プログラムの基礎</vt:lpstr>
      <vt:lpstr>散布図作成プログラムの構成要素</vt:lpstr>
      <vt:lpstr>プログラムを用いた散布図作成のメリット</vt:lpstr>
      <vt:lpstr>アヤメ属 (Iris)</vt:lpstr>
      <vt:lpstr>Iris データセットの概要</vt:lpstr>
      <vt:lpstr>Iris データセット</vt:lpstr>
      <vt:lpstr>演習．散布図 </vt:lpstr>
      <vt:lpstr>PowerPoint プレゼンテーション</vt:lpstr>
      <vt:lpstr>演習５．実データの散布図 </vt:lpstr>
      <vt:lpstr>Irisデータセットを用いた散布図の作成</vt:lpstr>
      <vt:lpstr>がく片の長さと幅</vt:lpstr>
      <vt:lpstr>花弁の長さと幅</vt:lpstr>
      <vt:lpstr>散布図作成のまとめ</vt:lpstr>
      <vt:lpstr>4-3. コンピュータの限界と精度の理解 </vt:lpstr>
      <vt:lpstr>プログラミングにおける計算の制約</vt:lpstr>
      <vt:lpstr>プログラミングの重要な視点</vt:lpstr>
      <vt:lpstr>浮動小数点数の基礎</vt:lpstr>
      <vt:lpstr>計算精度の実例：1÷3の計算</vt:lpstr>
      <vt:lpstr>演習．計算誤差</vt:lpstr>
      <vt:lpstr>PowerPoint プレゼンテーション</vt:lpstr>
      <vt:lpstr>PowerPoint プレゼンテーション</vt:lpstr>
      <vt:lpstr>コンピュータ計算と誤差</vt:lpstr>
      <vt:lpstr>コンピュータの限界と精度の理解</vt:lpstr>
      <vt:lpstr>4-4. 様々なプログラミング言語</vt:lpstr>
      <vt:lpstr>プログラミング減との多様性と学習の基本</vt:lpstr>
      <vt:lpstr>代表的なプログラミング言語の紹介</vt:lpstr>
      <vt:lpstr>プログラミング課題の例</vt:lpstr>
      <vt:lpstr>プログラミング言語の特徴と使い分け</vt:lpstr>
      <vt:lpstr>Python プログラミングの特徴と例</vt:lpstr>
      <vt:lpstr>Java プログラミングの特徴と例</vt:lpstr>
      <vt:lpstr>C言語プログラミングの特徴と例</vt:lpstr>
      <vt:lpstr>Rプログラミングの特徴と例</vt:lpstr>
      <vt:lpstr>Octave プログラミングの特徴と例</vt:lpstr>
      <vt:lpstr>JavaScript プログラミングの特徴と例</vt:lpstr>
      <vt:lpstr>Scheme プログラミングの特徴と例</vt:lpstr>
      <vt:lpstr>プログラミング言語の選択と学習方針</vt:lpstr>
      <vt:lpstr>PowerPoint プレゼンテーション</vt:lpstr>
      <vt:lpstr>10-2. コードコンバット（Code Combat）を用いたプログラミング演習 </vt:lpstr>
      <vt:lpstr>Pythonプログラミング学習：コードコンバット</vt:lpstr>
      <vt:lpstr>授業における学習範囲と利用形態</vt:lpstr>
      <vt:lpstr>Python基礎トピックス</vt:lpstr>
      <vt:lpstr>オブジェクトとメソッド</vt:lpstr>
      <vt:lpstr>オブジェクトとメソッドの活用</vt:lpstr>
      <vt:lpstr>引数の使用方法</vt:lpstr>
      <vt:lpstr>演習 基本プログラミング</vt:lpstr>
      <vt:lpstr>学習準備（1）：Webブラウザでのアクセス方法</vt:lpstr>
      <vt:lpstr>学習準備（2）：初期設定と言語選択</vt:lpstr>
      <vt:lpstr>学習準備（3）：アクセス権限の確認</vt:lpstr>
      <vt:lpstr>ゲーム開始（1）：基本ステージの選択</vt:lpstr>
      <vt:lpstr>ゲーム開始（2）：初期ダンジョンへの挑戦</vt:lpstr>
      <vt:lpstr>ゲーム開始（3）：ゲーム環境の起動</vt:lpstr>
      <vt:lpstr>プログラミング環境（1）：言語設定の確認</vt:lpstr>
      <vt:lpstr>プログラミング環境（2）：使用アイテムの選択</vt:lpstr>
      <vt:lpstr>プログラミング環境（3）：ゲーム開始準備</vt:lpstr>
      <vt:lpstr>プログラミング実行（1）：レベルスタート手順</vt:lpstr>
      <vt:lpstr>プログラミング支援（1）：ヒント機能の活用</vt:lpstr>
      <vt:lpstr>プログラミング支援（2）：メソッド説明の参照</vt:lpstr>
      <vt:lpstr>プログラミング実践（1）：基本命令の入力</vt:lpstr>
      <vt:lpstr>コーディング実践（2）：プログラム動作の確認</vt:lpstr>
      <vt:lpstr>問題解決方法：学習支援機能の活用</vt:lpstr>
      <vt:lpstr>課題達成（1）：プログラム完成までの手順</vt:lpstr>
      <vt:lpstr>課題達成（2）：次のステージへの進み方</vt:lpstr>
      <vt:lpstr>発展学習（1）：追加ステージの選択方法</vt:lpstr>
      <vt:lpstr>PowerPoint プレゼンテーション</vt:lpstr>
      <vt:lpstr>発展学習（3）：無料コンテンツの範囲確認</vt:lpstr>
      <vt:lpstr>発展学習（4）：追加機能とアカウント登録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AI演習</dc:title>
  <dc:creator>kaneko kunihiko</dc:creator>
  <cp:lastModifiedBy>金子　邦彦</cp:lastModifiedBy>
  <cp:revision>801</cp:revision>
  <dcterms:created xsi:type="dcterms:W3CDTF">2019-11-02T00:06:04Z</dcterms:created>
  <dcterms:modified xsi:type="dcterms:W3CDTF">2024-11-02T17:22:14Z</dcterms:modified>
</cp:coreProperties>
</file>