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57"/>
  </p:notesMasterIdLst>
  <p:sldIdLst>
    <p:sldId id="1037" r:id="rId3"/>
    <p:sldId id="1688" r:id="rId4"/>
    <p:sldId id="696" r:id="rId5"/>
    <p:sldId id="402" r:id="rId6"/>
    <p:sldId id="957" r:id="rId7"/>
    <p:sldId id="963" r:id="rId8"/>
    <p:sldId id="1038" r:id="rId9"/>
    <p:sldId id="1382" r:id="rId10"/>
    <p:sldId id="441" r:id="rId11"/>
    <p:sldId id="1040" r:id="rId12"/>
    <p:sldId id="1041" r:id="rId13"/>
    <p:sldId id="404" r:id="rId14"/>
    <p:sldId id="406" r:id="rId15"/>
    <p:sldId id="367" r:id="rId16"/>
    <p:sldId id="1823" r:id="rId17"/>
    <p:sldId id="1853" r:id="rId18"/>
    <p:sldId id="409" r:id="rId19"/>
    <p:sldId id="1824" r:id="rId20"/>
    <p:sldId id="1825" r:id="rId21"/>
    <p:sldId id="1826" r:id="rId22"/>
    <p:sldId id="1854" r:id="rId23"/>
    <p:sldId id="407" r:id="rId24"/>
    <p:sldId id="1827" r:id="rId25"/>
    <p:sldId id="1828" r:id="rId26"/>
    <p:sldId id="1829" r:id="rId27"/>
    <p:sldId id="1830" r:id="rId28"/>
    <p:sldId id="1831" r:id="rId29"/>
    <p:sldId id="1832" r:id="rId30"/>
    <p:sldId id="428" r:id="rId31"/>
    <p:sldId id="1851" r:id="rId32"/>
    <p:sldId id="1852" r:id="rId33"/>
    <p:sldId id="1833" r:id="rId34"/>
    <p:sldId id="874" r:id="rId35"/>
    <p:sldId id="875" r:id="rId36"/>
    <p:sldId id="443" r:id="rId37"/>
    <p:sldId id="444" r:id="rId38"/>
    <p:sldId id="437" r:id="rId39"/>
    <p:sldId id="450" r:id="rId40"/>
    <p:sldId id="422" r:id="rId41"/>
    <p:sldId id="423" r:id="rId42"/>
    <p:sldId id="1834" r:id="rId43"/>
    <p:sldId id="451" r:id="rId44"/>
    <p:sldId id="461" r:id="rId45"/>
    <p:sldId id="876" r:id="rId46"/>
    <p:sldId id="452" r:id="rId47"/>
    <p:sldId id="453" r:id="rId48"/>
    <p:sldId id="454" r:id="rId49"/>
    <p:sldId id="1835" r:id="rId50"/>
    <p:sldId id="1836" r:id="rId51"/>
    <p:sldId id="1848" r:id="rId52"/>
    <p:sldId id="1850" r:id="rId53"/>
    <p:sldId id="588" r:id="rId54"/>
    <p:sldId id="456" r:id="rId55"/>
    <p:sldId id="593" r:id="rId5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609" autoAdjust="0"/>
    <p:restoredTop sz="94660"/>
  </p:normalViewPr>
  <p:slideViewPr>
    <p:cSldViewPr snapToGrid="0">
      <p:cViewPr varScale="1">
        <p:scale>
          <a:sx n="51" d="100"/>
          <a:sy n="51" d="100"/>
        </p:scale>
        <p:origin x="800" y="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29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1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11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63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18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23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17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29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04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45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00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222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75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9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375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30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72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de/de/index.htm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dirty="0">
                <a:latin typeface="メイリオ" panose="020B0604030504040204" pitchFamily="50" charset="-128"/>
              </a:rPr>
              <a:t>de</a:t>
            </a:r>
            <a:r>
              <a:rPr lang="en-US" altLang="ja-JP" sz="4400" dirty="0">
                <a:latin typeface="メイリオ" panose="020B0604030504040204" pitchFamily="50" charset="-128"/>
              </a:rPr>
              <a:t>-1. </a:t>
            </a:r>
            <a:r>
              <a:rPr lang="en-US" altLang="ja-JP" sz="4400" dirty="0"/>
              <a:t>Microsoft Access </a:t>
            </a:r>
            <a:r>
              <a:rPr lang="ja-JP" altLang="en-US" sz="4400" dirty="0"/>
              <a:t>の起動と終了，画面の説明，基本操作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（データベース演習）</a:t>
            </a:r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https://www.kkaneko.jp/de/de/index.html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DC7B2F8-3B04-40A3-BC99-C0F52DFB78DB}"/>
              </a:ext>
            </a:extLst>
          </p:cNvPr>
          <p:cNvSpPr txBox="1"/>
          <p:nvPr/>
        </p:nvSpPr>
        <p:spPr>
          <a:xfrm>
            <a:off x="1969364" y="6538913"/>
            <a:ext cx="5205271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rPr>
              <a:t>謝辞：この資料では「いらすとや」のイラストを使用しています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525140-193F-8799-4A12-38604E4F9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Microsoft Access </a:t>
            </a:r>
            <a:r>
              <a:rPr kumimoji="1" lang="ja-JP" altLang="en-US" dirty="0"/>
              <a:t>を学ぶことのメリット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FCCFBF-BFB5-F888-E5B9-846605857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リレーショナルデータベースのスキルの取得</a:t>
            </a:r>
            <a:endParaRPr kumimoji="1" lang="en-US" altLang="ja-JP" dirty="0"/>
          </a:p>
          <a:p>
            <a:r>
              <a:rPr lang="ja-JP" altLang="en-US" dirty="0"/>
              <a:t>情報の整理、仕事の効率化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データを効率的に管理し、活用できる能力は極めて重要。スキルの向上、キャリアの発展につながる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08EF30-C7D8-6B19-72A4-67436B35C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795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>
                <a:solidFill>
                  <a:schemeClr val="tx2"/>
                </a:solidFill>
                <a:latin typeface="メイリオ" panose="020B0604030504040204" pitchFamily="50" charset="-128"/>
              </a:rPr>
              <a:t>1-2 Access</a:t>
            </a:r>
            <a:r>
              <a:rPr lang="ja-JP" altLang="en-US" sz="4500">
                <a:solidFill>
                  <a:schemeClr val="tx2"/>
                </a:solidFill>
                <a:latin typeface="メイリオ" panose="020B0604030504040204" pitchFamily="50" charset="-128"/>
              </a:rPr>
              <a:t> の起動と</a:t>
            </a:r>
            <a:br>
              <a:rPr lang="en-US" altLang="ja-JP" sz="4500">
                <a:solidFill>
                  <a:schemeClr val="tx2"/>
                </a:solidFill>
                <a:latin typeface="メイリオ" panose="020B0604030504040204" pitchFamily="50" charset="-128"/>
              </a:rPr>
            </a:br>
            <a:r>
              <a:rPr lang="ja-JP" altLang="en-US" sz="4500">
                <a:solidFill>
                  <a:schemeClr val="tx2"/>
                </a:solidFill>
                <a:latin typeface="メイリオ" panose="020B0604030504040204" pitchFamily="50" charset="-128"/>
              </a:rPr>
              <a:t>データベースの新規作成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5940FB6-D91C-4C45-82A6-6C3F63B50793}" type="slidenum">
              <a:rPr lang="ja-JP" altLang="en-US" sz="18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936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996" y="388440"/>
            <a:ext cx="8753475" cy="507206"/>
          </a:xfrm>
        </p:spPr>
        <p:txBody>
          <a:bodyPr>
            <a:normAutofit/>
          </a:bodyPr>
          <a:lstStyle/>
          <a:p>
            <a:r>
              <a:rPr lang="en-US" altLang="ja-JP" sz="2700" dirty="0">
                <a:latin typeface="メイリオ" panose="020B0604030504040204" pitchFamily="50" charset="-128"/>
              </a:rPr>
              <a:t>Access</a:t>
            </a:r>
            <a:r>
              <a:rPr lang="ja-JP" altLang="en-US" sz="2700" dirty="0">
                <a:latin typeface="メイリオ" panose="020B0604030504040204" pitchFamily="50" charset="-128"/>
              </a:rPr>
              <a:t> のスタート画面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12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911" y="1346782"/>
            <a:ext cx="3926178" cy="365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78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996" y="245450"/>
            <a:ext cx="8753475" cy="507206"/>
          </a:xfrm>
        </p:spPr>
        <p:txBody>
          <a:bodyPr>
            <a:normAutofit/>
          </a:bodyPr>
          <a:lstStyle/>
          <a:p>
            <a:r>
              <a:rPr lang="en-US" altLang="ja-JP" sz="2700" dirty="0">
                <a:latin typeface="メイリオ" panose="020B0604030504040204" pitchFamily="50" charset="-128"/>
              </a:rPr>
              <a:t>Access</a:t>
            </a:r>
            <a:r>
              <a:rPr lang="ja-JP" altLang="en-US" sz="2700" dirty="0">
                <a:latin typeface="メイリオ" panose="020B0604030504040204" pitchFamily="50" charset="-128"/>
              </a:rPr>
              <a:t> のスタート画面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13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96" y="1821566"/>
            <a:ext cx="3926178" cy="3658484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2755578" y="2203516"/>
            <a:ext cx="300888" cy="1777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" y="1562956"/>
            <a:ext cx="2954655" cy="12990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b="1" dirty="0"/>
              <a:t>●最近使ったファイル</a:t>
            </a:r>
            <a:endParaRPr lang="en-US" altLang="ja-JP" b="1" dirty="0"/>
          </a:p>
          <a:p>
            <a:pPr>
              <a:lnSpc>
                <a:spcPct val="110000"/>
              </a:lnSpc>
            </a:pPr>
            <a:r>
              <a:rPr kumimoji="1" lang="ja-JP" altLang="en-US" dirty="0"/>
              <a:t>最近使ったデータベースが</a:t>
            </a:r>
            <a:endParaRPr kumimoji="1" lang="en-US" altLang="ja-JP" dirty="0"/>
          </a:p>
          <a:p>
            <a:pPr>
              <a:lnSpc>
                <a:spcPct val="110000"/>
              </a:lnSpc>
            </a:pPr>
            <a:r>
              <a:rPr lang="ja-JP" altLang="en-US" dirty="0"/>
              <a:t>ある場合、その一覧が</a:t>
            </a:r>
            <a:endParaRPr lang="en-US" altLang="ja-JP" dirty="0"/>
          </a:p>
          <a:p>
            <a:pPr>
              <a:lnSpc>
                <a:spcPct val="110000"/>
              </a:lnSpc>
            </a:pPr>
            <a:r>
              <a:rPr kumimoji="1" lang="ja-JP" altLang="en-US" dirty="0"/>
              <a:t>表示される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3038296" y="2228850"/>
            <a:ext cx="1237371" cy="153246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2755578" y="3900944"/>
            <a:ext cx="384776" cy="1884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" y="4004941"/>
            <a:ext cx="2723823" cy="994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b="1" dirty="0"/>
              <a:t>●他のファイルを開く</a:t>
            </a:r>
            <a:endParaRPr lang="en-US" altLang="ja-JP" b="1" dirty="0"/>
          </a:p>
          <a:p>
            <a:pPr>
              <a:lnSpc>
                <a:spcPct val="110000"/>
              </a:lnSpc>
            </a:pPr>
            <a:r>
              <a:rPr lang="ja-JP" altLang="en-US" dirty="0"/>
              <a:t>すでに作成済みの</a:t>
            </a:r>
            <a:r>
              <a:rPr kumimoji="1" lang="ja-JP" altLang="en-US" dirty="0"/>
              <a:t>データ</a:t>
            </a:r>
            <a:endParaRPr kumimoji="1" lang="en-US" altLang="ja-JP" dirty="0"/>
          </a:p>
          <a:p>
            <a:pPr>
              <a:lnSpc>
                <a:spcPct val="110000"/>
              </a:lnSpc>
            </a:pPr>
            <a:r>
              <a:rPr kumimoji="1" lang="ja-JP" altLang="en-US" dirty="0"/>
              <a:t>ベースを開く</a:t>
            </a:r>
            <a:endParaRPr kumimoji="1" lang="en-US" altLang="ja-JP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01385" y="1239918"/>
            <a:ext cx="3647152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b="1" dirty="0"/>
              <a:t>●空のデスクトップデータベース</a:t>
            </a:r>
            <a:endParaRPr lang="en-US" altLang="ja-JP" b="1" dirty="0"/>
          </a:p>
          <a:p>
            <a:pPr>
              <a:lnSpc>
                <a:spcPct val="110000"/>
              </a:lnSpc>
            </a:pPr>
            <a:r>
              <a:rPr lang="ja-JP" altLang="en-US" dirty="0"/>
              <a:t>新しい</a:t>
            </a:r>
            <a:r>
              <a:rPr lang="ja-JP" altLang="en-US" b="1" dirty="0">
                <a:solidFill>
                  <a:srgbClr val="C00000"/>
                </a:solidFill>
              </a:rPr>
              <a:t>リレーショナル</a:t>
            </a:r>
            <a:endParaRPr lang="en-US" altLang="ja-JP" b="1" dirty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</a:pPr>
            <a:r>
              <a:rPr lang="ja-JP" altLang="en-US" b="1" dirty="0">
                <a:solidFill>
                  <a:srgbClr val="C00000"/>
                </a:solidFill>
              </a:rPr>
              <a:t>データベース</a:t>
            </a:r>
            <a:r>
              <a:rPr lang="ja-JP" altLang="en-US" dirty="0">
                <a:solidFill>
                  <a:srgbClr val="C00000"/>
                </a:solidFill>
              </a:rPr>
              <a:t>を作成</a:t>
            </a:r>
            <a:r>
              <a:rPr lang="ja-JP" altLang="en-US" dirty="0"/>
              <a:t>．</a:t>
            </a:r>
            <a:r>
              <a:rPr lang="ja-JP" altLang="en-US" b="1" dirty="0"/>
              <a:t>中身は</a:t>
            </a:r>
            <a:r>
              <a:rPr lang="ja-JP" altLang="en-US" b="1" u="sng" dirty="0">
                <a:solidFill>
                  <a:srgbClr val="FF0000"/>
                </a:solidFill>
              </a:rPr>
              <a:t>空</a:t>
            </a:r>
            <a:r>
              <a:rPr lang="ja-JP" altLang="en-US" b="1" dirty="0"/>
              <a:t>．</a:t>
            </a:r>
            <a:endParaRPr lang="en-US" altLang="ja-JP" b="1" dirty="0"/>
          </a:p>
          <a:p>
            <a:pPr>
              <a:lnSpc>
                <a:spcPct val="110000"/>
              </a:lnSpc>
            </a:pP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3131119" y="3832224"/>
            <a:ext cx="1144548" cy="25713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7" name="正方形/長方形 16"/>
          <p:cNvSpPr/>
          <p:nvPr/>
        </p:nvSpPr>
        <p:spPr>
          <a:xfrm>
            <a:off x="5427980" y="2381250"/>
            <a:ext cx="940583" cy="9906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5898271" y="2203516"/>
            <a:ext cx="0" cy="1777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4458961" y="3499852"/>
            <a:ext cx="2075189" cy="19801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584647" y="3761317"/>
            <a:ext cx="2492990" cy="16005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b="1" dirty="0"/>
              <a:t>●その他</a:t>
            </a:r>
            <a:endParaRPr lang="en-US" altLang="ja-JP" b="1" dirty="0"/>
          </a:p>
          <a:p>
            <a:pPr>
              <a:lnSpc>
                <a:spcPct val="110000"/>
              </a:lnSpc>
            </a:pPr>
            <a:r>
              <a:rPr lang="ja-JP" altLang="en-US" dirty="0"/>
              <a:t>新しい</a:t>
            </a:r>
            <a:r>
              <a:rPr lang="ja-JP" altLang="en-US" b="1" dirty="0">
                <a:solidFill>
                  <a:srgbClr val="C00000"/>
                </a:solidFill>
              </a:rPr>
              <a:t>リレーショナル</a:t>
            </a:r>
            <a:endParaRPr lang="en-US" altLang="ja-JP" b="1" dirty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</a:pPr>
            <a:r>
              <a:rPr lang="ja-JP" altLang="en-US" b="1" dirty="0">
                <a:solidFill>
                  <a:srgbClr val="C00000"/>
                </a:solidFill>
              </a:rPr>
              <a:t>データベース</a:t>
            </a:r>
            <a:r>
              <a:rPr lang="ja-JP" altLang="en-US" dirty="0"/>
              <a:t>を作成．</a:t>
            </a:r>
            <a:endParaRPr lang="en-US" altLang="ja-JP" dirty="0"/>
          </a:p>
          <a:p>
            <a:pPr>
              <a:lnSpc>
                <a:spcPct val="110000"/>
              </a:lnSpc>
            </a:pPr>
            <a:r>
              <a:rPr lang="ja-JP" altLang="en-US" dirty="0"/>
              <a:t>中身はいろいろ．</a:t>
            </a:r>
            <a:endParaRPr lang="en-US" altLang="ja-JP" dirty="0"/>
          </a:p>
          <a:p>
            <a:pPr>
              <a:lnSpc>
                <a:spcPct val="110000"/>
              </a:lnSpc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588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2700" dirty="0"/>
              <a:t>Access </a:t>
            </a:r>
            <a:r>
              <a:rPr lang="ja-JP" altLang="en-US" sz="2700" dirty="0"/>
              <a:t>で空のデスクトップデータベースを作成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" y="1619613"/>
            <a:ext cx="2713229" cy="2609488"/>
          </a:xfrm>
          <a:ln>
            <a:solidFill>
              <a:schemeClr val="tx1"/>
            </a:solidFill>
          </a:ln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85567" y="4445367"/>
            <a:ext cx="2705258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空のデスクトップ</a:t>
            </a:r>
            <a:endParaRPr lang="en-US" altLang="ja-JP" b="1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データベース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をクリック</a:t>
            </a:r>
            <a:endParaRPr kumimoji="1" lang="ja-JP" altLang="en-US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61" y="2160863"/>
            <a:ext cx="2711056" cy="1240715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6430745" y="4299294"/>
            <a:ext cx="2670048" cy="68580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 </a:t>
            </a:r>
            <a:r>
              <a:rPr lang="en-US" altLang="ja-JP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Access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テーブルツール画面</a:t>
            </a:r>
            <a:r>
              <a:rPr lang="ja-JP" altLang="en-US" dirty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が開く</a:t>
            </a:r>
            <a:endParaRPr lang="en-US" altLang="ja-JP" dirty="0">
              <a:solidFill>
                <a:srgbClr val="0033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2793773" y="2551001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410" y="1832744"/>
            <a:ext cx="2993237" cy="1507196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4452589" y="2188458"/>
            <a:ext cx="781220" cy="28480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4" name="正方形/長方形 13"/>
          <p:cNvSpPr/>
          <p:nvPr/>
        </p:nvSpPr>
        <p:spPr>
          <a:xfrm>
            <a:off x="4469520" y="2788954"/>
            <a:ext cx="578731" cy="55098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正方形/長方形 14"/>
          <p:cNvSpPr/>
          <p:nvPr/>
        </p:nvSpPr>
        <p:spPr>
          <a:xfrm>
            <a:off x="973738" y="1999049"/>
            <a:ext cx="1007462" cy="115148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8" name="右矢印 17"/>
          <p:cNvSpPr/>
          <p:nvPr/>
        </p:nvSpPr>
        <p:spPr>
          <a:xfrm>
            <a:off x="6180068" y="2558637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044450" y="3800704"/>
            <a:ext cx="3242397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919112" y="4797734"/>
            <a:ext cx="372730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 </a:t>
            </a:r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ファイル名は変える必要</a:t>
            </a:r>
            <a:endParaRPr lang="en-US" altLang="ja-JP" sz="2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はない。変えたいときは、</a:t>
            </a:r>
            <a:endParaRPr lang="en-US" altLang="ja-JP" sz="2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「●●</a:t>
            </a:r>
            <a:r>
              <a:rPr lang="en-US" altLang="ja-JP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lang="en-US" altLang="ja-JP" sz="21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accdb</a:t>
            </a:r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」のように設定</a:t>
            </a:r>
            <a:endParaRPr kumimoji="1" lang="ja-JP" altLang="en-US" sz="2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7628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演習１．</a:t>
            </a:r>
            <a:r>
              <a:rPr lang="en-US" altLang="ja-JP" dirty="0"/>
              <a:t>Access </a:t>
            </a:r>
            <a:r>
              <a:rPr lang="ja-JP" altLang="en-US" dirty="0"/>
              <a:t>の利用開始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ページ１７，１８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Access </a:t>
            </a:r>
            <a:r>
              <a:rPr lang="ja-JP" altLang="en-US" b="1" dirty="0"/>
              <a:t>の起動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データベースの新規作成と、データベースファイル名の設定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80002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8996" y="854959"/>
            <a:ext cx="8332334" cy="3649133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パソコンを使用する</a:t>
            </a:r>
            <a:br>
              <a:rPr lang="en-US" altLang="ja-JP" sz="2400" dirty="0">
                <a:latin typeface="メイリオ" panose="020B0604030504040204" pitchFamily="50" charset="-128"/>
              </a:rPr>
            </a:br>
            <a:r>
              <a:rPr lang="ja-JP" altLang="en-US" sz="2400" dirty="0">
                <a:latin typeface="メイリオ" panose="020B0604030504040204" pitchFamily="50" charset="-128"/>
              </a:rPr>
              <a:t>　</a:t>
            </a:r>
            <a:r>
              <a:rPr lang="ja-JP" altLang="en-US" sz="2400" b="1" dirty="0">
                <a:latin typeface="メイリオ" panose="020B0604030504040204" pitchFamily="50" charset="-128"/>
              </a:rPr>
              <a:t>前もって </a:t>
            </a:r>
            <a:r>
              <a:rPr lang="en-US" altLang="ja-JP" sz="2400" b="1" dirty="0">
                <a:latin typeface="メイリオ" panose="020B0604030504040204" pitchFamily="50" charset="-128"/>
              </a:rPr>
              <a:t>Access </a:t>
            </a:r>
            <a:r>
              <a:rPr lang="ja-JP" altLang="en-US" sz="2400" b="1" dirty="0">
                <a:latin typeface="メイリオ" panose="020B0604030504040204" pitchFamily="50" charset="-128"/>
              </a:rPr>
              <a:t>をインストールしておくこと</a:t>
            </a:r>
            <a:endParaRPr lang="en-US" altLang="ja-JP" sz="2400" b="1" dirty="0"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Access </a:t>
            </a:r>
            <a:r>
              <a:rPr lang="ja-JP" altLang="ja-JP" sz="2400" dirty="0">
                <a:latin typeface="メイリオ" panose="020B0604030504040204" pitchFamily="50" charset="-128"/>
              </a:rPr>
              <a:t>を</a:t>
            </a:r>
            <a:r>
              <a:rPr lang="ja-JP" altLang="ja-JP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起動</a:t>
            </a:r>
            <a:r>
              <a:rPr lang="ja-JP" altLang="en-US" sz="2400" dirty="0">
                <a:latin typeface="メイリオ" panose="020B0604030504040204" pitchFamily="50" charset="-128"/>
              </a:rPr>
              <a:t>する</a:t>
            </a:r>
            <a:br>
              <a:rPr lang="en-US" altLang="ja-JP" sz="2100" dirty="0">
                <a:solidFill>
                  <a:srgbClr val="003366"/>
                </a:solidFill>
                <a:latin typeface="メイリオ" panose="020B0604030504040204" pitchFamily="50" charset="-128"/>
              </a:rPr>
            </a:br>
            <a:endParaRPr lang="ja-JP" altLang="ja-JP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Access </a:t>
            </a:r>
            <a:r>
              <a:rPr lang="ja-JP" altLang="ja-JP" sz="2400" dirty="0">
                <a:latin typeface="メイリオ" panose="020B0604030504040204" pitchFamily="50" charset="-128"/>
              </a:rPr>
              <a:t>で、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空のデスクトップデータベース</a:t>
            </a:r>
            <a:r>
              <a:rPr lang="ja-JP" altLang="ja-JP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を</a:t>
            </a:r>
            <a:r>
              <a:rPr lang="ja-JP" altLang="ja-JP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新規作成</a:t>
            </a:r>
            <a:r>
              <a:rPr lang="ja-JP" altLang="en-US" sz="2400" dirty="0">
                <a:latin typeface="メイリオ" panose="020B0604030504040204" pitchFamily="50" charset="-128"/>
              </a:rPr>
              <a:t>する．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811" y="4447570"/>
            <a:ext cx="2440289" cy="227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05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4401" y="1092704"/>
            <a:ext cx="7185710" cy="48569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4.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テーブルツール画面</a:t>
            </a:r>
            <a:r>
              <a:rPr lang="ja-JP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が表示されることを確認</a:t>
            </a:r>
            <a:endParaRPr lang="en-US" altLang="ja-JP" sz="2400" dirty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※</a:t>
            </a:r>
            <a:r>
              <a:rPr lang="ja-JP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　あとで使うので、そのままにしておきなさい</a:t>
            </a:r>
            <a:endParaRPr lang="ja-JP" altLang="ja-JP" sz="2400" dirty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17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04" y="1623051"/>
            <a:ext cx="4723225" cy="28362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242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>
                <a:solidFill>
                  <a:schemeClr val="tx2"/>
                </a:solidFill>
                <a:latin typeface="メイリオ" panose="020B0604030504040204" pitchFamily="50" charset="-128"/>
              </a:rPr>
              <a:t>1-3 Access</a:t>
            </a:r>
            <a:r>
              <a:rPr lang="ja-JP" altLang="en-US" sz="4500">
                <a:solidFill>
                  <a:schemeClr val="tx2"/>
                </a:solidFill>
                <a:latin typeface="メイリオ" panose="020B0604030504040204" pitchFamily="50" charset="-128"/>
              </a:rPr>
              <a:t> の種々の画面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5940FB6-D91C-4C45-82A6-6C3F63B50793}" type="slidenum">
              <a:rPr lang="ja-JP" altLang="en-US" sz="18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319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7110" y="287480"/>
            <a:ext cx="8753475" cy="507206"/>
          </a:xfrm>
        </p:spPr>
        <p:txBody>
          <a:bodyPr>
            <a:normAutofit/>
          </a:bodyPr>
          <a:lstStyle/>
          <a:p>
            <a:r>
              <a:rPr lang="ja-JP" altLang="en-US" sz="2700" dirty="0">
                <a:latin typeface="メイリオ" panose="020B0604030504040204" pitchFamily="50" charset="-128"/>
              </a:rPr>
              <a:t>リボンとタブ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19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44" y="2308452"/>
            <a:ext cx="5013689" cy="3010717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935244" y="2419817"/>
            <a:ext cx="4970381" cy="7805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1822450" y="2063769"/>
            <a:ext cx="463550" cy="3389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51228" y="1175769"/>
            <a:ext cx="6870322" cy="8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b="1" dirty="0"/>
              <a:t>●リボン</a:t>
            </a:r>
            <a:endParaRPr lang="en-US" altLang="ja-JP" sz="2400" b="1" dirty="0"/>
          </a:p>
          <a:p>
            <a:pPr>
              <a:lnSpc>
                <a:spcPct val="110000"/>
              </a:lnSpc>
            </a:pPr>
            <a:r>
              <a:rPr lang="ja-JP" altLang="en-US" sz="2400" b="1" dirty="0"/>
              <a:t>タブ、グループ、コマンド</a:t>
            </a:r>
            <a:r>
              <a:rPr lang="ja-JP" altLang="en-US" sz="2400" dirty="0"/>
              <a:t>が配置される</a:t>
            </a:r>
            <a:endParaRPr lang="en-US" altLang="ja-JP" sz="2400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81EE8CFC-5F77-D331-79C0-35A530F7287A}"/>
              </a:ext>
            </a:extLst>
          </p:cNvPr>
          <p:cNvCxnSpPr>
            <a:cxnSpLocks/>
          </p:cNvCxnSpPr>
          <p:nvPr/>
        </p:nvCxnSpPr>
        <p:spPr>
          <a:xfrm flipV="1">
            <a:off x="1424683" y="2699049"/>
            <a:ext cx="813692" cy="17562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BC54FB0-F6F6-66DA-D8F1-EB5E304A8092}"/>
              </a:ext>
            </a:extLst>
          </p:cNvPr>
          <p:cNvSpPr/>
          <p:nvPr/>
        </p:nvSpPr>
        <p:spPr>
          <a:xfrm>
            <a:off x="2008830" y="2472939"/>
            <a:ext cx="3224651" cy="226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C2A2E32-BB7B-E7A1-98ED-8BCE52C2259C}"/>
              </a:ext>
            </a:extLst>
          </p:cNvPr>
          <p:cNvSpPr txBox="1"/>
          <p:nvPr/>
        </p:nvSpPr>
        <p:spPr>
          <a:xfrm>
            <a:off x="451228" y="4439107"/>
            <a:ext cx="6870322" cy="1294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b="1" dirty="0"/>
              <a:t>●タブ</a:t>
            </a:r>
            <a:endParaRPr lang="en-US" altLang="ja-JP" sz="2400" b="1" dirty="0"/>
          </a:p>
          <a:p>
            <a:pPr>
              <a:lnSpc>
                <a:spcPct val="110000"/>
              </a:lnSpc>
            </a:pPr>
            <a:r>
              <a:rPr lang="ja-JP" altLang="en-US" sz="2400" b="1" dirty="0"/>
              <a:t>各タブ</a:t>
            </a:r>
            <a:r>
              <a:rPr lang="ja-JP" altLang="en-US" sz="2400" dirty="0"/>
              <a:t>には、</a:t>
            </a:r>
            <a:r>
              <a:rPr lang="ja-JP" altLang="en-US" sz="2400" b="1" dirty="0"/>
              <a:t>作業の種類ごとにコマンド</a:t>
            </a:r>
            <a:r>
              <a:rPr lang="ja-JP" altLang="en-US" sz="2400" dirty="0"/>
              <a:t>がまとめられている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69563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09DF3F-E9DB-E3AF-FF8F-BEAA001B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データベース演習のメリット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85012C-F8EB-FFC2-7F53-0699F5566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ja-JP" altLang="en-US" sz="2000" b="0" i="0" dirty="0">
                <a:solidFill>
                  <a:srgbClr val="1A1A1A"/>
                </a:solidFill>
                <a:effectLst/>
                <a:latin typeface="ヒラギノ角ゴ Pro W3"/>
              </a:rPr>
              <a:t>以下のようなメリットを提供します。</a:t>
            </a:r>
          </a:p>
          <a:p>
            <a:pPr algn="l"/>
            <a:r>
              <a:rPr lang="ja-JP" altLang="en-US" sz="2000" b="1" i="0" dirty="0">
                <a:solidFill>
                  <a:srgbClr val="1A1A1A"/>
                </a:solidFill>
                <a:effectLst/>
                <a:latin typeface="ヒラギノ角ゴ Pro W3"/>
              </a:rPr>
              <a:t>実践的なスキルの習得</a:t>
            </a:r>
            <a:r>
              <a:rPr lang="en-US" altLang="ja-JP" sz="2000" b="0" i="0" dirty="0">
                <a:solidFill>
                  <a:srgbClr val="1A1A1A"/>
                </a:solidFill>
                <a:effectLst/>
                <a:latin typeface="ヒラギノ角ゴ Pro W3"/>
              </a:rPr>
              <a:t>: </a:t>
            </a:r>
            <a:r>
              <a:rPr lang="ja-JP" altLang="en-US" sz="2000" b="0" i="0" dirty="0">
                <a:solidFill>
                  <a:srgbClr val="1A1A1A"/>
                </a:solidFill>
                <a:effectLst/>
                <a:latin typeface="ヒラギノ角ゴ Pro W3"/>
              </a:rPr>
              <a:t>データベースの操作、</a:t>
            </a:r>
            <a:r>
              <a:rPr lang="en-US" altLang="ja-JP" sz="2000" b="0" i="0" dirty="0">
                <a:solidFill>
                  <a:srgbClr val="1A1A1A"/>
                </a:solidFill>
                <a:effectLst/>
                <a:latin typeface="ヒラギノ角ゴ Pro W3"/>
              </a:rPr>
              <a:t>SQL</a:t>
            </a:r>
            <a:r>
              <a:rPr lang="ja-JP" altLang="en-US" sz="2000" b="0" i="0" dirty="0">
                <a:solidFill>
                  <a:srgbClr val="1A1A1A"/>
                </a:solidFill>
                <a:effectLst/>
                <a:latin typeface="ヒラギノ角ゴ Pro W3"/>
              </a:rPr>
              <a:t>クエリの作成、データベース設計など、実用的なデータベーススキルを修得する機会を提供します。</a:t>
            </a:r>
          </a:p>
          <a:p>
            <a:pPr algn="l"/>
            <a:r>
              <a:rPr lang="ja-JP" altLang="en-US" sz="2000" b="1" i="0" dirty="0">
                <a:solidFill>
                  <a:srgbClr val="1A1A1A"/>
                </a:solidFill>
                <a:effectLst/>
                <a:latin typeface="ヒラギノ角ゴ Pro W3"/>
              </a:rPr>
              <a:t>アクティブラーニング</a:t>
            </a:r>
            <a:r>
              <a:rPr lang="en-US" altLang="ja-JP" sz="2000" b="0" i="0" dirty="0">
                <a:solidFill>
                  <a:srgbClr val="1A1A1A"/>
                </a:solidFill>
                <a:effectLst/>
                <a:latin typeface="ヒラギノ角ゴ Pro W3"/>
              </a:rPr>
              <a:t>: </a:t>
            </a:r>
            <a:r>
              <a:rPr lang="ja-JP" altLang="en-US" sz="2000" b="0" i="0" dirty="0">
                <a:solidFill>
                  <a:srgbClr val="1A1A1A"/>
                </a:solidFill>
                <a:effectLst/>
                <a:latin typeface="ヒラギノ角ゴ Pro W3"/>
              </a:rPr>
              <a:t>演習とミニッツレポートを通じて、実際のデータベース操作を体験し、問題解決能力を向上させるアクティブラーニングが行われます。</a:t>
            </a:r>
          </a:p>
          <a:p>
            <a:pPr algn="l"/>
            <a:r>
              <a:rPr lang="ja-JP" altLang="en-US" sz="2000" b="1" i="0" dirty="0">
                <a:solidFill>
                  <a:srgbClr val="1A1A1A"/>
                </a:solidFill>
                <a:effectLst/>
                <a:latin typeface="ヒラギノ角ゴ Pro W3"/>
              </a:rPr>
              <a:t>有用な専門知識とスキルの強化</a:t>
            </a:r>
            <a:r>
              <a:rPr lang="en-US" altLang="ja-JP" sz="2000" b="0" i="0" dirty="0">
                <a:solidFill>
                  <a:srgbClr val="1A1A1A"/>
                </a:solidFill>
                <a:effectLst/>
                <a:latin typeface="ヒラギノ角ゴ Pro W3"/>
              </a:rPr>
              <a:t>: IT</a:t>
            </a:r>
            <a:r>
              <a:rPr lang="ja-JP" altLang="en-US" sz="2000" b="0" i="0" dirty="0">
                <a:solidFill>
                  <a:srgbClr val="1A1A1A"/>
                </a:solidFill>
                <a:effectLst/>
                <a:latin typeface="ヒラギノ角ゴ Pro W3"/>
              </a:rPr>
              <a:t>エンジニアとしての専門知識とスキルを強化します。</a:t>
            </a:r>
          </a:p>
          <a:p>
            <a:pPr algn="l"/>
            <a:r>
              <a:rPr lang="ja-JP" altLang="en-US" sz="2000" b="1" i="0" dirty="0">
                <a:solidFill>
                  <a:srgbClr val="1A1A1A"/>
                </a:solidFill>
                <a:effectLst/>
                <a:latin typeface="ヒラギノ角ゴ Pro W3"/>
              </a:rPr>
              <a:t>データベースの実用的理解</a:t>
            </a:r>
            <a:r>
              <a:rPr lang="en-US" altLang="ja-JP" sz="2000" b="1" i="0" dirty="0">
                <a:solidFill>
                  <a:srgbClr val="1A1A1A"/>
                </a:solidFill>
                <a:effectLst/>
                <a:latin typeface="ヒラギノ角ゴ Pro W3"/>
              </a:rPr>
              <a:t>:</a:t>
            </a:r>
            <a:r>
              <a:rPr lang="ja-JP" altLang="en-US" sz="2000" b="0" i="0" dirty="0">
                <a:solidFill>
                  <a:srgbClr val="1A1A1A"/>
                </a:solidFill>
                <a:effectLst/>
                <a:latin typeface="ヒラギノ角ゴ Pro W3"/>
              </a:rPr>
              <a:t> データベースの実際の操作を通じて、データの保存、検索、分析、意思決定に関する実用的な理解を深めます。</a:t>
            </a:r>
            <a:br>
              <a:rPr lang="ja-JP" altLang="en-US" sz="2000" b="0" i="0" dirty="0">
                <a:solidFill>
                  <a:srgbClr val="1A1A1A"/>
                </a:solidFill>
                <a:effectLst/>
                <a:latin typeface="ヒラギノ角ゴ Pro W3"/>
              </a:rPr>
            </a:br>
            <a:endParaRPr lang="ja-JP" altLang="en-US" sz="2000" b="0" i="0" dirty="0">
              <a:solidFill>
                <a:srgbClr val="1A1A1A"/>
              </a:solidFill>
              <a:effectLst/>
              <a:latin typeface="ヒラギノ角ゴ Pro W3"/>
            </a:endParaRPr>
          </a:p>
          <a:p>
            <a:pPr marL="0" indent="0" algn="l">
              <a:buNone/>
            </a:pPr>
            <a:r>
              <a:rPr lang="ja-JP" altLang="en-US" sz="2000" b="0" i="0" dirty="0">
                <a:solidFill>
                  <a:srgbClr val="1A1A1A"/>
                </a:solidFill>
                <a:effectLst/>
                <a:latin typeface="ヒラギノ角ゴ Pro W3"/>
              </a:rPr>
              <a:t>「データベース演習」の授業は</a:t>
            </a:r>
            <a:r>
              <a:rPr lang="ja-JP" altLang="en-US" sz="2000" b="1" i="0" dirty="0">
                <a:solidFill>
                  <a:srgbClr val="1A1A1A"/>
                </a:solidFill>
                <a:effectLst/>
                <a:latin typeface="ヒラギノ角ゴ Pro W3"/>
              </a:rPr>
              <a:t>データベースの基本を習得し、将来の</a:t>
            </a:r>
            <a:r>
              <a:rPr lang="en-US" altLang="ja-JP" sz="2000" b="1" i="0" dirty="0">
                <a:solidFill>
                  <a:srgbClr val="1A1A1A"/>
                </a:solidFill>
                <a:effectLst/>
                <a:latin typeface="ヒラギノ角ゴ Pro W3"/>
              </a:rPr>
              <a:t>IT</a:t>
            </a:r>
            <a:r>
              <a:rPr lang="ja-JP" altLang="en-US" sz="2000" b="1" i="0" dirty="0">
                <a:solidFill>
                  <a:srgbClr val="1A1A1A"/>
                </a:solidFill>
                <a:effectLst/>
                <a:latin typeface="ヒラギノ角ゴ Pro W3"/>
              </a:rPr>
              <a:t>エンジニアとしてのスキル向上を図るための貴重な機会</a:t>
            </a:r>
            <a:r>
              <a:rPr lang="ja-JP" altLang="en-US" sz="2000" b="0" i="0" dirty="0">
                <a:solidFill>
                  <a:srgbClr val="1A1A1A"/>
                </a:solidFill>
                <a:effectLst/>
                <a:latin typeface="ヒラギノ角ゴ Pro W3"/>
              </a:rPr>
              <a:t>であり、</a:t>
            </a:r>
            <a:r>
              <a:rPr lang="ja-JP" altLang="en-US" sz="2000" b="1" i="0" dirty="0">
                <a:solidFill>
                  <a:srgbClr val="1A1A1A"/>
                </a:solidFill>
                <a:effectLst/>
                <a:latin typeface="ヒラギノ角ゴ Pro W3"/>
              </a:rPr>
              <a:t>現代社会においてキャリアの発展に大いに役立つスキル</a:t>
            </a:r>
            <a:r>
              <a:rPr lang="ja-JP" altLang="en-US" sz="2000" b="0" i="0" dirty="0">
                <a:solidFill>
                  <a:srgbClr val="1A1A1A"/>
                </a:solidFill>
                <a:effectLst/>
                <a:latin typeface="ヒラギノ角ゴ Pro W3"/>
              </a:rPr>
              <a:t>を提供します。</a:t>
            </a:r>
          </a:p>
          <a:p>
            <a:pPr marL="514350" indent="-514350">
              <a:buFont typeface="+mj-lt"/>
              <a:buAutoNum type="arabicPeriod"/>
            </a:pPr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C7E42B-9DD6-4AAE-66AD-2AE8ED32B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000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7110" y="287480"/>
            <a:ext cx="8753475" cy="507206"/>
          </a:xfrm>
        </p:spPr>
        <p:txBody>
          <a:bodyPr>
            <a:normAutofit/>
          </a:bodyPr>
          <a:lstStyle/>
          <a:p>
            <a:r>
              <a:rPr lang="ja-JP" altLang="en-US" sz="2700" dirty="0">
                <a:latin typeface="メイリオ" panose="020B0604030504040204" pitchFamily="50" charset="-128"/>
              </a:rPr>
              <a:t>ナビゲーションペインとテーブルビュー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20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078" y="2714409"/>
            <a:ext cx="5013689" cy="3010717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3450078" y="3614229"/>
            <a:ext cx="1322960" cy="21940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cxnSp>
        <p:nvCxnSpPr>
          <p:cNvPr id="11" name="直線矢印コネクタ 10"/>
          <p:cNvCxnSpPr>
            <a:cxnSpLocks/>
          </p:cNvCxnSpPr>
          <p:nvPr/>
        </p:nvCxnSpPr>
        <p:spPr>
          <a:xfrm>
            <a:off x="2613842" y="2341230"/>
            <a:ext cx="933511" cy="12094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51228" y="819540"/>
            <a:ext cx="6870322" cy="1700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b="1" dirty="0"/>
              <a:t>●ナビゲーションペイン</a:t>
            </a:r>
            <a:endParaRPr lang="en-US" altLang="ja-JP" sz="2400" b="1" dirty="0"/>
          </a:p>
          <a:p>
            <a:pPr>
              <a:lnSpc>
                <a:spcPct val="110000"/>
              </a:lnSpc>
            </a:pPr>
            <a:r>
              <a:rPr lang="ja-JP" altLang="en-US" sz="2400" b="1" dirty="0"/>
              <a:t>データベースオブジェクト（テーブル、クエリ、フォーム、レポートなど）</a:t>
            </a:r>
            <a:r>
              <a:rPr lang="ja-JP" altLang="en-US" sz="2400" dirty="0"/>
              <a:t>が</a:t>
            </a:r>
            <a:r>
              <a:rPr lang="ja-JP" altLang="en-US" sz="2400" b="1" dirty="0"/>
              <a:t>一覧表示</a:t>
            </a:r>
            <a:r>
              <a:rPr lang="ja-JP" altLang="en-US" sz="2400" dirty="0"/>
              <a:t>され、</a:t>
            </a:r>
            <a:r>
              <a:rPr lang="ja-JP" altLang="en-US" sz="2400" b="1" dirty="0"/>
              <a:t>アクセス</a:t>
            </a:r>
            <a:r>
              <a:rPr lang="ja-JP" altLang="en-US" sz="2400" dirty="0"/>
              <a:t>できる</a:t>
            </a:r>
            <a:endParaRPr lang="en-US" altLang="ja-JP" sz="2400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81EE8CFC-5F77-D331-79C0-35A530F7287A}"/>
              </a:ext>
            </a:extLst>
          </p:cNvPr>
          <p:cNvCxnSpPr>
            <a:cxnSpLocks/>
          </p:cNvCxnSpPr>
          <p:nvPr/>
        </p:nvCxnSpPr>
        <p:spPr>
          <a:xfrm flipH="1" flipV="1">
            <a:off x="4773038" y="4439793"/>
            <a:ext cx="388729" cy="3462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BC54FB0-F6F6-66DA-D8F1-EB5E304A8092}"/>
              </a:ext>
            </a:extLst>
          </p:cNvPr>
          <p:cNvSpPr/>
          <p:nvPr/>
        </p:nvSpPr>
        <p:spPr>
          <a:xfrm>
            <a:off x="3534384" y="3961417"/>
            <a:ext cx="1231980" cy="6754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C2A2E32-BB7B-E7A1-98ED-8BCE52C2259C}"/>
              </a:ext>
            </a:extLst>
          </p:cNvPr>
          <p:cNvSpPr txBox="1"/>
          <p:nvPr/>
        </p:nvSpPr>
        <p:spPr>
          <a:xfrm>
            <a:off x="5168441" y="4680028"/>
            <a:ext cx="68703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b="1" dirty="0"/>
              <a:t>●テーブルビュー</a:t>
            </a:r>
            <a:endParaRPr lang="en-US" altLang="ja-JP" sz="2400" b="1" dirty="0"/>
          </a:p>
          <a:p>
            <a:pPr>
              <a:lnSpc>
                <a:spcPct val="110000"/>
              </a:lnSpc>
            </a:pPr>
            <a:r>
              <a:rPr lang="ja-JP" altLang="en-US" sz="2400" b="1" dirty="0"/>
              <a:t>ナビゲーションペイン内</a:t>
            </a:r>
            <a:r>
              <a:rPr lang="ja-JP" altLang="en-US" sz="2400" dirty="0"/>
              <a:t>で</a:t>
            </a:r>
            <a:endParaRPr lang="en-US" altLang="ja-JP" sz="2400" dirty="0"/>
          </a:p>
          <a:p>
            <a:pPr>
              <a:lnSpc>
                <a:spcPct val="110000"/>
              </a:lnSpc>
            </a:pPr>
            <a:r>
              <a:rPr lang="ja-JP" altLang="en-US" sz="2400" b="1" dirty="0"/>
              <a:t>テーブルは一覧表示</a:t>
            </a:r>
            <a:r>
              <a:rPr lang="ja-JP" altLang="en-US" sz="2400" dirty="0"/>
              <a:t>され、</a:t>
            </a:r>
            <a:endParaRPr lang="en-US" altLang="ja-JP" sz="2400" dirty="0"/>
          </a:p>
          <a:p>
            <a:pPr>
              <a:lnSpc>
                <a:spcPct val="110000"/>
              </a:lnSpc>
            </a:pPr>
            <a:r>
              <a:rPr lang="ja-JP" altLang="en-US" sz="2400" b="1" dirty="0"/>
              <a:t>選択、操作</a:t>
            </a:r>
            <a:r>
              <a:rPr lang="ja-JP" altLang="en-US" sz="2400" dirty="0"/>
              <a:t>ができる</a:t>
            </a:r>
            <a:endParaRPr lang="en-US" altLang="ja-JP" sz="2400" dirty="0"/>
          </a:p>
          <a:p>
            <a:pPr>
              <a:lnSpc>
                <a:spcPct val="110000"/>
              </a:lnSpc>
            </a:pPr>
            <a:endParaRPr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3749445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996" y="440734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データシートビュー</a:t>
            </a:r>
            <a:r>
              <a:rPr lang="ja-JP" altLang="en-US" dirty="0"/>
              <a:t>，</a:t>
            </a:r>
            <a:r>
              <a:rPr kumimoji="1" lang="ja-JP" altLang="en-US" dirty="0"/>
              <a:t>デザインビュー，</a:t>
            </a:r>
            <a:r>
              <a:rPr kumimoji="1" lang="en-US" altLang="ja-JP" dirty="0"/>
              <a:t>SQL</a:t>
            </a:r>
            <a:r>
              <a:rPr kumimoji="1" lang="ja-JP" altLang="en-US" dirty="0"/>
              <a:t>ビュー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91" y="1116902"/>
            <a:ext cx="3348455" cy="142508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733" y="2105577"/>
            <a:ext cx="4376738" cy="2900427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4946078" y="5187006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問い合わせ（クエリ）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の設計を行う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デザインビュー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8" y="5075588"/>
            <a:ext cx="4400163" cy="869168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358802" y="6075145"/>
            <a:ext cx="373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の作成、編集を行う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ビュー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4898" y="2526206"/>
            <a:ext cx="41088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データシートビュー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は，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テーブルの中のデータ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を表示。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データの確認、編集、新しいデータ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の追加、検索、コピー＆貼り付け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できる。データの操作や確認に便利。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427126" y="1829445"/>
            <a:ext cx="2159138" cy="5663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6F4D967-1BFB-C9EA-EA85-E8085275A1A6}"/>
              </a:ext>
            </a:extLst>
          </p:cNvPr>
          <p:cNvSpPr txBox="1"/>
          <p:nvPr/>
        </p:nvSpPr>
        <p:spPr>
          <a:xfrm>
            <a:off x="4394682" y="1094326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デザインビュー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は，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テーブル、クエリ、フォーム、レポート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の設計を行う画面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。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636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996" y="247762"/>
            <a:ext cx="8753475" cy="1023508"/>
          </a:xfrm>
        </p:spPr>
        <p:txBody>
          <a:bodyPr>
            <a:normAutofit/>
          </a:bodyPr>
          <a:lstStyle/>
          <a:p>
            <a:r>
              <a:rPr lang="ja-JP" altLang="en-US" sz="2700" dirty="0">
                <a:latin typeface="メイリオ" panose="020B0604030504040204" pitchFamily="50" charset="-128"/>
              </a:rPr>
              <a:t>テーブルツール画面の中のリボン、テーブルビュー、データシートビュー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22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44" y="2308452"/>
            <a:ext cx="5013689" cy="301071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470662" y="1220438"/>
            <a:ext cx="5013689" cy="482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dirty="0"/>
              <a:t>全体で</a:t>
            </a:r>
            <a:r>
              <a:rPr lang="ja-JP" altLang="en-US" sz="2400" b="1" dirty="0">
                <a:solidFill>
                  <a:srgbClr val="C00000"/>
                </a:solidFill>
              </a:rPr>
              <a:t>テーブルツール画面</a:t>
            </a:r>
            <a:endParaRPr lang="en-US" altLang="ja-JP" sz="2400" b="1" dirty="0">
              <a:solidFill>
                <a:srgbClr val="C00000"/>
              </a:solidFill>
            </a:endParaRPr>
          </a:p>
        </p:txBody>
      </p:sp>
      <p:sp>
        <p:nvSpPr>
          <p:cNvPr id="7" name="右大かっこ 6"/>
          <p:cNvSpPr/>
          <p:nvPr/>
        </p:nvSpPr>
        <p:spPr>
          <a:xfrm rot="16200000">
            <a:off x="4395789" y="-486592"/>
            <a:ext cx="187325" cy="533400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正方形/長方形 7"/>
          <p:cNvSpPr/>
          <p:nvPr/>
        </p:nvSpPr>
        <p:spPr>
          <a:xfrm>
            <a:off x="1969655" y="3542723"/>
            <a:ext cx="1281545" cy="36570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9" name="正方形/長方形 8"/>
          <p:cNvSpPr/>
          <p:nvPr/>
        </p:nvSpPr>
        <p:spPr>
          <a:xfrm>
            <a:off x="3304743" y="3234747"/>
            <a:ext cx="1845107" cy="6736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" name="正方形/長方形 9"/>
          <p:cNvSpPr/>
          <p:nvPr/>
        </p:nvSpPr>
        <p:spPr>
          <a:xfrm>
            <a:off x="1935244" y="2419817"/>
            <a:ext cx="4970381" cy="7805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8D127EF-82D9-9D5F-B8AE-D46EA0EAA304}"/>
              </a:ext>
            </a:extLst>
          </p:cNvPr>
          <p:cNvSpPr txBox="1"/>
          <p:nvPr/>
        </p:nvSpPr>
        <p:spPr>
          <a:xfrm>
            <a:off x="3251200" y="1890728"/>
            <a:ext cx="1482293" cy="482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b="1" dirty="0">
                <a:solidFill>
                  <a:srgbClr val="C00000"/>
                </a:solidFill>
              </a:rPr>
              <a:t>リボン</a:t>
            </a:r>
            <a:endParaRPr lang="en-US" altLang="ja-JP" sz="2400" b="1" dirty="0">
              <a:solidFill>
                <a:srgbClr val="C0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0A0151B-85FF-3835-3CA3-2431BD0F85E3}"/>
              </a:ext>
            </a:extLst>
          </p:cNvPr>
          <p:cNvSpPr txBox="1"/>
          <p:nvPr/>
        </p:nvSpPr>
        <p:spPr>
          <a:xfrm>
            <a:off x="3908521" y="4041673"/>
            <a:ext cx="3730934" cy="481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b="1" dirty="0">
                <a:solidFill>
                  <a:srgbClr val="C00000"/>
                </a:solidFill>
              </a:rPr>
              <a:t>データシートビュー</a:t>
            </a:r>
            <a:endParaRPr lang="en-US" altLang="ja-JP" sz="2400" b="1" dirty="0">
              <a:solidFill>
                <a:srgbClr val="C0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8A95647-9A2C-5AFC-A21C-86A78FFF3AD5}"/>
              </a:ext>
            </a:extLst>
          </p:cNvPr>
          <p:cNvSpPr txBox="1"/>
          <p:nvPr/>
        </p:nvSpPr>
        <p:spPr>
          <a:xfrm>
            <a:off x="689500" y="3991610"/>
            <a:ext cx="3730934" cy="481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b="1" dirty="0">
                <a:solidFill>
                  <a:srgbClr val="C00000"/>
                </a:solidFill>
              </a:rPr>
              <a:t>テーブルビュー</a:t>
            </a:r>
            <a:endParaRPr lang="en-US" altLang="ja-JP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24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>
                <a:solidFill>
                  <a:schemeClr val="tx2"/>
                </a:solidFill>
                <a:latin typeface="メイリオ" panose="020B0604030504040204" pitchFamily="50" charset="-128"/>
              </a:rPr>
              <a:t>1-4 </a:t>
            </a:r>
            <a:r>
              <a:rPr lang="ja-JP" altLang="en-US" sz="4500">
                <a:solidFill>
                  <a:schemeClr val="tx2"/>
                </a:solidFill>
                <a:latin typeface="メイリオ" panose="020B0604030504040204" pitchFamily="50" charset="-128"/>
              </a:rPr>
              <a:t>テーブル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5940FB6-D91C-4C45-82A6-6C3F63B50793}" type="slidenum">
              <a:rPr lang="ja-JP" altLang="en-US" sz="18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540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61BB99-2E0B-61BE-9E36-FDAAF3346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テーブル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3FB9C0-CA7A-4694-C31F-058AAB5EF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テーブル</a:t>
            </a:r>
            <a:r>
              <a:rPr kumimoji="1" lang="ja-JP" altLang="en-US" dirty="0"/>
              <a:t>は、データを格納するための表形式のデータ構造</a:t>
            </a:r>
            <a:endParaRPr kumimoji="1" lang="en-US" altLang="ja-JP" dirty="0"/>
          </a:p>
          <a:p>
            <a:r>
              <a:rPr lang="ja-JP" altLang="en-US" dirty="0"/>
              <a:t>列は「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」と呼ばれる。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7DC0B6-079F-854F-19BF-A818C2D4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781F3789-C3B6-384C-F2FA-483566DAD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331143"/>
              </p:ext>
            </p:extLst>
          </p:nvPr>
        </p:nvGraphicFramePr>
        <p:xfrm>
          <a:off x="1227082" y="2968965"/>
          <a:ext cx="6392334" cy="2060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0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680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806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806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2C94080-6670-3FAC-2EF9-6469FD0F5B64}"/>
              </a:ext>
            </a:extLst>
          </p:cNvPr>
          <p:cNvSpPr/>
          <p:nvPr/>
        </p:nvSpPr>
        <p:spPr>
          <a:xfrm>
            <a:off x="1329447" y="3035030"/>
            <a:ext cx="1971472" cy="2062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67B2953-CB84-3232-8E61-4247B2BBD3E8}"/>
              </a:ext>
            </a:extLst>
          </p:cNvPr>
          <p:cNvSpPr/>
          <p:nvPr/>
        </p:nvSpPr>
        <p:spPr>
          <a:xfrm>
            <a:off x="3437513" y="3035030"/>
            <a:ext cx="1971472" cy="2062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53FCA64-6FC9-0A72-44E0-768174B3DEB2}"/>
              </a:ext>
            </a:extLst>
          </p:cNvPr>
          <p:cNvSpPr/>
          <p:nvPr/>
        </p:nvSpPr>
        <p:spPr>
          <a:xfrm>
            <a:off x="5600296" y="3035030"/>
            <a:ext cx="1971472" cy="2062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F634CB4-5C80-D9A2-B7BF-1CF0C44C3271}"/>
              </a:ext>
            </a:extLst>
          </p:cNvPr>
          <p:cNvSpPr txBox="1"/>
          <p:nvPr/>
        </p:nvSpPr>
        <p:spPr>
          <a:xfrm>
            <a:off x="1782024" y="5339613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ID</a:t>
            </a:r>
            <a:r>
              <a:rPr kumimoji="1" lang="ja-JP" altLang="en-US" sz="2400" dirty="0"/>
              <a:t>属性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7FBC2B4-ED08-4180-5234-BB3C7867E82D}"/>
              </a:ext>
            </a:extLst>
          </p:cNvPr>
          <p:cNvSpPr txBox="1"/>
          <p:nvPr/>
        </p:nvSpPr>
        <p:spPr>
          <a:xfrm>
            <a:off x="6110832" y="533435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単価属性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9618392-1D6F-6D2C-437E-3B5546D26DAD}"/>
              </a:ext>
            </a:extLst>
          </p:cNvPr>
          <p:cNvSpPr txBox="1"/>
          <p:nvPr/>
        </p:nvSpPr>
        <p:spPr>
          <a:xfrm>
            <a:off x="3890090" y="533961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商品属性</a:t>
            </a:r>
          </a:p>
        </p:txBody>
      </p:sp>
    </p:spTree>
    <p:extLst>
      <p:ext uri="{BB962C8B-B14F-4D97-AF65-F5344CB8AC3E}">
        <p14:creationId xmlns:p14="http://schemas.microsoft.com/office/powerpoint/2010/main" val="874731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61BB99-2E0B-61BE-9E36-FDAAF3346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属性のデータ型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3FB9C0-CA7A-4694-C31F-058AAB5EF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は、「</a:t>
            </a:r>
            <a:r>
              <a:rPr lang="ja-JP" altLang="en-US" b="1" dirty="0"/>
              <a:t>数値</a:t>
            </a:r>
            <a:r>
              <a:rPr lang="ja-JP" altLang="en-US" dirty="0"/>
              <a:t>」、「</a:t>
            </a:r>
            <a:r>
              <a:rPr lang="ja-JP" altLang="en-US" b="1" dirty="0"/>
              <a:t>短いテキスト</a:t>
            </a:r>
            <a:r>
              <a:rPr lang="ja-JP" altLang="en-US" dirty="0"/>
              <a:t>」などの</a:t>
            </a:r>
            <a:r>
              <a:rPr lang="ja-JP" altLang="en-US" b="1" dirty="0"/>
              <a:t>特定のデータ型</a:t>
            </a:r>
            <a:r>
              <a:rPr lang="ja-JP" altLang="en-US" dirty="0"/>
              <a:t>を持つ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7DC0B6-079F-854F-19BF-A818C2D4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781F3789-C3B6-384C-F2FA-483566DAD99E}"/>
              </a:ext>
            </a:extLst>
          </p:cNvPr>
          <p:cNvGraphicFramePr>
            <a:graphicFrameLocks noGrp="1"/>
          </p:cNvGraphicFramePr>
          <p:nvPr/>
        </p:nvGraphicFramePr>
        <p:xfrm>
          <a:off x="1227082" y="2968965"/>
          <a:ext cx="6392334" cy="2060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0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680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806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806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2C94080-6670-3FAC-2EF9-6469FD0F5B64}"/>
              </a:ext>
            </a:extLst>
          </p:cNvPr>
          <p:cNvSpPr/>
          <p:nvPr/>
        </p:nvSpPr>
        <p:spPr>
          <a:xfrm>
            <a:off x="1329447" y="3035030"/>
            <a:ext cx="1971472" cy="2062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67B2953-CB84-3232-8E61-4247B2BBD3E8}"/>
              </a:ext>
            </a:extLst>
          </p:cNvPr>
          <p:cNvSpPr/>
          <p:nvPr/>
        </p:nvSpPr>
        <p:spPr>
          <a:xfrm>
            <a:off x="3437513" y="3035030"/>
            <a:ext cx="1971472" cy="2062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53FCA64-6FC9-0A72-44E0-768174B3DEB2}"/>
              </a:ext>
            </a:extLst>
          </p:cNvPr>
          <p:cNvSpPr/>
          <p:nvPr/>
        </p:nvSpPr>
        <p:spPr>
          <a:xfrm>
            <a:off x="5600296" y="3035030"/>
            <a:ext cx="1971472" cy="2062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F634CB4-5C80-D9A2-B7BF-1CF0C44C3271}"/>
              </a:ext>
            </a:extLst>
          </p:cNvPr>
          <p:cNvSpPr txBox="1"/>
          <p:nvPr/>
        </p:nvSpPr>
        <p:spPr>
          <a:xfrm>
            <a:off x="1782024" y="5339613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ID</a:t>
            </a:r>
            <a:r>
              <a:rPr kumimoji="1" lang="ja-JP" altLang="en-US" sz="2400" dirty="0"/>
              <a:t>属性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7FBC2B4-ED08-4180-5234-BB3C7867E82D}"/>
              </a:ext>
            </a:extLst>
          </p:cNvPr>
          <p:cNvSpPr txBox="1"/>
          <p:nvPr/>
        </p:nvSpPr>
        <p:spPr>
          <a:xfrm>
            <a:off x="6110832" y="533435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単価属性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9618392-1D6F-6D2C-437E-3B5546D26DAD}"/>
              </a:ext>
            </a:extLst>
          </p:cNvPr>
          <p:cNvSpPr txBox="1"/>
          <p:nvPr/>
        </p:nvSpPr>
        <p:spPr>
          <a:xfrm>
            <a:off x="3890090" y="533961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商品属性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0701362-C8B6-FB52-A753-B24BEA136552}"/>
              </a:ext>
            </a:extLst>
          </p:cNvPr>
          <p:cNvSpPr txBox="1"/>
          <p:nvPr/>
        </p:nvSpPr>
        <p:spPr>
          <a:xfrm>
            <a:off x="1624317" y="584537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</a:rPr>
              <a:t>半角</a:t>
            </a:r>
            <a:r>
              <a:rPr lang="ja-JP" altLang="en-US" sz="2000" dirty="0"/>
              <a:t>の</a:t>
            </a:r>
            <a:r>
              <a:rPr lang="ja-JP" altLang="en-US" sz="2000" b="1" dirty="0">
                <a:solidFill>
                  <a:srgbClr val="C00000"/>
                </a:solidFill>
              </a:rPr>
              <a:t>数値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247FDD3-577E-2D70-C2A8-8749BC17A2F6}"/>
              </a:ext>
            </a:extLst>
          </p:cNvPr>
          <p:cNvSpPr txBox="1"/>
          <p:nvPr/>
        </p:nvSpPr>
        <p:spPr>
          <a:xfrm>
            <a:off x="3710225" y="585866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C00000"/>
                </a:solidFill>
              </a:rPr>
              <a:t>短いテキスト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207126E-A669-DA3B-0AB9-98647DD6D4A1}"/>
              </a:ext>
            </a:extLst>
          </p:cNvPr>
          <p:cNvSpPr txBox="1"/>
          <p:nvPr/>
        </p:nvSpPr>
        <p:spPr>
          <a:xfrm>
            <a:off x="6085184" y="586777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</a:rPr>
              <a:t>半角</a:t>
            </a:r>
            <a:r>
              <a:rPr lang="ja-JP" altLang="en-US" sz="2000" dirty="0"/>
              <a:t>の</a:t>
            </a:r>
            <a:r>
              <a:rPr lang="ja-JP" altLang="en-US" sz="2000" b="1" dirty="0">
                <a:solidFill>
                  <a:srgbClr val="C00000"/>
                </a:solidFill>
              </a:rPr>
              <a:t>数値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418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61BB99-2E0B-61BE-9E36-FDAAF3346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属性の追加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3FB9C0-CA7A-4694-C31F-058AAB5EF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テーブルへの属性の追加</a:t>
            </a:r>
            <a:r>
              <a:rPr kumimoji="1" lang="ja-JP" altLang="en-US" dirty="0"/>
              <a:t>では、</a:t>
            </a:r>
            <a:r>
              <a:rPr kumimoji="1" lang="ja-JP" altLang="en-US" b="1" dirty="0"/>
              <a:t>属性の名前とデータ型を指定</a:t>
            </a:r>
            <a:r>
              <a:rPr kumimoji="1" lang="ja-JP" altLang="en-US" dirty="0"/>
              <a:t>する。（属性についての制約を指定することもできる。）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7DC0B6-079F-854F-19BF-A818C2D4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781F3789-C3B6-384C-F2FA-483566DAD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863423"/>
              </p:ext>
            </p:extLst>
          </p:nvPr>
        </p:nvGraphicFramePr>
        <p:xfrm>
          <a:off x="829239" y="2821799"/>
          <a:ext cx="2426000" cy="2060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680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806">
                <a:tc>
                  <a:txBody>
                    <a:bodyPr/>
                    <a:lstStyle/>
                    <a:p>
                      <a:pPr algn="r"/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806">
                <a:tc>
                  <a:txBody>
                    <a:bodyPr/>
                    <a:lstStyle/>
                    <a:p>
                      <a:pPr algn="r"/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F50FEC1B-20DC-A6BB-D3EF-96E6C84FB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430674"/>
              </p:ext>
            </p:extLst>
          </p:nvPr>
        </p:nvGraphicFramePr>
        <p:xfrm>
          <a:off x="5154804" y="2821799"/>
          <a:ext cx="2426000" cy="2060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680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806">
                <a:tc>
                  <a:txBody>
                    <a:bodyPr/>
                    <a:lstStyle/>
                    <a:p>
                      <a:pPr algn="r"/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806">
                <a:tc>
                  <a:txBody>
                    <a:bodyPr/>
                    <a:lstStyle/>
                    <a:p>
                      <a:pPr algn="r"/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矢印: 右 16">
            <a:extLst>
              <a:ext uri="{FF2B5EF4-FFF2-40B4-BE49-F238E27FC236}">
                <a16:creationId xmlns:a16="http://schemas.microsoft.com/office/drawing/2014/main" id="{A0E47DC3-CAF2-D6E2-F375-396E2AF3D698}"/>
              </a:ext>
            </a:extLst>
          </p:cNvPr>
          <p:cNvSpPr/>
          <p:nvPr/>
        </p:nvSpPr>
        <p:spPr>
          <a:xfrm>
            <a:off x="3800338" y="3589361"/>
            <a:ext cx="809367" cy="5252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8660F18-FD0C-41B2-35E5-9923AFF89569}"/>
              </a:ext>
            </a:extLst>
          </p:cNvPr>
          <p:cNvSpPr txBox="1"/>
          <p:nvPr/>
        </p:nvSpPr>
        <p:spPr>
          <a:xfrm>
            <a:off x="575171" y="500231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</a:rPr>
              <a:t>半角</a:t>
            </a:r>
            <a:r>
              <a:rPr lang="ja-JP" altLang="en-US" sz="2000" dirty="0"/>
              <a:t>の</a:t>
            </a:r>
            <a:r>
              <a:rPr lang="ja-JP" altLang="en-US" sz="2000" b="1" dirty="0">
                <a:solidFill>
                  <a:srgbClr val="C00000"/>
                </a:solidFill>
              </a:rPr>
              <a:t>数値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CA67B5F-6B81-4555-3B2F-9E3164EE1CDD}"/>
              </a:ext>
            </a:extLst>
          </p:cNvPr>
          <p:cNvSpPr txBox="1"/>
          <p:nvPr/>
        </p:nvSpPr>
        <p:spPr>
          <a:xfrm>
            <a:off x="4900736" y="498654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</a:rPr>
              <a:t>半角</a:t>
            </a:r>
            <a:r>
              <a:rPr lang="ja-JP" altLang="en-US" sz="2000" dirty="0"/>
              <a:t>の</a:t>
            </a:r>
            <a:r>
              <a:rPr lang="ja-JP" altLang="en-US" sz="2000" b="1" dirty="0">
                <a:solidFill>
                  <a:srgbClr val="C00000"/>
                </a:solidFill>
              </a:rPr>
              <a:t>数値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0AA1462-87EB-E468-896F-2C44BC6D49BF}"/>
              </a:ext>
            </a:extLst>
          </p:cNvPr>
          <p:cNvSpPr txBox="1"/>
          <p:nvPr/>
        </p:nvSpPr>
        <p:spPr>
          <a:xfrm>
            <a:off x="6472881" y="496402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C00000"/>
                </a:solidFill>
              </a:rPr>
              <a:t>短いテキスト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D5E139B-2272-8DF4-F1A7-0B5AEB4C8CE5}"/>
              </a:ext>
            </a:extLst>
          </p:cNvPr>
          <p:cNvSpPr txBox="1"/>
          <p:nvPr/>
        </p:nvSpPr>
        <p:spPr>
          <a:xfrm>
            <a:off x="1233409" y="566772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属性の追加前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351E292-17E8-8405-D659-9A2A2C75BA1D}"/>
              </a:ext>
            </a:extLst>
          </p:cNvPr>
          <p:cNvSpPr txBox="1"/>
          <p:nvPr/>
        </p:nvSpPr>
        <p:spPr>
          <a:xfrm>
            <a:off x="5704889" y="566772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属性の追加後</a:t>
            </a:r>
          </a:p>
        </p:txBody>
      </p:sp>
    </p:spTree>
    <p:extLst>
      <p:ext uri="{BB962C8B-B14F-4D97-AF65-F5344CB8AC3E}">
        <p14:creationId xmlns:p14="http://schemas.microsoft.com/office/powerpoint/2010/main" val="2295569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61BB99-2E0B-61BE-9E36-FDAAF3346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データの挿入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3FB9C0-CA7A-4694-C31F-058AAB5EF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テーブルには、行単位でデータを挿入できる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7DC0B6-079F-854F-19BF-A818C2D4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D5E139B-2272-8DF4-F1A7-0B5AEB4C8CE5}"/>
              </a:ext>
            </a:extLst>
          </p:cNvPr>
          <p:cNvSpPr txBox="1"/>
          <p:nvPr/>
        </p:nvSpPr>
        <p:spPr>
          <a:xfrm>
            <a:off x="1088754" y="391473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空のテーブル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351E292-17E8-8405-D659-9A2A2C75BA1D}"/>
              </a:ext>
            </a:extLst>
          </p:cNvPr>
          <p:cNvSpPr txBox="1"/>
          <p:nvPr/>
        </p:nvSpPr>
        <p:spPr>
          <a:xfrm>
            <a:off x="4946078" y="4438443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２行のデータが挿入された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C7451FE8-DA04-4A0A-038C-F2B75C15B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715352"/>
              </p:ext>
            </p:extLst>
          </p:nvPr>
        </p:nvGraphicFramePr>
        <p:xfrm>
          <a:off x="168613" y="2022044"/>
          <a:ext cx="3871608" cy="1373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0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680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806">
                <a:tc>
                  <a:txBody>
                    <a:bodyPr/>
                    <a:lstStyle/>
                    <a:p>
                      <a:pPr algn="r"/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D726BA86-A6A5-6BD8-11D5-E914B2258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616195"/>
              </p:ext>
            </p:extLst>
          </p:nvPr>
        </p:nvGraphicFramePr>
        <p:xfrm>
          <a:off x="4911445" y="2022044"/>
          <a:ext cx="3871608" cy="2060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0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680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806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806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矢印: 右 7">
            <a:extLst>
              <a:ext uri="{FF2B5EF4-FFF2-40B4-BE49-F238E27FC236}">
                <a16:creationId xmlns:a16="http://schemas.microsoft.com/office/drawing/2014/main" id="{8E0DB1A6-C88C-C978-53E2-08462F94E0A1}"/>
              </a:ext>
            </a:extLst>
          </p:cNvPr>
          <p:cNvSpPr/>
          <p:nvPr/>
        </p:nvSpPr>
        <p:spPr>
          <a:xfrm>
            <a:off x="4271639" y="2845341"/>
            <a:ext cx="456368" cy="58365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697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61BB99-2E0B-61BE-9E36-FDAAF3346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データの保存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3FB9C0-CA7A-4694-C31F-058AAB5EF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〇　さまざまな操作（属性の追加、データの挿入）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を</a:t>
            </a:r>
            <a:r>
              <a:rPr lang="ja-JP" altLang="en-US" b="1" dirty="0"/>
              <a:t>行っただけ</a:t>
            </a:r>
            <a:r>
              <a:rPr lang="ja-JP" altLang="en-US" dirty="0"/>
              <a:t>では、</a:t>
            </a:r>
            <a:r>
              <a:rPr lang="ja-JP" altLang="en-US" b="1" dirty="0"/>
              <a:t>保存されていない</a:t>
            </a:r>
            <a:endParaRPr lang="en-US" altLang="ja-JP" b="1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〇　保存のためには、</a:t>
            </a:r>
            <a:r>
              <a:rPr lang="ja-JP" altLang="en-US" b="1" dirty="0"/>
              <a:t>保存の操作が必要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7DC0B6-079F-854F-19BF-A818C2D4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04BE057-1DEC-61FB-B7FC-5B91765F9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876" y="2033840"/>
            <a:ext cx="5488289" cy="233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19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>
                <a:solidFill>
                  <a:schemeClr val="tx2"/>
                </a:solidFill>
                <a:latin typeface="メイリオ" panose="020B0604030504040204" pitchFamily="50" charset="-128"/>
              </a:rPr>
              <a:t>1-5 Access</a:t>
            </a:r>
            <a:r>
              <a:rPr lang="ja-JP" altLang="en-US" sz="4500">
                <a:solidFill>
                  <a:schemeClr val="tx2"/>
                </a:solidFill>
                <a:latin typeface="メイリオ" panose="020B0604030504040204" pitchFamily="50" charset="-128"/>
              </a:rPr>
              <a:t>でのテーブルの新規作成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5940FB6-D91C-4C45-82A6-6C3F63B50793}" type="slidenum">
              <a:rPr lang="ja-JP" altLang="en-US" sz="18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29</a:t>
            </a:fld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208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5" y="2477311"/>
            <a:ext cx="5098010" cy="405150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ja-JP" altLang="en-US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はじめに</a:t>
            </a:r>
            <a:endParaRPr kumimoji="1" lang="en-US" altLang="ja-JP" sz="2400" b="0" i="0" u="none" strike="noStrike" kern="1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Access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の起動とデータベースの新規作成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Access </a:t>
            </a:r>
            <a:r>
              <a:rPr kumimoji="1" lang="ja-JP" altLang="en-US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の種々の画面</a:t>
            </a:r>
            <a:endParaRPr kumimoji="1" lang="en-US" altLang="ja-JP" sz="2400" b="0" i="0" u="none" strike="noStrike" kern="1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テーブル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Access </a:t>
            </a:r>
            <a:r>
              <a:rPr kumimoji="1" lang="ja-JP" altLang="en-US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でのテーブルの新規作成</a:t>
            </a:r>
            <a:endParaRPr kumimoji="1" lang="en-US" altLang="ja-JP" sz="2400" b="0" i="0" u="none" strike="noStrike" kern="1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Access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の終了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ja-JP" altLang="ja-JP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授業の全体計画（次のステップへ）</a:t>
            </a:r>
            <a:endParaRPr kumimoji="1" lang="en-US" altLang="ja-JP" sz="2400" b="0" i="0" u="none" strike="noStrike" kern="1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kumimoji="1" lang="ja-JP" altLang="en-US" sz="2400" b="0" i="0" u="none" strike="noStrike" kern="1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テーブルの新規作成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30015"/>
            <a:ext cx="8461208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i="1" u="sng" dirty="0"/>
              <a:t>① </a:t>
            </a:r>
            <a:r>
              <a:rPr lang="ja-JP" altLang="en-US" sz="2400" b="1" i="1" u="sng" dirty="0"/>
              <a:t>テーブル定義</a:t>
            </a:r>
            <a:r>
              <a:rPr lang="ja-JP" altLang="en-US" sz="2400" i="1" u="sng" dirty="0"/>
              <a:t>を行う</a:t>
            </a:r>
            <a:endParaRPr lang="en-US" altLang="ja-JP" sz="2400" i="1" u="sng" dirty="0"/>
          </a:p>
          <a:p>
            <a:pPr marL="0" indent="0">
              <a:buNone/>
            </a:pPr>
            <a:r>
              <a:rPr kumimoji="1" lang="ja-JP" altLang="en-US" sz="2400" b="1" dirty="0"/>
              <a:t>データベース内でデータをどのように格納するかをデザイン（設計）し、データベースシステムで設定する</a:t>
            </a:r>
            <a:endParaRPr kumimoji="1" lang="en-US" altLang="ja-JP" sz="2400" dirty="0"/>
          </a:p>
          <a:p>
            <a:r>
              <a:rPr lang="ja-JP" altLang="en-US" sz="2400" b="1" dirty="0"/>
              <a:t>テーブル名</a:t>
            </a:r>
            <a:r>
              <a:rPr lang="ja-JP" altLang="en-US" sz="2400" dirty="0"/>
              <a:t>の指定</a:t>
            </a:r>
            <a:endParaRPr lang="en-US" altLang="ja-JP" sz="2400" dirty="0"/>
          </a:p>
          <a:p>
            <a:r>
              <a:rPr lang="ja-JP" altLang="en-US" sz="2400" b="1" dirty="0"/>
              <a:t>属性名</a:t>
            </a:r>
            <a:r>
              <a:rPr lang="ja-JP" altLang="en-US" sz="2400" dirty="0"/>
              <a:t>の指定</a:t>
            </a:r>
            <a:endParaRPr lang="en-US" altLang="ja-JP" sz="2400" dirty="0"/>
          </a:p>
          <a:p>
            <a:r>
              <a:rPr lang="ja-JP" altLang="en-US" sz="2400" b="1" dirty="0"/>
              <a:t>属性のデータ型</a:t>
            </a:r>
            <a:r>
              <a:rPr lang="ja-JP" altLang="en-US" sz="2400" dirty="0"/>
              <a:t>の指定：　例、「数字」、「短いテキスト」など</a:t>
            </a:r>
            <a:endParaRPr lang="en-US" altLang="ja-JP" sz="2400" dirty="0"/>
          </a:p>
          <a:p>
            <a:r>
              <a:rPr kumimoji="1" lang="ja-JP" altLang="en-US" sz="2400" dirty="0"/>
              <a:t>データの</a:t>
            </a:r>
            <a:r>
              <a:rPr lang="ja-JP" altLang="en-US" sz="2400" dirty="0"/>
              <a:t>整合</a:t>
            </a:r>
            <a:r>
              <a:rPr kumimoji="1" lang="ja-JP" altLang="en-US" sz="2400" dirty="0"/>
              <a:t>性を保つための</a:t>
            </a:r>
            <a:r>
              <a:rPr kumimoji="1" lang="ja-JP" altLang="en-US" sz="2400" b="1" dirty="0"/>
              <a:t>制約の指定も可能</a:t>
            </a:r>
            <a:r>
              <a:rPr kumimoji="1" lang="ja-JP" altLang="en-US" sz="2400" dirty="0"/>
              <a:t>：　例、「同じ番号は２度現れない」など</a:t>
            </a:r>
            <a:endParaRPr kumimoji="1"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u="sng" dirty="0"/>
              <a:t>② 続いて</a:t>
            </a:r>
            <a:r>
              <a:rPr lang="ja-JP" altLang="en-US" sz="2400" u="sng" dirty="0"/>
              <a:t>、</a:t>
            </a:r>
            <a:r>
              <a:rPr lang="ja-JP" altLang="en-US" sz="2400" b="1" u="sng" dirty="0"/>
              <a:t>テーブルに実際のデータを追加</a:t>
            </a:r>
            <a:endParaRPr lang="en-US" altLang="ja-JP" sz="2400" b="1" u="sng" dirty="0"/>
          </a:p>
          <a:p>
            <a:pPr marL="0" indent="0">
              <a:buNone/>
            </a:pPr>
            <a:r>
              <a:rPr kumimoji="1" lang="ja-JP" altLang="en-US" sz="2400" dirty="0"/>
              <a:t>テーブル定義で設定した属性、データ型、制約に従ってデータベースを整備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672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テーブルの新規作成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30015"/>
            <a:ext cx="8461208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lang="ja-JP" altLang="en-US" sz="2400" b="1" dirty="0"/>
              <a:t>テーブル定義</a:t>
            </a:r>
            <a:endParaRPr lang="en-US" altLang="ja-JP" sz="2400" dirty="0"/>
          </a:p>
          <a:p>
            <a:r>
              <a:rPr lang="ja-JP" altLang="en-US" sz="2400" b="1" dirty="0"/>
              <a:t>テーブル名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商品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属性名</a:t>
            </a:r>
            <a:r>
              <a:rPr lang="ja-JP" altLang="en-US" sz="2400" dirty="0"/>
              <a:t>：</a:t>
            </a:r>
            <a:r>
              <a:rPr lang="en-US" altLang="ja-JP" sz="2400" b="1" dirty="0">
                <a:solidFill>
                  <a:srgbClr val="C00000"/>
                </a:solidFill>
              </a:rPr>
              <a:t>ID</a:t>
            </a:r>
            <a:r>
              <a:rPr lang="ja-JP" altLang="en-US" sz="2400" b="1" dirty="0" err="1">
                <a:solidFill>
                  <a:srgbClr val="C00000"/>
                </a:solidFill>
              </a:rPr>
              <a:t>、</a:t>
            </a:r>
            <a:r>
              <a:rPr lang="ja-JP" altLang="en-US" sz="2400" b="1" dirty="0">
                <a:solidFill>
                  <a:srgbClr val="C00000"/>
                </a:solidFill>
              </a:rPr>
              <a:t>商品、単価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属性のデータ型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数値、短いテキスト、数値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kumimoji="1" lang="ja-JP" altLang="en-US" sz="2400" dirty="0"/>
              <a:t>データの</a:t>
            </a:r>
            <a:r>
              <a:rPr lang="ja-JP" altLang="en-US" sz="2400" dirty="0"/>
              <a:t>整合</a:t>
            </a:r>
            <a:r>
              <a:rPr kumimoji="1" lang="ja-JP" altLang="en-US" sz="2400" dirty="0"/>
              <a:t>性を保つための</a:t>
            </a:r>
            <a:r>
              <a:rPr kumimoji="1" lang="ja-JP" altLang="en-US" sz="2400" b="1" dirty="0"/>
              <a:t>制約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なし</a:t>
            </a:r>
            <a:endParaRPr kumimoji="1" lang="en-US" altLang="ja-JP" sz="2400" b="1" dirty="0">
              <a:solidFill>
                <a:srgbClr val="C00000"/>
              </a:solidFill>
            </a:endParaRPr>
          </a:p>
          <a:p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② 続いて</a:t>
            </a:r>
            <a:r>
              <a:rPr lang="ja-JP" altLang="en-US" sz="2400" dirty="0"/>
              <a:t>、</a:t>
            </a:r>
            <a:r>
              <a:rPr lang="ja-JP" altLang="en-US" sz="2400" b="1" dirty="0"/>
              <a:t>テーブルに実際のデータを追加</a:t>
            </a:r>
            <a:endParaRPr lang="en-US" altLang="ja-JP" sz="2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863421" y="4226291"/>
          <a:ext cx="6392334" cy="2060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0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680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806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806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344962" y="6321366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半角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数値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78021" y="632136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短いテキスト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0412" y="632136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半角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数値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楕円 8"/>
          <p:cNvSpPr/>
          <p:nvPr/>
        </p:nvSpPr>
        <p:spPr>
          <a:xfrm>
            <a:off x="1256063" y="4145699"/>
            <a:ext cx="1292662" cy="70802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7090" y="476119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そのまま使う</a:t>
            </a:r>
          </a:p>
        </p:txBody>
      </p:sp>
      <p:sp>
        <p:nvSpPr>
          <p:cNvPr id="11" name="楕円 10"/>
          <p:cNvSpPr/>
          <p:nvPr/>
        </p:nvSpPr>
        <p:spPr>
          <a:xfrm>
            <a:off x="3378021" y="4119504"/>
            <a:ext cx="1292662" cy="70802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楕円 11"/>
          <p:cNvSpPr/>
          <p:nvPr/>
        </p:nvSpPr>
        <p:spPr>
          <a:xfrm>
            <a:off x="5580412" y="4086306"/>
            <a:ext cx="1292662" cy="70802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47623" y="449070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設定する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36581" y="448128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設定する</a:t>
            </a:r>
          </a:p>
        </p:txBody>
      </p:sp>
      <p:sp>
        <p:nvSpPr>
          <p:cNvPr id="15" name="楕円 14"/>
          <p:cNvSpPr/>
          <p:nvPr/>
        </p:nvSpPr>
        <p:spPr>
          <a:xfrm>
            <a:off x="2234815" y="4931086"/>
            <a:ext cx="1143207" cy="13005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8155" y="5408227"/>
            <a:ext cx="19800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1, 2, 3 </a:t>
            </a:r>
            <a:r>
              <a:rPr kumimoji="1" lang="ja-JP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のような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通し番号が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自動設定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される</a:t>
            </a:r>
          </a:p>
        </p:txBody>
      </p:sp>
      <p:sp>
        <p:nvSpPr>
          <p:cNvPr id="17" name="楕円 16"/>
          <p:cNvSpPr/>
          <p:nvPr/>
        </p:nvSpPr>
        <p:spPr>
          <a:xfrm>
            <a:off x="3587798" y="4803754"/>
            <a:ext cx="4000677" cy="149383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519648" y="568522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入れる</a:t>
            </a:r>
          </a:p>
        </p:txBody>
      </p:sp>
    </p:spTree>
    <p:extLst>
      <p:ext uri="{BB962C8B-B14F-4D97-AF65-F5344CB8AC3E}">
        <p14:creationId xmlns:p14="http://schemas.microsoft.com/office/powerpoint/2010/main" val="742129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演習２</a:t>
            </a:r>
            <a:br>
              <a:rPr lang="en-US" altLang="ja-JP" dirty="0"/>
            </a:br>
            <a:r>
              <a:rPr lang="ja-JP" altLang="en-US" dirty="0"/>
              <a:t>テーブルの新規作成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ページ３４～４１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属性の追加、データ型の指定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データの挿入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テーブルを閉じることにより保存、そのときにテーブル名を指定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32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359024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演習．「商品」属性の追加、そのデータ型の設定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33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706677"/>
            <a:ext cx="3644534" cy="1775240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684513" y="3669725"/>
            <a:ext cx="2872317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「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クリックして追加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」を右クリックし、「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短いテキスト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4211" y="4652099"/>
            <a:ext cx="4072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もし「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テーブル１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」が表示されていないときは、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オブジェクトウインドウで、「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テーブル１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」をダブルクリック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056519" y="2609850"/>
            <a:ext cx="822148" cy="20320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" name="正方形/長方形 9"/>
          <p:cNvSpPr/>
          <p:nvPr/>
        </p:nvSpPr>
        <p:spPr>
          <a:xfrm>
            <a:off x="2133153" y="2813050"/>
            <a:ext cx="948714" cy="20320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2" name="右矢印 11"/>
          <p:cNvSpPr/>
          <p:nvPr/>
        </p:nvSpPr>
        <p:spPr>
          <a:xfrm>
            <a:off x="3965777" y="2363883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47" y="1706677"/>
            <a:ext cx="4429743" cy="2157713"/>
          </a:xfrm>
          <a:prstGeom prst="rect">
            <a:avLst/>
          </a:prstGeom>
        </p:spPr>
      </p:pic>
      <p:sp>
        <p:nvSpPr>
          <p:cNvPr id="14" name="右矢印 13"/>
          <p:cNvSpPr/>
          <p:nvPr/>
        </p:nvSpPr>
        <p:spPr>
          <a:xfrm>
            <a:off x="8801903" y="2329584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556370" y="2860051"/>
            <a:ext cx="948714" cy="20320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6" name="角丸四角形 15"/>
          <p:cNvSpPr/>
          <p:nvPr/>
        </p:nvSpPr>
        <p:spPr>
          <a:xfrm>
            <a:off x="4428067" y="3915609"/>
            <a:ext cx="3903134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「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フィールド１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」のところをダブルクリックして、　　　　　のように表示させてから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43018" y="4236289"/>
            <a:ext cx="1223412" cy="30008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ja-JP" altLang="en-US" sz="13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フィールド１</a:t>
            </a:r>
            <a:endParaRPr kumimoji="1" lang="ja-JP" alt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13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10" y="1743040"/>
            <a:ext cx="3828434" cy="186481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演習． 「商品」属性の追加、そのデータ型の設定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1501510" y="3735324"/>
            <a:ext cx="2872317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列名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を「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商品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」に書き換える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707820" y="2742750"/>
            <a:ext cx="822148" cy="20320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645600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演習． 「単価」属性の追加、そのデータ型の設定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>
            <a:off x="3965777" y="2363883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4574169" y="2464774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" y="1631311"/>
            <a:ext cx="4429743" cy="2157713"/>
          </a:xfrm>
          <a:prstGeom prst="rect">
            <a:avLst/>
          </a:prstGeom>
        </p:spPr>
      </p:pic>
      <p:sp>
        <p:nvSpPr>
          <p:cNvPr id="19" name="角丸四角形 18"/>
          <p:cNvSpPr/>
          <p:nvPr/>
        </p:nvSpPr>
        <p:spPr>
          <a:xfrm>
            <a:off x="82494" y="3910700"/>
            <a:ext cx="3747959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さっきと同じように、「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クリックして追加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」を右クリック．今度は、「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数値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144236" y="2772567"/>
            <a:ext cx="822148" cy="20320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1" name="正方形/長方形 20"/>
          <p:cNvSpPr/>
          <p:nvPr/>
        </p:nvSpPr>
        <p:spPr>
          <a:xfrm>
            <a:off x="3108019" y="3128830"/>
            <a:ext cx="948714" cy="20320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55941" y="5286543"/>
            <a:ext cx="24304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 </a:t>
            </a:r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今度は「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数値</a:t>
            </a:r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kumimoji="1" lang="ja-JP" altLang="en-US" sz="2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603" y="1752987"/>
            <a:ext cx="4179944" cy="2036037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7625379" y="2855817"/>
            <a:ext cx="948714" cy="20320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5" name="角丸四角形 24"/>
          <p:cNvSpPr/>
          <p:nvPr/>
        </p:nvSpPr>
        <p:spPr>
          <a:xfrm>
            <a:off x="5188045" y="4063519"/>
            <a:ext cx="3903134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「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フィールド１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」のところをダブルクリックして、　　　　　のように表示させてから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350681" y="4380504"/>
            <a:ext cx="1223412" cy="30008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ja-JP" altLang="en-US" sz="13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フィールド１</a:t>
            </a:r>
            <a:endParaRPr kumimoji="1" lang="ja-JP" alt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2321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68596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演習．  「単価」属性の追加、そのデータ型の設定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36</a:t>
            </a:fld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451" y="1768702"/>
            <a:ext cx="3811059" cy="1856354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2004748" y="3975162"/>
            <a:ext cx="2872317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③「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単価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」に書き換える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8443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演習．データの挿入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2366962" y="3781018"/>
            <a:ext cx="3879850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画面で「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みかん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」、「</a:t>
            </a:r>
            <a:r>
              <a:rPr lang="en-US" altLang="ja-JP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」と入れる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66962" y="4971877"/>
            <a:ext cx="407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このとき、</a:t>
            </a:r>
            <a:r>
              <a:rPr kumimoji="1"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自動で行が１つ増える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2209244" y="2569496"/>
            <a:ext cx="4105302" cy="1051247"/>
            <a:chOff x="2945658" y="2282994"/>
            <a:chExt cx="5473736" cy="1401663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5658" y="2282994"/>
              <a:ext cx="5473736" cy="1401663"/>
            </a:xfrm>
            <a:prstGeom prst="rect">
              <a:avLst/>
            </a:prstGeom>
          </p:spPr>
        </p:pic>
        <p:sp>
          <p:nvSpPr>
            <p:cNvPr id="9" name="正方形/長方形 8"/>
            <p:cNvSpPr/>
            <p:nvPr/>
          </p:nvSpPr>
          <p:spPr>
            <a:xfrm>
              <a:off x="3746029" y="2824559"/>
              <a:ext cx="767644" cy="270934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4513673" y="2836659"/>
              <a:ext cx="767644" cy="270934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6051087" y="2824559"/>
              <a:ext cx="767644" cy="270934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146578" y="2737821"/>
            <a:ext cx="18004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00FF"/>
                </a:solidFill>
              </a:rPr>
              <a:t>1, 2, 3 </a:t>
            </a:r>
            <a:r>
              <a:rPr kumimoji="1" lang="ja-JP" altLang="en-US" b="1" dirty="0" err="1">
                <a:solidFill>
                  <a:srgbClr val="0000FF"/>
                </a:solidFill>
              </a:rPr>
              <a:t>のような</a:t>
            </a:r>
            <a:endParaRPr kumimoji="1" lang="en-US" altLang="ja-JP" b="1" dirty="0">
              <a:solidFill>
                <a:srgbClr val="0000FF"/>
              </a:solidFill>
            </a:endParaRPr>
          </a:p>
          <a:p>
            <a:r>
              <a:rPr lang="ja-JP" altLang="en-US" b="1" dirty="0">
                <a:solidFill>
                  <a:srgbClr val="0000FF"/>
                </a:solidFill>
              </a:rPr>
              <a:t>通し番号が</a:t>
            </a:r>
            <a:endParaRPr lang="en-US" altLang="ja-JP" b="1" dirty="0">
              <a:solidFill>
                <a:srgbClr val="0000FF"/>
              </a:solidFill>
            </a:endParaRPr>
          </a:p>
          <a:p>
            <a:r>
              <a:rPr kumimoji="1" lang="ja-JP" altLang="en-US" b="1" u="sng" dirty="0">
                <a:solidFill>
                  <a:srgbClr val="0000FF"/>
                </a:solidFill>
              </a:rPr>
              <a:t>自動設定</a:t>
            </a:r>
            <a:r>
              <a:rPr kumimoji="1" lang="ja-JP" altLang="en-US" b="1" dirty="0">
                <a:solidFill>
                  <a:srgbClr val="0000FF"/>
                </a:solidFill>
              </a:rPr>
              <a:t>される</a:t>
            </a:r>
            <a:endParaRPr kumimoji="1" lang="en-US" altLang="ja-JP" b="1" dirty="0">
              <a:solidFill>
                <a:srgbClr val="0000FF"/>
              </a:solidFill>
            </a:endParaRPr>
          </a:p>
          <a:p>
            <a:r>
              <a:rPr lang="ja-JP" altLang="en-US" b="1" dirty="0" err="1">
                <a:solidFill>
                  <a:srgbClr val="0000FF"/>
                </a:solidFill>
              </a:rPr>
              <a:t>ので</a:t>
            </a:r>
            <a:r>
              <a:rPr lang="ja-JP" altLang="en-US" b="1" dirty="0">
                <a:solidFill>
                  <a:srgbClr val="0000FF"/>
                </a:solidFill>
              </a:rPr>
              <a:t>確認</a:t>
            </a:r>
            <a:endParaRPr lang="en-US" altLang="ja-JP" b="1" dirty="0">
              <a:solidFill>
                <a:srgbClr val="0000FF"/>
              </a:solidFill>
            </a:endParaRPr>
          </a:p>
          <a:p>
            <a:endParaRPr kumimoji="1" lang="ja-JP" altLang="en-US" b="1" dirty="0">
              <a:solidFill>
                <a:srgbClr val="0000FF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1921343" y="3077270"/>
            <a:ext cx="864397" cy="10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101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演習．データの挿入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38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89" y="2392435"/>
            <a:ext cx="4338896" cy="1111064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2409296" y="3611683"/>
            <a:ext cx="4078817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画面で、</a:t>
            </a:r>
            <a:r>
              <a:rPr lang="ja-JP" altLang="en-US" sz="21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２行目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りんご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」、「</a:t>
            </a:r>
            <a:r>
              <a:rPr lang="en-US" altLang="ja-JP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」と入れる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853261" y="2930925"/>
            <a:ext cx="575733" cy="20320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3" name="正方形/長方形 22"/>
          <p:cNvSpPr/>
          <p:nvPr/>
        </p:nvSpPr>
        <p:spPr>
          <a:xfrm>
            <a:off x="3428994" y="2940000"/>
            <a:ext cx="575733" cy="20320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4" name="正方形/長方形 23"/>
          <p:cNvSpPr/>
          <p:nvPr/>
        </p:nvSpPr>
        <p:spPr>
          <a:xfrm>
            <a:off x="4675189" y="2930925"/>
            <a:ext cx="575733" cy="20320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09837" y="4864721"/>
            <a:ext cx="407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このとき、</a:t>
            </a:r>
            <a:r>
              <a:rPr kumimoji="1"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自動で行が１つ増える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46578" y="2737821"/>
            <a:ext cx="18004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00FF"/>
                </a:solidFill>
              </a:rPr>
              <a:t>1, 2, 3 </a:t>
            </a:r>
            <a:r>
              <a:rPr kumimoji="1" lang="ja-JP" altLang="en-US" b="1" dirty="0" err="1">
                <a:solidFill>
                  <a:srgbClr val="0000FF"/>
                </a:solidFill>
              </a:rPr>
              <a:t>のような</a:t>
            </a:r>
            <a:endParaRPr kumimoji="1" lang="en-US" altLang="ja-JP" b="1" dirty="0">
              <a:solidFill>
                <a:srgbClr val="0000FF"/>
              </a:solidFill>
            </a:endParaRPr>
          </a:p>
          <a:p>
            <a:r>
              <a:rPr lang="ja-JP" altLang="en-US" b="1" dirty="0">
                <a:solidFill>
                  <a:srgbClr val="0000FF"/>
                </a:solidFill>
              </a:rPr>
              <a:t>通し番号が</a:t>
            </a:r>
            <a:endParaRPr lang="en-US" altLang="ja-JP" b="1" dirty="0">
              <a:solidFill>
                <a:srgbClr val="0000FF"/>
              </a:solidFill>
            </a:endParaRPr>
          </a:p>
          <a:p>
            <a:r>
              <a:rPr kumimoji="1" lang="ja-JP" altLang="en-US" b="1" u="sng" dirty="0">
                <a:solidFill>
                  <a:srgbClr val="0000FF"/>
                </a:solidFill>
              </a:rPr>
              <a:t>自動設定</a:t>
            </a:r>
            <a:r>
              <a:rPr kumimoji="1" lang="ja-JP" altLang="en-US" b="1" dirty="0">
                <a:solidFill>
                  <a:srgbClr val="0000FF"/>
                </a:solidFill>
              </a:rPr>
              <a:t>される</a:t>
            </a:r>
            <a:endParaRPr kumimoji="1" lang="en-US" altLang="ja-JP" b="1" dirty="0">
              <a:solidFill>
                <a:srgbClr val="0000FF"/>
              </a:solidFill>
            </a:endParaRPr>
          </a:p>
          <a:p>
            <a:r>
              <a:rPr lang="ja-JP" altLang="en-US" b="1" dirty="0" err="1">
                <a:solidFill>
                  <a:srgbClr val="0000FF"/>
                </a:solidFill>
              </a:rPr>
              <a:t>ので</a:t>
            </a:r>
            <a:r>
              <a:rPr lang="ja-JP" altLang="en-US" b="1" dirty="0">
                <a:solidFill>
                  <a:srgbClr val="0000FF"/>
                </a:solidFill>
              </a:rPr>
              <a:t>確認</a:t>
            </a:r>
            <a:endParaRPr lang="en-US" altLang="ja-JP" b="1" dirty="0">
              <a:solidFill>
                <a:srgbClr val="0000FF"/>
              </a:solidFill>
            </a:endParaRPr>
          </a:p>
          <a:p>
            <a:endParaRPr kumimoji="1" lang="ja-JP" altLang="en-US" b="1" dirty="0">
              <a:solidFill>
                <a:srgbClr val="0000FF"/>
              </a:solidFill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V="1">
            <a:off x="2004745" y="3041601"/>
            <a:ext cx="864397" cy="10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4978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9" y="1711224"/>
            <a:ext cx="4817931" cy="177069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演習．テーブルを閉じることで、保存（１）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615949" y="3687906"/>
            <a:ext cx="3879850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①「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テーブル１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」を右クリックし「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閉じる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47309" y="1711224"/>
            <a:ext cx="869651" cy="28902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701" y="2066649"/>
            <a:ext cx="3630324" cy="1316698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1011943" y="2129846"/>
            <a:ext cx="869651" cy="28902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6" name="右矢印 25"/>
          <p:cNvSpPr/>
          <p:nvPr/>
        </p:nvSpPr>
        <p:spPr>
          <a:xfrm>
            <a:off x="5027480" y="2587948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5778095" y="2875892"/>
            <a:ext cx="869651" cy="28902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8" name="角丸四角形 27"/>
          <p:cNvSpPr/>
          <p:nvPr/>
        </p:nvSpPr>
        <p:spPr>
          <a:xfrm>
            <a:off x="4965700" y="3640102"/>
            <a:ext cx="3879850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②「・・・変更を保存しますか？」には「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はい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111215" y="4764755"/>
            <a:ext cx="238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これで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保存される</a:t>
            </a:r>
          </a:p>
        </p:txBody>
      </p:sp>
      <p:sp>
        <p:nvSpPr>
          <p:cNvPr id="15" name="右矢印 14"/>
          <p:cNvSpPr/>
          <p:nvPr/>
        </p:nvSpPr>
        <p:spPr>
          <a:xfrm>
            <a:off x="8869651" y="2578327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0387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>
                <a:solidFill>
                  <a:schemeClr val="tx2"/>
                </a:solidFill>
                <a:latin typeface="メイリオ" panose="020B0604030504040204" pitchFamily="50" charset="-128"/>
              </a:rPr>
              <a:t>1-1 </a:t>
            </a:r>
            <a:r>
              <a:rPr lang="ja-JP" altLang="en-US" sz="4500">
                <a:solidFill>
                  <a:schemeClr val="tx2"/>
                </a:solidFill>
                <a:latin typeface="メイリオ" panose="020B0604030504040204" pitchFamily="50" charset="-128"/>
              </a:rPr>
              <a:t>はじめに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5940FB6-D91C-4C45-82A6-6C3F63B50793}" type="slidenum">
              <a:rPr lang="ja-JP" altLang="en-US" sz="18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49310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008" y="1747348"/>
            <a:ext cx="3965726" cy="172895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演習．テーブルを閉じることで、保存（２）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336550" y="3858329"/>
            <a:ext cx="3879850" cy="107955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③最初のテーブル保存では、</a:t>
            </a:r>
            <a:r>
              <a:rPr lang="ja-JP" altLang="en-US" sz="2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テーブル名を設定するウインドウ</a:t>
            </a:r>
            <a:r>
              <a:rPr lang="ja-JP" altLang="en-US" sz="2100" dirty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が開く</a:t>
            </a:r>
            <a:endParaRPr lang="en-US" altLang="ja-JP" sz="2100" dirty="0">
              <a:solidFill>
                <a:srgbClr val="0033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4428896" y="2644374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4845490" y="2425112"/>
            <a:ext cx="869651" cy="28902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8" name="角丸四角形 27"/>
          <p:cNvSpPr/>
          <p:nvPr/>
        </p:nvSpPr>
        <p:spPr>
          <a:xfrm>
            <a:off x="4965700" y="3640102"/>
            <a:ext cx="3879850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④テーブル名を「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商品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」にする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8869651" y="2578327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747347"/>
            <a:ext cx="4133850" cy="180225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5280316" y="2501088"/>
            <a:ext cx="155285" cy="143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8" name="正方形/長方形 17"/>
          <p:cNvSpPr/>
          <p:nvPr/>
        </p:nvSpPr>
        <p:spPr>
          <a:xfrm>
            <a:off x="6382191" y="2918351"/>
            <a:ext cx="869651" cy="28902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4" name="テキスト ボックス 7"/>
          <p:cNvSpPr txBox="1">
            <a:spLocks noChangeArrowheads="1"/>
          </p:cNvSpPr>
          <p:nvPr/>
        </p:nvSpPr>
        <p:spPr bwMode="auto">
          <a:xfrm>
            <a:off x="1185708" y="5266722"/>
            <a:ext cx="627287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tx1"/>
                </a:solidFill>
              </a:rPr>
              <a:t>あとで使うので、まだ、</a:t>
            </a:r>
            <a:r>
              <a:rPr lang="en-US" altLang="ja-JP" sz="2100" dirty="0">
                <a:solidFill>
                  <a:schemeClr val="tx1"/>
                </a:solidFill>
              </a:rPr>
              <a:t>Access </a:t>
            </a:r>
            <a:r>
              <a:rPr lang="ja-JP" altLang="en-US" sz="2100" dirty="0">
                <a:solidFill>
                  <a:schemeClr val="tx1"/>
                </a:solidFill>
              </a:rPr>
              <a:t>を終了</a:t>
            </a:r>
            <a:r>
              <a:rPr lang="ja-JP" altLang="en-US" sz="2100" b="1" u="sng" dirty="0">
                <a:solidFill>
                  <a:schemeClr val="tx1"/>
                </a:solidFill>
              </a:rPr>
              <a:t>しない</a:t>
            </a:r>
            <a:r>
              <a:rPr lang="ja-JP" altLang="en-US" sz="2100" dirty="0">
                <a:solidFill>
                  <a:schemeClr val="tx1"/>
                </a:solidFill>
              </a:rPr>
              <a:t>こと</a:t>
            </a:r>
            <a:endParaRPr lang="en-US" altLang="ja-JP" sz="21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tx1"/>
                </a:solidFill>
              </a:rPr>
              <a:t>（そのまま残しておく）</a:t>
            </a:r>
          </a:p>
        </p:txBody>
      </p:sp>
    </p:spTree>
    <p:extLst>
      <p:ext uri="{BB962C8B-B14F-4D97-AF65-F5344CB8AC3E}">
        <p14:creationId xmlns:p14="http://schemas.microsoft.com/office/powerpoint/2010/main" val="822208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演習３</a:t>
            </a:r>
            <a:br>
              <a:rPr lang="en-US" altLang="ja-JP" dirty="0"/>
            </a:br>
            <a:r>
              <a:rPr lang="ja-JP" altLang="en-US" dirty="0"/>
              <a:t>データの挿入と保存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ページ４３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データの挿入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テーブルを閉じることにより保存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41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102633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表 24"/>
          <p:cNvGraphicFramePr>
            <a:graphicFrameLocks noGrp="1"/>
          </p:cNvGraphicFramePr>
          <p:nvPr/>
        </p:nvGraphicFramePr>
        <p:xfrm>
          <a:off x="1159300" y="2410763"/>
          <a:ext cx="6392334" cy="1968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0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5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25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150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00225" y="468022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半角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数値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33284" y="468022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短いテキスト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35675" y="468021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半角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数値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20" name="楕円 19"/>
          <p:cNvSpPr/>
          <p:nvPr/>
        </p:nvSpPr>
        <p:spPr>
          <a:xfrm>
            <a:off x="2709391" y="3850652"/>
            <a:ext cx="762170" cy="55250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65879" y="3676781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00FF"/>
                </a:solidFill>
              </a:rPr>
              <a:t>1, 2, 3 </a:t>
            </a:r>
            <a:r>
              <a:rPr kumimoji="1" lang="ja-JP" altLang="en-US" b="1" dirty="0" err="1">
                <a:solidFill>
                  <a:srgbClr val="0000FF"/>
                </a:solidFill>
              </a:rPr>
              <a:t>のような</a:t>
            </a:r>
            <a:endParaRPr kumimoji="1" lang="en-US" altLang="ja-JP" b="1" dirty="0">
              <a:solidFill>
                <a:srgbClr val="0000FF"/>
              </a:solidFill>
            </a:endParaRPr>
          </a:p>
          <a:p>
            <a:r>
              <a:rPr lang="ja-JP" altLang="en-US" b="1" dirty="0">
                <a:solidFill>
                  <a:srgbClr val="0000FF"/>
                </a:solidFill>
              </a:rPr>
              <a:t>通し番号が</a:t>
            </a:r>
            <a:endParaRPr lang="en-US" altLang="ja-JP" b="1" dirty="0">
              <a:solidFill>
                <a:srgbClr val="0000FF"/>
              </a:solidFill>
            </a:endParaRPr>
          </a:p>
          <a:p>
            <a:r>
              <a:rPr kumimoji="1" lang="ja-JP" altLang="en-US" b="1" u="sng" dirty="0">
                <a:solidFill>
                  <a:srgbClr val="0000FF"/>
                </a:solidFill>
              </a:rPr>
              <a:t>自動設定</a:t>
            </a:r>
            <a:r>
              <a:rPr kumimoji="1" lang="ja-JP" altLang="en-US" b="1" dirty="0">
                <a:solidFill>
                  <a:srgbClr val="0000FF"/>
                </a:solidFill>
              </a:rPr>
              <a:t>される</a:t>
            </a:r>
          </a:p>
        </p:txBody>
      </p:sp>
      <p:sp>
        <p:nvSpPr>
          <p:cNvPr id="22" name="楕円 21"/>
          <p:cNvSpPr/>
          <p:nvPr/>
        </p:nvSpPr>
        <p:spPr>
          <a:xfrm>
            <a:off x="3818232" y="3850652"/>
            <a:ext cx="4000677" cy="52873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833197" y="423077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0000FF"/>
                </a:solidFill>
              </a:rPr>
              <a:t>入れる</a:t>
            </a:r>
          </a:p>
        </p:txBody>
      </p:sp>
      <p:sp>
        <p:nvSpPr>
          <p:cNvPr id="2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6896" y="1709212"/>
            <a:ext cx="7136917" cy="52910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rgbClr val="000066"/>
                </a:solidFill>
                <a:latin typeface="メイリオ" panose="020B0604030504040204" pitchFamily="50" charset="-128"/>
              </a:rPr>
              <a:t>「商品」のテーブルに、</a:t>
            </a:r>
            <a:r>
              <a:rPr lang="ja-JP" altLang="en-US" sz="2400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もう１行増やす</a:t>
            </a:r>
            <a:endParaRPr lang="en-US" altLang="ja-JP" sz="2400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56838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5262" y="371818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間違ってしまったときは、テーブル</a:t>
            </a:r>
            <a:r>
              <a:rPr lang="ja-JP" altLang="en-US" dirty="0"/>
              <a:t>の</a:t>
            </a:r>
            <a:r>
              <a:rPr kumimoji="1" lang="ja-JP" altLang="en-US" dirty="0"/>
              <a:t>削除</a:t>
            </a:r>
            <a:br>
              <a:rPr kumimoji="1" lang="en-US" altLang="ja-JP" dirty="0"/>
            </a:br>
            <a:r>
              <a:rPr kumimoji="1" lang="ja-JP" altLang="en-US" dirty="0"/>
              <a:t>を行ってからやり直した方が早い場合がある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43</a:t>
            </a:fld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25" y="1901335"/>
            <a:ext cx="3065096" cy="3500926"/>
          </a:xfrm>
        </p:spPr>
      </p:pic>
      <p:sp>
        <p:nvSpPr>
          <p:cNvPr id="12" name="正方形/長方形 11"/>
          <p:cNvSpPr/>
          <p:nvPr/>
        </p:nvSpPr>
        <p:spPr>
          <a:xfrm>
            <a:off x="923583" y="3580839"/>
            <a:ext cx="674408" cy="2794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3" name="正方形/長方形 12"/>
          <p:cNvSpPr/>
          <p:nvPr/>
        </p:nvSpPr>
        <p:spPr>
          <a:xfrm>
            <a:off x="1674193" y="4762725"/>
            <a:ext cx="674408" cy="2794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4" name="角丸四角形 13"/>
          <p:cNvSpPr/>
          <p:nvPr/>
        </p:nvSpPr>
        <p:spPr>
          <a:xfrm>
            <a:off x="4486701" y="2563322"/>
            <a:ext cx="3879850" cy="107955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テーブルビュー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で、削除したいテーブルを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右クリック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して、「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削除</a:t>
            </a:r>
            <a:r>
              <a:rPr lang="ja-JP" altLang="en-US" sz="2100" dirty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lang="en-US" altLang="ja-JP" sz="2100" dirty="0">
              <a:solidFill>
                <a:srgbClr val="0033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86701" y="4135288"/>
            <a:ext cx="41088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テーブル</a:t>
            </a:r>
            <a:r>
              <a:rPr kumimoji="1" lang="ja-JP" altLang="en-US" dirty="0"/>
              <a:t>を削除するときは、</a:t>
            </a:r>
            <a:endParaRPr kumimoji="1" lang="en-US" altLang="ja-JP" dirty="0"/>
          </a:p>
          <a:p>
            <a:r>
              <a:rPr lang="ja-JP" altLang="en-US" dirty="0"/>
              <a:t>間違って必要な</a:t>
            </a:r>
            <a:r>
              <a:rPr lang="ja-JP" altLang="en-US" b="1" dirty="0">
                <a:solidFill>
                  <a:srgbClr val="C00000"/>
                </a:solidFill>
              </a:rPr>
              <a:t>テーブル</a:t>
            </a:r>
            <a:r>
              <a:rPr lang="ja-JP" altLang="en-US" dirty="0"/>
              <a:t>を削除しない</a:t>
            </a:r>
            <a:endParaRPr lang="en-US" altLang="ja-JP" dirty="0"/>
          </a:p>
          <a:p>
            <a:r>
              <a:rPr kumimoji="1" lang="ja-JP" altLang="en-US" dirty="0"/>
              <a:t>ように、十分に注意する！</a:t>
            </a:r>
            <a:endParaRPr kumimoji="1" lang="en-US" altLang="ja-JP" dirty="0"/>
          </a:p>
          <a:p>
            <a:r>
              <a:rPr lang="ja-JP" altLang="en-US" dirty="0"/>
              <a:t>（元に戻せない）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09990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1974" y="573882"/>
            <a:ext cx="8198644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テーブルの作成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44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973" y="2072918"/>
            <a:ext cx="3593808" cy="1957661"/>
          </a:xfrm>
          <a:prstGeom prst="rect">
            <a:avLst/>
          </a:prstGeom>
        </p:spPr>
      </p:pic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92" y="2072918"/>
            <a:ext cx="3593808" cy="1957661"/>
          </a:xfrm>
        </p:spPr>
      </p:pic>
      <p:sp>
        <p:nvSpPr>
          <p:cNvPr id="9" name="正方形/長方形 8"/>
          <p:cNvSpPr/>
          <p:nvPr/>
        </p:nvSpPr>
        <p:spPr>
          <a:xfrm>
            <a:off x="1474087" y="2212083"/>
            <a:ext cx="471227" cy="25622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" name="正方形/長方形 9"/>
          <p:cNvSpPr/>
          <p:nvPr/>
        </p:nvSpPr>
        <p:spPr>
          <a:xfrm>
            <a:off x="1150714" y="2468308"/>
            <a:ext cx="497656" cy="43127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1" name="右矢印 10"/>
          <p:cNvSpPr/>
          <p:nvPr/>
        </p:nvSpPr>
        <p:spPr>
          <a:xfrm>
            <a:off x="4301296" y="2899583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46785" y="4286804"/>
            <a:ext cx="3879850" cy="107955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　リボンで、「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</a:t>
            </a:r>
            <a:r>
              <a:rPr lang="ja-JP" altLang="en-US" sz="2100" dirty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」→「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</a:t>
            </a:r>
            <a:r>
              <a:rPr lang="ja-JP" altLang="en-US" sz="2100" dirty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」と操作する</a:t>
            </a:r>
            <a:endParaRPr lang="en-US" altLang="ja-JP" sz="2100" dirty="0">
              <a:solidFill>
                <a:srgbClr val="0033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4782955" y="4286804"/>
            <a:ext cx="3879850" cy="107955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　空の</a:t>
            </a:r>
            <a:r>
              <a:rPr lang="ja-JP" altLang="en-US" sz="21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が増える</a:t>
            </a:r>
            <a:endParaRPr lang="en-US" altLang="ja-JP" sz="2100" dirty="0">
              <a:solidFill>
                <a:srgbClr val="0033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84372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>
                <a:solidFill>
                  <a:schemeClr val="tx2"/>
                </a:solidFill>
                <a:latin typeface="メイリオ" panose="020B0604030504040204" pitchFamily="50" charset="-128"/>
              </a:rPr>
              <a:t>1-6 Access </a:t>
            </a:r>
            <a:r>
              <a:rPr lang="ja-JP" altLang="en-US" sz="4500">
                <a:solidFill>
                  <a:schemeClr val="tx2"/>
                </a:solidFill>
                <a:latin typeface="メイリオ" panose="020B0604030504040204" pitchFamily="50" charset="-128"/>
              </a:rPr>
              <a:t>の終了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5940FB6-D91C-4C45-82A6-6C3F63B50793}" type="slidenum">
              <a:rPr lang="ja-JP" altLang="en-US" sz="18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45</a:t>
            </a:fld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105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2700" dirty="0"/>
              <a:t>マイクロソフト </a:t>
            </a:r>
            <a:r>
              <a:rPr lang="en-US" altLang="ja-JP" sz="2700" dirty="0"/>
              <a:t>Access </a:t>
            </a:r>
            <a:r>
              <a:rPr lang="ja-JP" altLang="en-US" sz="2700" dirty="0"/>
              <a:t>でデータベースを閉じる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46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48" y="1758995"/>
            <a:ext cx="2709047" cy="221168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58995"/>
            <a:ext cx="2709047" cy="221168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96" y="1758995"/>
            <a:ext cx="2957024" cy="2414133"/>
          </a:xfrm>
          <a:prstGeom prst="rect">
            <a:avLst/>
          </a:prstGeom>
        </p:spPr>
      </p:pic>
      <p:sp>
        <p:nvSpPr>
          <p:cNvPr id="10" name="右矢印 9"/>
          <p:cNvSpPr/>
          <p:nvPr/>
        </p:nvSpPr>
        <p:spPr>
          <a:xfrm>
            <a:off x="2784009" y="2618494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5913670" y="2517268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0033" y="4196147"/>
            <a:ext cx="3024653" cy="107955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　リボンで、</a:t>
            </a:r>
            <a:r>
              <a:rPr lang="ja-JP" altLang="en-US" sz="2100" dirty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2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ファイル</a:t>
            </a:r>
            <a:r>
              <a:rPr lang="ja-JP" altLang="en-US" sz="2100" dirty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sz="2100" dirty="0">
              <a:solidFill>
                <a:srgbClr val="0033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194643" y="4196147"/>
            <a:ext cx="3024653" cy="107955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　</a:t>
            </a:r>
            <a:r>
              <a:rPr lang="ja-JP" altLang="en-US" sz="2100" dirty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2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閉じる</a:t>
            </a:r>
            <a:r>
              <a:rPr lang="ja-JP" altLang="en-US" sz="2100" dirty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sz="2100" dirty="0">
              <a:solidFill>
                <a:srgbClr val="0033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" y="1809759"/>
            <a:ext cx="501977" cy="35546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正方形/長方形 14"/>
          <p:cNvSpPr/>
          <p:nvPr/>
        </p:nvSpPr>
        <p:spPr>
          <a:xfrm>
            <a:off x="3089635" y="3272483"/>
            <a:ext cx="671660" cy="35546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6" name="角丸四角形 15"/>
          <p:cNvSpPr/>
          <p:nvPr/>
        </p:nvSpPr>
        <p:spPr>
          <a:xfrm>
            <a:off x="6544935" y="4173128"/>
            <a:ext cx="2418091" cy="107955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　</a:t>
            </a:r>
            <a:r>
              <a:rPr lang="ja-JP" altLang="en-US" sz="21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データベース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を閉じると、表示が空になる</a:t>
            </a:r>
            <a:endParaRPr lang="en-US" altLang="ja-JP" sz="2100" dirty="0">
              <a:solidFill>
                <a:srgbClr val="0033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84687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マイクロソフト </a:t>
            </a:r>
            <a:r>
              <a:rPr kumimoji="1" lang="en-US" altLang="ja-JP" dirty="0"/>
              <a:t>Access </a:t>
            </a:r>
            <a:r>
              <a:rPr kumimoji="1" lang="ja-JP" altLang="en-US" dirty="0"/>
              <a:t>の終了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47</a:t>
            </a:fld>
            <a:endParaRPr kumimoji="1" lang="ja-JP" altLang="en-US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76" y="2134691"/>
            <a:ext cx="4951310" cy="2986505"/>
          </a:xfrm>
        </p:spPr>
      </p:pic>
      <p:sp>
        <p:nvSpPr>
          <p:cNvPr id="8" name="正方形/長方形 7"/>
          <p:cNvSpPr/>
          <p:nvPr/>
        </p:nvSpPr>
        <p:spPr>
          <a:xfrm>
            <a:off x="6266556" y="2035214"/>
            <a:ext cx="534884" cy="35546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1838582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EAA3E7-1DAF-B4DF-62CA-A4A94D95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10A384-B265-A97B-16A1-3619D125E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altLang="ja-JP" sz="2000" b="1" i="0" dirty="0">
                <a:solidFill>
                  <a:srgbClr val="374151"/>
                </a:solidFill>
                <a:effectLst/>
                <a:latin typeface="Söhne"/>
              </a:rPr>
              <a:t>1-1. 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はじめに</a:t>
            </a:r>
            <a:endParaRPr lang="ja-JP" altLang="en-US" sz="20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データベースではデータを整理。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整合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性とセキュリティを重視。</a:t>
            </a:r>
          </a:p>
          <a:p>
            <a:r>
              <a:rPr lang="en-US" altLang="ja-JP" sz="2000" b="0" i="0" dirty="0">
                <a:solidFill>
                  <a:srgbClr val="374151"/>
                </a:solidFill>
                <a:effectLst/>
                <a:latin typeface="Söhne"/>
              </a:rPr>
              <a:t>Microsoft Access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はリレーショナルデータベースを簡単に作成し、管理するソフトウェアで、ビジュアルなインターフェースを提供。</a:t>
            </a:r>
          </a:p>
          <a:p>
            <a:pPr marL="0" indent="0" algn="l">
              <a:buNone/>
            </a:pPr>
            <a:r>
              <a:rPr lang="en-US" altLang="ja-JP" sz="2000" b="1" i="0" dirty="0">
                <a:solidFill>
                  <a:srgbClr val="374151"/>
                </a:solidFill>
                <a:effectLst/>
                <a:latin typeface="Söhne"/>
              </a:rPr>
              <a:t>1-2. Access 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の起動とデータベースの新規作成</a:t>
            </a:r>
            <a:endParaRPr lang="ja-JP" altLang="en-US" sz="20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altLang="ja-JP" sz="2000" b="0" i="0" dirty="0">
                <a:solidFill>
                  <a:srgbClr val="374151"/>
                </a:solidFill>
                <a:effectLst/>
                <a:latin typeface="Söhne"/>
              </a:rPr>
              <a:t>Access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で新しいデスクトップデータベースを作成。</a:t>
            </a:r>
          </a:p>
          <a:p>
            <a:pPr marL="0" indent="0" algn="l">
              <a:buNone/>
            </a:pPr>
            <a:r>
              <a:rPr lang="en-US" altLang="ja-JP" sz="2000" b="1" i="0" dirty="0">
                <a:solidFill>
                  <a:srgbClr val="374151"/>
                </a:solidFill>
                <a:effectLst/>
                <a:latin typeface="Söhne"/>
              </a:rPr>
              <a:t>1-3. Access 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の画面</a:t>
            </a:r>
            <a:endParaRPr lang="ja-JP" altLang="en-US" sz="20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リボンとタブ：コマンドをまとめたメニュー。</a:t>
            </a:r>
          </a:p>
          <a:p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ナビゲーションペインとテーブルビュー：テーブルなどのデータベースオブジェクトを管理し操作するインターフェース。</a:t>
            </a:r>
          </a:p>
          <a:p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データシートビュー：データの表示と編集</a:t>
            </a:r>
            <a:endParaRPr lang="en-US" altLang="ja-JP" sz="20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デザインビュー：テーブルなどのデータベースオブジェクトの設計</a:t>
            </a:r>
          </a:p>
          <a:p>
            <a:endParaRPr lang="ja-JP" altLang="en-US" sz="2000" b="0" i="0" dirty="0">
              <a:solidFill>
                <a:srgbClr val="374151"/>
              </a:solidFill>
              <a:effectLst/>
              <a:latin typeface="Söhne"/>
            </a:endParaRPr>
          </a:p>
          <a:p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0CCF52-E824-E8D7-8963-F7C4A0E1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94081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EAA3E7-1DAF-B4DF-62CA-A4A94D95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10A384-B265-A97B-16A1-3619D125E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altLang="ja-JP" sz="2000" b="1" i="0" dirty="0">
                <a:solidFill>
                  <a:srgbClr val="374151"/>
                </a:solidFill>
                <a:effectLst/>
                <a:latin typeface="Söhne"/>
              </a:rPr>
              <a:t>1-4. 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テーブル</a:t>
            </a:r>
            <a:endParaRPr lang="ja-JP" altLang="en-US" sz="20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テーブルはデータを格納するための表形式のデータ構造。</a:t>
            </a:r>
          </a:p>
          <a:p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属性のデータ型：属性は特定のデータ型を持つ。</a:t>
            </a:r>
          </a:p>
          <a:p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属性の追加、データの挿入、データの保存</a:t>
            </a:r>
          </a:p>
          <a:p>
            <a:pPr marL="0" indent="0" algn="l">
              <a:buNone/>
            </a:pPr>
            <a:r>
              <a:rPr lang="en-US" altLang="ja-JP" sz="2000" b="1" i="0" dirty="0">
                <a:solidFill>
                  <a:srgbClr val="374151"/>
                </a:solidFill>
                <a:effectLst/>
                <a:latin typeface="Söhne"/>
              </a:rPr>
              <a:t>1-5. Access 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でのテーブルの新規作成</a:t>
            </a:r>
            <a:endParaRPr lang="ja-JP" altLang="en-US" sz="20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テーブルの作成、属性の追加、データ型の設定、データの挿入、保存の方法</a:t>
            </a:r>
          </a:p>
          <a:p>
            <a:pPr marL="0" indent="0" algn="l">
              <a:buNone/>
            </a:pPr>
            <a:r>
              <a:rPr lang="en-US" altLang="ja-JP" sz="2000" b="1" i="0" dirty="0">
                <a:solidFill>
                  <a:srgbClr val="374151"/>
                </a:solidFill>
                <a:effectLst/>
                <a:latin typeface="Söhne"/>
              </a:rPr>
              <a:t>1-6. Access 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の終了</a:t>
            </a:r>
            <a:endParaRPr lang="ja-JP" altLang="en-US" sz="20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データベースを閉じる方法と</a:t>
            </a:r>
            <a:r>
              <a:rPr lang="en-US" altLang="ja-JP" sz="2000" b="0" i="0" dirty="0">
                <a:solidFill>
                  <a:srgbClr val="374151"/>
                </a:solidFill>
                <a:effectLst/>
                <a:latin typeface="Söhne"/>
              </a:rPr>
              <a:t>Access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を終了する方法。</a:t>
            </a:r>
          </a:p>
          <a:p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0CCF52-E824-E8D7-8963-F7C4A0E1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60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FCD48D-456D-DBCF-4655-633EC2BC2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データベースとは何か？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E7C3C3E-FC10-0CB3-129A-4BD3A71F6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C00000"/>
                </a:solidFill>
              </a:rPr>
              <a:t>データベース</a:t>
            </a:r>
            <a:r>
              <a:rPr lang="ja-JP" altLang="en-US" dirty="0"/>
              <a:t>は、</a:t>
            </a:r>
            <a:r>
              <a:rPr lang="ja-JP" altLang="en-US" b="1" dirty="0"/>
              <a:t>特定のテーマや目的</a:t>
            </a:r>
            <a:r>
              <a:rPr lang="ja-JP" altLang="en-US" dirty="0"/>
              <a:t>に従って収集された</a:t>
            </a:r>
            <a:r>
              <a:rPr lang="ja-JP" altLang="en-US" b="1" dirty="0"/>
              <a:t>大量のデータ</a:t>
            </a:r>
            <a:endParaRPr lang="ja-JP" altLang="en-US" b="1" u="sng" dirty="0">
              <a:solidFill>
                <a:srgbClr val="C00000"/>
              </a:solidFill>
            </a:endParaRPr>
          </a:p>
          <a:p>
            <a:endParaRPr kumimoji="1" lang="en-US" altLang="ja-JP" dirty="0"/>
          </a:p>
          <a:p>
            <a:r>
              <a:rPr kumimoji="1" lang="ja-JP" altLang="en-US" dirty="0"/>
              <a:t>データベースは、</a:t>
            </a:r>
            <a:r>
              <a:rPr kumimoji="1" lang="ja-JP" altLang="en-US" b="1" dirty="0"/>
              <a:t>大規模なデータ</a:t>
            </a:r>
            <a:r>
              <a:rPr kumimoji="1" lang="ja-JP" altLang="en-US" dirty="0"/>
              <a:t>を</a:t>
            </a:r>
            <a:r>
              <a:rPr kumimoji="1" lang="ja-JP" altLang="en-US" b="1" dirty="0"/>
              <a:t>多くのユーザー</a:t>
            </a:r>
            <a:r>
              <a:rPr kumimoji="1" lang="ja-JP" altLang="en-US" dirty="0"/>
              <a:t>で扱うことを想定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データの</a:t>
            </a:r>
            <a:r>
              <a:rPr lang="ja-JP" altLang="en-US" dirty="0"/>
              <a:t>整合</a:t>
            </a:r>
            <a:r>
              <a:rPr kumimoji="1" lang="ja-JP" altLang="en-US" dirty="0"/>
              <a:t>性とセキュリティを重視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5CEEED-8FE2-DA07-F901-0AFAEE579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7121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3086" y="828262"/>
            <a:ext cx="6355868" cy="57106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①データ管理スキル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データベースと</a:t>
            </a:r>
            <a:r>
              <a:rPr lang="en-US" altLang="ja-JP" sz="2000" b="0" i="0" dirty="0">
                <a:solidFill>
                  <a:srgbClr val="374151"/>
                </a:solidFill>
                <a:effectLst/>
                <a:latin typeface="Söhne"/>
              </a:rPr>
              <a:t>Access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の基本的な理解を得ることで、データを組織化し、データを管理する能力が向上</a:t>
            </a:r>
            <a:endParaRPr lang="en-US" altLang="ja-JP" sz="20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②データ管理の重要性の確認</a:t>
            </a:r>
            <a:br>
              <a:rPr lang="en-US" altLang="ja-JP" sz="2400" b="1" dirty="0">
                <a:solidFill>
                  <a:srgbClr val="374151"/>
                </a:solidFill>
                <a:latin typeface="Söhne"/>
              </a:rPr>
            </a:b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データベースの役割や</a:t>
            </a:r>
            <a:r>
              <a:rPr lang="en-US" altLang="ja-JP" sz="2000" b="0" i="0" dirty="0">
                <a:solidFill>
                  <a:srgbClr val="374151"/>
                </a:solidFill>
                <a:effectLst/>
                <a:latin typeface="Söhne"/>
              </a:rPr>
              <a:t>Access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の使用方法を理解することで、データ管理の重要性についての視野が広がる。データベースの専門知識は多くの職種、職業で役立つ。</a:t>
            </a:r>
            <a:endParaRPr lang="en-US" altLang="ja-JP" sz="20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③リレーショナルデータベースの知識の獲得</a:t>
            </a:r>
            <a:br>
              <a:rPr lang="en-US" altLang="ja-JP" sz="2400" b="1" dirty="0">
                <a:solidFill>
                  <a:srgbClr val="374151"/>
                </a:solidFill>
                <a:latin typeface="Söhne"/>
              </a:rPr>
            </a:b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リレーショナルデータベースを知り、テーブル、属性、データの挿入について理解します。このことは、データの管理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や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分析に役立つとともに、将来の就職機会の増加、キャリアの発展に役立つ</a:t>
            </a:r>
            <a:endParaRPr lang="en-US" altLang="ja-JP" sz="16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50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50533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61F139-77AF-EA33-5CDC-89CCFBF8E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自習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C28400-9D53-50B1-D722-62612C05A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62417"/>
            <a:ext cx="8461208" cy="533316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テーブルの作成</a:t>
            </a:r>
            <a:endParaRPr lang="ja-JP" altLang="en-US" sz="20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altLang="ja-JP" sz="2000" b="0" i="0" dirty="0">
                <a:solidFill>
                  <a:srgbClr val="374151"/>
                </a:solidFill>
                <a:effectLst/>
                <a:latin typeface="Söhne"/>
              </a:rPr>
              <a:t>Microsoft Access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を起動し、新しいデスクトップデータベースを作成します。</a:t>
            </a:r>
          </a:p>
          <a:p>
            <a:pPr algn="l">
              <a:buFont typeface="+mj-lt"/>
              <a:buAutoNum type="arabicPeriod"/>
            </a:pP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テーブルビューに移動し、新しいテーブルを作成します。</a:t>
            </a:r>
          </a:p>
          <a:p>
            <a:pPr algn="l">
              <a:buFont typeface="+mj-lt"/>
              <a:buAutoNum type="arabicPeriod"/>
            </a:pP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テーブルに </a:t>
            </a:r>
            <a:r>
              <a:rPr lang="en-US" altLang="ja-JP" sz="2000" b="0" i="0" dirty="0">
                <a:solidFill>
                  <a:srgbClr val="374151"/>
                </a:solidFill>
                <a:effectLst/>
                <a:latin typeface="Söhne"/>
              </a:rPr>
              <a:t>"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顧客</a:t>
            </a:r>
            <a:r>
              <a:rPr lang="en-US" altLang="ja-JP" sz="2000" b="0" i="0" dirty="0">
                <a:solidFill>
                  <a:srgbClr val="374151"/>
                </a:solidFill>
                <a:effectLst/>
                <a:latin typeface="Söhne"/>
              </a:rPr>
              <a:t>" 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という名前を付け、必要な属性（例</a:t>
            </a:r>
            <a:r>
              <a:rPr lang="en-US" altLang="ja-JP" sz="20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名前、電話番号）を追加します。属性のデータ型も設定します。</a:t>
            </a:r>
          </a:p>
          <a:p>
            <a:pPr algn="l">
              <a:buFont typeface="+mj-lt"/>
              <a:buAutoNum type="arabicPeriod"/>
            </a:pP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いくつかの顧客データ（少なくとも</a:t>
            </a:r>
            <a:r>
              <a:rPr lang="en-US" altLang="ja-JP" sz="2000" b="0" i="0" dirty="0">
                <a:solidFill>
                  <a:srgbClr val="374151"/>
                </a:solidFill>
                <a:effectLst/>
                <a:latin typeface="Söhne"/>
              </a:rPr>
              <a:t>3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つ）を手動で挿入します。</a:t>
            </a:r>
          </a:p>
          <a:p>
            <a:pPr algn="l">
              <a:buFont typeface="+mj-lt"/>
              <a:buAutoNum type="arabicPeriod"/>
            </a:pP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テーブルを閉じて保存します。</a:t>
            </a:r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以上を自習することにより、</a:t>
            </a:r>
            <a:r>
              <a:rPr lang="en-US" altLang="ja-JP" sz="2000" b="0" i="0" dirty="0">
                <a:solidFill>
                  <a:srgbClr val="374151"/>
                </a:solidFill>
                <a:effectLst/>
                <a:latin typeface="Söhne"/>
              </a:rPr>
              <a:t>Access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の基本的な操作のスキルを実践的に学ぶことができます。テーブルの作成により、リレーショナルデータベースの基本的な操作を理解し、将来、問題解決スキルを向上させることにも役立ちます（結果を提出する必要は</a:t>
            </a:r>
            <a:r>
              <a:rPr lang="ja-JP" altLang="en-US" sz="2000" b="0" i="0" dirty="0">
                <a:solidFill>
                  <a:srgbClr val="FF0000"/>
                </a:solidFill>
                <a:effectLst/>
                <a:latin typeface="Söhne"/>
              </a:rPr>
              <a:t>ありません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）</a:t>
            </a:r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BDC2130-5989-1B42-7C68-CC9F50539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4166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>
                <a:solidFill>
                  <a:schemeClr val="tx2"/>
                </a:solidFill>
              </a:rPr>
              <a:t>1-7 </a:t>
            </a:r>
            <a:r>
              <a:rPr lang="ja-JP" altLang="en-US" sz="4500">
                <a:solidFill>
                  <a:schemeClr val="tx2"/>
                </a:solidFill>
              </a:rPr>
              <a:t>授業の全体計画</a:t>
            </a:r>
            <a:br>
              <a:rPr lang="en-US" altLang="ja-JP" sz="4500">
                <a:solidFill>
                  <a:schemeClr val="tx2"/>
                </a:solidFill>
              </a:rPr>
            </a:br>
            <a:r>
              <a:rPr lang="ja-JP" altLang="en-US" sz="4500">
                <a:solidFill>
                  <a:schemeClr val="tx2"/>
                </a:solidFill>
              </a:rPr>
              <a:t>（次のステップへ）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65E07C63-201C-432C-8668-3F219BF62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1046" y="3525490"/>
            <a:ext cx="7101908" cy="865639"/>
          </a:xfrm>
        </p:spPr>
        <p:txBody>
          <a:bodyPr anchor="t"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5940FB6-D91C-4C45-82A6-6C3F63B50793}" type="slidenum">
              <a:rPr lang="ja-JP" altLang="en-US" sz="1800" smtClean="0"/>
              <a:pPr>
                <a:lnSpc>
                  <a:spcPct val="90000"/>
                </a:lnSpc>
                <a:spcAft>
                  <a:spcPts val="600"/>
                </a:spcAft>
              </a:pPr>
              <a:t>52</a:t>
            </a:fld>
            <a:endParaRPr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334223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BACF228-34CB-480D-A37A-675D1BC9E272}" type="slidenum">
              <a:rPr lang="ja-JP" altLang="en-US" sz="21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53</a:t>
            </a:fld>
            <a:endParaRPr lang="en-US" altLang="ja-JP" sz="2100" dirty="0"/>
          </a:p>
        </p:txBody>
      </p:sp>
      <p:sp>
        <p:nvSpPr>
          <p:cNvPr id="39940" name="Rectangle 2"/>
          <p:cNvSpPr>
            <a:spLocks noGrp="1"/>
          </p:cNvSpPr>
          <p:nvPr>
            <p:ph type="title" idx="4294967295"/>
          </p:nvPr>
        </p:nvSpPr>
        <p:spPr>
          <a:xfrm>
            <a:off x="279105" y="110528"/>
            <a:ext cx="7698441" cy="7536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ja-JP" altLang="en-US" sz="3000" dirty="0"/>
              <a:t>この授業で学べること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19760" y="1347841"/>
            <a:ext cx="7938270" cy="26287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マイクロソフト </a:t>
            </a:r>
            <a:r>
              <a:rPr lang="en-US" altLang="ja-JP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Access </a:t>
            </a:r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の威力を実感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データベースの</a:t>
            </a:r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</a:rPr>
              <a:t>作成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（</a:t>
            </a:r>
            <a:r>
              <a:rPr lang="ja-JP" altLang="en-US" dirty="0">
                <a:latin typeface="メイリオ" panose="020B0604030504040204" pitchFamily="50" charset="-128"/>
              </a:rPr>
              <a:t>テーブル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定義など）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</a:rPr>
              <a:t>問い合わせ（クエリ）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（検索、結合、集計・集約、並べ替えなど）</a:t>
            </a:r>
            <a:endParaRPr lang="en-US" altLang="ja-JP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その他 </a:t>
            </a:r>
            <a:r>
              <a:rPr lang="en-US" altLang="ja-JP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</a:t>
            </a:r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の実践的演習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30589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１５回の授業計画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0E8DB55-E895-48B7-B177-8BA3B81DB942}" type="slidenum">
              <a:rPr lang="en-US" altLang="ja-JP" smtClean="0"/>
              <a:pPr/>
              <a:t>54</a:t>
            </a:fld>
            <a:endParaRPr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606176"/>
              </p:ext>
            </p:extLst>
          </p:nvPr>
        </p:nvGraphicFramePr>
        <p:xfrm>
          <a:off x="563628" y="1047509"/>
          <a:ext cx="7911913" cy="462436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5527">
                  <a:extLst>
                    <a:ext uri="{9D8B030D-6E8A-4147-A177-3AD203B41FA5}">
                      <a16:colId xmlns:a16="http://schemas.microsoft.com/office/drawing/2014/main" val="175171309"/>
                    </a:ext>
                  </a:extLst>
                </a:gridCol>
                <a:gridCol w="3340430">
                  <a:extLst>
                    <a:ext uri="{9D8B030D-6E8A-4147-A177-3AD203B41FA5}">
                      <a16:colId xmlns:a16="http://schemas.microsoft.com/office/drawing/2014/main" val="3431702987"/>
                    </a:ext>
                  </a:extLst>
                </a:gridCol>
                <a:gridCol w="657437">
                  <a:extLst>
                    <a:ext uri="{9D8B030D-6E8A-4147-A177-3AD203B41FA5}">
                      <a16:colId xmlns:a16="http://schemas.microsoft.com/office/drawing/2014/main" val="2185468488"/>
                    </a:ext>
                  </a:extLst>
                </a:gridCol>
                <a:gridCol w="3298519">
                  <a:extLst>
                    <a:ext uri="{9D8B030D-6E8A-4147-A177-3AD203B41FA5}">
                      <a16:colId xmlns:a16="http://schemas.microsoft.com/office/drawing/2014/main" val="1631933156"/>
                    </a:ext>
                  </a:extLst>
                </a:gridCol>
              </a:tblGrid>
              <a:tr h="801984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Microsoft Access </a:t>
                      </a:r>
                      <a:r>
                        <a:rPr kumimoji="1" lang="ja-JP" altLang="en-US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の起動と終了、画面の説明、</a:t>
                      </a:r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GUI</a:t>
                      </a:r>
                      <a:r>
                        <a:rPr kumimoji="1" lang="ja-JP" altLang="en-US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の操作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ER</a:t>
                      </a:r>
                      <a:r>
                        <a:rPr kumimoji="1" lang="ja-JP" altLang="en-US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図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4611090"/>
                  </a:ext>
                </a:extLst>
              </a:tr>
              <a:tr h="560526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Microsoft Access </a:t>
                      </a:r>
                      <a:r>
                        <a:rPr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のデータベース操作（１）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分解と結合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684252"/>
                  </a:ext>
                </a:extLst>
              </a:tr>
              <a:tr h="560526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Microsoft Access </a:t>
                      </a:r>
                      <a:r>
                        <a:rPr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のデータベース操作（２）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参照整合性制約</a:t>
                      </a:r>
                      <a:r>
                        <a:rPr kumimoji="1" lang="ja-JP" altLang="en-US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、外部キー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98269825"/>
                  </a:ext>
                </a:extLst>
              </a:tr>
              <a:tr h="560526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Microsoft Access </a:t>
                      </a:r>
                      <a:r>
                        <a:rPr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のデータベース操作（３）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データベース設計総合演習、</a:t>
                      </a:r>
                      <a:r>
                        <a:rPr lang="en-US" altLang="ja-JP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SQL</a:t>
                      </a:r>
                      <a:r>
                        <a:rPr lang="ja-JP" altLang="en-US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総合演習</a:t>
                      </a:r>
                    </a:p>
                  </a:txBody>
                  <a:tcPr marL="17860" marR="17860" marT="25004" marB="17860" anchor="ctr"/>
                </a:tc>
                <a:extLst>
                  <a:ext uri="{0D108BD9-81ED-4DB2-BD59-A6C34878D82A}">
                    <a16:rowId xmlns:a16="http://schemas.microsoft.com/office/drawing/2014/main" val="2028375985"/>
                  </a:ext>
                </a:extLst>
              </a:tr>
              <a:tr h="470065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SQL</a:t>
                      </a:r>
                      <a:r>
                        <a:rPr lang="ja-JP" altLang="en-US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による集計・集約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13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データベース分析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46364172"/>
                  </a:ext>
                </a:extLst>
              </a:tr>
              <a:tr h="470065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SQL</a:t>
                      </a:r>
                      <a:r>
                        <a:rPr kumimoji="1" lang="ja-JP" altLang="en-US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による並べ替え（ソート）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データベース活用演習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27450689"/>
                  </a:ext>
                </a:extLst>
              </a:tr>
              <a:tr h="560526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SQL</a:t>
                      </a:r>
                      <a:r>
                        <a:rPr lang="ja-JP" altLang="en-US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による結合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15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データベース管理演習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4940931"/>
                  </a:ext>
                </a:extLst>
              </a:tr>
              <a:tr h="470065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SQL </a:t>
                      </a:r>
                      <a:r>
                        <a:rPr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中間まとめ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8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41953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948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756188-9F1D-D12F-27EA-C1F718836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データベースシステムの役割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B1684B-1BAA-B1F4-F4D7-349CE77D9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データの構造化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 algn="l">
              <a:buNone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データを整理。データは分かりやすくなり、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関連性のあるデータ同士を結び付ける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ことも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簡単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に。</a:t>
            </a:r>
          </a:p>
          <a:p>
            <a:pPr algn="l"/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データの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整合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性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 algn="l">
              <a:buNone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データの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整合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性を保つための仕組みを提供。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データが正確で矛盾しないように、制約を設定できる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。データの品質が向上し、誤った情報が排除される。</a:t>
            </a:r>
          </a:p>
          <a:p>
            <a:pPr algn="l"/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データの永続性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 algn="l">
              <a:buNone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データを永続的に保存する。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データは電源を切っても消えず、長期間にわたって安全に保管される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。データを失う心配がなくなる。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CE46A7-CE23-B684-8DD2-699C8AB3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2747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31C3D6-6BA3-1B59-229F-A9DA4561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Microsoft Access </a:t>
            </a:r>
            <a:r>
              <a:rPr lang="ja-JP" altLang="en-US" dirty="0"/>
              <a:t>の基本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C0F59E-D036-4F6B-71E9-98EA32493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800" dirty="0"/>
              <a:t>Microsoft Access </a:t>
            </a:r>
            <a:r>
              <a:rPr kumimoji="1" lang="ja-JP" altLang="en-US" sz="2800" dirty="0"/>
              <a:t>は、</a:t>
            </a:r>
            <a:r>
              <a:rPr kumimoji="1" lang="ja-JP" altLang="en-US" sz="2800" b="1" dirty="0"/>
              <a:t>リレーショナルデータベース</a:t>
            </a:r>
            <a:r>
              <a:rPr kumimoji="1" lang="ja-JP" altLang="en-US" sz="2800" dirty="0"/>
              <a:t>を</a:t>
            </a:r>
            <a:r>
              <a:rPr kumimoji="1" lang="ja-JP" altLang="en-US" sz="2800" b="1" dirty="0"/>
              <a:t>作成・管理するためのソフトウェア</a:t>
            </a:r>
            <a:endParaRPr kumimoji="1" lang="en-US" altLang="ja-JP" sz="2800" b="1" dirty="0"/>
          </a:p>
          <a:p>
            <a:r>
              <a:rPr kumimoji="1" lang="ja-JP" altLang="en-US" sz="2800" dirty="0"/>
              <a:t>ビジュアルで、親しみやすいインターフェースで、データベース操作が可能</a:t>
            </a:r>
            <a:endParaRPr kumimoji="1" lang="en-US" altLang="ja-JP" sz="2800" dirty="0"/>
          </a:p>
          <a:p>
            <a:r>
              <a:rPr lang="en-US" altLang="ja-JP" dirty="0"/>
              <a:t>SQL</a:t>
            </a:r>
            <a:r>
              <a:rPr lang="ja-JP" altLang="en-US" dirty="0"/>
              <a:t>言語もサポートしており、高度な操作が可能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BA07CC-D219-0CED-1119-6860DCA81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7353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リレーショナルデータベースの仕組み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E6CEBD-0341-678F-901A-DC7F03FF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テーブル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と呼ばれる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表形式で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保存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テーブル間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関連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で結ばれる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複雑な構造を持ったデータを効率的に管理することを可能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1518B82-30BF-4495-4CB6-70BD4643A899}"/>
              </a:ext>
            </a:extLst>
          </p:cNvPr>
          <p:cNvCxnSpPr>
            <a:cxnSpLocks/>
          </p:cNvCxnSpPr>
          <p:nvPr/>
        </p:nvCxnSpPr>
        <p:spPr>
          <a:xfrm>
            <a:off x="3582429" y="4261016"/>
            <a:ext cx="1678881" cy="7127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BC7277-0A80-7F7D-21D8-7436DBE0FA4B}"/>
              </a:ext>
            </a:extLst>
          </p:cNvPr>
          <p:cNvSpPr txBox="1"/>
          <p:nvPr/>
        </p:nvSpPr>
        <p:spPr>
          <a:xfrm>
            <a:off x="4950619" y="425398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2001DA8E-FE13-5EF9-3545-39CFAFE32C2C}"/>
              </a:ext>
            </a:extLst>
          </p:cNvPr>
          <p:cNvSpPr txBox="1">
            <a:spLocks/>
          </p:cNvSpPr>
          <p:nvPr/>
        </p:nvSpPr>
        <p:spPr>
          <a:xfrm>
            <a:off x="1906649" y="3194315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059E9BC7-181F-B6CE-9874-5CA8881CD327}"/>
              </a:ext>
            </a:extLst>
          </p:cNvPr>
          <p:cNvGraphicFramePr>
            <a:graphicFrameLocks noGrp="1"/>
          </p:cNvGraphicFramePr>
          <p:nvPr/>
        </p:nvGraphicFramePr>
        <p:xfrm>
          <a:off x="3100192" y="2477707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40654876-CA71-4BA8-B7C2-42D03DB303FB}"/>
              </a:ext>
            </a:extLst>
          </p:cNvPr>
          <p:cNvGraphicFramePr>
            <a:graphicFrameLocks noGrp="1"/>
          </p:cNvGraphicFramePr>
          <p:nvPr/>
        </p:nvGraphicFramePr>
        <p:xfrm>
          <a:off x="3266382" y="5043002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FF93B904-F2E0-841E-77A8-7D99EED99B63}"/>
              </a:ext>
            </a:extLst>
          </p:cNvPr>
          <p:cNvSpPr txBox="1">
            <a:spLocks/>
          </p:cNvSpPr>
          <p:nvPr/>
        </p:nvSpPr>
        <p:spPr>
          <a:xfrm>
            <a:off x="1900015" y="5580576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</p:spTree>
    <p:extLst>
      <p:ext uri="{BB962C8B-B14F-4D97-AF65-F5344CB8AC3E}">
        <p14:creationId xmlns:p14="http://schemas.microsoft.com/office/powerpoint/2010/main" val="2358428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119" y="2919169"/>
            <a:ext cx="4564218" cy="67531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テーブルと属性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2" name="角丸四角形吹き出し 11"/>
          <p:cNvSpPr/>
          <p:nvPr/>
        </p:nvSpPr>
        <p:spPr>
          <a:xfrm>
            <a:off x="387627" y="4507697"/>
            <a:ext cx="3828553" cy="825123"/>
          </a:xfrm>
          <a:prstGeom prst="wedgeRoundRectCallout">
            <a:avLst>
              <a:gd name="adj1" fmla="val -26081"/>
              <a:gd name="adj2" fmla="val -128202"/>
              <a:gd name="adj3" fmla="val 16667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2858" y="2053302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b="1" dirty="0">
                <a:solidFill>
                  <a:srgbClr val="C00000"/>
                </a:solidFill>
              </a:rPr>
              <a:t>テーブル</a:t>
            </a:r>
            <a:endParaRPr kumimoji="1" lang="ja-JP" altLang="en-US" sz="2100" dirty="0"/>
          </a:p>
        </p:txBody>
      </p:sp>
      <p:sp>
        <p:nvSpPr>
          <p:cNvPr id="16" name="角丸四角形吹き出し 15"/>
          <p:cNvSpPr/>
          <p:nvPr/>
        </p:nvSpPr>
        <p:spPr>
          <a:xfrm>
            <a:off x="271011" y="1928313"/>
            <a:ext cx="1619412" cy="642395"/>
          </a:xfrm>
          <a:prstGeom prst="wedgeRoundRectCallout">
            <a:avLst>
              <a:gd name="adj1" fmla="val 34263"/>
              <a:gd name="adj2" fmla="val 8556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87626" y="4617239"/>
            <a:ext cx="39180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「</a:t>
            </a:r>
            <a:r>
              <a:rPr lang="en-US" altLang="ja-JP" sz="2100" dirty="0"/>
              <a:t>ID</a:t>
            </a:r>
            <a:r>
              <a:rPr lang="ja-JP" altLang="en-US" sz="2100" dirty="0"/>
              <a:t>」と「商品」と「単価」の</a:t>
            </a:r>
            <a:endParaRPr lang="en-US" altLang="ja-JP" sz="2100" dirty="0"/>
          </a:p>
          <a:p>
            <a:r>
              <a:rPr kumimoji="1" lang="ja-JP" altLang="en-US" sz="2100" b="1" dirty="0">
                <a:solidFill>
                  <a:srgbClr val="C00000"/>
                </a:solidFill>
              </a:rPr>
              <a:t>属性</a:t>
            </a:r>
            <a:endParaRPr kumimoji="1" lang="ja-JP" altLang="en-US" sz="2100" b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05" y="2965495"/>
            <a:ext cx="4087375" cy="935355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72858" y="2965495"/>
            <a:ext cx="1215718" cy="91219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4" name="正方形/長方形 23"/>
          <p:cNvSpPr/>
          <p:nvPr/>
        </p:nvSpPr>
        <p:spPr>
          <a:xfrm>
            <a:off x="1688576" y="2965495"/>
            <a:ext cx="1215718" cy="91219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5" name="正方形/長方形 24"/>
          <p:cNvSpPr/>
          <p:nvPr/>
        </p:nvSpPr>
        <p:spPr>
          <a:xfrm>
            <a:off x="2904294" y="2965495"/>
            <a:ext cx="1215718" cy="91219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6" name="角丸四角形吹き出し 25"/>
          <p:cNvSpPr/>
          <p:nvPr/>
        </p:nvSpPr>
        <p:spPr>
          <a:xfrm>
            <a:off x="4658957" y="4484534"/>
            <a:ext cx="4161236" cy="825123"/>
          </a:xfrm>
          <a:prstGeom prst="wedgeRoundRectCallout">
            <a:avLst>
              <a:gd name="adj1" fmla="val -26081"/>
              <a:gd name="adj2" fmla="val -128202"/>
              <a:gd name="adj3" fmla="val 16667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744189" y="2030139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b="1" dirty="0">
                <a:solidFill>
                  <a:srgbClr val="C00000"/>
                </a:solidFill>
              </a:rPr>
              <a:t>テーブル</a:t>
            </a:r>
            <a:endParaRPr kumimoji="1" lang="ja-JP" altLang="en-US" sz="2100" dirty="0"/>
          </a:p>
        </p:txBody>
      </p:sp>
      <p:sp>
        <p:nvSpPr>
          <p:cNvPr id="28" name="角丸四角形吹き出し 27"/>
          <p:cNvSpPr/>
          <p:nvPr/>
        </p:nvSpPr>
        <p:spPr>
          <a:xfrm>
            <a:off x="4560233" y="1884883"/>
            <a:ext cx="1619412" cy="642395"/>
          </a:xfrm>
          <a:prstGeom prst="wedgeRoundRectCallout">
            <a:avLst>
              <a:gd name="adj1" fmla="val 35368"/>
              <a:gd name="adj2" fmla="val 8556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658958" y="4594076"/>
            <a:ext cx="41504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「</a:t>
            </a:r>
            <a:r>
              <a:rPr lang="en-US" altLang="ja-JP" sz="2100" dirty="0"/>
              <a:t>ID</a:t>
            </a:r>
            <a:r>
              <a:rPr lang="ja-JP" altLang="en-US" sz="2100" dirty="0"/>
              <a:t>」と「購入者」と「商品</a:t>
            </a:r>
            <a:r>
              <a:rPr lang="en-US" altLang="ja-JP" sz="2100" dirty="0"/>
              <a:t>ID</a:t>
            </a:r>
            <a:r>
              <a:rPr lang="ja-JP" altLang="en-US" sz="2100" dirty="0"/>
              <a:t>」</a:t>
            </a:r>
            <a:endParaRPr lang="en-US" altLang="ja-JP" sz="2100" dirty="0"/>
          </a:p>
          <a:p>
            <a:r>
              <a:rPr lang="ja-JP" altLang="en-US" sz="2100" dirty="0"/>
              <a:t>と「数量」の</a:t>
            </a:r>
            <a:r>
              <a:rPr kumimoji="1" lang="ja-JP" altLang="en-US" sz="2100" b="1" dirty="0">
                <a:solidFill>
                  <a:srgbClr val="C00000"/>
                </a:solidFill>
              </a:rPr>
              <a:t>属性</a:t>
            </a:r>
            <a:endParaRPr kumimoji="1" lang="ja-JP" altLang="en-US" sz="2100" b="1" dirty="0"/>
          </a:p>
        </p:txBody>
      </p:sp>
      <p:sp>
        <p:nvSpPr>
          <p:cNvPr id="31" name="正方形/長方形 30"/>
          <p:cNvSpPr/>
          <p:nvPr/>
        </p:nvSpPr>
        <p:spPr>
          <a:xfrm>
            <a:off x="4560233" y="2919169"/>
            <a:ext cx="1039474" cy="6279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2" name="正方形/長方形 31"/>
          <p:cNvSpPr/>
          <p:nvPr/>
        </p:nvSpPr>
        <p:spPr>
          <a:xfrm>
            <a:off x="5599707" y="2919169"/>
            <a:ext cx="1079390" cy="6279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3" name="正方形/長方形 32"/>
          <p:cNvSpPr/>
          <p:nvPr/>
        </p:nvSpPr>
        <p:spPr>
          <a:xfrm>
            <a:off x="6679097" y="2919169"/>
            <a:ext cx="1103243" cy="6279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4" name="正方形/長方形 33"/>
          <p:cNvSpPr/>
          <p:nvPr/>
        </p:nvSpPr>
        <p:spPr>
          <a:xfrm>
            <a:off x="7782340" y="2920251"/>
            <a:ext cx="1103243" cy="6279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94AD79D9-3588-D629-DF92-D31AE45EC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015467"/>
          </a:xfrm>
        </p:spPr>
        <p:txBody>
          <a:bodyPr>
            <a:norm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</a:rPr>
              <a:t>テーブル</a:t>
            </a:r>
            <a:r>
              <a:rPr kumimoji="1" lang="ja-JP" altLang="en-US" sz="2400" dirty="0"/>
              <a:t>は、</a:t>
            </a:r>
            <a:r>
              <a:rPr kumimoji="1" lang="ja-JP" altLang="en-US" sz="2400" b="1" dirty="0"/>
              <a:t>属性（列）でデータを表現</a:t>
            </a:r>
          </a:p>
        </p:txBody>
      </p:sp>
    </p:spTree>
    <p:extLst>
      <p:ext uri="{BB962C8B-B14F-4D97-AF65-F5344CB8AC3E}">
        <p14:creationId xmlns:p14="http://schemas.microsoft.com/office/powerpoint/2010/main" val="277624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2629</Words>
  <Application>Microsoft Office PowerPoint</Application>
  <PresentationFormat>画面に合わせる (4:3)</PresentationFormat>
  <Paragraphs>471</Paragraphs>
  <Slides>54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54</vt:i4>
      </vt:variant>
    </vt:vector>
  </HeadingPairs>
  <TitlesOfParts>
    <vt:vector size="63" baseType="lpstr">
      <vt:lpstr>ＭＳ ゴシック</vt:lpstr>
      <vt:lpstr>Söhne</vt:lpstr>
      <vt:lpstr>ヒラギノ角ゴ Pro W3</vt:lpstr>
      <vt:lpstr>メイリオ</vt:lpstr>
      <vt:lpstr>游ゴシック</vt:lpstr>
      <vt:lpstr>Arial</vt:lpstr>
      <vt:lpstr>Calibri</vt:lpstr>
      <vt:lpstr>Office テーマ</vt:lpstr>
      <vt:lpstr>7_Office テーマ</vt:lpstr>
      <vt:lpstr>de-1. Microsoft Access の起動と終了，画面の説明，基本操作 </vt:lpstr>
      <vt:lpstr>データベース演習のメリット</vt:lpstr>
      <vt:lpstr>アウトライン</vt:lpstr>
      <vt:lpstr>1-1 はじめに</vt:lpstr>
      <vt:lpstr>データベースとは何か？</vt:lpstr>
      <vt:lpstr>データベースシステムの役割</vt:lpstr>
      <vt:lpstr>Microsoft Access の基本</vt:lpstr>
      <vt:lpstr>リレーショナルデータベースの仕組み</vt:lpstr>
      <vt:lpstr>テーブルと属性</vt:lpstr>
      <vt:lpstr>Microsoft Access を学ぶことのメリット</vt:lpstr>
      <vt:lpstr>1-2 Access の起動と データベースの新規作成</vt:lpstr>
      <vt:lpstr>Access のスタート画面</vt:lpstr>
      <vt:lpstr>Access のスタート画面</vt:lpstr>
      <vt:lpstr>Access で空のデスクトップデータベースを作成</vt:lpstr>
      <vt:lpstr>演習１．Access の利用開始</vt:lpstr>
      <vt:lpstr>PowerPoint プレゼンテーション</vt:lpstr>
      <vt:lpstr>PowerPoint プレゼンテーション</vt:lpstr>
      <vt:lpstr>1-3 Access の種々の画面</vt:lpstr>
      <vt:lpstr>リボンとタブ</vt:lpstr>
      <vt:lpstr>ナビゲーションペインとテーブルビュー</vt:lpstr>
      <vt:lpstr>データシートビュー，デザインビュー，SQLビュー</vt:lpstr>
      <vt:lpstr>テーブルツール画面の中のリボン、テーブルビュー、データシートビュー</vt:lpstr>
      <vt:lpstr>1-4 テーブル</vt:lpstr>
      <vt:lpstr>テーブル</vt:lpstr>
      <vt:lpstr>属性のデータ型</vt:lpstr>
      <vt:lpstr>属性の追加</vt:lpstr>
      <vt:lpstr>データの挿入</vt:lpstr>
      <vt:lpstr>データの保存</vt:lpstr>
      <vt:lpstr>1-5 Accessでのテーブルの新規作成</vt:lpstr>
      <vt:lpstr>テーブルの新規作成</vt:lpstr>
      <vt:lpstr>テーブルの新規作成</vt:lpstr>
      <vt:lpstr>演習２ テーブルの新規作成</vt:lpstr>
      <vt:lpstr>演習．「商品」属性の追加、そのデータ型の設定</vt:lpstr>
      <vt:lpstr>演習． 「商品」属性の追加、そのデータ型の設定</vt:lpstr>
      <vt:lpstr>演習． 「単価」属性の追加、そのデータ型の設定</vt:lpstr>
      <vt:lpstr>演習．  「単価」属性の追加、そのデータ型の設定</vt:lpstr>
      <vt:lpstr>演習．データの挿入</vt:lpstr>
      <vt:lpstr>演習．データの挿入</vt:lpstr>
      <vt:lpstr>演習．テーブルを閉じることで、保存（１）</vt:lpstr>
      <vt:lpstr>演習．テーブルを閉じることで、保存（２）</vt:lpstr>
      <vt:lpstr>演習３ データの挿入と保存</vt:lpstr>
      <vt:lpstr>PowerPoint プレゼンテーション</vt:lpstr>
      <vt:lpstr>間違ってしまったときは、テーブルの削除 を行ってからやり直した方が早い場合がある</vt:lpstr>
      <vt:lpstr>テーブルの作成</vt:lpstr>
      <vt:lpstr>1-6 Access の終了</vt:lpstr>
      <vt:lpstr>マイクロソフト Access でデータベースを閉じる</vt:lpstr>
      <vt:lpstr>マイクロソフト Access の終了</vt:lpstr>
      <vt:lpstr>全体まとめ①</vt:lpstr>
      <vt:lpstr>全体まとめ②</vt:lpstr>
      <vt:lpstr>PowerPoint プレゼンテーション</vt:lpstr>
      <vt:lpstr>自習</vt:lpstr>
      <vt:lpstr>1-7 授業の全体計画 （次のステップへ）</vt:lpstr>
      <vt:lpstr>この授業で学べること</vt:lpstr>
      <vt:lpstr>１５回の授業計画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リレーショナルデータベース演習</dc:title>
  <dc:creator>kaneko kunihiko</dc:creator>
  <cp:lastModifiedBy>金子　邦彦</cp:lastModifiedBy>
  <cp:revision>97</cp:revision>
  <dcterms:created xsi:type="dcterms:W3CDTF">2019-11-02T00:06:04Z</dcterms:created>
  <dcterms:modified xsi:type="dcterms:W3CDTF">2024-10-22T03:18:34Z</dcterms:modified>
</cp:coreProperties>
</file>