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3" r:id="rId2"/>
    <p:sldMasterId id="2147483688" r:id="rId3"/>
    <p:sldMasterId id="2147483693" r:id="rId4"/>
  </p:sldMasterIdLst>
  <p:notesMasterIdLst>
    <p:notesMasterId r:id="rId52"/>
  </p:notesMasterIdLst>
  <p:sldIdLst>
    <p:sldId id="1233" r:id="rId5"/>
    <p:sldId id="1127" r:id="rId6"/>
    <p:sldId id="1218" r:id="rId7"/>
    <p:sldId id="1381" r:id="rId8"/>
    <p:sldId id="1333" r:id="rId9"/>
    <p:sldId id="1054" r:id="rId10"/>
    <p:sldId id="1053" r:id="rId11"/>
    <p:sldId id="1026" r:id="rId12"/>
    <p:sldId id="1352" r:id="rId13"/>
    <p:sldId id="1342" r:id="rId14"/>
    <p:sldId id="1349" r:id="rId15"/>
    <p:sldId id="1123" r:id="rId16"/>
    <p:sldId id="1236" r:id="rId17"/>
    <p:sldId id="1388" r:id="rId18"/>
    <p:sldId id="1222" r:id="rId19"/>
    <p:sldId id="1383" r:id="rId20"/>
    <p:sldId id="1224" r:id="rId21"/>
    <p:sldId id="1390" r:id="rId22"/>
    <p:sldId id="1051" r:id="rId23"/>
    <p:sldId id="1391" r:id="rId24"/>
    <p:sldId id="1366" r:id="rId25"/>
    <p:sldId id="1367" r:id="rId26"/>
    <p:sldId id="1205" r:id="rId27"/>
    <p:sldId id="1219" r:id="rId28"/>
    <p:sldId id="1235" r:id="rId29"/>
    <p:sldId id="1338" r:id="rId30"/>
    <p:sldId id="1339" r:id="rId31"/>
    <p:sldId id="1340" r:id="rId32"/>
    <p:sldId id="1341" r:id="rId33"/>
    <p:sldId id="1353" r:id="rId34"/>
    <p:sldId id="1088" r:id="rId35"/>
    <p:sldId id="1209" r:id="rId36"/>
    <p:sldId id="1107" r:id="rId37"/>
    <p:sldId id="1108" r:id="rId38"/>
    <p:sldId id="1110" r:id="rId39"/>
    <p:sldId id="1230" r:id="rId40"/>
    <p:sldId id="1354" r:id="rId41"/>
    <p:sldId id="1359" r:id="rId42"/>
    <p:sldId id="1356" r:id="rId43"/>
    <p:sldId id="1357" r:id="rId44"/>
    <p:sldId id="1358" r:id="rId45"/>
    <p:sldId id="1360" r:id="rId46"/>
    <p:sldId id="1361" r:id="rId47"/>
    <p:sldId id="1364" r:id="rId48"/>
    <p:sldId id="1365" r:id="rId49"/>
    <p:sldId id="1362" r:id="rId50"/>
    <p:sldId id="1363" r:id="rId5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10" y="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622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87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75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83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09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653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294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39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19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32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53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28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38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00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36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891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24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85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4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16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568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0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de/de/index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0471" y="1154757"/>
            <a:ext cx="8543371" cy="2196114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d</a:t>
            </a:r>
            <a:r>
              <a:rPr lang="en-US" altLang="ja-JP" sz="4400" dirty="0">
                <a:latin typeface="メイリオ" panose="020B0604030504040204" pitchFamily="50" charset="-128"/>
              </a:rPr>
              <a:t>e-14. </a:t>
            </a:r>
            <a:r>
              <a:rPr lang="ja-JP" altLang="en-US" sz="4400" dirty="0">
                <a:latin typeface="メイリオ" panose="020B0604030504040204" pitchFamily="50" charset="-128"/>
              </a:rPr>
              <a:t>データベース設計</a:t>
            </a:r>
            <a:r>
              <a:rPr lang="ja-JP" altLang="en-US" dirty="0">
                <a:latin typeface="メイリオ" panose="020B0604030504040204" pitchFamily="50" charset="-128"/>
              </a:rPr>
              <a:t>演習，正規化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（データベース演習）</a:t>
            </a:r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https://www.kkaneko.jp/de/de/index.html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6700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E3F87-BE1C-5609-259E-71F83BEB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正規化と情報無損失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AAD6B1-7EC1-BFC8-2857-F427AEE91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情報無損失の原則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正規化</a:t>
            </a:r>
            <a:r>
              <a:rPr kumimoji="1" lang="ja-JP" altLang="en-US" sz="2400" dirty="0"/>
              <a:t>においては、</a:t>
            </a:r>
            <a:r>
              <a:rPr kumimoji="1" lang="ja-JP" altLang="en-US" sz="2400" b="1" dirty="0"/>
              <a:t>元のデータベースの情報が失われたり</a:t>
            </a:r>
            <a:r>
              <a:rPr kumimoji="1" lang="ja-JP" altLang="en-US" sz="2400" dirty="0"/>
              <a:t>、</a:t>
            </a:r>
            <a:r>
              <a:rPr kumimoji="1" lang="ja-JP" altLang="en-US" sz="2400" b="1" dirty="0"/>
              <a:t>余計な情報が追加されたりしない</a:t>
            </a:r>
            <a:r>
              <a:rPr kumimoji="1" lang="ja-JP" altLang="en-US" sz="2400" dirty="0"/>
              <a:t>ことが重要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dirty="0"/>
              <a:t>情報無損失の確認方法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正規化を施した後のテーブル群</a:t>
            </a:r>
            <a:r>
              <a:rPr kumimoji="1" lang="ja-JP" altLang="en-US" sz="2400" dirty="0"/>
              <a:t>から、</a:t>
            </a:r>
            <a:r>
              <a:rPr kumimoji="1" lang="ja-JP" altLang="en-US" sz="2400" b="1" dirty="0"/>
              <a:t>正規化する前のテーブルを正確に復元できるか</a:t>
            </a:r>
            <a:r>
              <a:rPr kumimoji="1" lang="ja-JP" altLang="en-US" sz="2400" dirty="0"/>
              <a:t>どうかを検証</a:t>
            </a:r>
            <a:endParaRPr kumimoji="1" lang="en-US" altLang="ja-JP" sz="2400" dirty="0"/>
          </a:p>
          <a:p>
            <a:r>
              <a:rPr kumimoji="1" lang="ja-JP" altLang="en-US" sz="2400" dirty="0"/>
              <a:t>正規化が、データを損なわないことを保証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88DA5D-38F6-6AB9-80C6-958F1EB7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331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E3F87-BE1C-5609-259E-71F83BEB0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正規化と情報無損失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88DA5D-38F6-6AB9-80C6-958F1EB7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4F53C8B-E3EC-386B-5BFF-C832198EFC7D}"/>
              </a:ext>
            </a:extLst>
          </p:cNvPr>
          <p:cNvSpPr/>
          <p:nvPr/>
        </p:nvSpPr>
        <p:spPr>
          <a:xfrm>
            <a:off x="4010943" y="1533091"/>
            <a:ext cx="813926" cy="9070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760847A-B2D3-EC07-593C-FC7428616C07}"/>
              </a:ext>
            </a:extLst>
          </p:cNvPr>
          <p:cNvSpPr/>
          <p:nvPr/>
        </p:nvSpPr>
        <p:spPr>
          <a:xfrm>
            <a:off x="3802622" y="3057394"/>
            <a:ext cx="1230569" cy="3679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右矢印 4">
            <a:extLst>
              <a:ext uri="{FF2B5EF4-FFF2-40B4-BE49-F238E27FC236}">
                <a16:creationId xmlns:a16="http://schemas.microsoft.com/office/drawing/2014/main" id="{ADFC6D6D-B878-C527-55A3-1CBFB576C1B3}"/>
              </a:ext>
            </a:extLst>
          </p:cNvPr>
          <p:cNvSpPr/>
          <p:nvPr/>
        </p:nvSpPr>
        <p:spPr>
          <a:xfrm>
            <a:off x="5327102" y="1951979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3D32F52-9204-3D77-D9F3-3C41659E4518}"/>
              </a:ext>
            </a:extLst>
          </p:cNvPr>
          <p:cNvSpPr txBox="1"/>
          <p:nvPr/>
        </p:nvSpPr>
        <p:spPr>
          <a:xfrm>
            <a:off x="3802622" y="244868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DD9EA4B-2CFB-2227-473F-FF2AA18F3E5D}"/>
              </a:ext>
            </a:extLst>
          </p:cNvPr>
          <p:cNvSpPr txBox="1"/>
          <p:nvPr/>
        </p:nvSpPr>
        <p:spPr>
          <a:xfrm>
            <a:off x="3768785" y="35057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822672E-50B5-86E3-C878-ADFA7CE20883}"/>
              </a:ext>
            </a:extLst>
          </p:cNvPr>
          <p:cNvSpPr txBox="1"/>
          <p:nvPr/>
        </p:nvSpPr>
        <p:spPr>
          <a:xfrm>
            <a:off x="6981798" y="325360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10AA4B1-BB05-E506-829C-9F746E9EF253}"/>
              </a:ext>
            </a:extLst>
          </p:cNvPr>
          <p:cNvSpPr txBox="1"/>
          <p:nvPr/>
        </p:nvSpPr>
        <p:spPr>
          <a:xfrm>
            <a:off x="5377057" y="304518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F02DC07-6E96-5063-A279-5E4C62FBB423}"/>
              </a:ext>
            </a:extLst>
          </p:cNvPr>
          <p:cNvSpPr/>
          <p:nvPr/>
        </p:nvSpPr>
        <p:spPr>
          <a:xfrm>
            <a:off x="6572597" y="1720727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右矢印 20">
            <a:extLst>
              <a:ext uri="{FF2B5EF4-FFF2-40B4-BE49-F238E27FC236}">
                <a16:creationId xmlns:a16="http://schemas.microsoft.com/office/drawing/2014/main" id="{362ACD6E-E2E4-3D2C-7A39-3A4C92BC33C6}"/>
              </a:ext>
            </a:extLst>
          </p:cNvPr>
          <p:cNvSpPr/>
          <p:nvPr/>
        </p:nvSpPr>
        <p:spPr>
          <a:xfrm>
            <a:off x="2766388" y="2012730"/>
            <a:ext cx="777018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FB681C8-E50C-EB2F-35AF-1F6D4F2160B2}"/>
              </a:ext>
            </a:extLst>
          </p:cNvPr>
          <p:cNvSpPr txBox="1"/>
          <p:nvPr/>
        </p:nvSpPr>
        <p:spPr>
          <a:xfrm>
            <a:off x="835490" y="40990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E1A948E-5F11-4AE7-B6E2-7B35638082DE}"/>
              </a:ext>
            </a:extLst>
          </p:cNvPr>
          <p:cNvSpPr/>
          <p:nvPr/>
        </p:nvSpPr>
        <p:spPr>
          <a:xfrm>
            <a:off x="526316" y="1767984"/>
            <a:ext cx="2034121" cy="14387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7EB25F-8D37-B8AC-660D-794D97D28014}"/>
              </a:ext>
            </a:extLst>
          </p:cNvPr>
          <p:cNvSpPr txBox="1"/>
          <p:nvPr/>
        </p:nvSpPr>
        <p:spPr>
          <a:xfrm>
            <a:off x="835490" y="32840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E59B74F-1D41-1E77-CFE2-D7083766C9B4}"/>
              </a:ext>
            </a:extLst>
          </p:cNvPr>
          <p:cNvSpPr txBox="1"/>
          <p:nvPr/>
        </p:nvSpPr>
        <p:spPr>
          <a:xfrm>
            <a:off x="3844563" y="44833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正規化後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DE774D5-010B-B24A-1FFA-BFC7ED7A146E}"/>
              </a:ext>
            </a:extLst>
          </p:cNvPr>
          <p:cNvSpPr txBox="1"/>
          <p:nvPr/>
        </p:nvSpPr>
        <p:spPr>
          <a:xfrm>
            <a:off x="6045312" y="4099022"/>
            <a:ext cx="2954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正規化後の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テーブル群を使い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正規化する前の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復元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可能</a:t>
            </a:r>
          </a:p>
        </p:txBody>
      </p:sp>
    </p:spTree>
    <p:extLst>
      <p:ext uri="{BB962C8B-B14F-4D97-AF65-F5344CB8AC3E}">
        <p14:creationId xmlns:p14="http://schemas.microsoft.com/office/powerpoint/2010/main" val="147380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正規化と情報無損失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8007" y="1402133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423178" y="1082032"/>
          <a:ext cx="1805837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2699662" y="1659373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A02856-9F97-48BA-8EE9-1E33C4B52C09}"/>
              </a:ext>
            </a:extLst>
          </p:cNvPr>
          <p:cNvSpPr txBox="1"/>
          <p:nvPr/>
        </p:nvSpPr>
        <p:spPr>
          <a:xfrm>
            <a:off x="2340504" y="28052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分割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5D4A4C-0B06-433C-9C23-6FD3B0394F29}"/>
              </a:ext>
            </a:extLst>
          </p:cNvPr>
          <p:cNvSpPr/>
          <p:nvPr/>
        </p:nvSpPr>
        <p:spPr>
          <a:xfrm>
            <a:off x="3253947" y="972500"/>
            <a:ext cx="2327150" cy="3342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EFECBEFE-B239-411A-8A6C-034AB3FA2F35}"/>
              </a:ext>
            </a:extLst>
          </p:cNvPr>
          <p:cNvGraphicFramePr>
            <a:graphicFrameLocks noGrp="1"/>
          </p:cNvGraphicFramePr>
          <p:nvPr/>
        </p:nvGraphicFramePr>
        <p:xfrm>
          <a:off x="3383594" y="2831110"/>
          <a:ext cx="2031074" cy="105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639CE7-E5B1-4DFA-A839-2EEE02F7885B}"/>
              </a:ext>
            </a:extLst>
          </p:cNvPr>
          <p:cNvSpPr txBox="1"/>
          <p:nvPr/>
        </p:nvSpPr>
        <p:spPr>
          <a:xfrm>
            <a:off x="661043" y="4657134"/>
            <a:ext cx="5524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情報無損失である：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データの冗長性が減少している：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3CF6AB-77F6-CB35-8191-A7B7FE608889}"/>
              </a:ext>
            </a:extLst>
          </p:cNvPr>
          <p:cNvSpPr txBox="1"/>
          <p:nvPr/>
        </p:nvSpPr>
        <p:spPr>
          <a:xfrm>
            <a:off x="3311222" y="2399644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X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B3F23F-265E-B94A-A874-8A68AAEFDD88}"/>
              </a:ext>
            </a:extLst>
          </p:cNvPr>
          <p:cNvSpPr txBox="1"/>
          <p:nvPr/>
        </p:nvSpPr>
        <p:spPr>
          <a:xfrm>
            <a:off x="3311222" y="3910221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Y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820A9F1-1273-2E91-DCBE-49B35E6A56E2}"/>
              </a:ext>
            </a:extLst>
          </p:cNvPr>
          <p:cNvSpPr/>
          <p:nvPr/>
        </p:nvSpPr>
        <p:spPr>
          <a:xfrm>
            <a:off x="5927938" y="1440583"/>
            <a:ext cx="3208439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X.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Y.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料金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INNER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JOIN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Y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X.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Y.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7F7386-ADF2-3D51-53B7-9B63E738CEE7}"/>
              </a:ext>
            </a:extLst>
          </p:cNvPr>
          <p:cNvSpPr txBox="1"/>
          <p:nvPr/>
        </p:nvSpPr>
        <p:spPr>
          <a:xfrm>
            <a:off x="6615556" y="1004467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結合のコマンド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2AE7871A-CA70-20D9-98A1-58A8D08392C4}"/>
              </a:ext>
            </a:extLst>
          </p:cNvPr>
          <p:cNvGraphicFramePr>
            <a:graphicFrameLocks noGrp="1"/>
          </p:cNvGraphicFramePr>
          <p:nvPr/>
        </p:nvGraphicFramePr>
        <p:xfrm>
          <a:off x="6248553" y="2872007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957D2F-D78A-F225-50F4-8781D4CD3AEC}"/>
              </a:ext>
            </a:extLst>
          </p:cNvPr>
          <p:cNvSpPr txBox="1"/>
          <p:nvPr/>
        </p:nvSpPr>
        <p:spPr>
          <a:xfrm>
            <a:off x="6054831" y="215892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このコマンドの実行により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元に戻る</a:t>
            </a:r>
          </a:p>
        </p:txBody>
      </p:sp>
    </p:spTree>
    <p:extLst>
      <p:ext uri="{BB962C8B-B14F-4D97-AF65-F5344CB8AC3E}">
        <p14:creationId xmlns:p14="http://schemas.microsoft.com/office/powerpoint/2010/main" val="384469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商品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413621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4612" y="846253"/>
            <a:ext cx="4998441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商品テーブルと購入テーブルを</a:t>
            </a:r>
            <a:r>
              <a:rPr lang="ja-JP" altLang="en-US" sz="2400" b="1" dirty="0"/>
              <a:t>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購入者がどの商品を購入したかのデータ</a:t>
            </a:r>
            <a:r>
              <a:rPr lang="ja-JP" altLang="en-US" sz="2400" dirty="0"/>
              <a:t>を取得。</a:t>
            </a:r>
            <a:endParaRPr lang="en-US" altLang="ja-JP" sz="2400" dirty="0"/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商品テーブルの</a:t>
            </a:r>
            <a:r>
              <a:rPr lang="en-US" altLang="ja-JP" sz="2400" b="1" dirty="0"/>
              <a:t>ID</a:t>
            </a:r>
            <a:r>
              <a:rPr lang="ja-JP" altLang="en-US" sz="2400" b="1" dirty="0"/>
              <a:t>属性と購入テーブルの商品番号属性が等しい</a:t>
            </a:r>
            <a:r>
              <a:rPr lang="ja-JP" altLang="en-US" sz="2400" dirty="0"/>
              <a:t>場合に結合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618956" y="5035122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249521" y="3438030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14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7494" y="3438030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233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74732"/>
            <a:ext cx="8753475" cy="5268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による結合の基本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47450D-3ED1-4A4C-94DD-3561C325E358}"/>
              </a:ext>
            </a:extLst>
          </p:cNvPr>
          <p:cNvSpPr txBox="1"/>
          <p:nvPr/>
        </p:nvSpPr>
        <p:spPr>
          <a:xfrm>
            <a:off x="5089286" y="4627705"/>
            <a:ext cx="37753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に基づいて，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両テーブルのデータが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結合される．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/>
        </p:nvGraphicFramePr>
        <p:xfrm>
          <a:off x="4337995" y="3065787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974" y="1123522"/>
            <a:ext cx="3593856" cy="15516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INNER 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7400010" y="2124901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7525270" y="2168902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5497" y="3134452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013318" y="664922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2480176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09F43E-0DF9-6007-A4E2-09113E638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テーブル結合の総括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EB20A3-7C5B-B960-4DA6-5D7B18462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結合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異なるテーブルを一つにまとめる</a:t>
            </a:r>
            <a:r>
              <a:rPr kumimoji="1" lang="ja-JP" altLang="en-US" dirty="0"/>
              <a:t>操作である．</a:t>
            </a:r>
            <a:endParaRPr kumimoji="1" lang="en-US" altLang="ja-JP" dirty="0"/>
          </a:p>
          <a:p>
            <a:r>
              <a:rPr kumimoji="1" lang="ja-JP" altLang="en-US" b="1" dirty="0"/>
              <a:t>結合条件</a:t>
            </a:r>
            <a:r>
              <a:rPr kumimoji="1" lang="ja-JP" altLang="en-US" dirty="0"/>
              <a:t>は通常，</a:t>
            </a:r>
            <a:r>
              <a:rPr kumimoji="1" lang="ja-JP" altLang="en-US" b="1" dirty="0"/>
              <a:t>テーブルの特定の属性同士の値が等しい</a:t>
            </a:r>
            <a:r>
              <a:rPr kumimoji="1" lang="ja-JP" altLang="en-US" dirty="0"/>
              <a:t>という条件を指定する．</a:t>
            </a:r>
            <a:endParaRPr kumimoji="1" lang="en-US" altLang="ja-JP" dirty="0"/>
          </a:p>
          <a:p>
            <a:r>
              <a:rPr kumimoji="1" lang="ja-JP" altLang="en-US" dirty="0"/>
              <a:t>より複雑な結合条件なども指定できる．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D046A-AEFA-3027-14E2-F8409E431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974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結合条件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006435"/>
            <a:ext cx="8461208" cy="3172983"/>
          </a:xfrm>
        </p:spPr>
        <p:txBody>
          <a:bodyPr/>
          <a:lstStyle/>
          <a:p>
            <a:r>
              <a:rPr lang="ja-JP" altLang="en-US" b="1" dirty="0"/>
              <a:t>商品テーブルの「</a:t>
            </a:r>
            <a:r>
              <a:rPr lang="en-US" altLang="ja-JP" b="1" dirty="0"/>
              <a:t>ID</a:t>
            </a:r>
            <a:r>
              <a:rPr lang="ja-JP" altLang="en-US" b="1" dirty="0"/>
              <a:t>」と購入テーブルの「商品番号」属性が等しい</a:t>
            </a:r>
            <a:r>
              <a:rPr lang="ja-JP" altLang="en-US" dirty="0"/>
              <a:t>という結合条件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「</a:t>
            </a:r>
            <a:r>
              <a:rPr lang="ja-JP" altLang="en-US" b="1" dirty="0"/>
              <a:t>等しい値を持つ」という結合条件の表し方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044483" y="1092604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4684519" y="2093983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4809779" y="2137984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1297827" y="634004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4093307"/>
            <a:ext cx="5001282" cy="65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5839909"/>
            <a:ext cx="6202648" cy="72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1.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テーブル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属性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45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結合結果の絞り込みと </a:t>
            </a:r>
            <a:r>
              <a:rPr kumimoji="1" lang="en-US" altLang="ja-JP" dirty="0"/>
              <a:t>Access</a:t>
            </a:r>
            <a:r>
              <a:rPr lang="ja-JP" altLang="en-US" dirty="0"/>
              <a:t> 固有の </a:t>
            </a:r>
            <a:r>
              <a:rPr lang="en-US" altLang="ja-JP" dirty="0"/>
              <a:t>SQL </a:t>
            </a:r>
            <a:r>
              <a:rPr lang="ja-JP" altLang="en-US" dirty="0"/>
              <a:t>制約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892024"/>
            <a:ext cx="8326454" cy="353805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400" u="sng" dirty="0"/>
              <a:t>SQL </a:t>
            </a:r>
            <a:r>
              <a:rPr kumimoji="1" lang="ja-JP" altLang="en-US" sz="2400" u="sng" dirty="0"/>
              <a:t>の世界標準</a:t>
            </a:r>
            <a:r>
              <a:rPr lang="ja-JP" altLang="en-US" sz="2400" dirty="0"/>
              <a:t>： </a:t>
            </a:r>
            <a:r>
              <a:rPr lang="en-US" altLang="ja-JP" sz="2400" b="1" dirty="0"/>
              <a:t>INNER JOIN … ON </a:t>
            </a:r>
            <a:r>
              <a:rPr lang="ja-JP" altLang="en-US" sz="2400" b="1" dirty="0"/>
              <a:t>のあとで </a:t>
            </a:r>
            <a:r>
              <a:rPr lang="en-US" altLang="ja-JP" sz="2400" b="1" dirty="0"/>
              <a:t>AND, OR </a:t>
            </a:r>
            <a:r>
              <a:rPr lang="ja-JP" altLang="en-US" sz="2400" b="1" dirty="0"/>
              <a:t>が使える．</a:t>
            </a:r>
            <a:endParaRPr lang="en-US" altLang="ja-JP" sz="2400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u="sng" dirty="0"/>
              <a:t>Access</a:t>
            </a:r>
            <a:r>
              <a:rPr lang="ja-JP" altLang="en-US" sz="2400" dirty="0"/>
              <a:t>： </a:t>
            </a:r>
            <a:r>
              <a:rPr lang="en-US" altLang="ja-JP" sz="2400" b="1" dirty="0"/>
              <a:t>ON </a:t>
            </a:r>
            <a:r>
              <a:rPr lang="ja-JP" altLang="en-US" sz="2400" b="1" dirty="0"/>
              <a:t>のあとで </a:t>
            </a:r>
            <a:r>
              <a:rPr lang="en-US" altLang="ja-JP" sz="2400" b="1" dirty="0"/>
              <a:t>AND, OR </a:t>
            </a:r>
            <a:r>
              <a:rPr lang="ja-JP" altLang="en-US" sz="2400" b="1" dirty="0"/>
              <a:t>が</a:t>
            </a:r>
            <a:r>
              <a:rPr lang="ja-JP" altLang="en-US" sz="2400" b="1" u="sng" dirty="0"/>
              <a:t>使えない</a:t>
            </a:r>
            <a:r>
              <a:rPr lang="ja-JP" altLang="en-US" sz="2400" b="1" dirty="0"/>
              <a:t>．</a:t>
            </a:r>
            <a:r>
              <a:rPr lang="en-US" altLang="ja-JP" sz="2400" b="1" u="sng" dirty="0"/>
              <a:t>AND </a:t>
            </a:r>
            <a:r>
              <a:rPr lang="ja-JP" altLang="en-US" sz="2400" b="1" u="sng" dirty="0"/>
              <a:t>の代替で </a:t>
            </a:r>
            <a:r>
              <a:rPr lang="en-US" altLang="ja-JP" sz="2400" b="1" u="sng" dirty="0"/>
              <a:t>WHERE </a:t>
            </a:r>
            <a:r>
              <a:rPr lang="ja-JP" altLang="en-US" sz="2400" b="1" u="sng" dirty="0"/>
              <a:t>を使う</a:t>
            </a:r>
            <a:endParaRPr kumimoji="1" lang="en-US" altLang="ja-JP" sz="2400" b="1" u="sng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361983" y="2724815"/>
            <a:ext cx="7051767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AND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購入者 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= 'X';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361983" y="5169863"/>
            <a:ext cx="716606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SELECT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* FROM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INNER JOIN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ON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.ID =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商品番号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WHERE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.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購入者 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= 'X';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20B0609030003000000" pitchFamily="49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A8724A-6B3F-B114-FDBC-ED4B30FEDB8F}"/>
              </a:ext>
            </a:extLst>
          </p:cNvPr>
          <p:cNvSpPr txBox="1"/>
          <p:nvPr/>
        </p:nvSpPr>
        <p:spPr>
          <a:xfrm>
            <a:off x="755582" y="790426"/>
            <a:ext cx="73392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商品テーブルと購入テーブル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結合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．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特定の商品「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X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」を購入したものに絞り込み</a:t>
            </a:r>
          </a:p>
        </p:txBody>
      </p:sp>
    </p:spTree>
    <p:extLst>
      <p:ext uri="{BB962C8B-B14F-4D97-AF65-F5344CB8AC3E}">
        <p14:creationId xmlns:p14="http://schemas.microsoft.com/office/powerpoint/2010/main" val="1856922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B35B2-7CA4-01B3-755F-EC1CA5F5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正規化のメリットとデメリット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273B36-33AD-E55F-6337-04EDA9A25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正規化のメリット</a:t>
            </a:r>
            <a:endParaRPr kumimoji="1" lang="en-US" altLang="ja-JP" b="1" dirty="0"/>
          </a:p>
          <a:p>
            <a:r>
              <a:rPr kumimoji="1" lang="ja-JP" altLang="en-US" dirty="0"/>
              <a:t>データの</a:t>
            </a:r>
            <a:r>
              <a:rPr kumimoji="1" lang="ja-JP" altLang="en-US" b="1" dirty="0"/>
              <a:t>冗長性を排除</a:t>
            </a:r>
            <a:endParaRPr kumimoji="1" lang="en-US" altLang="ja-JP" b="1" dirty="0"/>
          </a:p>
          <a:p>
            <a:r>
              <a:rPr kumimoji="1" lang="ja-JP" altLang="en-US" dirty="0"/>
              <a:t>データの</a:t>
            </a:r>
            <a:r>
              <a:rPr kumimoji="1" lang="ja-JP" altLang="en-US" b="1" dirty="0"/>
              <a:t>整合性が向上</a:t>
            </a:r>
          </a:p>
          <a:p>
            <a:r>
              <a:rPr kumimoji="1" lang="ja-JP" altLang="en-US" dirty="0"/>
              <a:t>更新、削除、挿入時の</a:t>
            </a:r>
            <a:r>
              <a:rPr kumimoji="1" lang="ja-JP" altLang="en-US" b="1" dirty="0"/>
              <a:t>異状を減少</a:t>
            </a:r>
            <a:endParaRPr kumimoji="1" lang="ja-JP" altLang="en-US" dirty="0"/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dirty="0"/>
              <a:t>正規化のデメリット</a:t>
            </a:r>
            <a:endParaRPr kumimoji="1" lang="en-US" altLang="ja-JP" b="1" dirty="0"/>
          </a:p>
          <a:p>
            <a:r>
              <a:rPr kumimoji="1" lang="ja-JP" altLang="en-US" b="1" dirty="0"/>
              <a:t>過度</a:t>
            </a:r>
            <a:r>
              <a:rPr kumimoji="1" lang="ja-JP" altLang="en-US" dirty="0"/>
              <a:t>に正規化されたデータベースでは、テーブルの数が多くなり、利用が複雑になる場合がある。性能上の問題が発生する可能性もある。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142566-4C7E-7FBA-2A80-798468B44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4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1309657"/>
            <a:ext cx="6355868" cy="4773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スキルの向上</a:t>
            </a:r>
            <a:endParaRPr lang="en-US" altLang="ja-JP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データベース運用スキル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問題解決能力と論理的思考力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516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63F2E9-A959-3FE4-33B5-4C1313F42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正規化と正規形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2DBE8F-A995-CEC2-EB3A-21BF56A24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739605" cy="145879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正規形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データベースの正規化</a:t>
            </a:r>
            <a:r>
              <a:rPr kumimoji="1" lang="ja-JP" altLang="en-US" sz="2400" dirty="0"/>
              <a:t>における</a:t>
            </a:r>
            <a:r>
              <a:rPr kumimoji="1" lang="ja-JP" altLang="en-US" sz="2400" b="1" dirty="0"/>
              <a:t>さまざまなレベル</a:t>
            </a:r>
            <a:endParaRPr kumimoji="1" lang="en-US" altLang="ja-JP" sz="2400" dirty="0"/>
          </a:p>
          <a:p>
            <a:r>
              <a:rPr kumimoji="1" lang="ja-JP" altLang="en-US" sz="2400" dirty="0"/>
              <a:t>より高度な正規化レベルへ進むにつれて、データの冗長性を</a:t>
            </a:r>
            <a:r>
              <a:rPr lang="ja-JP" altLang="en-US" sz="2400" dirty="0"/>
              <a:t>より</a:t>
            </a:r>
            <a:r>
              <a:rPr kumimoji="1" lang="ja-JP" altLang="en-US" sz="2400" dirty="0"/>
              <a:t>減少させることを目指す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4CCAD6-2814-B838-1442-A046234B1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DAE6E63-28CC-CD80-9702-C82D4C4D811A}"/>
              </a:ext>
            </a:extLst>
          </p:cNvPr>
          <p:cNvSpPr txBox="1">
            <a:spLocks/>
          </p:cNvSpPr>
          <p:nvPr/>
        </p:nvSpPr>
        <p:spPr>
          <a:xfrm>
            <a:off x="615249" y="2305050"/>
            <a:ext cx="8559800" cy="608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第一正規形</a:t>
            </a:r>
            <a:endParaRPr kumimoji="1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第二正規形</a:t>
            </a:r>
            <a:endParaRPr kumimoji="1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第三正規形</a:t>
            </a:r>
            <a:endParaRPr kumimoji="1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ボイスコッド正規形（</a:t>
            </a:r>
            <a:r>
              <a:rPr kumimoji="1" lang="en-US" altLang="ja-JP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3.5 </a:t>
            </a: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正規形ともいう）</a:t>
            </a:r>
            <a:endParaRPr kumimoji="1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第四正規形</a:t>
            </a:r>
            <a:endParaRPr kumimoji="1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第五正規形</a:t>
            </a:r>
            <a:endParaRPr kumimoji="1" lang="en-US" altLang="ja-JP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ただし、「レベルが高いほど良い」と決まってはいない。レベルが高いほど、データ更新時の性能低下の可能性、制約の記述不可能の可能性</a:t>
            </a:r>
            <a:endParaRPr kumimoji="1" lang="en-US" altLang="ja-JP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84DC1BC-3CD2-04F9-B493-09BE559DCB20}"/>
              </a:ext>
            </a:extLst>
          </p:cNvPr>
          <p:cNvGrpSpPr/>
          <p:nvPr/>
        </p:nvGrpSpPr>
        <p:grpSpPr>
          <a:xfrm>
            <a:off x="201529" y="2505237"/>
            <a:ext cx="413720" cy="2544504"/>
            <a:chOff x="278431" y="941646"/>
            <a:chExt cx="333876" cy="2823904"/>
          </a:xfrm>
        </p:grpSpPr>
        <p:sp>
          <p:nvSpPr>
            <p:cNvPr id="7" name="矢印: 右カーブ 6">
              <a:extLst>
                <a:ext uri="{FF2B5EF4-FFF2-40B4-BE49-F238E27FC236}">
                  <a16:creationId xmlns:a16="http://schemas.microsoft.com/office/drawing/2014/main" id="{60AD0FED-545F-E9B1-4795-2729F7558700}"/>
                </a:ext>
              </a:extLst>
            </p:cNvPr>
            <p:cNvSpPr/>
            <p:nvPr/>
          </p:nvSpPr>
          <p:spPr>
            <a:xfrm>
              <a:off x="288899" y="941646"/>
              <a:ext cx="323408" cy="4485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8" name="矢印: 右カーブ 7">
              <a:extLst>
                <a:ext uri="{FF2B5EF4-FFF2-40B4-BE49-F238E27FC236}">
                  <a16:creationId xmlns:a16="http://schemas.microsoft.com/office/drawing/2014/main" id="{34A3ABDA-6EEC-7925-5ED0-F69654132BAE}"/>
                </a:ext>
              </a:extLst>
            </p:cNvPr>
            <p:cNvSpPr/>
            <p:nvPr/>
          </p:nvSpPr>
          <p:spPr>
            <a:xfrm>
              <a:off x="288899" y="1511361"/>
              <a:ext cx="323408" cy="4485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9" name="矢印: 右カーブ 8">
              <a:extLst>
                <a:ext uri="{FF2B5EF4-FFF2-40B4-BE49-F238E27FC236}">
                  <a16:creationId xmlns:a16="http://schemas.microsoft.com/office/drawing/2014/main" id="{A98C2E3D-44C9-E40B-7D01-B7D94A83C4E4}"/>
                </a:ext>
              </a:extLst>
            </p:cNvPr>
            <p:cNvSpPr/>
            <p:nvPr/>
          </p:nvSpPr>
          <p:spPr>
            <a:xfrm>
              <a:off x="288899" y="2081076"/>
              <a:ext cx="323408" cy="4485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0" name="矢印: 右カーブ 9">
              <a:extLst>
                <a:ext uri="{FF2B5EF4-FFF2-40B4-BE49-F238E27FC236}">
                  <a16:creationId xmlns:a16="http://schemas.microsoft.com/office/drawing/2014/main" id="{5EC9EB99-536E-9AFC-5EA0-A3CD2619CC95}"/>
                </a:ext>
              </a:extLst>
            </p:cNvPr>
            <p:cNvSpPr/>
            <p:nvPr/>
          </p:nvSpPr>
          <p:spPr>
            <a:xfrm>
              <a:off x="278431" y="2650791"/>
              <a:ext cx="323408" cy="4485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矢印: 右カーブ 10">
              <a:extLst>
                <a:ext uri="{FF2B5EF4-FFF2-40B4-BE49-F238E27FC236}">
                  <a16:creationId xmlns:a16="http://schemas.microsoft.com/office/drawing/2014/main" id="{5AD0E504-5192-EB54-A849-AD4F8D063772}"/>
                </a:ext>
              </a:extLst>
            </p:cNvPr>
            <p:cNvSpPr/>
            <p:nvPr/>
          </p:nvSpPr>
          <p:spPr>
            <a:xfrm>
              <a:off x="288899" y="3316967"/>
              <a:ext cx="323408" cy="44858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349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DE66A-0F7A-08EC-D17F-A1D141F7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第三正規形への変換例①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3EE704-C29C-58BD-16A1-B87784B4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第一正規形や第二正規形のテーブルを、第三正規形に変換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54D847-C979-432B-3FC9-C1C2CF3B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61B1E7A3-BA0F-7229-D0EE-7A64AB827865}"/>
              </a:ext>
            </a:extLst>
          </p:cNvPr>
          <p:cNvGraphicFramePr>
            <a:graphicFrameLocks noGrp="1"/>
          </p:cNvGraphicFramePr>
          <p:nvPr/>
        </p:nvGraphicFramePr>
        <p:xfrm>
          <a:off x="437800" y="1730697"/>
          <a:ext cx="3796023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B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883C9212-2024-6C6E-349C-B058CF027DF0}"/>
              </a:ext>
            </a:extLst>
          </p:cNvPr>
          <p:cNvGraphicFramePr>
            <a:graphicFrameLocks noGrp="1"/>
          </p:cNvGraphicFramePr>
          <p:nvPr/>
        </p:nvGraphicFramePr>
        <p:xfrm>
          <a:off x="5195245" y="1394049"/>
          <a:ext cx="3130607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99FCE575-47CF-EB9A-C521-27FF57FE31C3}"/>
              </a:ext>
            </a:extLst>
          </p:cNvPr>
          <p:cNvGraphicFramePr>
            <a:graphicFrameLocks noGrp="1"/>
          </p:cNvGraphicFramePr>
          <p:nvPr/>
        </p:nvGraphicFramePr>
        <p:xfrm>
          <a:off x="5195245" y="3740045"/>
          <a:ext cx="2965802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C06DD4-D390-E0B4-0206-8D75BDE2EE55}"/>
              </a:ext>
            </a:extLst>
          </p:cNvPr>
          <p:cNvSpPr txBox="1"/>
          <p:nvPr/>
        </p:nvSpPr>
        <p:spPr>
          <a:xfrm>
            <a:off x="789272" y="4018037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冗長なデータが原因で、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第三正規形ではない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79122F-6307-F108-98F2-CF4F277E5E6A}"/>
              </a:ext>
            </a:extLst>
          </p:cNvPr>
          <p:cNvSpPr txBox="1"/>
          <p:nvPr/>
        </p:nvSpPr>
        <p:spPr>
          <a:xfrm>
            <a:off x="5099967" y="556733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両方とも、第三正規形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である</a:t>
            </a:r>
          </a:p>
        </p:txBody>
      </p:sp>
    </p:spTree>
    <p:extLst>
      <p:ext uri="{BB962C8B-B14F-4D97-AF65-F5344CB8AC3E}">
        <p14:creationId xmlns:p14="http://schemas.microsoft.com/office/powerpoint/2010/main" val="1595628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5DE66A-0F7A-08EC-D17F-A1D141F7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第三正規形への変換例②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3EE704-C29C-58BD-16A1-B87784B4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第一正規形や第二正規形のテーブルを、第三正規形に変換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54D847-C979-432B-3FC9-C1C2CF3B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6C06DD4-D390-E0B4-0206-8D75BDE2EE55}"/>
              </a:ext>
            </a:extLst>
          </p:cNvPr>
          <p:cNvSpPr txBox="1"/>
          <p:nvPr/>
        </p:nvSpPr>
        <p:spPr>
          <a:xfrm>
            <a:off x="789272" y="4018037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冗長なデータが原因で、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第三正規形ではない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79122F-6307-F108-98F2-CF4F277E5E6A}"/>
              </a:ext>
            </a:extLst>
          </p:cNvPr>
          <p:cNvSpPr txBox="1"/>
          <p:nvPr/>
        </p:nvSpPr>
        <p:spPr>
          <a:xfrm>
            <a:off x="5099967" y="5567332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両方とも、第三正規形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である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B050886-9354-ABAB-3F38-514D1CA2B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2376811"/>
            <a:ext cx="4006678" cy="131397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F0F29C8-20C5-3F27-BA30-A83C3B980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34" y="1299419"/>
            <a:ext cx="3032172" cy="204398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4557608-AC97-5F4A-F314-B1EE5948A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834" y="3278243"/>
            <a:ext cx="3133616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3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A18221-5D26-44D6-97AD-2E9BFC76D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正規形のレベル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8AD7F6-7832-485A-B128-257E4FAA4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fontScale="77500" lnSpcReduction="20000"/>
          </a:bodyPr>
          <a:lstStyle/>
          <a:p>
            <a:r>
              <a:rPr lang="ja-JP" altLang="en-US" b="1" i="1" dirty="0"/>
              <a:t>第一正規形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dirty="0"/>
              <a:t>テーブルのセルには，１つの値を入れる．セルの合併はしない．</a:t>
            </a:r>
            <a:endParaRPr lang="en-US" altLang="ja-JP" i="1" dirty="0"/>
          </a:p>
          <a:p>
            <a:r>
              <a:rPr lang="ja-JP" altLang="en-US" b="1" i="1" dirty="0"/>
              <a:t>第二正規形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i="1" dirty="0"/>
              <a:t>候補キーに含まれない属性は、すべて候補キーに従属する．そして，候補キーの部分集合には従属しない．</a:t>
            </a:r>
            <a:endParaRPr lang="en-US" altLang="ja-JP" i="1" dirty="0"/>
          </a:p>
          <a:p>
            <a:r>
              <a:rPr lang="ja-JP" altLang="en-US" b="1" i="1" dirty="0"/>
              <a:t>第三正規形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dirty="0"/>
              <a:t>主キー以外の属性は，すべて主キーにのみ直接，従属する</a:t>
            </a:r>
            <a:endParaRPr lang="en-US" altLang="ja-JP" i="1" dirty="0"/>
          </a:p>
          <a:p>
            <a:r>
              <a:rPr lang="ja-JP" altLang="en-US" b="1" i="1" dirty="0"/>
              <a:t>ボイスコッド正規形（</a:t>
            </a:r>
            <a:r>
              <a:rPr lang="en-US" altLang="ja-JP" b="1" i="1" dirty="0"/>
              <a:t>3.5 </a:t>
            </a:r>
            <a:r>
              <a:rPr lang="ja-JP" altLang="en-US" b="1" i="1" dirty="0"/>
              <a:t>正規形ともいう）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i="1" dirty="0"/>
              <a:t>すべての従属関係 </a:t>
            </a:r>
            <a:r>
              <a:rPr lang="en-US" altLang="ja-JP" i="1" dirty="0"/>
              <a:t>X</a:t>
            </a:r>
            <a:r>
              <a:rPr lang="ja-JP" altLang="en-US" i="1" dirty="0"/>
              <a:t>→</a:t>
            </a:r>
            <a:r>
              <a:rPr lang="en-US" altLang="ja-JP" i="1" dirty="0"/>
              <a:t>Y </a:t>
            </a:r>
            <a:r>
              <a:rPr lang="ja-JP" altLang="en-US" i="1" dirty="0"/>
              <a:t>について、それは自明であるか、</a:t>
            </a:r>
            <a:r>
              <a:rPr lang="en-US" altLang="ja-JP" i="1" dirty="0"/>
              <a:t>X</a:t>
            </a:r>
            <a:r>
              <a:rPr lang="ja-JP" altLang="en-US" i="1" dirty="0"/>
              <a:t>が超キーである．</a:t>
            </a:r>
            <a:endParaRPr lang="en-US" altLang="ja-JP" i="1" dirty="0"/>
          </a:p>
          <a:p>
            <a:r>
              <a:rPr lang="ja-JP" altLang="en-US" b="1" i="1" dirty="0"/>
              <a:t>第四正規形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i="1" dirty="0"/>
              <a:t>すべての多値従属関係 </a:t>
            </a:r>
            <a:r>
              <a:rPr lang="en-US" altLang="ja-JP" i="1" dirty="0"/>
              <a:t>X</a:t>
            </a:r>
            <a:r>
              <a:rPr lang="ja-JP" altLang="en-US" i="1" dirty="0"/>
              <a:t>　</a:t>
            </a:r>
            <a:r>
              <a:rPr lang="en-US" altLang="ja-JP" i="1" dirty="0"/>
              <a:t>Y </a:t>
            </a:r>
            <a:r>
              <a:rPr lang="ja-JP" altLang="en-US" i="1" dirty="0"/>
              <a:t>について、それは自明であるか、</a:t>
            </a:r>
            <a:r>
              <a:rPr lang="en-US" altLang="ja-JP" i="1" dirty="0"/>
              <a:t>X</a:t>
            </a:r>
            <a:r>
              <a:rPr lang="ja-JP" altLang="en-US" i="1" dirty="0"/>
              <a:t>が候補キーであるか、</a:t>
            </a:r>
            <a:r>
              <a:rPr lang="en-US" altLang="ja-JP" i="1" dirty="0"/>
              <a:t>X</a:t>
            </a:r>
            <a:r>
              <a:rPr lang="ja-JP" altLang="en-US" i="1" dirty="0"/>
              <a:t>がその超集合である．</a:t>
            </a:r>
            <a:endParaRPr lang="en-US" altLang="ja-JP" i="1" dirty="0"/>
          </a:p>
          <a:p>
            <a:r>
              <a:rPr lang="ja-JP" altLang="en-US" b="1" i="1" dirty="0"/>
              <a:t>第五正規形</a:t>
            </a:r>
            <a:endParaRPr lang="en-US" altLang="ja-JP" b="1" i="1" dirty="0"/>
          </a:p>
          <a:p>
            <a:pPr marL="0" indent="0">
              <a:buNone/>
            </a:pPr>
            <a:r>
              <a:rPr lang="ja-JP" altLang="en-US" i="1" dirty="0"/>
              <a:t>すべての結合従属性について、それは自明であるか、候補キーにより含意される</a:t>
            </a:r>
            <a:endParaRPr lang="en-US" altLang="ja-JP" i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86F869-DA54-4559-A307-B48C357EE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BF93DBC-2980-4C1E-A7F2-9978A243DF21}"/>
              </a:ext>
            </a:extLst>
          </p:cNvPr>
          <p:cNvGrpSpPr/>
          <p:nvPr/>
        </p:nvGrpSpPr>
        <p:grpSpPr>
          <a:xfrm>
            <a:off x="3480816" y="4968622"/>
            <a:ext cx="237744" cy="219836"/>
            <a:chOff x="3480816" y="4968622"/>
            <a:chExt cx="237744" cy="219836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CE9B60C4-4CAA-45F3-8FF6-BD26A32B9275}"/>
                </a:ext>
              </a:extLst>
            </p:cNvPr>
            <p:cNvCxnSpPr/>
            <p:nvPr/>
          </p:nvCxnSpPr>
          <p:spPr>
            <a:xfrm>
              <a:off x="3480816" y="5084064"/>
              <a:ext cx="23164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25694C1F-E72F-4A1B-A0AF-55C18DB7CFF7}"/>
                </a:ext>
              </a:extLst>
            </p:cNvPr>
            <p:cNvCxnSpPr/>
            <p:nvPr/>
          </p:nvCxnSpPr>
          <p:spPr>
            <a:xfrm>
              <a:off x="3663696" y="4974336"/>
              <a:ext cx="54864" cy="112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6A1368DB-D3D6-462A-8D6D-CF0678A20F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3696" y="5084064"/>
              <a:ext cx="53086" cy="104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E991F416-00AF-448C-A118-A20858AA8450}"/>
                </a:ext>
              </a:extLst>
            </p:cNvPr>
            <p:cNvCxnSpPr/>
            <p:nvPr/>
          </p:nvCxnSpPr>
          <p:spPr>
            <a:xfrm>
              <a:off x="3604514" y="4968622"/>
              <a:ext cx="54864" cy="112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4FDBFAE3-D943-4B38-823F-8358EFD249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4514" y="5078350"/>
              <a:ext cx="53086" cy="1043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1173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8-2.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039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710338-32A7-546B-F6DA-FC827C869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いまから演習で行うこと、注意点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FEE139-38B0-5DE9-8AC1-2182A1BB1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次のテーブルを作成</a:t>
            </a:r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【Access </a:t>
            </a:r>
            <a:r>
              <a:rPr kumimoji="1" lang="ja-JP" altLang="en-US" sz="2400" dirty="0"/>
              <a:t>での注意点</a:t>
            </a:r>
            <a:r>
              <a:rPr kumimoji="1" lang="en-US" altLang="ja-JP" sz="2400" dirty="0"/>
              <a:t>】</a:t>
            </a:r>
          </a:p>
          <a:p>
            <a:r>
              <a:rPr lang="en-US" altLang="ja-JP" sz="2400" b="1" dirty="0"/>
              <a:t>SQL</a:t>
            </a:r>
            <a:r>
              <a:rPr lang="ja-JP" altLang="en-US" sz="2400" b="1" dirty="0"/>
              <a:t>ビューでは、</a:t>
            </a:r>
            <a:r>
              <a:rPr lang="en-US" altLang="ja-JP" sz="2400" b="1" u="sng" dirty="0">
                <a:solidFill>
                  <a:srgbClr val="FF0000"/>
                </a:solidFill>
              </a:rPr>
              <a:t>SQL</a:t>
            </a:r>
            <a:r>
              <a:rPr lang="ja-JP" altLang="en-US" sz="2400" b="1" u="sng" dirty="0">
                <a:solidFill>
                  <a:srgbClr val="FF0000"/>
                </a:solidFill>
              </a:rPr>
              <a:t>文を１つずつ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（複数まとめての一括実行ができない）</a:t>
            </a:r>
            <a:endParaRPr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CREATE TABLE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kumimoji="1" lang="ja-JP" altLang="en-US" sz="2400" dirty="0"/>
              <a:t>では、「実行」の後、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  <a:endParaRPr kumimoji="1" lang="en-US" altLang="ja-JP" sz="2400" dirty="0"/>
          </a:p>
          <a:p>
            <a:r>
              <a:rPr kumimoji="1" lang="en-US" altLang="ja-JP" sz="2400" b="1" dirty="0">
                <a:solidFill>
                  <a:srgbClr val="FF0000"/>
                </a:solidFill>
              </a:rPr>
              <a:t>INSERT INTO </a:t>
            </a:r>
            <a:r>
              <a:rPr kumimoji="1" lang="ja-JP" altLang="en-US" sz="2400" dirty="0"/>
              <a:t>では、「実行」の後、</a:t>
            </a:r>
            <a:r>
              <a:rPr lang="ja-JP" altLang="en-US" sz="2400" b="1" dirty="0">
                <a:solidFill>
                  <a:srgbClr val="FF0000"/>
                </a:solidFill>
              </a:rPr>
              <a:t>確認表示</a:t>
            </a:r>
            <a:r>
              <a:rPr lang="ja-JP" altLang="en-US" sz="2400" dirty="0"/>
              <a:t>が出る。その後、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画面が変化しない</a:t>
            </a:r>
            <a:r>
              <a:rPr kumimoji="1" lang="ja-JP" altLang="en-US" sz="2400" dirty="0"/>
              <a:t>が実行できている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93D461-C8A7-0BD4-47F9-B72D3D66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619E25-EAD1-FEA1-9BF4-9BFD74095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18" y="1317055"/>
            <a:ext cx="5629719" cy="19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45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演習１．</a:t>
            </a:r>
            <a:r>
              <a:rPr lang="en-US" altLang="ja-JP" dirty="0"/>
              <a:t>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ビューを用いたテーブル定義</a:t>
            </a:r>
            <a:br>
              <a:rPr lang="en-US" altLang="ja-JP" dirty="0"/>
            </a:br>
            <a:r>
              <a:rPr lang="ja-JP" altLang="en-US" dirty="0"/>
              <a:t>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559093"/>
            <a:ext cx="5177644" cy="409436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ビューを開く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文の編集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en-US" altLang="ja-JP" b="1" dirty="0"/>
              <a:t>create table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insert into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SQL</a:t>
            </a:r>
            <a:r>
              <a:rPr lang="ja-JP" altLang="en-US" b="1" dirty="0"/>
              <a:t>文の実行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66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31905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演習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8096" y="946168"/>
            <a:ext cx="8332334" cy="3649133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パソコンを使用する</a:t>
            </a:r>
            <a:br>
              <a:rPr lang="en-US" altLang="ja-JP" sz="2400" dirty="0">
                <a:latin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</a:rPr>
              <a:t>　</a:t>
            </a:r>
            <a:r>
              <a:rPr lang="ja-JP" altLang="en-US" sz="2400" b="1" dirty="0">
                <a:latin typeface="メイリオ" panose="020B0604030504040204" pitchFamily="50" charset="-128"/>
              </a:rPr>
              <a:t>前もって </a:t>
            </a:r>
            <a:r>
              <a:rPr lang="en-US" altLang="ja-JP" sz="2400" b="1" dirty="0">
                <a:latin typeface="メイリオ" panose="020B0604030504040204" pitchFamily="50" charset="-128"/>
              </a:rPr>
              <a:t>Access </a:t>
            </a:r>
            <a:r>
              <a:rPr lang="ja-JP" altLang="en-US" sz="2400" b="1" dirty="0">
                <a:latin typeface="メイリオ" panose="020B0604030504040204" pitchFamily="50" charset="-128"/>
              </a:rPr>
              <a:t>をインストールしておくこと</a:t>
            </a: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endParaRPr lang="en-US" altLang="ja-JP" sz="2400" b="1" dirty="0"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を</a:t>
            </a:r>
            <a:r>
              <a:rPr lang="ja-JP" altLang="ja-JP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起動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br>
              <a:rPr lang="en-US" altLang="ja-JP" sz="2100" dirty="0">
                <a:latin typeface="メイリオ" panose="020B0604030504040204" pitchFamily="50" charset="-128"/>
              </a:rPr>
            </a:br>
            <a:endParaRPr lang="ja-JP" altLang="ja-JP" dirty="0">
              <a:effectLst/>
              <a:latin typeface="メイリオ" panose="020B0604030504040204" pitchFamily="50" charset="-128"/>
            </a:endParaRPr>
          </a:p>
          <a:p>
            <a:pPr marL="385763" indent="-385763">
              <a:lnSpc>
                <a:spcPct val="120000"/>
              </a:lnSpc>
              <a:buFont typeface="+mj-lt"/>
              <a:buAutoNum type="arabicPeriod"/>
            </a:pPr>
            <a:r>
              <a:rPr lang="en-US" altLang="ja-JP" sz="2400" dirty="0">
                <a:latin typeface="メイリオ" panose="020B0604030504040204" pitchFamily="50" charset="-128"/>
              </a:rPr>
              <a:t>Access </a:t>
            </a:r>
            <a:r>
              <a:rPr lang="ja-JP" altLang="ja-JP" sz="2400" dirty="0">
                <a:latin typeface="メイリオ" panose="020B0604030504040204" pitchFamily="50" charset="-128"/>
              </a:rPr>
              <a:t>で、</a:t>
            </a:r>
            <a:r>
              <a:rPr lang="ja-JP" altLang="en-US" sz="2400" dirty="0">
                <a:latin typeface="メイリオ" panose="020B0604030504040204" pitchFamily="50" charset="-128"/>
              </a:rPr>
              <a:t>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空のデータベース</a:t>
            </a:r>
            <a:r>
              <a:rPr lang="ja-JP" altLang="en-US" sz="2400" dirty="0">
                <a:latin typeface="メイリオ" panose="020B0604030504040204" pitchFamily="50" charset="-128"/>
              </a:rPr>
              <a:t>」を選び、「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</a:rPr>
              <a:t>作成</a:t>
            </a:r>
            <a:r>
              <a:rPr lang="ja-JP" altLang="en-US" sz="2400" dirty="0">
                <a:latin typeface="メイリオ" panose="020B0604030504040204" pitchFamily="50" charset="-128"/>
              </a:rPr>
              <a:t>」をクリック．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468FF45-76CA-48C1-83A3-D4BDCC1E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96" y="4556922"/>
            <a:ext cx="4446799" cy="2164554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D456EC-0EEC-43E5-89EC-257EF0A8C39E}"/>
              </a:ext>
            </a:extLst>
          </p:cNvPr>
          <p:cNvSpPr/>
          <p:nvPr/>
        </p:nvSpPr>
        <p:spPr>
          <a:xfrm>
            <a:off x="2417094" y="5101243"/>
            <a:ext cx="1025761" cy="8977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633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6695" y="939422"/>
            <a:ext cx="7185710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4. 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テーブルツール画面</a:t>
            </a:r>
            <a:r>
              <a:rPr lang="ja-JP" altLang="en-US" sz="2400" dirty="0">
                <a:latin typeface="メイリオ" panose="020B0604030504040204" pitchFamily="50" charset="-128"/>
              </a:rPr>
              <a:t>が表示されることを確認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solidFill>
                <a:srgbClr val="000066"/>
              </a:solidFill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4A0E256-381D-48E9-B446-DE2EEE7C7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46" y="1708220"/>
            <a:ext cx="8357507" cy="40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9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5.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81232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14-1.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2527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96" y="13107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6. </a:t>
            </a:r>
            <a:r>
              <a:rPr lang="en-US" altLang="ja-JP" sz="2400" b="1" dirty="0">
                <a:latin typeface="メイリオ" panose="020B0604030504040204" pitchFamily="50" charset="-128"/>
              </a:rPr>
              <a:t>SQL </a:t>
            </a:r>
            <a:r>
              <a:rPr lang="ja-JP" altLang="en-US" sz="2400" b="1" dirty="0"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に、次の </a:t>
            </a:r>
            <a:r>
              <a:rPr lang="en-US" altLang="ja-JP" sz="2400" dirty="0">
                <a:latin typeface="メイリオ" panose="020B0604030504040204" pitchFamily="50" charset="-128"/>
              </a:rPr>
              <a:t>SQL </a:t>
            </a:r>
            <a:r>
              <a:rPr lang="ja-JP" altLang="en-US" sz="2400" dirty="0">
                <a:latin typeface="メイリオ" panose="020B0604030504040204" pitchFamily="50" charset="-128"/>
              </a:rPr>
              <a:t>を１つずつ入れ、「</a:t>
            </a:r>
            <a:r>
              <a:rPr lang="ja-JP" altLang="en-US" sz="24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4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400" b="1" dirty="0"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latin typeface="メイリオ" panose="020B0604030504040204" pitchFamily="50" charset="-128"/>
              </a:rPr>
              <a:t>文</a:t>
            </a:r>
            <a:r>
              <a:rPr lang="ja-JP" altLang="en-US" sz="24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400" dirty="0">
                <a:latin typeface="メイリオ" panose="020B0604030504040204" pitchFamily="50" charset="-128"/>
              </a:rPr>
              <a:t> </a:t>
            </a:r>
            <a:endParaRPr lang="en-US" altLang="ja-JP" sz="24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53" y="3857178"/>
            <a:ext cx="79697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4FEF96A-80DF-AB6A-7A9D-30644E9BA0A3}"/>
              </a:ext>
            </a:extLst>
          </p:cNvPr>
          <p:cNvSpPr/>
          <p:nvPr/>
        </p:nvSpPr>
        <p:spPr>
          <a:xfrm>
            <a:off x="293270" y="776321"/>
            <a:ext cx="8509334" cy="452431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('A',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そば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('B',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('C',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カレーライス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('D',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うどん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250);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5AD411-0D7D-F265-5105-C173EB24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83" y="5391306"/>
            <a:ext cx="3765744" cy="13938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3161E6-9B5A-968F-A3C6-CCC6B19E276F}"/>
              </a:ext>
            </a:extLst>
          </p:cNvPr>
          <p:cNvSpPr txBox="1"/>
          <p:nvPr/>
        </p:nvSpPr>
        <p:spPr>
          <a:xfrm>
            <a:off x="4248765" y="5657671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INSERT INTO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では、「実行」の後、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確認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表示が出る。その後、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画面が変化しない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が実行できている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0113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5262" y="371818"/>
            <a:ext cx="8753475" cy="50720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間違ってしまったときは、テーブル</a:t>
            </a:r>
            <a:r>
              <a:rPr lang="ja-JP" altLang="en-US" dirty="0"/>
              <a:t>の</a:t>
            </a:r>
            <a:r>
              <a:rPr kumimoji="1" lang="ja-JP" altLang="en-US" dirty="0"/>
              <a:t>削除</a:t>
            </a:r>
            <a:br>
              <a:rPr kumimoji="1" lang="en-US" altLang="ja-JP" dirty="0"/>
            </a:br>
            <a:r>
              <a:rPr kumimoji="1" lang="ja-JP" altLang="en-US" dirty="0"/>
              <a:t>を行ってからやり直した方が早い場合がある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5" y="1901335"/>
            <a:ext cx="3065096" cy="3500926"/>
          </a:xfrm>
        </p:spPr>
      </p:pic>
      <p:sp>
        <p:nvSpPr>
          <p:cNvPr id="12" name="正方形/長方形 11"/>
          <p:cNvSpPr/>
          <p:nvPr/>
        </p:nvSpPr>
        <p:spPr>
          <a:xfrm>
            <a:off x="923583" y="3580839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674193" y="4762725"/>
            <a:ext cx="674408" cy="27949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486701" y="2563322"/>
            <a:ext cx="3879850" cy="1079550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テーブルビュー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で、削除したいテーブルを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右クリック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して、「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削除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486701" y="4135288"/>
            <a:ext cx="4108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を削除するときは、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間違って必要な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を削除しない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ように、十分に注意する！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（元に戻せない）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7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演習２．種々の</a:t>
            </a:r>
            <a:r>
              <a:rPr lang="en-US" altLang="ja-JP" dirty="0"/>
              <a:t>SQL</a:t>
            </a:r>
            <a:r>
              <a:rPr lang="ja-JP" altLang="en-US" dirty="0"/>
              <a:t>問い合わせ．</a:t>
            </a:r>
            <a:r>
              <a:rPr lang="en-US" altLang="ja-JP" dirty="0"/>
              <a:t> Access </a:t>
            </a:r>
            <a:r>
              <a:rPr lang="ja-JP" altLang="en-US" dirty="0"/>
              <a:t>の </a:t>
            </a:r>
            <a:r>
              <a:rPr lang="en-US" altLang="ja-JP" dirty="0"/>
              <a:t>SQL </a:t>
            </a:r>
            <a:r>
              <a:rPr lang="ja-JP" altLang="en-US" dirty="0"/>
              <a:t>ビューを使用．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単純な表示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特定の属性のみ表示（射影）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重複行の除去</a:t>
            </a:r>
            <a:r>
              <a:rPr lang="en-US" altLang="ja-JP" b="1" dirty="0"/>
              <a:t> DISTINCT</a:t>
            </a:r>
            <a:endParaRPr lang="ja-JP" altLang="en-US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0838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Access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SQL </a:t>
            </a:r>
            <a:r>
              <a:rPr kumimoji="1" lang="ja-JP" altLang="en-US" dirty="0"/>
              <a:t>ビューを用いた</a:t>
            </a:r>
            <a:r>
              <a:rPr lang="ja-JP" altLang="en-US" dirty="0"/>
              <a:t>問い合わせ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496859"/>
            <a:ext cx="8728210" cy="4682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①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の </a:t>
            </a:r>
            <a:r>
              <a:rPr lang="en-US" altLang="ja-JP" sz="2400" b="1" dirty="0">
                <a:solidFill>
                  <a:srgbClr val="C00000"/>
                </a:solidFill>
              </a:rPr>
              <a:t>SQL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ビュー</a:t>
            </a:r>
            <a:r>
              <a:rPr kumimoji="1" lang="ja-JP" altLang="en-US" sz="2400" dirty="0"/>
              <a:t>開く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編集</a:t>
            </a:r>
            <a:r>
              <a:rPr lang="ja-JP" altLang="en-US" sz="2400" dirty="0"/>
              <a:t>。</a:t>
            </a:r>
            <a:r>
              <a:rPr lang="en-US" altLang="ja-JP" sz="2400" b="1" dirty="0"/>
              <a:t>select, from, where 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例</a:t>
            </a:r>
            <a:r>
              <a:rPr lang="en-US" altLang="ja-JP" sz="2400" dirty="0"/>
              <a:t>: select * from </a:t>
            </a:r>
            <a:r>
              <a:rPr lang="ja-JP" altLang="en-US" sz="2400" dirty="0"/>
              <a:t>テーブル名 </a:t>
            </a:r>
            <a:r>
              <a:rPr lang="en-US" altLang="ja-JP" sz="2400" dirty="0"/>
              <a:t>where </a:t>
            </a:r>
            <a:r>
              <a:rPr lang="ja-JP" altLang="en-US" sz="2400" dirty="0"/>
              <a:t>列</a:t>
            </a:r>
            <a:r>
              <a:rPr lang="en-US" altLang="ja-JP" sz="2400" dirty="0"/>
              <a:t>1 = </a:t>
            </a:r>
            <a:r>
              <a:rPr lang="ja-JP" altLang="en-US" sz="2400" dirty="0"/>
              <a:t>値</a:t>
            </a:r>
            <a:r>
              <a:rPr lang="en-US" altLang="ja-JP" sz="2400" dirty="0"/>
              <a:t>1;</a:t>
            </a:r>
          </a:p>
          <a:p>
            <a:pPr marL="0" indent="0">
              <a:buNone/>
            </a:pPr>
            <a:r>
              <a:rPr lang="ja-JP" altLang="en-US" sz="2400" dirty="0"/>
              <a:t>③ </a:t>
            </a:r>
            <a:r>
              <a:rPr lang="en-US" altLang="ja-JP" sz="2400" b="1" dirty="0">
                <a:solidFill>
                  <a:srgbClr val="C00000"/>
                </a:solidFill>
              </a:rPr>
              <a:t>SQL </a:t>
            </a:r>
            <a:r>
              <a:rPr lang="ja-JP" altLang="en-US" sz="2400" b="1" dirty="0">
                <a:solidFill>
                  <a:srgbClr val="C00000"/>
                </a:solidFill>
              </a:rPr>
              <a:t>文</a:t>
            </a:r>
            <a:r>
              <a:rPr lang="ja-JP" altLang="en-US" sz="2400" dirty="0"/>
              <a:t>の</a:t>
            </a:r>
            <a:r>
              <a:rPr lang="ja-JP" altLang="en-US" sz="2400" b="1" dirty="0"/>
              <a:t>実行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　実行の結果、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データシートビュー</a:t>
            </a:r>
            <a:r>
              <a:rPr lang="ja-JP" altLang="en-US" sz="2400" dirty="0"/>
              <a:t>に画面が変わり、そこに</a:t>
            </a:r>
            <a:r>
              <a:rPr lang="ja-JP" altLang="en-US" sz="2400" b="1" dirty="0"/>
              <a:t>問い合わせの結果</a:t>
            </a:r>
            <a:r>
              <a:rPr lang="ja-JP" altLang="en-US" sz="2400" dirty="0"/>
              <a:t>が表示される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④ さらに</a:t>
            </a:r>
            <a:r>
              <a:rPr lang="en-US" altLang="ja-JP" sz="2400" dirty="0"/>
              <a:t>SQL </a:t>
            </a:r>
            <a:r>
              <a:rPr lang="ja-JP" altLang="en-US" sz="2400" dirty="0"/>
              <a:t>文の編集、実行を続ける場合には、</a:t>
            </a:r>
            <a:r>
              <a:rPr lang="ja-JP" altLang="en-US" sz="2400" b="1" u="sng" dirty="0"/>
              <a:t>画面を </a:t>
            </a:r>
            <a:r>
              <a:rPr lang="en-US" altLang="ja-JP" sz="2400" b="1" u="sng" dirty="0"/>
              <a:t>SQL </a:t>
            </a:r>
            <a:r>
              <a:rPr lang="ja-JP" altLang="en-US" sz="2400" b="1" u="sng" dirty="0"/>
              <a:t>ビューに切り替える</a:t>
            </a:r>
            <a:endParaRPr lang="en-US" altLang="ja-JP" sz="2400" b="1" u="sng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02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85D0C-2A18-4259-B8B7-078272595A85}" type="slidenum">
              <a:rPr kumimoji="1" lang="ja-JP" altLang="en-US" sz="21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190501" y="361036"/>
            <a:ext cx="8839200" cy="7536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ja-JP" sz="2900" dirty="0"/>
              <a:t>SQL </a:t>
            </a:r>
            <a:r>
              <a:rPr lang="ja-JP" altLang="en-US" sz="2900" dirty="0"/>
              <a:t>問い合わせ（クエリ）で使用する２つのビュー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9057" y="3904246"/>
            <a:ext cx="25490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文の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、</a:t>
            </a: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編集</a:t>
            </a:r>
            <a:endParaRPr kumimoji="1" lang="ja-JP" altLang="en-US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927649" y="4005532"/>
            <a:ext cx="314701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データシートビュー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問い合わせ（クエリ）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結果</a:t>
            </a:r>
            <a:endParaRPr kumimoji="1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3889482" y="3041700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右矢印 12"/>
          <p:cNvSpPr/>
          <p:nvPr/>
        </p:nvSpPr>
        <p:spPr>
          <a:xfrm flipH="1">
            <a:off x="3980875" y="5044278"/>
            <a:ext cx="1225250" cy="324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27" y="1759197"/>
            <a:ext cx="1800476" cy="1057423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118182" y="2810157"/>
            <a:ext cx="72327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3927240" y="2111799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285" y="3627488"/>
            <a:ext cx="1350357" cy="993120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878285" y="3922841"/>
            <a:ext cx="437784" cy="53486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97138" y="4695214"/>
            <a:ext cx="22733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+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 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ビュー</a:t>
            </a:r>
            <a:endParaRPr kumimoji="1" lang="ja-JP" alt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57" y="2657528"/>
            <a:ext cx="3259760" cy="92627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322" y="2875741"/>
            <a:ext cx="3427506" cy="86732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B53376-2AB2-442E-8C83-26EF1A6892F3}"/>
              </a:ext>
            </a:extLst>
          </p:cNvPr>
          <p:cNvSpPr txBox="1"/>
          <p:nvPr/>
        </p:nvSpPr>
        <p:spPr>
          <a:xfrm>
            <a:off x="1680737" y="5962677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マウス操作でビューを切り替え</a:t>
            </a:r>
          </a:p>
        </p:txBody>
      </p:sp>
    </p:spTree>
    <p:extLst>
      <p:ext uri="{BB962C8B-B14F-4D97-AF65-F5344CB8AC3E}">
        <p14:creationId xmlns:p14="http://schemas.microsoft.com/office/powerpoint/2010/main" val="11187072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2912545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を１つずつ入れ、</a:t>
            </a: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800" b="1" dirty="0">
                <a:latin typeface="メイリオ" panose="020B0604030504040204" pitchFamily="50" charset="-128"/>
              </a:rPr>
              <a:t>SQL</a:t>
            </a:r>
            <a:r>
              <a:rPr lang="ja-JP" altLang="en-US" sz="2800" b="1" dirty="0">
                <a:latin typeface="メイリオ" panose="020B0604030504040204" pitchFamily="50" charset="-128"/>
              </a:rPr>
              <a:t>文</a:t>
            </a:r>
            <a:r>
              <a:rPr lang="ja-JP" altLang="en-US" sz="28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800" dirty="0">
                <a:latin typeface="メイリオ" panose="020B0604030504040204" pitchFamily="50" charset="-128"/>
              </a:rPr>
              <a:t> </a:t>
            </a:r>
            <a:endParaRPr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3" y="1623273"/>
            <a:ext cx="796971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1.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単純な表示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2.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昼食の列のみ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 T;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58F3FAA-99B1-4A5C-C8E6-3480A29B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01" y="2365544"/>
            <a:ext cx="4958390" cy="155557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DA43DC6-9FEC-4A0C-DD44-E18E491A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701" y="4816542"/>
            <a:ext cx="2166354" cy="16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0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250" y="633229"/>
            <a:ext cx="840321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3.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重複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行の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除去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DISTINCT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DISTINCT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 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9AC14FC-0C34-0467-C35A-EC9BE1332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37" y="1464518"/>
            <a:ext cx="3392958" cy="199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1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演習３で行うこと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8007" y="1402133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3423178" y="1082032"/>
          <a:ext cx="1805837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右矢印 10"/>
          <p:cNvSpPr/>
          <p:nvPr/>
        </p:nvSpPr>
        <p:spPr>
          <a:xfrm>
            <a:off x="2699662" y="1659373"/>
            <a:ext cx="327837" cy="951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01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1A02856-9F97-48BA-8EE9-1E33C4B52C09}"/>
              </a:ext>
            </a:extLst>
          </p:cNvPr>
          <p:cNvSpPr txBox="1"/>
          <p:nvPr/>
        </p:nvSpPr>
        <p:spPr>
          <a:xfrm>
            <a:off x="2340504" y="280525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分割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55D4A4C-0B06-433C-9C23-6FD3B0394F29}"/>
              </a:ext>
            </a:extLst>
          </p:cNvPr>
          <p:cNvSpPr/>
          <p:nvPr/>
        </p:nvSpPr>
        <p:spPr>
          <a:xfrm>
            <a:off x="3253947" y="972500"/>
            <a:ext cx="2327150" cy="33428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id="{EFECBEFE-B239-411A-8A6C-034AB3FA2F35}"/>
              </a:ext>
            </a:extLst>
          </p:cNvPr>
          <p:cNvGraphicFramePr>
            <a:graphicFrameLocks noGrp="1"/>
          </p:cNvGraphicFramePr>
          <p:nvPr/>
        </p:nvGraphicFramePr>
        <p:xfrm>
          <a:off x="3383594" y="2831110"/>
          <a:ext cx="2031074" cy="1059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639CE7-E5B1-4DFA-A839-2EEE02F7885B}"/>
              </a:ext>
            </a:extLst>
          </p:cNvPr>
          <p:cNvSpPr txBox="1"/>
          <p:nvPr/>
        </p:nvSpPr>
        <p:spPr>
          <a:xfrm>
            <a:off x="661043" y="4657134"/>
            <a:ext cx="5524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情報無損失である：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データの冗長性が減少している：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OK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3CF6AB-77F6-CB35-8191-A7B7FE608889}"/>
              </a:ext>
            </a:extLst>
          </p:cNvPr>
          <p:cNvSpPr txBox="1"/>
          <p:nvPr/>
        </p:nvSpPr>
        <p:spPr>
          <a:xfrm>
            <a:off x="3311222" y="2399644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X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CB3F23F-265E-B94A-A874-8A68AAEFDD88}"/>
              </a:ext>
            </a:extLst>
          </p:cNvPr>
          <p:cNvSpPr txBox="1"/>
          <p:nvPr/>
        </p:nvSpPr>
        <p:spPr>
          <a:xfrm>
            <a:off x="3311222" y="3910221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テーブル名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Y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とする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2AE7871A-CA70-20D9-98A1-58A8D08392C4}"/>
              </a:ext>
            </a:extLst>
          </p:cNvPr>
          <p:cNvGraphicFramePr>
            <a:graphicFrameLocks noGrp="1"/>
          </p:cNvGraphicFramePr>
          <p:nvPr/>
        </p:nvGraphicFramePr>
        <p:xfrm>
          <a:off x="6248553" y="2872007"/>
          <a:ext cx="2534500" cy="1323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A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B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C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400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D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/>
                        <a:t>250</a:t>
                      </a:r>
                      <a:endParaRPr kumimoji="1" lang="ja-JP" altLang="en-US" sz="1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7957D2F-D78A-F225-50F4-8781D4CD3AEC}"/>
              </a:ext>
            </a:extLst>
          </p:cNvPr>
          <p:cNvSpPr txBox="1"/>
          <p:nvPr/>
        </p:nvSpPr>
        <p:spPr>
          <a:xfrm>
            <a:off x="6054831" y="2158926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の結合により元に戻る</a:t>
            </a:r>
          </a:p>
        </p:txBody>
      </p:sp>
    </p:spTree>
    <p:extLst>
      <p:ext uri="{BB962C8B-B14F-4D97-AF65-F5344CB8AC3E}">
        <p14:creationId xmlns:p14="http://schemas.microsoft.com/office/powerpoint/2010/main" val="29290412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 fontScale="90000"/>
          </a:bodyPr>
          <a:lstStyle/>
          <a:p>
            <a:r>
              <a:rPr lang="ja-JP" altLang="en-US" dirty="0"/>
              <a:t>演習３．正規化、正規化における情報無損失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問い合わせ結果によるテーブル生成 </a:t>
            </a:r>
            <a:r>
              <a:rPr lang="en-US" altLang="ja-JP" b="1" dirty="0"/>
              <a:t>INTO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正規化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正規化における情報無損失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51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</a:t>
            </a:r>
            <a:endParaRPr lang="en-US" altLang="ja-JP" sz="2400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複雑な構造を持ったデータを効率的に管理することを可能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>
            <a:cxnSpLocks/>
          </p:cNvCxnSpPr>
          <p:nvPr/>
        </p:nvCxnSpPr>
        <p:spPr>
          <a:xfrm>
            <a:off x="3582429" y="4261016"/>
            <a:ext cx="1678881" cy="7127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3194315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477707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2481781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6785FB4D-1515-4076-BE88-DD8C27F6B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28" y="4054934"/>
            <a:ext cx="4873875" cy="230834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90DEADB-C80A-4AC7-9AE0-E90DF53F9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28" y="884099"/>
            <a:ext cx="5829600" cy="200035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128" y="2791436"/>
            <a:ext cx="1220995" cy="124535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181" y="389477"/>
            <a:ext cx="8211296" cy="1785585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1. </a:t>
            </a:r>
            <a:r>
              <a:rPr lang="ja-JP" altLang="en-US" sz="2400" dirty="0">
                <a:latin typeface="メイリオ" panose="020B0604030504040204" pitchFamily="50" charset="-128"/>
              </a:rPr>
              <a:t>次の手順で、</a:t>
            </a:r>
            <a:r>
              <a:rPr lang="en-US" altLang="ja-JP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SQL</a:t>
            </a:r>
            <a:r>
              <a:rPr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</a:rPr>
              <a:t>ビュー</a:t>
            </a:r>
            <a:r>
              <a:rPr lang="ja-JP" altLang="en-US" sz="2400" dirty="0">
                <a:latin typeface="メイリオ" panose="020B0604030504040204" pitchFamily="50" charset="-128"/>
              </a:rPr>
              <a:t>を開く．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35778" y="1246909"/>
            <a:ext cx="607767" cy="286039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186795" y="1532948"/>
            <a:ext cx="519296" cy="74427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2807754" y="3076852"/>
            <a:ext cx="557711" cy="291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6939748" y="3894367"/>
            <a:ext cx="453923" cy="230446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4608948" y="4403182"/>
            <a:ext cx="676561" cy="301322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1129" y="4638039"/>
            <a:ext cx="477071" cy="702887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23263" y="5480574"/>
            <a:ext cx="1488664" cy="421461"/>
          </a:xfrm>
          <a:prstGeom prst="rect">
            <a:avLst/>
          </a:prstGeom>
          <a:noFill/>
          <a:ln w="50800">
            <a:solidFill>
              <a:srgbClr val="FF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5505588" y="4934950"/>
            <a:ext cx="3215149" cy="91146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②「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デザイン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表示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」を展開し「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ビュー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」を選ぶ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6234475" y="1125071"/>
            <a:ext cx="2879042" cy="1101331"/>
          </a:xfrm>
          <a:prstGeom prst="roundRect">
            <a:avLst/>
          </a:prstGeom>
          <a:noFill/>
          <a:ln w="57150">
            <a:solidFill>
              <a:srgbClr val="000066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①「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作成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」タブで、「</a:t>
            </a: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クエリデザイン</a:t>
            </a:r>
            <a:r>
              <a:rPr kumimoji="0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」をクリック</a:t>
            </a:r>
            <a:endParaRPr kumimoji="0" lang="en-US" altLang="ja-JP" sz="21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0A9BCD-A84D-42D1-8807-5DC880EC377E}"/>
              </a:ext>
            </a:extLst>
          </p:cNvPr>
          <p:cNvSpPr txBox="1"/>
          <p:nvPr/>
        </p:nvSpPr>
        <p:spPr>
          <a:xfrm>
            <a:off x="7435650" y="2647485"/>
            <a:ext cx="1569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このような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表示が出た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ときは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閉じる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454339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83" y="270024"/>
            <a:ext cx="8461208" cy="1039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2. </a:t>
            </a:r>
            <a:r>
              <a:rPr lang="en-US" altLang="ja-JP" b="1" dirty="0">
                <a:latin typeface="メイリオ" panose="020B0604030504040204" pitchFamily="50" charset="-128"/>
              </a:rPr>
              <a:t>SQL </a:t>
            </a:r>
            <a:r>
              <a:rPr lang="ja-JP" altLang="en-US" b="1" dirty="0">
                <a:latin typeface="メイリオ" panose="020B0604030504040204" pitchFamily="50" charset="-128"/>
              </a:rPr>
              <a:t>ビュー</a:t>
            </a:r>
            <a:r>
              <a:rPr lang="ja-JP" altLang="en-US" dirty="0">
                <a:latin typeface="メイリオ" panose="020B0604030504040204" pitchFamily="50" charset="-128"/>
              </a:rPr>
              <a:t>に、次の </a:t>
            </a:r>
            <a:r>
              <a:rPr lang="en-US" altLang="ja-JP" dirty="0">
                <a:latin typeface="メイリオ" panose="020B0604030504040204" pitchFamily="50" charset="-128"/>
              </a:rPr>
              <a:t>SQL </a:t>
            </a:r>
            <a:r>
              <a:rPr lang="ja-JP" altLang="en-US" dirty="0">
                <a:latin typeface="メイリオ" panose="020B0604030504040204" pitchFamily="50" charset="-128"/>
              </a:rPr>
              <a:t>を１つずつ入れ、</a:t>
            </a:r>
            <a:r>
              <a:rPr lang="ja-JP" altLang="en-US" sz="2800" dirty="0">
                <a:latin typeface="メイリオ" panose="020B0604030504040204" pitchFamily="50" charset="-128"/>
              </a:rPr>
              <a:t>「</a:t>
            </a:r>
            <a:r>
              <a:rPr lang="ja-JP" altLang="en-US" sz="2800" b="1" dirty="0">
                <a:latin typeface="メイリオ" panose="020B0604030504040204" pitchFamily="50" charset="-128"/>
              </a:rPr>
              <a:t>実行</a:t>
            </a:r>
            <a:r>
              <a:rPr lang="ja-JP" altLang="en-US" sz="2800" dirty="0">
                <a:latin typeface="メイリオ" panose="020B0604030504040204" pitchFamily="50" charset="-128"/>
              </a:rPr>
              <a:t>」ボタンで、</a:t>
            </a:r>
            <a:r>
              <a:rPr lang="en-US" altLang="ja-JP" sz="2800" b="1" dirty="0">
                <a:latin typeface="メイリオ" panose="020B0604030504040204" pitchFamily="50" charset="-128"/>
              </a:rPr>
              <a:t>SQL</a:t>
            </a:r>
            <a:r>
              <a:rPr lang="ja-JP" altLang="en-US" sz="2800" b="1" dirty="0">
                <a:latin typeface="メイリオ" panose="020B0604030504040204" pitchFamily="50" charset="-128"/>
              </a:rPr>
              <a:t>文</a:t>
            </a:r>
            <a:r>
              <a:rPr lang="ja-JP" altLang="en-US" sz="2800" dirty="0">
                <a:latin typeface="メイリオ" panose="020B0604030504040204" pitchFamily="50" charset="-128"/>
              </a:rPr>
              <a:t>を実行．結果を確認</a:t>
            </a:r>
            <a:r>
              <a:rPr lang="en-US" altLang="ja-JP" sz="2800" dirty="0">
                <a:latin typeface="メイリオ" panose="020B0604030504040204" pitchFamily="50" charset="-128"/>
              </a:rPr>
              <a:t> </a:t>
            </a:r>
            <a:endParaRPr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3" y="1777161"/>
            <a:ext cx="796971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1. 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テーブル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X 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の生成</a:t>
            </a:r>
            <a:endParaRPr kumimoji="0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DISTINCT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INTO X FROM 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2.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テーブル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Y </a:t>
            </a:r>
            <a:r>
              <a:rPr lang="ja-JP" altLang="en-US" sz="2000" dirty="0">
                <a:solidFill>
                  <a:prstClr val="black"/>
                </a:solidFill>
                <a:latin typeface="Arial" panose="020B0604020202020204" pitchFamily="34" charset="0"/>
                <a:ea typeface="游ゴシック" panose="020B0400000000000000" pitchFamily="50" charset="-128"/>
              </a:rPr>
              <a:t>の生成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DISTINCT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料金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INTO Y FROM T;</a:t>
            </a:r>
            <a:endParaRPr kumimoji="0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241F2E4-A113-05B2-6F62-8E98167C3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75" y="2626041"/>
            <a:ext cx="3096475" cy="11745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17F6C706-FC73-A3C7-9882-618F8D261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875" y="4791444"/>
            <a:ext cx="3096475" cy="115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25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45" y="815199"/>
            <a:ext cx="840321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3.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テーブル 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X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の確認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X;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4. </a:t>
            </a:r>
            <a:r>
              <a:rPr kumimoji="0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テーブル </a:t>
            </a: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Y </a:t>
            </a:r>
            <a:r>
              <a:rPr kumimoji="0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の確認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* FROM Y;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93D6F5D-9154-E71C-2F9D-ACD965BE4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85" y="1694542"/>
            <a:ext cx="4227565" cy="18774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A66A343-C268-6000-EFB3-13CA37223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84" y="4668819"/>
            <a:ext cx="4278365" cy="15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50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CDA0A4-A1E1-4BFB-9904-866F27DD3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416" y="68010"/>
            <a:ext cx="8461208" cy="49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</a:rPr>
              <a:t>続き</a:t>
            </a:r>
            <a:r>
              <a:rPr lang="en-US" altLang="ja-JP" sz="2400" dirty="0">
                <a:latin typeface="メイリオ" panose="020B0604030504040204" pitchFamily="50" charset="-128"/>
              </a:rPr>
              <a:t>)</a:t>
            </a:r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C698A59-D381-4578-B7B2-723D4296F322}"/>
              </a:ext>
            </a:extLst>
          </p:cNvPr>
          <p:cNvSpPr txBox="1">
            <a:spLocks/>
          </p:cNvSpPr>
          <p:nvPr/>
        </p:nvSpPr>
        <p:spPr>
          <a:xfrm>
            <a:off x="555585" y="3845946"/>
            <a:ext cx="8068870" cy="280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ADCE3CA2-3420-209E-4E4E-10FB84EB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545" y="1122976"/>
            <a:ext cx="8403219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5.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テーブルの結合により元に戻ることを確認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SELECT X.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名前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X.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 Y.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料金 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 X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INNER JOIN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Y ON X.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= Y.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昼食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sz="2000" b="1" dirty="0">
              <a:solidFill>
                <a:prstClr val="black"/>
              </a:solidFill>
              <a:latin typeface="Arial" panose="020B0604020202020204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13C4B7C-8E96-4E48-3A78-DAA967241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500" y="2429202"/>
            <a:ext cx="7237494" cy="187609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322A962-B99D-23E5-3949-543981265A72}"/>
              </a:ext>
            </a:extLst>
          </p:cNvPr>
          <p:cNvSpPr txBox="1"/>
          <p:nvPr/>
        </p:nvSpPr>
        <p:spPr>
          <a:xfrm>
            <a:off x="711200" y="5537200"/>
            <a:ext cx="7340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リレーショナルデータベースのテーブルでは、行の順序は気にしない</a:t>
            </a:r>
            <a:endParaRPr kumimoji="1" lang="en-US" altLang="ja-JP" dirty="0"/>
          </a:p>
          <a:p>
            <a:r>
              <a:rPr kumimoji="1" lang="ja-JP" altLang="en-US" dirty="0"/>
              <a:t>ことになっている</a:t>
            </a:r>
          </a:p>
        </p:txBody>
      </p:sp>
    </p:spTree>
    <p:extLst>
      <p:ext uri="{BB962C8B-B14F-4D97-AF65-F5344CB8AC3E}">
        <p14:creationId xmlns:p14="http://schemas.microsoft.com/office/powerpoint/2010/main" val="2755755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477B3B-D883-93A1-E33C-AE0BDE48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12651"/>
            <a:ext cx="8461208" cy="5966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発展演習１．</a:t>
            </a:r>
            <a:r>
              <a:rPr kumimoji="1" lang="en-US" altLang="ja-JP" sz="2400" dirty="0"/>
              <a:t>SQL</a:t>
            </a:r>
            <a:r>
              <a:rPr kumimoji="1" lang="ja-JP" altLang="en-US" sz="2400" dirty="0"/>
              <a:t>を用いた正規化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目的：次のテーブル </a:t>
            </a:r>
            <a:r>
              <a:rPr lang="en-US" altLang="ja-JP" sz="2400" dirty="0"/>
              <a:t>S </a:t>
            </a:r>
            <a:r>
              <a:rPr lang="ja-JP" altLang="en-US" sz="2400" dirty="0"/>
              <a:t>を </a:t>
            </a:r>
            <a:r>
              <a:rPr lang="en-US" altLang="ja-JP" sz="2400" dirty="0"/>
              <a:t>SQL </a:t>
            </a:r>
            <a:r>
              <a:rPr lang="ja-JP" altLang="en-US" sz="2400" dirty="0"/>
              <a:t>を用いて正規化する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Access </a:t>
            </a:r>
            <a:r>
              <a:rPr lang="ja-JP" altLang="en-US" sz="2400" b="1" dirty="0"/>
              <a:t>で次ページの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を１つずつ実行し、結果を確認</a:t>
            </a:r>
            <a:endParaRPr lang="en-US" altLang="ja-JP" sz="2400" b="1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D7A92E-2B81-07C3-7282-A0CA4D52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4B974D6-CF74-EFF9-BF2B-DAA51F5CA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589" y="1235195"/>
            <a:ext cx="3330096" cy="12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72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79C70EB-A73D-2AC5-70BB-EF159444C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0"/>
            <a:ext cx="8461208" cy="6857999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CREATE TABLE S (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</a:t>
            </a:r>
            <a:r>
              <a:rPr kumimoji="1" lang="en-US" altLang="ja-JP" dirty="0" err="1"/>
              <a:t>StudentID</a:t>
            </a:r>
            <a:r>
              <a:rPr kumimoji="1" lang="en-US" altLang="ja-JP" dirty="0"/>
              <a:t> INTEGER,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</a:t>
            </a:r>
            <a:r>
              <a:rPr kumimoji="1" lang="en-US" altLang="ja-JP" dirty="0" err="1"/>
              <a:t>StudentName</a:t>
            </a:r>
            <a:r>
              <a:rPr kumimoji="1" lang="en-US" altLang="ja-JP" dirty="0"/>
              <a:t> TEXT,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  Course TEXT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(1, 'Alice', 'Math');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(1, 'Alice', 'Science');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(2, 'Bob', 'History');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(3, 'Charlie', 'Math');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(3, 'Charlie', 'History');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INSERT INTO S VALUES (3, 'Charlie', 'Science');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DISTINCT </a:t>
            </a:r>
            <a:r>
              <a:rPr kumimoji="1" lang="en-US" altLang="ja-JP" dirty="0" err="1"/>
              <a:t>StudentID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StudentName</a:t>
            </a:r>
            <a:r>
              <a:rPr kumimoji="1" lang="en-US" altLang="ja-JP" dirty="0"/>
              <a:t> INTO U FROM S;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DISTINCT </a:t>
            </a:r>
            <a:r>
              <a:rPr kumimoji="1" lang="en-US" altLang="ja-JP" dirty="0" err="1"/>
              <a:t>StudentID</a:t>
            </a:r>
            <a:r>
              <a:rPr kumimoji="1" lang="en-US" altLang="ja-JP" dirty="0"/>
              <a:t>, Course INTO V FROM S;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* FROM S;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* FROM U;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* FROM V;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SELECT </a:t>
            </a:r>
            <a:r>
              <a:rPr kumimoji="1" lang="en-US" altLang="ja-JP" dirty="0" err="1"/>
              <a:t>U.StudentID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U.StudentName</a:t>
            </a:r>
            <a:r>
              <a:rPr kumimoji="1" lang="en-US" altLang="ja-JP" dirty="0"/>
              <a:t>, </a:t>
            </a:r>
            <a:r>
              <a:rPr kumimoji="1" lang="en-US" altLang="ja-JP" dirty="0" err="1"/>
              <a:t>V.Course</a:t>
            </a:r>
            <a:r>
              <a:rPr kumimoji="1" lang="en-US" altLang="ja-JP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dirty="0"/>
              <a:t>FROM U INNER JOIN V ON </a:t>
            </a:r>
            <a:r>
              <a:rPr kumimoji="1" lang="en-US" altLang="ja-JP" dirty="0" err="1"/>
              <a:t>U.StudentID</a:t>
            </a:r>
            <a:r>
              <a:rPr kumimoji="1" lang="en-US" altLang="ja-JP" dirty="0"/>
              <a:t> = </a:t>
            </a:r>
            <a:r>
              <a:rPr kumimoji="1" lang="en-US" altLang="ja-JP" dirty="0" err="1"/>
              <a:t>V.StudentID</a:t>
            </a:r>
            <a:r>
              <a:rPr kumimoji="1" lang="en-US" altLang="ja-JP" dirty="0"/>
              <a:t>;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A45037B-C7D0-B934-6C3A-67BC3F8A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0168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CECD156-531B-059C-070A-AD66438D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4F4521C-6D46-B77E-89ED-A8480B183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51" y="3754088"/>
            <a:ext cx="4054271" cy="128489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E8DBA28-EB45-EEF8-4B0D-A4AD2FB62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152" y="839532"/>
            <a:ext cx="5422327" cy="205776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A3744CF-6C77-E495-0CFB-4AA9DF7D5B28}"/>
              </a:ext>
            </a:extLst>
          </p:cNvPr>
          <p:cNvSpPr txBox="1"/>
          <p:nvPr/>
        </p:nvSpPr>
        <p:spPr>
          <a:xfrm>
            <a:off x="648587" y="22914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SELECT * FROM S; の結果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9BA948B-C8B9-502E-99CA-356B02A38753}"/>
              </a:ext>
            </a:extLst>
          </p:cNvPr>
          <p:cNvSpPr txBox="1"/>
          <p:nvPr/>
        </p:nvSpPr>
        <p:spPr>
          <a:xfrm>
            <a:off x="648587" y="31981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SELECT * FROM U; の結果</a:t>
            </a:r>
          </a:p>
        </p:txBody>
      </p:sp>
    </p:spTree>
    <p:extLst>
      <p:ext uri="{BB962C8B-B14F-4D97-AF65-F5344CB8AC3E}">
        <p14:creationId xmlns:p14="http://schemas.microsoft.com/office/powerpoint/2010/main" val="3868776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C94BA3-5570-8487-D99A-ED75A3A2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5F6C766-0454-0B0D-C5FC-952E21E1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449" y="796336"/>
            <a:ext cx="4023332" cy="208798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8EE738-773B-35FA-3A28-1D73712A5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449" y="4341488"/>
            <a:ext cx="6192374" cy="229717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B86D8B-B961-31F8-F7E1-01095F16D131}"/>
              </a:ext>
            </a:extLst>
          </p:cNvPr>
          <p:cNvSpPr txBox="1"/>
          <p:nvPr/>
        </p:nvSpPr>
        <p:spPr>
          <a:xfrm>
            <a:off x="811619" y="18038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SELECT * FROM V; の結果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C983433-25E1-1CD9-9E51-4989F0B0EB6C}"/>
              </a:ext>
            </a:extLst>
          </p:cNvPr>
          <p:cNvSpPr txBox="1"/>
          <p:nvPr/>
        </p:nvSpPr>
        <p:spPr>
          <a:xfrm>
            <a:off x="811618" y="3309349"/>
            <a:ext cx="75668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SELECT U.StudentID, U.StudentName, V.Course </a:t>
            </a:r>
          </a:p>
          <a:p>
            <a:r>
              <a:rPr lang="ja-JP" altLang="en-US" sz="2400" dirty="0"/>
              <a:t>FROM U INNER JOIN V ON U.StudentID = V.StudentID;</a:t>
            </a:r>
          </a:p>
        </p:txBody>
      </p:sp>
    </p:spTree>
    <p:extLst>
      <p:ext uri="{BB962C8B-B14F-4D97-AF65-F5344CB8AC3E}">
        <p14:creationId xmlns:p14="http://schemas.microsoft.com/office/powerpoint/2010/main" val="2778613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D2D43-3F29-1E8F-CABE-11FA2712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9FFCEB-8FCC-8946-8BBA-30B033B3A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目的</a:t>
            </a:r>
            <a:endParaRPr kumimoji="1" lang="en-US" altLang="ja-JP" sz="2400" b="1" u="sng" dirty="0"/>
          </a:p>
          <a:p>
            <a:r>
              <a:rPr kumimoji="1" lang="ja-JP" altLang="en-US" sz="2400" b="1" dirty="0"/>
              <a:t>データベースの構造を最適化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効率的なデータベース管理</a:t>
            </a:r>
            <a:r>
              <a:rPr kumimoji="1" lang="ja-JP" altLang="en-US" sz="2400" dirty="0"/>
              <a:t>を実現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u="sng" dirty="0"/>
              <a:t>方針</a:t>
            </a:r>
            <a:endParaRPr kumimoji="1" lang="en-US" altLang="ja-JP" sz="2400" b="1" u="sng" dirty="0"/>
          </a:p>
          <a:p>
            <a:pPr marL="0" indent="0">
              <a:buNone/>
            </a:pPr>
            <a:r>
              <a:rPr kumimoji="1" lang="ja-JP" altLang="en-US" sz="2400" dirty="0"/>
              <a:t>テーブルの数を減らすことよりも、</a:t>
            </a:r>
            <a:r>
              <a:rPr kumimoji="1" lang="ja-JP" altLang="en-US" sz="2400" b="1" dirty="0"/>
              <a:t>データの冗長性（重複）を減らす</a:t>
            </a:r>
            <a:r>
              <a:rPr kumimoji="1" lang="ja-JP" altLang="en-US" sz="2400" dirty="0"/>
              <a:t>ことを行う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898A20-A582-5CFE-6030-184342BE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81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53A0C4-3484-4473-9BE6-CEFE37AD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正規化の例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EADEF22-49A4-4284-A85A-7A5EEA2A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5506C2-6523-B66E-5839-A23EB0F6251A}"/>
              </a:ext>
            </a:extLst>
          </p:cNvPr>
          <p:cNvSpPr txBox="1"/>
          <p:nvPr/>
        </p:nvSpPr>
        <p:spPr>
          <a:xfrm>
            <a:off x="1018510" y="75182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FC5EF94-834D-B143-F3D7-E76C8780FB39}"/>
              </a:ext>
            </a:extLst>
          </p:cNvPr>
          <p:cNvSpPr txBox="1"/>
          <p:nvPr/>
        </p:nvSpPr>
        <p:spPr>
          <a:xfrm>
            <a:off x="5914360" y="5043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正規化後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57EFC3B-5EA1-0D66-3303-B4BDC79952B9}"/>
              </a:ext>
            </a:extLst>
          </p:cNvPr>
          <p:cNvGraphicFramePr>
            <a:graphicFrameLocks noGrp="1"/>
          </p:cNvGraphicFramePr>
          <p:nvPr/>
        </p:nvGraphicFramePr>
        <p:xfrm>
          <a:off x="274521" y="1400852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solidFill>
                            <a:srgbClr val="FF0000"/>
                          </a:solidFill>
                        </a:rPr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solidFill>
                            <a:srgbClr val="FF0000"/>
                          </a:solidFill>
                        </a:rPr>
                        <a:t>400</a:t>
                      </a:r>
                      <a:endParaRPr kumimoji="1" lang="ja-JP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C22A7B48-BCED-CF36-5519-A4909A724643}"/>
              </a:ext>
            </a:extLst>
          </p:cNvPr>
          <p:cNvGraphicFramePr>
            <a:graphicFrameLocks noGrp="1"/>
          </p:cNvGraphicFramePr>
          <p:nvPr/>
        </p:nvGraphicFramePr>
        <p:xfrm>
          <a:off x="5524295" y="1083627"/>
          <a:ext cx="3130607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74C5F04A-D8C2-6BC8-5839-6538011FAE7D}"/>
              </a:ext>
            </a:extLst>
          </p:cNvPr>
          <p:cNvGraphicFramePr>
            <a:graphicFrameLocks noGrp="1"/>
          </p:cNvGraphicFramePr>
          <p:nvPr/>
        </p:nvGraphicFramePr>
        <p:xfrm>
          <a:off x="5524295" y="3429623"/>
          <a:ext cx="2965802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5137E6D-2F1A-0888-0167-84D74ED4E72D}"/>
              </a:ext>
            </a:extLst>
          </p:cNvPr>
          <p:cNvSpPr txBox="1"/>
          <p:nvPr/>
        </p:nvSpPr>
        <p:spPr>
          <a:xfrm>
            <a:off x="632465" y="5970170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正規化により、元のテーブルにあった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冗長性を排除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DDD1B5-B0D1-85A9-F906-4CF1DABD8E02}"/>
              </a:ext>
            </a:extLst>
          </p:cNvPr>
          <p:cNvSpPr txBox="1"/>
          <p:nvPr/>
        </p:nvSpPr>
        <p:spPr>
          <a:xfrm>
            <a:off x="703079" y="3798196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冗長なデータがある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CC826C-4589-2E28-4726-E21D571A98D1}"/>
              </a:ext>
            </a:extLst>
          </p:cNvPr>
          <p:cNvSpPr txBox="1"/>
          <p:nvPr/>
        </p:nvSpPr>
        <p:spPr>
          <a:xfrm>
            <a:off x="5535442" y="5239660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冗長なデータがない</a:t>
            </a:r>
          </a:p>
        </p:txBody>
      </p:sp>
    </p:spTree>
    <p:extLst>
      <p:ext uri="{BB962C8B-B14F-4D97-AF65-F5344CB8AC3E}">
        <p14:creationId xmlns:p14="http://schemas.microsoft.com/office/powerpoint/2010/main" val="356391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FA20A22-DA2C-1C36-8FBA-0BBCCC298471}"/>
              </a:ext>
            </a:extLst>
          </p:cNvPr>
          <p:cNvGraphicFramePr>
            <a:graphicFrameLocks noGrp="1"/>
          </p:cNvGraphicFramePr>
          <p:nvPr/>
        </p:nvGraphicFramePr>
        <p:xfrm>
          <a:off x="189461" y="1751726"/>
          <a:ext cx="3811772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FB1961CA-2ED5-4214-8C97-48A7A3413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dirty="0"/>
              <a:t>正規化前の問題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7D6EA-A29C-45AF-99E2-F58CA9B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155D70-A23E-4CE9-A29B-ABF8D6B07D0B}"/>
              </a:ext>
            </a:extLst>
          </p:cNvPr>
          <p:cNvSpPr txBox="1"/>
          <p:nvPr/>
        </p:nvSpPr>
        <p:spPr>
          <a:xfrm>
            <a:off x="3494126" y="1088760"/>
            <a:ext cx="281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更新</a:t>
            </a: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3F5EBC5-29C2-419C-A995-5C759E216151}"/>
              </a:ext>
            </a:extLst>
          </p:cNvPr>
          <p:cNvCxnSpPr/>
          <p:nvPr/>
        </p:nvCxnSpPr>
        <p:spPr>
          <a:xfrm flipV="1">
            <a:off x="2951435" y="2790019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2C844B9-DA30-464A-8225-49E29B726A81}"/>
              </a:ext>
            </a:extLst>
          </p:cNvPr>
          <p:cNvSpPr txBox="1"/>
          <p:nvPr/>
        </p:nvSpPr>
        <p:spPr>
          <a:xfrm>
            <a:off x="3954535" y="247189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B61B20-F646-41FA-8802-8344B1354966}"/>
              </a:ext>
            </a:extLst>
          </p:cNvPr>
          <p:cNvSpPr txBox="1">
            <a:spLocks/>
          </p:cNvSpPr>
          <p:nvPr/>
        </p:nvSpPr>
        <p:spPr>
          <a:xfrm>
            <a:off x="4670750" y="856367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  <p:sp>
        <p:nvSpPr>
          <p:cNvPr id="13" name="角丸四角形 7">
            <a:extLst>
              <a:ext uri="{FF2B5EF4-FFF2-40B4-BE49-F238E27FC236}">
                <a16:creationId xmlns:a16="http://schemas.microsoft.com/office/drawing/2014/main" id="{8F2D4588-051E-47F1-BF75-B83156567EC5}"/>
              </a:ext>
            </a:extLst>
          </p:cNvPr>
          <p:cNvSpPr/>
          <p:nvPr/>
        </p:nvSpPr>
        <p:spPr>
          <a:xfrm>
            <a:off x="4572000" y="4679073"/>
            <a:ext cx="4192844" cy="1465803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6C7D03-6A86-4F9C-B4A9-5E19038EB1EA}"/>
              </a:ext>
            </a:extLst>
          </p:cNvPr>
          <p:cNvSpPr txBox="1"/>
          <p:nvPr/>
        </p:nvSpPr>
        <p:spPr>
          <a:xfrm>
            <a:off x="4747137" y="4953099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昼食の値段が１つのはずなのに、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350, 400 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の違った値段の記録があり、不整合がある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EFCF7C-9A54-A29C-7457-F7C64B10332A}"/>
              </a:ext>
            </a:extLst>
          </p:cNvPr>
          <p:cNvSpPr txBox="1"/>
          <p:nvPr/>
        </p:nvSpPr>
        <p:spPr>
          <a:xfrm>
            <a:off x="4715903" y="2919143"/>
            <a:ext cx="39953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400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」をすべて「</a:t>
            </a:r>
            <a:r>
              <a:rPr kumimoji="1" lang="en-US" altLang="ja-JP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」に変更する必要があるが、変更を間違ったとする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7C72F329-2B46-2FC4-9E25-6825D77BB39A}"/>
              </a:ext>
            </a:extLst>
          </p:cNvPr>
          <p:cNvSpPr/>
          <p:nvPr/>
        </p:nvSpPr>
        <p:spPr>
          <a:xfrm>
            <a:off x="4540767" y="2748888"/>
            <a:ext cx="4192844" cy="1367080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DB348334-2A96-A91A-37CF-821BE9FBD9C9}"/>
              </a:ext>
            </a:extLst>
          </p:cNvPr>
          <p:cNvSpPr/>
          <p:nvPr/>
        </p:nvSpPr>
        <p:spPr>
          <a:xfrm>
            <a:off x="6277675" y="4280635"/>
            <a:ext cx="781493" cy="2875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7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8A6A39-591F-4873-A08D-90BF08D8D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正規化によるデータの不整合の防止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0815CA-524C-4431-A345-6891CB41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471E91-5D8A-4F74-B854-28A46DC624EE}"/>
              </a:ext>
            </a:extLst>
          </p:cNvPr>
          <p:cNvSpPr txBox="1"/>
          <p:nvPr/>
        </p:nvSpPr>
        <p:spPr>
          <a:xfrm>
            <a:off x="1361590" y="528620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7950F1-6B6F-4526-B4BC-FAE88F1D5902}"/>
              </a:ext>
            </a:extLst>
          </p:cNvPr>
          <p:cNvSpPr txBox="1"/>
          <p:nvPr/>
        </p:nvSpPr>
        <p:spPr>
          <a:xfrm>
            <a:off x="4951156" y="291178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データの不整合はない</a:t>
            </a:r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4AD740D3-1B8D-47BB-9819-3D54FCB97E1F}"/>
              </a:ext>
            </a:extLst>
          </p:cNvPr>
          <p:cNvSpPr/>
          <p:nvPr/>
        </p:nvSpPr>
        <p:spPr>
          <a:xfrm>
            <a:off x="4408256" y="1133863"/>
            <a:ext cx="372880" cy="40175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0873FFC2-1FEC-4562-9EBB-E563B290E720}"/>
              </a:ext>
            </a:extLst>
          </p:cNvPr>
          <p:cNvSpPr txBox="1">
            <a:spLocks/>
          </p:cNvSpPr>
          <p:nvPr/>
        </p:nvSpPr>
        <p:spPr>
          <a:xfrm>
            <a:off x="4951156" y="873432"/>
            <a:ext cx="4192844" cy="21350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カレーライスが</a:t>
            </a:r>
            <a:endParaRPr kumimoji="1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400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円から </a:t>
            </a:r>
            <a:r>
              <a:rPr kumimoji="1" lang="en-US" altLang="ja-JP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350</a:t>
            </a: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円に値下げ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90E29B3B-AFC9-4D0A-9D8B-732F5596849D}"/>
              </a:ext>
            </a:extLst>
          </p:cNvPr>
          <p:cNvGraphicFramePr>
            <a:graphicFrameLocks noGrp="1"/>
          </p:cNvGraphicFramePr>
          <p:nvPr/>
        </p:nvGraphicFramePr>
        <p:xfrm>
          <a:off x="467751" y="3497670"/>
          <a:ext cx="3401881" cy="130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4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1785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値段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400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</a:t>
                      </a:r>
                      <a:endParaRPr kumimoji="1" lang="ja-JP" altLang="en-US" sz="24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E89D47B3-C461-4CF6-B655-FBCCD8175369}"/>
              </a:ext>
            </a:extLst>
          </p:cNvPr>
          <p:cNvGraphicFramePr>
            <a:graphicFrameLocks noGrp="1"/>
          </p:cNvGraphicFramePr>
          <p:nvPr/>
        </p:nvGraphicFramePr>
        <p:xfrm>
          <a:off x="438547" y="1274791"/>
          <a:ext cx="378754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名前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朝食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B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うどん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カレーライス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2F3A315-4AC7-EFB8-F041-F540CD05609E}"/>
              </a:ext>
            </a:extLst>
          </p:cNvPr>
          <p:cNvCxnSpPr/>
          <p:nvPr/>
        </p:nvCxnSpPr>
        <p:spPr>
          <a:xfrm flipV="1">
            <a:off x="3263370" y="4126010"/>
            <a:ext cx="640784" cy="46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EF3405-EDE8-A5B4-219A-7251A672AB46}"/>
              </a:ext>
            </a:extLst>
          </p:cNvPr>
          <p:cNvSpPr txBox="1"/>
          <p:nvPr/>
        </p:nvSpPr>
        <p:spPr>
          <a:xfrm>
            <a:off x="3833317" y="3541235"/>
            <a:ext cx="809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350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1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2B1F0C-5A74-54BA-5577-91739876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を用いたデータベースの正規化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526E87-8E91-5A87-EE24-F5B73DE6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6" name="表 15">
            <a:extLst>
              <a:ext uri="{FF2B5EF4-FFF2-40B4-BE49-F238E27FC236}">
                <a16:creationId xmlns:a16="http://schemas.microsoft.com/office/drawing/2014/main" id="{F68C4E7D-8F1A-EE3E-0CA5-5DC1651C6F1D}"/>
              </a:ext>
            </a:extLst>
          </p:cNvPr>
          <p:cNvGraphicFramePr>
            <a:graphicFrameLocks noGrp="1"/>
          </p:cNvGraphicFramePr>
          <p:nvPr/>
        </p:nvGraphicFramePr>
        <p:xfrm>
          <a:off x="100916" y="2203623"/>
          <a:ext cx="3796023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587CB375-F8BE-B450-E651-D62823AF0EA0}"/>
              </a:ext>
            </a:extLst>
          </p:cNvPr>
          <p:cNvGraphicFramePr>
            <a:graphicFrameLocks noGrp="1"/>
          </p:cNvGraphicFramePr>
          <p:nvPr/>
        </p:nvGraphicFramePr>
        <p:xfrm>
          <a:off x="5041184" y="1508617"/>
          <a:ext cx="3075188" cy="208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1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名前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C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D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89162D91-CF0F-2E5D-CE1E-911940315091}"/>
              </a:ext>
            </a:extLst>
          </p:cNvPr>
          <p:cNvGraphicFramePr>
            <a:graphicFrameLocks noGrp="1"/>
          </p:cNvGraphicFramePr>
          <p:nvPr/>
        </p:nvGraphicFramePr>
        <p:xfrm>
          <a:off x="5041184" y="4667575"/>
          <a:ext cx="3464577" cy="1668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昼食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料金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そば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カレーライス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400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うどん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250</a:t>
                      </a:r>
                      <a:endParaRPr kumimoji="1" lang="ja-JP" altLang="en-US" sz="24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55E7A92-B8C9-2F67-C370-D596539CCF20}"/>
              </a:ext>
            </a:extLst>
          </p:cNvPr>
          <p:cNvSpPr txBox="1"/>
          <p:nvPr/>
        </p:nvSpPr>
        <p:spPr>
          <a:xfrm>
            <a:off x="1291041" y="443674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正規化前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356246-848C-B62C-E6A1-1CE17E8AB715}"/>
              </a:ext>
            </a:extLst>
          </p:cNvPr>
          <p:cNvSpPr txBox="1"/>
          <p:nvPr/>
        </p:nvSpPr>
        <p:spPr>
          <a:xfrm>
            <a:off x="6065586" y="639633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正規化後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0DE3B0-C4AB-B24E-9F31-B54061529ABB}"/>
              </a:ext>
            </a:extLst>
          </p:cNvPr>
          <p:cNvSpPr txBox="1"/>
          <p:nvPr/>
        </p:nvSpPr>
        <p:spPr>
          <a:xfrm>
            <a:off x="4019678" y="704869"/>
            <a:ext cx="51047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X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AS SELECT DISTINCT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名前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T;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E4EE18B-798C-75FF-A601-593A2A542AB4}"/>
              </a:ext>
            </a:extLst>
          </p:cNvPr>
          <p:cNvSpPr txBox="1"/>
          <p:nvPr/>
        </p:nvSpPr>
        <p:spPr>
          <a:xfrm>
            <a:off x="4166964" y="3874104"/>
            <a:ext cx="49574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Y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AS SELECT DISTINCT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昼食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料金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FROM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T;</a:t>
            </a:r>
          </a:p>
        </p:txBody>
      </p:sp>
    </p:spTree>
    <p:extLst>
      <p:ext uri="{BB962C8B-B14F-4D97-AF65-F5344CB8AC3E}">
        <p14:creationId xmlns:p14="http://schemas.microsoft.com/office/powerpoint/2010/main" val="14938790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3603</TotalTime>
  <Words>2767</Words>
  <Application>Microsoft Office PowerPoint</Application>
  <PresentationFormat>画面に合わせる (4:3)</PresentationFormat>
  <Paragraphs>781</Paragraphs>
  <Slides>47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47</vt:i4>
      </vt:variant>
    </vt:vector>
  </HeadingPairs>
  <TitlesOfParts>
    <vt:vector size="60" baseType="lpstr">
      <vt:lpstr>Söhne</vt:lpstr>
      <vt:lpstr>メイリオ</vt:lpstr>
      <vt:lpstr>游ゴシック</vt:lpstr>
      <vt:lpstr>Abadi</vt:lpstr>
      <vt:lpstr>Arial</vt:lpstr>
      <vt:lpstr>Calibri</vt:lpstr>
      <vt:lpstr>Courier New</vt:lpstr>
      <vt:lpstr>Inconsolata</vt:lpstr>
      <vt:lpstr>Segoe UI</vt:lpstr>
      <vt:lpstr>1_Office テーマ</vt:lpstr>
      <vt:lpstr>3_Office テーマ</vt:lpstr>
      <vt:lpstr>4_Office テーマ</vt:lpstr>
      <vt:lpstr>5_Office テーマ</vt:lpstr>
      <vt:lpstr>de-14. データベース設計演習，正規化 </vt:lpstr>
      <vt:lpstr>PowerPoint プレゼンテーション</vt:lpstr>
      <vt:lpstr>14-1. イントロダクション</vt:lpstr>
      <vt:lpstr>リレーショナルデータベースの仕組み</vt:lpstr>
      <vt:lpstr>正規化</vt:lpstr>
      <vt:lpstr>正規化の例</vt:lpstr>
      <vt:lpstr>正規化前の問題</vt:lpstr>
      <vt:lpstr>正規化によるデータの不整合の防止</vt:lpstr>
      <vt:lpstr>SQL を用いたデータベースの正規化</vt:lpstr>
      <vt:lpstr>正規化と情報無損失</vt:lpstr>
      <vt:lpstr>正規化と情報無損失</vt:lpstr>
      <vt:lpstr>正規化と情報無損失</vt:lpstr>
      <vt:lpstr>商品テーブルと購入テーブル</vt:lpstr>
      <vt:lpstr>結合の例</vt:lpstr>
      <vt:lpstr>SQL による結合の基本</vt:lpstr>
      <vt:lpstr>テーブル結合の総括</vt:lpstr>
      <vt:lpstr>結合条件</vt:lpstr>
      <vt:lpstr>結合結果の絞り込みと Access 固有の SQL 制約</vt:lpstr>
      <vt:lpstr>正規化のメリットとデメリット</vt:lpstr>
      <vt:lpstr>正規化と正規形</vt:lpstr>
      <vt:lpstr>第三正規形への変換例①</vt:lpstr>
      <vt:lpstr>第三正規形への変換例②</vt:lpstr>
      <vt:lpstr>正規形のレベル</vt:lpstr>
      <vt:lpstr>8-2. 演習</vt:lpstr>
      <vt:lpstr>いまから演習で行うこと、注意点</vt:lpstr>
      <vt:lpstr>演習１．Access の SQL ビューを用いたテーブル定義 とデータの追加</vt:lpstr>
      <vt:lpstr>演習　</vt:lpstr>
      <vt:lpstr>PowerPoint プレゼンテーション</vt:lpstr>
      <vt:lpstr>PowerPoint プレゼンテーション</vt:lpstr>
      <vt:lpstr>PowerPoint プレゼンテーション</vt:lpstr>
      <vt:lpstr>間違ってしまったときは、テーブルの削除 を行ってからやり直した方が早い場合がある</vt:lpstr>
      <vt:lpstr>演習２．種々のSQL問い合わせ． Access の SQL ビューを使用． </vt:lpstr>
      <vt:lpstr>Access の SQL ビューを用いた問い合わせ</vt:lpstr>
      <vt:lpstr>SQL 問い合わせ（クエリ）で使用する２つのビュー</vt:lpstr>
      <vt:lpstr>PowerPoint プレゼンテーション</vt:lpstr>
      <vt:lpstr>PowerPoint プレゼンテーション</vt:lpstr>
      <vt:lpstr>PowerPoint プレゼンテーション</vt:lpstr>
      <vt:lpstr>演習３で行うこと</vt:lpstr>
      <vt:lpstr>演習３．正規化、正規化における情報無損失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リレーショナルデータベース演習</dc:title>
  <dc:creator>kaneko kunihiko</dc:creator>
  <cp:lastModifiedBy>金子　邦彦</cp:lastModifiedBy>
  <cp:revision>309</cp:revision>
  <dcterms:created xsi:type="dcterms:W3CDTF">2019-11-02T00:06:04Z</dcterms:created>
  <dcterms:modified xsi:type="dcterms:W3CDTF">2025-03-14T09:07:11Z</dcterms:modified>
</cp:coreProperties>
</file>