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3" r:id="rId4"/>
    <p:sldMasterId id="2147483698" r:id="rId5"/>
    <p:sldMasterId id="2147483708" r:id="rId6"/>
    <p:sldMasterId id="2147483713" r:id="rId7"/>
    <p:sldMasterId id="2147483718" r:id="rId8"/>
  </p:sldMasterIdLst>
  <p:notesMasterIdLst>
    <p:notesMasterId r:id="rId60"/>
  </p:notesMasterIdLst>
  <p:sldIdLst>
    <p:sldId id="1037" r:id="rId9"/>
    <p:sldId id="1039" r:id="rId10"/>
    <p:sldId id="1054" r:id="rId11"/>
    <p:sldId id="1382" r:id="rId12"/>
    <p:sldId id="407" r:id="rId13"/>
    <p:sldId id="983" r:id="rId14"/>
    <p:sldId id="1079" r:id="rId15"/>
    <p:sldId id="1040" r:id="rId16"/>
    <p:sldId id="1862" r:id="rId17"/>
    <p:sldId id="1041" r:id="rId18"/>
    <p:sldId id="744" r:id="rId19"/>
    <p:sldId id="1046" r:id="rId20"/>
    <p:sldId id="1058" r:id="rId21"/>
    <p:sldId id="986" r:id="rId22"/>
    <p:sldId id="1060" r:id="rId23"/>
    <p:sldId id="341" r:id="rId24"/>
    <p:sldId id="409" r:id="rId25"/>
    <p:sldId id="354" r:id="rId26"/>
    <p:sldId id="355" r:id="rId27"/>
    <p:sldId id="356" r:id="rId28"/>
    <p:sldId id="1045" r:id="rId29"/>
    <p:sldId id="1047" r:id="rId30"/>
    <p:sldId id="1062" r:id="rId31"/>
    <p:sldId id="565" r:id="rId32"/>
    <p:sldId id="1063" r:id="rId33"/>
    <p:sldId id="518" r:id="rId34"/>
    <p:sldId id="579" r:id="rId35"/>
    <p:sldId id="580" r:id="rId36"/>
    <p:sldId id="581" r:id="rId37"/>
    <p:sldId id="1048" r:id="rId38"/>
    <p:sldId id="1067" r:id="rId39"/>
    <p:sldId id="1080" r:id="rId40"/>
    <p:sldId id="988" r:id="rId41"/>
    <p:sldId id="1861" r:id="rId42"/>
    <p:sldId id="746" r:id="rId43"/>
    <p:sldId id="747" r:id="rId44"/>
    <p:sldId id="748" r:id="rId45"/>
    <p:sldId id="745" r:id="rId46"/>
    <p:sldId id="1066" r:id="rId47"/>
    <p:sldId id="883" r:id="rId48"/>
    <p:sldId id="884" r:id="rId49"/>
    <p:sldId id="887" r:id="rId50"/>
    <p:sldId id="886" r:id="rId51"/>
    <p:sldId id="885" r:id="rId52"/>
    <p:sldId id="888" r:id="rId53"/>
    <p:sldId id="1076" r:id="rId54"/>
    <p:sldId id="1052" r:id="rId55"/>
    <p:sldId id="1068" r:id="rId56"/>
    <p:sldId id="1069" r:id="rId57"/>
    <p:sldId id="1070" r:id="rId58"/>
    <p:sldId id="1073" r:id="rId5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606" autoAdjust="0"/>
    <p:restoredTop sz="94660"/>
  </p:normalViewPr>
  <p:slideViewPr>
    <p:cSldViewPr snapToGrid="0">
      <p:cViewPr varScale="1">
        <p:scale>
          <a:sx n="51" d="100"/>
          <a:sy n="51" d="100"/>
        </p:scale>
        <p:origin x="724" y="24"/>
      </p:cViewPr>
      <p:guideLst/>
    </p:cSldViewPr>
  </p:slideViewPr>
  <p:notesTextViewPr>
    <p:cViewPr>
      <p:scale>
        <a:sx n="3" d="2"/>
        <a:sy n="3" d="2"/>
      </p:scale>
      <p:origin x="0" y="0"/>
    </p:cViewPr>
  </p:notesTextViewPr>
  <p:sorterViewPr>
    <p:cViewPr varScale="1">
      <p:scale>
        <a:sx n="1" d="1"/>
        <a:sy n="1" d="1"/>
      </p:scale>
      <p:origin x="0" y="-15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2024/10/22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382FCC-E7B9-4D79-B158-EAEDCA2E77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1915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968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9989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382FCC-E7B9-4D79-B158-EAEDCA2E77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4680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6044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9066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6840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07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0227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1682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0560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419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2101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71847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98496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7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2112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86707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10129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82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49759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35638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866491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562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00682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059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43660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002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7042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1107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8249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09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63211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11206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2024/10/22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58266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722890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324140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753182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717033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2024/10/22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1280069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90852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de/de/index.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sz="3600" dirty="0">
                <a:latin typeface="メイリオ" panose="020B0604030504040204" pitchFamily="50" charset="-128"/>
              </a:rPr>
              <a:t>de-2. </a:t>
            </a:r>
            <a:r>
              <a:rPr lang="en-US" altLang="ja-JP" sz="3600" dirty="0"/>
              <a:t>Microsoft Access</a:t>
            </a:r>
            <a:r>
              <a:rPr lang="ja-JP" altLang="en-US" sz="3600" dirty="0"/>
              <a:t>を用いたデータベース操作入門：</a:t>
            </a:r>
            <a:r>
              <a:rPr lang="en-US" altLang="ja-JP" sz="3600" dirty="0"/>
              <a:t>SQL</a:t>
            </a:r>
            <a:r>
              <a:rPr lang="ja-JP" altLang="en-US" sz="3600" dirty="0"/>
              <a:t>とビジュアルインターフェースの活用</a:t>
            </a:r>
            <a:br>
              <a:rPr lang="en-US" altLang="ja-JP" sz="3600" dirty="0"/>
            </a:br>
            <a:endParaRPr lang="ja-JP" altLang="en-US" sz="3600"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（データベース演習）</a:t>
            </a:r>
          </a:p>
          <a:p>
            <a:r>
              <a:rPr lang="en-US" altLang="ja-JP" dirty="0"/>
              <a:t>URL: </a:t>
            </a:r>
            <a:r>
              <a:rPr lang="en-US" altLang="ja-JP" dirty="0">
                <a:hlinkClick r:id="rId5"/>
              </a:rPr>
              <a:t>https://www.kkaneko.</a:t>
            </a:r>
            <a:r>
              <a:rPr lang="en-US" altLang="ja-JP">
                <a:hlinkClick r:id="rId5"/>
              </a:rPr>
              <a:t>jp/de/</a:t>
            </a:r>
            <a:r>
              <a:rPr lang="en-US" altLang="ja-JP" dirty="0">
                <a:hlinkClick r:id="rId5"/>
              </a:rPr>
              <a:t>de/index</a:t>
            </a:r>
            <a:r>
              <a:rPr lang="en-US" altLang="ja-JP">
                <a:hlinkClick r:id="rId5"/>
              </a:rPr>
              <a:t>.html</a:t>
            </a:r>
            <a:endParaRPr lang="en-US" altLang="ja-JP"/>
          </a:p>
          <a:p>
            <a:endParaRPr lang="en-US" altLang="ja-JP" dirty="0"/>
          </a:p>
          <a:p>
            <a:endParaRPr lang="en-US" altLang="ja-JP" dirty="0"/>
          </a:p>
          <a:p>
            <a:endParaRPr lang="en-US" altLang="ja-JP" dirty="0"/>
          </a:p>
        </p:txBody>
      </p:sp>
      <p:sp>
        <p:nvSpPr>
          <p:cNvPr id="10" name="テキスト ボックス 9">
            <a:extLst>
              <a:ext uri="{FF2B5EF4-FFF2-40B4-BE49-F238E27FC236}">
                <a16:creationId xmlns:a16="http://schemas.microsoft.com/office/drawing/2014/main" id="{EF9063F4-408C-4FB1-9B7C-B925DB0C1E83}"/>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996" y="440734"/>
            <a:ext cx="8753475" cy="507206"/>
          </a:xfrm>
        </p:spPr>
        <p:txBody>
          <a:bodyPr>
            <a:normAutofit fontScale="90000"/>
          </a:bodyPr>
          <a:lstStyle/>
          <a:p>
            <a:r>
              <a:rPr kumimoji="1" lang="ja-JP" altLang="en-US" dirty="0"/>
              <a:t>データシートビュー</a:t>
            </a:r>
            <a:r>
              <a:rPr lang="ja-JP" altLang="en-US" dirty="0"/>
              <a:t>，</a:t>
            </a:r>
            <a:r>
              <a:rPr kumimoji="1" lang="ja-JP" altLang="en-US" dirty="0"/>
              <a:t>デザインビュー，</a:t>
            </a:r>
            <a:r>
              <a:rPr kumimoji="1" lang="en-US" altLang="ja-JP" dirty="0"/>
              <a:t>SQL</a:t>
            </a:r>
            <a:r>
              <a:rPr kumimoji="1" lang="ja-JP" altLang="en-US" dirty="0"/>
              <a:t>ビュー</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3" name="図 2"/>
          <p:cNvPicPr>
            <a:picLocks noChangeAspect="1"/>
          </p:cNvPicPr>
          <p:nvPr/>
        </p:nvPicPr>
        <p:blipFill>
          <a:blip r:embed="rId2"/>
          <a:stretch>
            <a:fillRect/>
          </a:stretch>
        </p:blipFill>
        <p:spPr>
          <a:xfrm>
            <a:off x="317291" y="1116902"/>
            <a:ext cx="3348455" cy="1425087"/>
          </a:xfrm>
          <a:prstGeom prst="rect">
            <a:avLst/>
          </a:prstGeom>
        </p:spPr>
      </p:pic>
      <p:pic>
        <p:nvPicPr>
          <p:cNvPr id="8" name="図 7"/>
          <p:cNvPicPr>
            <a:picLocks noChangeAspect="1"/>
          </p:cNvPicPr>
          <p:nvPr/>
        </p:nvPicPr>
        <p:blipFill>
          <a:blip r:embed="rId3"/>
          <a:stretch>
            <a:fillRect/>
          </a:stretch>
        </p:blipFill>
        <p:spPr>
          <a:xfrm>
            <a:off x="4565733" y="2105577"/>
            <a:ext cx="4376738" cy="2900427"/>
          </a:xfrm>
          <a:prstGeom prst="rect">
            <a:avLst/>
          </a:prstGeom>
        </p:spPr>
      </p:pic>
      <p:sp>
        <p:nvSpPr>
          <p:cNvPr id="19" name="テキスト ボックス 18"/>
          <p:cNvSpPr txBox="1"/>
          <p:nvPr/>
        </p:nvSpPr>
        <p:spPr>
          <a:xfrm>
            <a:off x="4946078" y="5187006"/>
            <a:ext cx="3877985"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問い合わせ（クエリ）</a:t>
            </a:r>
            <a:r>
              <a:rPr kumimoji="0" lang="ja-JP" altLang="en-US" sz="1800" b="0" i="0" u="none" strike="noStrike" kern="1200" cap="none" spc="0" normalizeH="0" baseline="0" noProof="0" dirty="0">
                <a:ln>
                  <a:noFill/>
                </a:ln>
                <a:solidFill>
                  <a:prstClr val="black">
                    <a:lumMod val="95000"/>
                    <a:lumOff val="5000"/>
                  </a:prstClr>
                </a:solidFill>
                <a:effectLst/>
                <a:uLnTx/>
                <a:uFillTx/>
                <a:latin typeface="Calibri" panose="020F0502020204030204"/>
                <a:ea typeface="游ゴシック" panose="020B0400000000000000" pitchFamily="50" charset="-128"/>
                <a:cs typeface="+mn-cs"/>
              </a:rPr>
              <a:t>の設計を行う</a:t>
            </a:r>
            <a:endParaRPr kumimoji="0" lang="en-US" altLang="ja-JP" sz="1800" b="0" i="0" u="none" strike="noStrike" kern="1200" cap="none" spc="0" normalizeH="0" baseline="0" noProof="0" dirty="0">
              <a:ln>
                <a:noFill/>
              </a:ln>
              <a:solidFill>
                <a:prstClr val="black">
                  <a:lumMod val="95000"/>
                  <a:lumOff val="5000"/>
                </a:prstClr>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デザインビュー</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pic>
        <p:nvPicPr>
          <p:cNvPr id="9" name="図 8"/>
          <p:cNvPicPr>
            <a:picLocks noChangeAspect="1"/>
          </p:cNvPicPr>
          <p:nvPr/>
        </p:nvPicPr>
        <p:blipFill>
          <a:blip r:embed="rId4"/>
          <a:stretch>
            <a:fillRect/>
          </a:stretch>
        </p:blipFill>
        <p:spPr>
          <a:xfrm>
            <a:off x="21698" y="5075588"/>
            <a:ext cx="4400163" cy="869168"/>
          </a:xfrm>
          <a:prstGeom prst="rect">
            <a:avLst/>
          </a:prstGeom>
        </p:spPr>
      </p:pic>
      <p:sp>
        <p:nvSpPr>
          <p:cNvPr id="20" name="テキスト ボックス 19"/>
          <p:cNvSpPr txBox="1"/>
          <p:nvPr/>
        </p:nvSpPr>
        <p:spPr>
          <a:xfrm>
            <a:off x="358802" y="6075145"/>
            <a:ext cx="373211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の作成、編集を行う</a:t>
            </a:r>
            <a:r>
              <a:rPr kumimoji="0" lang="en-US" altLang="ja-JP"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SQL</a:t>
            </a: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ビュー</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124898" y="2526206"/>
            <a:ext cx="4108817"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データシートビュー</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テーブルの中のデータ</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を表示。</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データの確認、編集、新しいデータ</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の追加、検索、コピー＆貼り付け</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できる。データの操作や確認に便利。</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5" name="正方形/長方形 4"/>
          <p:cNvSpPr/>
          <p:nvPr/>
        </p:nvSpPr>
        <p:spPr>
          <a:xfrm>
            <a:off x="1427126" y="1829445"/>
            <a:ext cx="2159138" cy="5663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96F4D967-1BFB-C9EA-EA85-E8085275A1A6}"/>
              </a:ext>
            </a:extLst>
          </p:cNvPr>
          <p:cNvSpPr txBox="1"/>
          <p:nvPr/>
        </p:nvSpPr>
        <p:spPr>
          <a:xfrm>
            <a:off x="4394682" y="1094326"/>
            <a:ext cx="4339650"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デザインビュー</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テーブル、クエリ、フォーム、レポート</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の設計を行う画面</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1885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6B1BA1-0BD1-45F8-A793-30AA1515831A}"/>
              </a:ext>
            </a:extLst>
          </p:cNvPr>
          <p:cNvPicPr>
            <a:picLocks noChangeAspect="1"/>
          </p:cNvPicPr>
          <p:nvPr/>
        </p:nvPicPr>
        <p:blipFill>
          <a:blip r:embed="rId2"/>
          <a:stretch>
            <a:fillRect/>
          </a:stretch>
        </p:blipFill>
        <p:spPr>
          <a:xfrm>
            <a:off x="661063" y="2359992"/>
            <a:ext cx="3888568" cy="3631202"/>
          </a:xfrm>
          <a:prstGeom prst="rect">
            <a:avLst/>
          </a:prstGeom>
        </p:spPr>
      </p:pic>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pPr>
                <a:lnSpc>
                  <a:spcPct val="100000"/>
                </a:lnSpc>
                <a:spcBef>
                  <a:spcPct val="0"/>
                </a:spcBef>
                <a:buFontTx/>
                <a:buNone/>
              </a:pPr>
              <a:t>11</a:t>
            </a:fld>
            <a:endParaRPr lang="ja-JP" altLang="en-US" sz="1350" dirty="0"/>
          </a:p>
        </p:txBody>
      </p:sp>
      <p:sp>
        <p:nvSpPr>
          <p:cNvPr id="19460" name="Rectangle 2"/>
          <p:cNvSpPr>
            <a:spLocks noGrp="1"/>
          </p:cNvSpPr>
          <p:nvPr>
            <p:ph type="title" idx="4294967295"/>
          </p:nvPr>
        </p:nvSpPr>
        <p:spPr>
          <a:xfrm>
            <a:off x="237849" y="207040"/>
            <a:ext cx="6429375" cy="753666"/>
          </a:xfrm>
        </p:spPr>
        <p:txBody>
          <a:bodyPr>
            <a:normAutofit/>
          </a:bodyPr>
          <a:lstStyle/>
          <a:p>
            <a:pPr>
              <a:lnSpc>
                <a:spcPct val="100000"/>
              </a:lnSpc>
              <a:spcBef>
                <a:spcPct val="20000"/>
              </a:spcBef>
            </a:pPr>
            <a:r>
              <a:rPr lang="en-US" altLang="ja-JP" sz="3000" dirty="0"/>
              <a:t>SQL </a:t>
            </a:r>
            <a:r>
              <a:rPr lang="ja-JP" altLang="en-US" sz="3000" dirty="0"/>
              <a:t>ビューを開く操作</a:t>
            </a:r>
          </a:p>
        </p:txBody>
      </p:sp>
      <p:sp>
        <p:nvSpPr>
          <p:cNvPr id="19461" name="Rectangle 3"/>
          <p:cNvSpPr>
            <a:spLocks noGrp="1"/>
          </p:cNvSpPr>
          <p:nvPr>
            <p:ph type="body" idx="4294967295"/>
          </p:nvPr>
        </p:nvSpPr>
        <p:spPr>
          <a:xfrm>
            <a:off x="661063" y="1074163"/>
            <a:ext cx="7862844" cy="1131218"/>
          </a:xfrm>
        </p:spPr>
        <p:txBody>
          <a:bodyPr>
            <a:normAutofit/>
          </a:bodyPr>
          <a:lstStyle/>
          <a:p>
            <a:pPr marL="0" indent="0">
              <a:lnSpc>
                <a:spcPct val="120000"/>
              </a:lnSpc>
              <a:buNone/>
            </a:pPr>
            <a:r>
              <a:rPr lang="en-US" altLang="ja-JP" sz="2400" dirty="0"/>
              <a:t>Access  </a:t>
            </a:r>
            <a:r>
              <a:rPr lang="ja-JP" altLang="en-US" sz="2400" dirty="0"/>
              <a:t>で、</a:t>
            </a:r>
            <a:r>
              <a:rPr lang="en-US" altLang="ja-JP" sz="2400" b="1" dirty="0">
                <a:solidFill>
                  <a:srgbClr val="C00000"/>
                </a:solidFill>
              </a:rPr>
              <a:t>SQL </a:t>
            </a:r>
            <a:r>
              <a:rPr lang="ja-JP" altLang="en-US" sz="2400" b="1" dirty="0">
                <a:solidFill>
                  <a:srgbClr val="C00000"/>
                </a:solidFill>
              </a:rPr>
              <a:t>ビュー</a:t>
            </a:r>
            <a:r>
              <a:rPr lang="ja-JP" altLang="en-US" sz="2400" dirty="0"/>
              <a:t>を</a:t>
            </a:r>
            <a:r>
              <a:rPr lang="ja-JP" altLang="en-US" sz="2400" b="1" dirty="0"/>
              <a:t>開くとき</a:t>
            </a:r>
            <a:r>
              <a:rPr lang="ja-JP" altLang="en-US" sz="2400" dirty="0"/>
              <a:t>は、</a:t>
            </a:r>
            <a:r>
              <a:rPr lang="ja-JP" altLang="en-US" sz="2400" dirty="0">
                <a:latin typeface="メイリオ" panose="020B0604030504040204" pitchFamily="50" charset="-128"/>
              </a:rPr>
              <a:t>「</a:t>
            </a:r>
            <a:r>
              <a:rPr lang="ja-JP" altLang="en-US" sz="2400" b="1" dirty="0">
                <a:latin typeface="メイリオ" panose="020B0604030504040204" pitchFamily="50" charset="-128"/>
              </a:rPr>
              <a:t>表示</a:t>
            </a:r>
            <a:r>
              <a:rPr lang="ja-JP" altLang="en-US" sz="2400" dirty="0">
                <a:latin typeface="メイリオ" panose="020B0604030504040204" pitchFamily="50" charset="-128"/>
              </a:rPr>
              <a:t>」→「</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」と操作する</a:t>
            </a:r>
            <a:endParaRPr lang="en-US" altLang="ja-JP" sz="2400" dirty="0">
              <a:solidFill>
                <a:srgbClr val="C00000"/>
              </a:solidFill>
            </a:endParaRPr>
          </a:p>
        </p:txBody>
      </p:sp>
      <p:sp>
        <p:nvSpPr>
          <p:cNvPr id="8" name="角丸四角形 7"/>
          <p:cNvSpPr/>
          <p:nvPr/>
        </p:nvSpPr>
        <p:spPr>
          <a:xfrm>
            <a:off x="435035" y="1000840"/>
            <a:ext cx="8273930" cy="110108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正方形/長方形 10"/>
          <p:cNvSpPr/>
          <p:nvPr/>
        </p:nvSpPr>
        <p:spPr>
          <a:xfrm>
            <a:off x="661063" y="3328409"/>
            <a:ext cx="931621" cy="979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正方形/長方形 9"/>
          <p:cNvSpPr/>
          <p:nvPr/>
        </p:nvSpPr>
        <p:spPr>
          <a:xfrm>
            <a:off x="943097" y="4393302"/>
            <a:ext cx="2017547" cy="59799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4" name="図 3">
            <a:extLst>
              <a:ext uri="{FF2B5EF4-FFF2-40B4-BE49-F238E27FC236}">
                <a16:creationId xmlns:a16="http://schemas.microsoft.com/office/drawing/2014/main" id="{1C251054-525F-48C0-AE76-7DE16DEF7E93}"/>
              </a:ext>
            </a:extLst>
          </p:cNvPr>
          <p:cNvPicPr>
            <a:picLocks noChangeAspect="1"/>
          </p:cNvPicPr>
          <p:nvPr/>
        </p:nvPicPr>
        <p:blipFill>
          <a:blip r:embed="rId3"/>
          <a:stretch>
            <a:fillRect/>
          </a:stretch>
        </p:blipFill>
        <p:spPr>
          <a:xfrm>
            <a:off x="5185664" y="3174204"/>
            <a:ext cx="1999782" cy="1821563"/>
          </a:xfrm>
          <a:prstGeom prst="rect">
            <a:avLst/>
          </a:prstGeom>
        </p:spPr>
      </p:pic>
      <p:sp>
        <p:nvSpPr>
          <p:cNvPr id="7" name="テキスト ボックス 6">
            <a:extLst>
              <a:ext uri="{FF2B5EF4-FFF2-40B4-BE49-F238E27FC236}">
                <a16:creationId xmlns:a16="http://schemas.microsoft.com/office/drawing/2014/main" id="{325D0D47-A29A-4246-9B50-119F4EEE02A9}"/>
              </a:ext>
            </a:extLst>
          </p:cNvPr>
          <p:cNvSpPr txBox="1"/>
          <p:nvPr/>
        </p:nvSpPr>
        <p:spPr>
          <a:xfrm>
            <a:off x="5185664" y="2512645"/>
            <a:ext cx="3082895" cy="646331"/>
          </a:xfrm>
          <a:prstGeom prst="rect">
            <a:avLst/>
          </a:prstGeom>
          <a:noFill/>
        </p:spPr>
        <p:txBody>
          <a:bodyPr wrap="none" rtlCol="0">
            <a:spAutoFit/>
          </a:bodyPr>
          <a:lstStyle/>
          <a:p>
            <a:r>
              <a:rPr kumimoji="1" lang="ja-JP" altLang="en-US" dirty="0"/>
              <a:t>表示の下に「</a:t>
            </a:r>
            <a:r>
              <a:rPr kumimoji="1" lang="en-US" altLang="ja-JP" dirty="0"/>
              <a:t>SQL</a:t>
            </a:r>
            <a:r>
              <a:rPr kumimoji="1" lang="ja-JP" altLang="en-US" dirty="0"/>
              <a:t>ビュー」が</a:t>
            </a:r>
            <a:endParaRPr kumimoji="1" lang="en-US" altLang="ja-JP" dirty="0"/>
          </a:p>
          <a:p>
            <a:r>
              <a:rPr kumimoji="1" lang="ja-JP" altLang="en-US" dirty="0"/>
              <a:t>ないときは、</a:t>
            </a:r>
          </a:p>
        </p:txBody>
      </p:sp>
      <p:pic>
        <p:nvPicPr>
          <p:cNvPr id="12" name="図 11">
            <a:extLst>
              <a:ext uri="{FF2B5EF4-FFF2-40B4-BE49-F238E27FC236}">
                <a16:creationId xmlns:a16="http://schemas.microsoft.com/office/drawing/2014/main" id="{DC7F0BF5-BF62-4E8F-AD92-3F6F3D0235FE}"/>
              </a:ext>
            </a:extLst>
          </p:cNvPr>
          <p:cNvPicPr>
            <a:picLocks noChangeAspect="1"/>
          </p:cNvPicPr>
          <p:nvPr/>
        </p:nvPicPr>
        <p:blipFill>
          <a:blip r:embed="rId4"/>
          <a:stretch>
            <a:fillRect/>
          </a:stretch>
        </p:blipFill>
        <p:spPr>
          <a:xfrm>
            <a:off x="5245038" y="5566993"/>
            <a:ext cx="3237899" cy="1258465"/>
          </a:xfrm>
          <a:prstGeom prst="rect">
            <a:avLst/>
          </a:prstGeom>
        </p:spPr>
      </p:pic>
      <p:sp>
        <p:nvSpPr>
          <p:cNvPr id="17" name="テキスト ボックス 16">
            <a:extLst>
              <a:ext uri="{FF2B5EF4-FFF2-40B4-BE49-F238E27FC236}">
                <a16:creationId xmlns:a16="http://schemas.microsoft.com/office/drawing/2014/main" id="{57A35FEA-D20D-40EB-8740-0901BEF3ABBC}"/>
              </a:ext>
            </a:extLst>
          </p:cNvPr>
          <p:cNvSpPr txBox="1"/>
          <p:nvPr/>
        </p:nvSpPr>
        <p:spPr>
          <a:xfrm>
            <a:off x="5185664" y="4936563"/>
            <a:ext cx="3416320" cy="646331"/>
          </a:xfrm>
          <a:prstGeom prst="rect">
            <a:avLst/>
          </a:prstGeom>
          <a:noFill/>
        </p:spPr>
        <p:txBody>
          <a:bodyPr wrap="none" rtlCol="0">
            <a:spAutoFit/>
          </a:bodyPr>
          <a:lstStyle/>
          <a:p>
            <a:r>
              <a:rPr kumimoji="1" lang="ja-JP" altLang="en-US" dirty="0"/>
              <a:t>「</a:t>
            </a:r>
            <a:r>
              <a:rPr kumimoji="1" lang="ja-JP" altLang="en-US" b="1" dirty="0"/>
              <a:t>作成</a:t>
            </a:r>
            <a:r>
              <a:rPr kumimoji="1" lang="ja-JP" altLang="en-US" dirty="0"/>
              <a:t>」，「</a:t>
            </a:r>
            <a:r>
              <a:rPr kumimoji="1" lang="ja-JP" altLang="en-US" b="1" dirty="0"/>
              <a:t>クエリデザイン</a:t>
            </a:r>
            <a:r>
              <a:rPr kumimoji="1" lang="ja-JP" altLang="en-US" dirty="0"/>
              <a:t>」</a:t>
            </a:r>
            <a:endParaRPr kumimoji="1" lang="en-US" altLang="ja-JP" dirty="0"/>
          </a:p>
          <a:p>
            <a:r>
              <a:rPr kumimoji="1" lang="ja-JP" altLang="en-US" dirty="0"/>
              <a:t>と操作</a:t>
            </a:r>
          </a:p>
        </p:txBody>
      </p:sp>
      <p:sp>
        <p:nvSpPr>
          <p:cNvPr id="18" name="正方形/長方形 17">
            <a:extLst>
              <a:ext uri="{FF2B5EF4-FFF2-40B4-BE49-F238E27FC236}">
                <a16:creationId xmlns:a16="http://schemas.microsoft.com/office/drawing/2014/main" id="{866EDF79-D3D6-473D-BB39-A7F3098FE339}"/>
              </a:ext>
            </a:extLst>
          </p:cNvPr>
          <p:cNvSpPr/>
          <p:nvPr/>
        </p:nvSpPr>
        <p:spPr>
          <a:xfrm>
            <a:off x="7549656" y="5960921"/>
            <a:ext cx="538463" cy="75390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正方形/長方形 18">
            <a:extLst>
              <a:ext uri="{FF2B5EF4-FFF2-40B4-BE49-F238E27FC236}">
                <a16:creationId xmlns:a16="http://schemas.microsoft.com/office/drawing/2014/main" id="{3939DEC5-2D09-4BEE-A60E-FF2FE765B23C}"/>
              </a:ext>
            </a:extLst>
          </p:cNvPr>
          <p:cNvSpPr/>
          <p:nvPr/>
        </p:nvSpPr>
        <p:spPr>
          <a:xfrm>
            <a:off x="6134779" y="5682506"/>
            <a:ext cx="591134" cy="47161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10350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2-2.</a:t>
            </a:r>
            <a:r>
              <a:rPr lang="ja-JP" altLang="en-US" sz="4500" dirty="0">
                <a:solidFill>
                  <a:schemeClr val="tx2"/>
                </a:solidFill>
                <a:latin typeface="メイリオ" panose="020B0604030504040204" pitchFamily="50" charset="-128"/>
              </a:rPr>
              <a:t> テーブル定義（</a:t>
            </a:r>
            <a:r>
              <a:rPr lang="en-US" altLang="ja-JP" sz="4500" dirty="0">
                <a:solidFill>
                  <a:schemeClr val="tx2"/>
                </a:solidFill>
                <a:latin typeface="メイリオ" panose="020B0604030504040204" pitchFamily="50" charset="-128"/>
              </a:rPr>
              <a:t>Access </a:t>
            </a:r>
            <a:r>
              <a:rPr lang="ja-JP" altLang="en-US" sz="4500" dirty="0">
                <a:solidFill>
                  <a:schemeClr val="tx2"/>
                </a:solidFill>
                <a:latin typeface="メイリオ" panose="020B0604030504040204" pitchFamily="50" charset="-128"/>
              </a:rPr>
              <a:t>の </a:t>
            </a:r>
            <a:r>
              <a:rPr lang="en-US" altLang="ja-JP" sz="4500" dirty="0">
                <a:solidFill>
                  <a:schemeClr val="tx2"/>
                </a:solidFill>
                <a:latin typeface="メイリオ" panose="020B0604030504040204" pitchFamily="50" charset="-128"/>
              </a:rPr>
              <a:t>SQL </a:t>
            </a:r>
            <a:r>
              <a:rPr lang="ja-JP" altLang="en-US" sz="4500" dirty="0">
                <a:solidFill>
                  <a:schemeClr val="tx2"/>
                </a:solidFill>
                <a:latin typeface="メイリオ" panose="020B0604030504040204" pitchFamily="50" charset="-128"/>
              </a:rPr>
              <a:t>ビューを使用）</a:t>
            </a:r>
            <a:r>
              <a:rPr lang="en-US" altLang="ja-JP" sz="4500" dirty="0">
                <a:solidFill>
                  <a:schemeClr val="tx2"/>
                </a:solidFill>
                <a:latin typeface="メイリオ" panose="020B0604030504040204" pitchFamily="50" charset="-128"/>
              </a:rPr>
              <a:t> </a:t>
            </a: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8856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 </a:t>
            </a:r>
            <a:r>
              <a:rPr kumimoji="1" lang="en-US" altLang="ja-JP" dirty="0"/>
              <a:t>SQL </a:t>
            </a:r>
            <a:r>
              <a:rPr kumimoji="1" lang="ja-JP" altLang="en-US" dirty="0"/>
              <a:t>ビューを用いたテーブル定義のプロセス</a:t>
            </a:r>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kumimoji="1" lang="en-US" altLang="ja-JP" sz="2400" b="1" dirty="0">
                <a:solidFill>
                  <a:srgbClr val="C00000"/>
                </a:solidFill>
              </a:rPr>
              <a:t>SQL </a:t>
            </a:r>
            <a:r>
              <a:rPr kumimoji="1" lang="ja-JP" altLang="en-US" sz="2400" b="1" dirty="0">
                <a:solidFill>
                  <a:srgbClr val="C00000"/>
                </a:solidFill>
              </a:rPr>
              <a:t>ビュー</a:t>
            </a:r>
            <a:r>
              <a:rPr kumimoji="1" lang="ja-JP" altLang="en-US" sz="2400" dirty="0"/>
              <a:t>を開く</a:t>
            </a:r>
            <a:endParaRPr kumimoji="1" lang="en-US" altLang="ja-JP" sz="2400" dirty="0"/>
          </a:p>
          <a:p>
            <a:pPr marL="0" indent="0">
              <a:buNone/>
            </a:pPr>
            <a:endParaRPr kumimoji="1" lang="en-US" altLang="ja-JP" sz="2400" dirty="0"/>
          </a:p>
          <a:p>
            <a:pPr marL="0" indent="0">
              <a:buNone/>
            </a:pPr>
            <a:r>
              <a:rPr lang="ja-JP" altLang="en-US" sz="2400" dirty="0"/>
              <a:t>② </a:t>
            </a:r>
            <a:r>
              <a:rPr lang="en-US" altLang="ja-JP" sz="2400" b="1" dirty="0">
                <a:solidFill>
                  <a:srgbClr val="C00000"/>
                </a:solidFill>
              </a:rPr>
              <a:t>SQL </a:t>
            </a:r>
            <a:r>
              <a:rPr lang="ja-JP" altLang="en-US" sz="2400" b="1" dirty="0">
                <a:solidFill>
                  <a:srgbClr val="C00000"/>
                </a:solidFill>
              </a:rPr>
              <a:t>文</a:t>
            </a:r>
            <a:r>
              <a:rPr lang="ja-JP" altLang="en-US" sz="2400" dirty="0"/>
              <a:t>の編集。</a:t>
            </a:r>
            <a:r>
              <a:rPr lang="en-US" altLang="ja-JP" sz="2400" b="1" dirty="0"/>
              <a:t>create table </a:t>
            </a:r>
            <a:r>
              <a:rPr lang="ja-JP" altLang="en-US" sz="2400" dirty="0"/>
              <a:t>を使用</a:t>
            </a:r>
            <a:endParaRPr lang="en-US" altLang="ja-JP" sz="2400" dirty="0"/>
          </a:p>
          <a:p>
            <a:pPr marL="0" indent="0">
              <a:buNone/>
            </a:pPr>
            <a:r>
              <a:rPr lang="ja-JP" altLang="en-US" sz="2400" dirty="0"/>
              <a:t>　</a:t>
            </a:r>
            <a:r>
              <a:rPr kumimoji="1" lang="ja-JP" altLang="en-US" sz="2400" dirty="0"/>
              <a:t>例</a:t>
            </a:r>
            <a:r>
              <a:rPr kumimoji="1" lang="en-US" altLang="ja-JP" sz="2400" dirty="0"/>
              <a:t>: create table T (id integer, name text, age integer);</a:t>
            </a:r>
          </a:p>
          <a:p>
            <a:pPr marL="0" indent="0">
              <a:buNone/>
            </a:pPr>
            <a:endParaRPr kumimoji="1" lang="en-US" altLang="ja-JP" sz="2400" dirty="0"/>
          </a:p>
          <a:p>
            <a:pPr marL="0" indent="0">
              <a:buNone/>
            </a:pPr>
            <a:r>
              <a:rPr lang="ja-JP" altLang="en-US" sz="2400" dirty="0"/>
              <a:t>③ </a:t>
            </a:r>
            <a:r>
              <a:rPr lang="en-US" altLang="ja-JP" sz="2400" b="1" dirty="0">
                <a:solidFill>
                  <a:srgbClr val="C00000"/>
                </a:solidFill>
              </a:rPr>
              <a:t>SQL </a:t>
            </a:r>
            <a:r>
              <a:rPr lang="ja-JP" altLang="en-US" sz="2400" b="1" dirty="0">
                <a:solidFill>
                  <a:srgbClr val="C00000"/>
                </a:solidFill>
              </a:rPr>
              <a:t>文</a:t>
            </a:r>
            <a:r>
              <a:rPr lang="ja-JP" altLang="en-US" sz="2400" dirty="0"/>
              <a:t>の実行</a:t>
            </a:r>
            <a:endParaRPr lang="en-US" altLang="ja-JP" sz="2400" dirty="0"/>
          </a:p>
          <a:p>
            <a:pPr marL="0" indent="0">
              <a:buNone/>
            </a:pPr>
            <a:r>
              <a:rPr kumimoji="1" lang="ja-JP" altLang="en-US" sz="2400" dirty="0"/>
              <a:t>　実行の結果、</a:t>
            </a:r>
            <a:r>
              <a:rPr kumimoji="1" lang="ja-JP" altLang="en-US" sz="2400" b="1" u="sng" dirty="0"/>
              <a:t>空のテーブルが作成される</a:t>
            </a:r>
            <a:r>
              <a:rPr kumimoji="1" lang="ja-JP" altLang="en-US" sz="2400" dirty="0"/>
              <a:t>ので確認</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2930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113654" y="1456511"/>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a:t>
            </a: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名：</a:t>
            </a: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nvGraphicFramePr>
        <p:xfrm>
          <a:off x="321845" y="2152542"/>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 name="テキスト ボックス 2">
            <a:extLst>
              <a:ext uri="{FF2B5EF4-FFF2-40B4-BE49-F238E27FC236}">
                <a16:creationId xmlns:a16="http://schemas.microsoft.com/office/drawing/2014/main" id="{3CAF2776-38A7-4A52-93FC-0A141D712C0A}"/>
              </a:ext>
            </a:extLst>
          </p:cNvPr>
          <p:cNvSpPr txBox="1"/>
          <p:nvPr/>
        </p:nvSpPr>
        <p:spPr>
          <a:xfrm>
            <a:off x="4554118" y="2065478"/>
            <a:ext cx="4476228" cy="224676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autoincrement</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endPar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
        <p:nvSpPr>
          <p:cNvPr id="5" name="テキスト ボックス 4">
            <a:extLst>
              <a:ext uri="{FF2B5EF4-FFF2-40B4-BE49-F238E27FC236}">
                <a16:creationId xmlns:a16="http://schemas.microsoft.com/office/drawing/2014/main" id="{A1D8B12A-20A3-4335-8A47-E550D9C2B216}"/>
              </a:ext>
            </a:extLst>
          </p:cNvPr>
          <p:cNvSpPr txBox="1"/>
          <p:nvPr/>
        </p:nvSpPr>
        <p:spPr>
          <a:xfrm>
            <a:off x="4260272" y="4616659"/>
            <a:ext cx="4447051"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SQL</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文</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Access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では</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integer autoincrement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書かずに「</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autoincrement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6" name="テキスト ボックス 5">
            <a:extLst>
              <a:ext uri="{FF2B5EF4-FFF2-40B4-BE49-F238E27FC236}">
                <a16:creationId xmlns:a16="http://schemas.microsoft.com/office/drawing/2014/main" id="{ABE2EE33-5B0D-4346-B190-FE5A4C1AAA04}"/>
              </a:ext>
            </a:extLst>
          </p:cNvPr>
          <p:cNvSpPr txBox="1"/>
          <p:nvPr/>
        </p:nvSpPr>
        <p:spPr>
          <a:xfrm>
            <a:off x="6362469" y="3944754"/>
            <a:ext cx="2781531" cy="415498"/>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区切りの半角カンマ</a:t>
            </a: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7" name="円/楕円 1">
            <a:extLst>
              <a:ext uri="{FF2B5EF4-FFF2-40B4-BE49-F238E27FC236}">
                <a16:creationId xmlns:a16="http://schemas.microsoft.com/office/drawing/2014/main" id="{6D9BBC20-72C6-4393-8EA5-80F5A5E02AE2}"/>
              </a:ext>
            </a:extLst>
          </p:cNvPr>
          <p:cNvSpPr/>
          <p:nvPr/>
        </p:nvSpPr>
        <p:spPr>
          <a:xfrm>
            <a:off x="7199541" y="3109010"/>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円/楕円 1">
            <a:extLst>
              <a:ext uri="{FF2B5EF4-FFF2-40B4-BE49-F238E27FC236}">
                <a16:creationId xmlns:a16="http://schemas.microsoft.com/office/drawing/2014/main" id="{97F14558-D21F-4A09-A6B1-4C13888434FD}"/>
              </a:ext>
            </a:extLst>
          </p:cNvPr>
          <p:cNvSpPr/>
          <p:nvPr/>
        </p:nvSpPr>
        <p:spPr>
          <a:xfrm>
            <a:off x="8409541" y="2631529"/>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980BF886-DF77-3B80-FEDD-FBA2BD1B92A1}"/>
              </a:ext>
            </a:extLst>
          </p:cNvPr>
          <p:cNvSpPr txBox="1"/>
          <p:nvPr/>
        </p:nvSpPr>
        <p:spPr>
          <a:xfrm>
            <a:off x="0" y="4110510"/>
            <a:ext cx="198002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0"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オートナンバー</a:t>
            </a:r>
          </a:p>
        </p:txBody>
      </p:sp>
      <p:sp>
        <p:nvSpPr>
          <p:cNvPr id="10" name="テキスト ボックス 9">
            <a:extLst>
              <a:ext uri="{FF2B5EF4-FFF2-40B4-BE49-F238E27FC236}">
                <a16:creationId xmlns:a16="http://schemas.microsoft.com/office/drawing/2014/main" id="{F3F97B0B-3070-C610-AACF-B41733D4E7E0}"/>
              </a:ext>
            </a:extLst>
          </p:cNvPr>
          <p:cNvSpPr txBox="1"/>
          <p:nvPr/>
        </p:nvSpPr>
        <p:spPr>
          <a:xfrm>
            <a:off x="1374735" y="4064343"/>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テキスト</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49C45356-84DD-B6A5-E5B0-F9EA95682516}"/>
              </a:ext>
            </a:extLst>
          </p:cNvPr>
          <p:cNvSpPr txBox="1"/>
          <p:nvPr/>
        </p:nvSpPr>
        <p:spPr>
          <a:xfrm>
            <a:off x="2706624" y="4160197"/>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半角</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13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演習１．</a:t>
            </a:r>
            <a:r>
              <a:rPr lang="en-US" altLang="ja-JP" dirty="0"/>
              <a:t>Access </a:t>
            </a:r>
            <a:r>
              <a:rPr lang="ja-JP" altLang="en-US" dirty="0"/>
              <a:t>の </a:t>
            </a:r>
            <a:r>
              <a:rPr lang="en-US" altLang="ja-JP" dirty="0"/>
              <a:t>SQL </a:t>
            </a:r>
            <a:r>
              <a:rPr lang="ja-JP" altLang="en-US" dirty="0"/>
              <a:t>ビューを用いたテーブル定義</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ja-JP" altLang="en-US" sz="2400" b="1" dirty="0"/>
              <a:t>ページ１６～２２</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SQL</a:t>
            </a:r>
            <a:r>
              <a:rPr lang="ja-JP" altLang="en-US" b="1" dirty="0"/>
              <a:t>ビューを開く</a:t>
            </a:r>
            <a:endParaRPr lang="en-US" altLang="ja-JP" b="1" dirty="0"/>
          </a:p>
          <a:p>
            <a:pPr lvl="1">
              <a:spcAft>
                <a:spcPts val="600"/>
              </a:spcAft>
            </a:pPr>
            <a:r>
              <a:rPr lang="en-US" altLang="ja-JP" b="1" dirty="0"/>
              <a:t>SQL</a:t>
            </a:r>
            <a:r>
              <a:rPr lang="ja-JP" altLang="en-US" b="1" dirty="0"/>
              <a:t>文の編集</a:t>
            </a:r>
            <a:endParaRPr lang="en-US" altLang="ja-JP" b="1" dirty="0"/>
          </a:p>
          <a:p>
            <a:pPr lvl="1">
              <a:spcAft>
                <a:spcPts val="600"/>
              </a:spcAft>
            </a:pPr>
            <a:r>
              <a:rPr lang="en-US" altLang="ja-JP" b="1" dirty="0"/>
              <a:t>create table</a:t>
            </a:r>
          </a:p>
          <a:p>
            <a:pPr lvl="1">
              <a:spcAft>
                <a:spcPts val="600"/>
              </a:spcAft>
            </a:pPr>
            <a:r>
              <a:rPr lang="en-US" altLang="ja-JP" b="1" dirty="0"/>
              <a:t>SQL</a:t>
            </a:r>
            <a:r>
              <a:rPr lang="ja-JP" altLang="en-US" b="1" dirty="0"/>
              <a:t>文の実行</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3885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31905"/>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演習　</a:t>
            </a:r>
          </a:p>
        </p:txBody>
      </p:sp>
      <p:sp>
        <p:nvSpPr>
          <p:cNvPr id="3" name="コンテンツ プレースホルダー 2"/>
          <p:cNvSpPr>
            <a:spLocks noGrp="1"/>
          </p:cNvSpPr>
          <p:nvPr>
            <p:ph idx="1"/>
          </p:nvPr>
        </p:nvSpPr>
        <p:spPr>
          <a:xfrm>
            <a:off x="348096" y="946168"/>
            <a:ext cx="8332334" cy="3649133"/>
          </a:xfrm>
        </p:spPr>
        <p:txBody>
          <a:bodyPr>
            <a:normAutofit/>
          </a:bodyPr>
          <a:lstStyle/>
          <a:p>
            <a:pPr marL="385763" indent="-385763">
              <a:lnSpc>
                <a:spcPct val="120000"/>
              </a:lnSpc>
              <a:buFont typeface="+mj-lt"/>
              <a:buAutoNum type="arabicPeriod"/>
            </a:pPr>
            <a:r>
              <a:rPr lang="ja-JP" altLang="en-US" sz="2400" dirty="0">
                <a:latin typeface="メイリオ" panose="020B0604030504040204" pitchFamily="50" charset="-128"/>
              </a:rPr>
              <a:t>パソコンを使用する</a:t>
            </a:r>
            <a:br>
              <a:rPr lang="en-US" altLang="ja-JP" sz="2400" dirty="0">
                <a:latin typeface="メイリオ" panose="020B0604030504040204" pitchFamily="50" charset="-128"/>
              </a:rPr>
            </a:br>
            <a:r>
              <a:rPr lang="ja-JP" altLang="en-US" sz="2400" dirty="0">
                <a:latin typeface="メイリオ" panose="020B0604030504040204" pitchFamily="50" charset="-128"/>
              </a:rPr>
              <a:t>　</a:t>
            </a:r>
            <a:r>
              <a:rPr lang="ja-JP" altLang="en-US" sz="2400" b="1" dirty="0">
                <a:latin typeface="メイリオ" panose="020B0604030504040204" pitchFamily="50" charset="-128"/>
              </a:rPr>
              <a:t>前もって </a:t>
            </a:r>
            <a:r>
              <a:rPr lang="en-US" altLang="ja-JP" sz="2400" b="1" dirty="0">
                <a:latin typeface="メイリオ" panose="020B0604030504040204" pitchFamily="50" charset="-128"/>
              </a:rPr>
              <a:t>Access </a:t>
            </a:r>
            <a:r>
              <a:rPr lang="ja-JP" altLang="en-US" sz="2400" b="1" dirty="0">
                <a:latin typeface="メイリオ" panose="020B0604030504040204" pitchFamily="50" charset="-128"/>
              </a:rPr>
              <a:t>をインストールしておくこと</a:t>
            </a:r>
            <a:endParaRPr lang="en-US" altLang="ja-JP" sz="2400" b="1" dirty="0">
              <a:latin typeface="メイリオ" panose="020B0604030504040204" pitchFamily="50" charset="-128"/>
            </a:endParaRPr>
          </a:p>
          <a:p>
            <a:pPr marL="385763" indent="-385763">
              <a:lnSpc>
                <a:spcPct val="120000"/>
              </a:lnSpc>
              <a:buFont typeface="+mj-lt"/>
              <a:buAutoNum type="arabicPeriod"/>
            </a:pPr>
            <a:endParaRPr lang="en-US" altLang="ja-JP" sz="2400" b="1" dirty="0">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を</a:t>
            </a:r>
            <a:r>
              <a:rPr lang="ja-JP" altLang="ja-JP" sz="2400" dirty="0">
                <a:solidFill>
                  <a:srgbClr val="FF0000"/>
                </a:solidFill>
                <a:latin typeface="メイリオ" panose="020B0604030504040204" pitchFamily="50" charset="-128"/>
              </a:rPr>
              <a:t>起動</a:t>
            </a:r>
            <a:r>
              <a:rPr lang="ja-JP" altLang="en-US" sz="2400" dirty="0">
                <a:latin typeface="メイリオ" panose="020B0604030504040204" pitchFamily="50" charset="-128"/>
              </a:rPr>
              <a:t>する</a:t>
            </a:r>
            <a:br>
              <a:rPr lang="en-US" altLang="ja-JP" sz="2100" dirty="0">
                <a:latin typeface="メイリオ" panose="020B0604030504040204" pitchFamily="50" charset="-128"/>
              </a:rPr>
            </a:br>
            <a:endParaRPr lang="ja-JP" altLang="ja-JP" dirty="0">
              <a:effectLst/>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で、</a:t>
            </a:r>
            <a:r>
              <a:rPr lang="ja-JP" altLang="en-US" sz="2400" dirty="0">
                <a:latin typeface="メイリオ" panose="020B0604030504040204" pitchFamily="50" charset="-128"/>
              </a:rPr>
              <a:t>「</a:t>
            </a:r>
            <a:r>
              <a:rPr lang="ja-JP" altLang="en-US" sz="2400" b="1" dirty="0">
                <a:solidFill>
                  <a:srgbClr val="FF0000"/>
                </a:solidFill>
                <a:latin typeface="メイリオ" panose="020B0604030504040204" pitchFamily="50" charset="-128"/>
              </a:rPr>
              <a:t>空のデータベース</a:t>
            </a:r>
            <a:r>
              <a:rPr lang="ja-JP" altLang="en-US" sz="2400" dirty="0">
                <a:latin typeface="メイリオ" panose="020B0604030504040204" pitchFamily="50" charset="-128"/>
              </a:rPr>
              <a:t>」を選び、「</a:t>
            </a:r>
            <a:r>
              <a:rPr lang="ja-JP" altLang="en-US" sz="2400" b="1" dirty="0">
                <a:solidFill>
                  <a:srgbClr val="FF0000"/>
                </a:solidFill>
                <a:latin typeface="メイリオ" panose="020B0604030504040204" pitchFamily="50" charset="-128"/>
              </a:rPr>
              <a:t>作成</a:t>
            </a:r>
            <a:r>
              <a:rPr lang="ja-JP" altLang="en-US" sz="2400" dirty="0">
                <a:latin typeface="メイリオ" panose="020B0604030504040204" pitchFamily="50" charset="-128"/>
              </a:rPr>
              <a:t>」をクリック．</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1468FF45-76CA-48C1-83A3-D4BDCC1EFBCA}"/>
              </a:ext>
            </a:extLst>
          </p:cNvPr>
          <p:cNvPicPr>
            <a:picLocks noChangeAspect="1"/>
          </p:cNvPicPr>
          <p:nvPr/>
        </p:nvPicPr>
        <p:blipFill>
          <a:blip r:embed="rId2"/>
          <a:stretch>
            <a:fillRect/>
          </a:stretch>
        </p:blipFill>
        <p:spPr>
          <a:xfrm>
            <a:off x="1712996" y="4556922"/>
            <a:ext cx="4446799" cy="2164554"/>
          </a:xfrm>
          <a:prstGeom prst="rect">
            <a:avLst/>
          </a:prstGeom>
        </p:spPr>
      </p:pic>
      <p:sp>
        <p:nvSpPr>
          <p:cNvPr id="8" name="正方形/長方形 7">
            <a:extLst>
              <a:ext uri="{FF2B5EF4-FFF2-40B4-BE49-F238E27FC236}">
                <a16:creationId xmlns:a16="http://schemas.microsoft.com/office/drawing/2014/main" id="{8DD456EC-0EEC-43E5-89EC-257EF0A8C39E}"/>
              </a:ext>
            </a:extLst>
          </p:cNvPr>
          <p:cNvSpPr/>
          <p:nvPr/>
        </p:nvSpPr>
        <p:spPr>
          <a:xfrm>
            <a:off x="2417094" y="5101243"/>
            <a:ext cx="1025761" cy="8977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0434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6695" y="939422"/>
            <a:ext cx="7185710" cy="3649133"/>
          </a:xfrm>
        </p:spPr>
        <p:txBody>
          <a:bodyPr>
            <a:normAutofit/>
          </a:bodyPr>
          <a:lstStyle/>
          <a:p>
            <a:pPr marL="0" indent="0">
              <a:lnSpc>
                <a:spcPct val="120000"/>
              </a:lnSpc>
              <a:buNone/>
            </a:pPr>
            <a:r>
              <a:rPr lang="en-US" altLang="ja-JP" sz="2400" dirty="0">
                <a:latin typeface="メイリオ" panose="020B0604030504040204" pitchFamily="50" charset="-128"/>
              </a:rPr>
              <a:t>4. </a:t>
            </a:r>
            <a:r>
              <a:rPr lang="ja-JP" altLang="en-US" sz="2400" b="1" dirty="0">
                <a:solidFill>
                  <a:srgbClr val="C00000"/>
                </a:solidFill>
                <a:latin typeface="メイリオ" panose="020B0604030504040204" pitchFamily="50" charset="-128"/>
              </a:rPr>
              <a:t>テーブルツール画面</a:t>
            </a:r>
            <a:r>
              <a:rPr lang="ja-JP" altLang="en-US" sz="2400" dirty="0">
                <a:latin typeface="メイリオ" panose="020B0604030504040204" pitchFamily="50" charset="-128"/>
              </a:rPr>
              <a:t>が表示されることを確認</a:t>
            </a:r>
            <a:endParaRPr lang="en-US" altLang="ja-JP" sz="2400" dirty="0">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E4A0E256-381D-48E9-B446-DE2EEE7C76A8}"/>
              </a:ext>
            </a:extLst>
          </p:cNvPr>
          <p:cNvPicPr>
            <a:picLocks noChangeAspect="1"/>
          </p:cNvPicPr>
          <p:nvPr/>
        </p:nvPicPr>
        <p:blipFill>
          <a:blip r:embed="rId2"/>
          <a:stretch>
            <a:fillRect/>
          </a:stretch>
        </p:blipFill>
        <p:spPr>
          <a:xfrm>
            <a:off x="393246" y="1708220"/>
            <a:ext cx="8357507" cy="4081709"/>
          </a:xfrm>
          <a:prstGeom prst="rect">
            <a:avLst/>
          </a:prstGeom>
        </p:spPr>
      </p:pic>
    </p:spTree>
    <p:extLst>
      <p:ext uri="{BB962C8B-B14F-4D97-AF65-F5344CB8AC3E}">
        <p14:creationId xmlns:p14="http://schemas.microsoft.com/office/powerpoint/2010/main" val="401024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5.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18</a:t>
            </a:fld>
            <a:endParaRPr lang="ja-JP" altLang="en-US" dirty="0">
              <a:solidFill>
                <a:prstClr val="black">
                  <a:tint val="75000"/>
                </a:prstClr>
              </a:solidFill>
              <a:latin typeface="メイリオ" panose="020B0604030504040204" pitchFamily="50" charset="-128"/>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66"/>
                </a:solidFill>
                <a:latin typeface="メイリオ" panose="020B0604030504040204" pitchFamily="50" charset="-128"/>
                <a:ea typeface="メイリオ" panose="020B0604030504040204" pitchFamily="50" charset="-128"/>
              </a:rPr>
              <a:t>②「</a:t>
            </a:r>
            <a:r>
              <a:rPr lang="ja-JP" altLang="en-US" b="1" dirty="0">
                <a:solidFill>
                  <a:srgbClr val="000066"/>
                </a:solidFill>
                <a:latin typeface="メイリオ" panose="020B0604030504040204" pitchFamily="50" charset="-128"/>
                <a:ea typeface="メイリオ" panose="020B0604030504040204" pitchFamily="50" charset="-128"/>
              </a:rPr>
              <a:t>デザイン</a:t>
            </a:r>
            <a:r>
              <a:rPr lang="ja-JP" altLang="en-US" dirty="0">
                <a:solidFill>
                  <a:srgbClr val="000066"/>
                </a:solidFill>
                <a:latin typeface="メイリオ" panose="020B0604030504040204" pitchFamily="50" charset="-128"/>
                <a:ea typeface="メイリオ" panose="020B0604030504040204" pitchFamily="50" charset="-128"/>
              </a:rPr>
              <a:t>」タブで、「</a:t>
            </a:r>
            <a:r>
              <a:rPr lang="ja-JP" altLang="en-US" b="1" dirty="0">
                <a:solidFill>
                  <a:srgbClr val="000066"/>
                </a:solidFill>
                <a:latin typeface="メイリオ" panose="020B0604030504040204" pitchFamily="50" charset="-128"/>
                <a:ea typeface="メイリオ" panose="020B0604030504040204" pitchFamily="50" charset="-128"/>
              </a:rPr>
              <a:t>表示</a:t>
            </a:r>
            <a:r>
              <a:rPr lang="ja-JP" altLang="en-US" dirty="0">
                <a:solidFill>
                  <a:srgbClr val="000066"/>
                </a:solidFill>
                <a:latin typeface="メイリオ" panose="020B0604030504040204" pitchFamily="50" charset="-128"/>
                <a:ea typeface="メイリオ" panose="020B0604030504040204" pitchFamily="50" charset="-128"/>
              </a:rPr>
              <a:t>」を展開し「</a:t>
            </a:r>
            <a:r>
              <a:rPr lang="en-US" altLang="ja-JP" b="1" dirty="0">
                <a:solidFill>
                  <a:srgbClr val="000066"/>
                </a:solidFill>
                <a:latin typeface="メイリオ" panose="020B0604030504040204" pitchFamily="50" charset="-128"/>
                <a:ea typeface="メイリオ" panose="020B0604030504040204" pitchFamily="50" charset="-128"/>
              </a:rPr>
              <a:t>SQL</a:t>
            </a:r>
            <a:r>
              <a:rPr lang="ja-JP" altLang="en-US" b="1" dirty="0">
                <a:solidFill>
                  <a:srgbClr val="000066"/>
                </a:solidFill>
                <a:latin typeface="メイリオ" panose="020B0604030504040204" pitchFamily="50" charset="-128"/>
                <a:ea typeface="メイリオ" panose="020B0604030504040204" pitchFamily="50" charset="-128"/>
              </a:rPr>
              <a:t>ビュー</a:t>
            </a:r>
            <a:r>
              <a:rPr lang="ja-JP" altLang="en-US" dirty="0">
                <a:solidFill>
                  <a:srgbClr val="000066"/>
                </a:solidFill>
                <a:latin typeface="メイリオ" panose="020B0604030504040204" pitchFamily="50" charset="-128"/>
                <a:ea typeface="メイリオ" panose="020B0604030504040204" pitchFamily="50" charset="-128"/>
              </a:rPr>
              <a:t>」を選ぶ</a:t>
            </a:r>
            <a:endParaRPr lang="en-US" altLang="ja-JP" dirty="0">
              <a:solidFill>
                <a:srgbClr val="000066"/>
              </a:solidFill>
              <a:latin typeface="メイリオ" panose="020B0604030504040204" pitchFamily="50" charset="-128"/>
              <a:ea typeface="メイリオ" panose="020B0604030504040204" pitchFamily="50" charset="-128"/>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rgbClr val="000066"/>
                </a:solidFill>
                <a:latin typeface="メイリオ" panose="020B0604030504040204" pitchFamily="50" charset="-128"/>
                <a:ea typeface="メイリオ" panose="020B0604030504040204" pitchFamily="50" charset="-128"/>
              </a:rPr>
              <a:t>①「</a:t>
            </a:r>
            <a:r>
              <a:rPr lang="ja-JP" altLang="en-US" sz="2100" b="1" dirty="0">
                <a:solidFill>
                  <a:srgbClr val="000066"/>
                </a:solidFill>
                <a:latin typeface="メイリオ" panose="020B0604030504040204" pitchFamily="50" charset="-128"/>
                <a:ea typeface="メイリオ" panose="020B0604030504040204" pitchFamily="50" charset="-128"/>
              </a:rPr>
              <a:t>作成</a:t>
            </a:r>
            <a:r>
              <a:rPr lang="ja-JP" altLang="en-US" sz="2100" dirty="0">
                <a:solidFill>
                  <a:srgbClr val="000066"/>
                </a:solidFill>
                <a:latin typeface="メイリオ" panose="020B0604030504040204" pitchFamily="50" charset="-128"/>
                <a:ea typeface="メイリオ" panose="020B0604030504040204" pitchFamily="50" charset="-128"/>
              </a:rPr>
              <a:t>」タブで、「</a:t>
            </a:r>
            <a:r>
              <a:rPr lang="ja-JP" altLang="en-US" sz="2100" b="1" dirty="0">
                <a:solidFill>
                  <a:srgbClr val="000066"/>
                </a:solidFill>
                <a:latin typeface="メイリオ" panose="020B0604030504040204" pitchFamily="50" charset="-128"/>
                <a:ea typeface="メイリオ" panose="020B0604030504040204" pitchFamily="50" charset="-128"/>
              </a:rPr>
              <a:t>クエリデザイン</a:t>
            </a:r>
            <a:r>
              <a:rPr lang="ja-JP" altLang="en-US" sz="2100" dirty="0">
                <a:solidFill>
                  <a:srgbClr val="000066"/>
                </a:solidFill>
                <a:latin typeface="メイリオ" panose="020B0604030504040204" pitchFamily="50" charset="-128"/>
                <a:ea typeface="メイリオ" panose="020B0604030504040204" pitchFamily="50" charset="-128"/>
              </a:rPr>
              <a:t>」をクリック</a:t>
            </a:r>
            <a:endParaRPr lang="en-US" altLang="ja-JP" sz="2100" dirty="0">
              <a:solidFill>
                <a:srgbClr val="000066"/>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r>
              <a:rPr kumimoji="1" lang="ja-JP" altLang="en-US" dirty="0"/>
              <a:t>このような</a:t>
            </a:r>
            <a:endParaRPr kumimoji="1" lang="en-US" altLang="ja-JP" dirty="0"/>
          </a:p>
          <a:p>
            <a:r>
              <a:rPr kumimoji="1" lang="ja-JP" altLang="en-US" dirty="0"/>
              <a:t>表示が出た</a:t>
            </a:r>
            <a:endParaRPr kumimoji="1" lang="en-US" altLang="ja-JP" dirty="0"/>
          </a:p>
          <a:p>
            <a:r>
              <a:rPr kumimoji="1" lang="ja-JP" altLang="en-US" dirty="0"/>
              <a:t>ときは</a:t>
            </a:r>
            <a:endParaRPr kumimoji="1" lang="en-US" altLang="ja-JP" dirty="0"/>
          </a:p>
          <a:p>
            <a:r>
              <a:rPr kumimoji="1" lang="ja-JP" altLang="en-US" dirty="0"/>
              <a:t>「</a:t>
            </a:r>
            <a:r>
              <a:rPr kumimoji="1" lang="ja-JP" altLang="en-US" b="1" dirty="0"/>
              <a:t>閉じる</a:t>
            </a:r>
            <a:r>
              <a:rPr kumimoji="1" lang="ja-JP" altLang="en-US" dirty="0"/>
              <a:t>」を</a:t>
            </a:r>
            <a:endParaRPr kumimoji="1" lang="en-US" altLang="ja-JP" dirty="0"/>
          </a:p>
          <a:p>
            <a:r>
              <a:rPr kumimoji="1" lang="ja-JP" altLang="en-US" dirty="0"/>
              <a:t>クリック</a:t>
            </a:r>
          </a:p>
        </p:txBody>
      </p:sp>
    </p:spTree>
    <p:extLst>
      <p:ext uri="{BB962C8B-B14F-4D97-AF65-F5344CB8AC3E}">
        <p14:creationId xmlns:p14="http://schemas.microsoft.com/office/powerpoint/2010/main" val="94392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30796" y="3474218"/>
            <a:ext cx="5100555" cy="3230172"/>
          </a:xfrm>
          <a:prstGeom prst="rect">
            <a:avLst/>
          </a:prstGeom>
        </p:spPr>
      </p:pic>
      <p:sp>
        <p:nvSpPr>
          <p:cNvPr id="3" name="コンテンツ プレースホルダー 2"/>
          <p:cNvSpPr>
            <a:spLocks noGrp="1"/>
          </p:cNvSpPr>
          <p:nvPr>
            <p:ph idx="1"/>
          </p:nvPr>
        </p:nvSpPr>
        <p:spPr>
          <a:xfrm>
            <a:off x="428854" y="295436"/>
            <a:ext cx="8195601" cy="3133564"/>
          </a:xfrm>
        </p:spPr>
        <p:txBody>
          <a:bodyPr>
            <a:normAutofit/>
          </a:bodyPr>
          <a:lstStyle/>
          <a:p>
            <a:pPr marL="0" indent="0">
              <a:lnSpc>
                <a:spcPct val="120000"/>
              </a:lnSpc>
              <a:buNone/>
            </a:pPr>
            <a:r>
              <a:rPr lang="en-US" altLang="ja-JP" sz="2400" dirty="0">
                <a:latin typeface="メイリオ" panose="020B0604030504040204" pitchFamily="50" charset="-128"/>
              </a:rPr>
              <a:t>6.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19</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571453" y="1027441"/>
            <a:ext cx="5593820" cy="2166032"/>
          </a:xfrm>
          <a:prstGeom prst="rect">
            <a:avLst/>
          </a:prstGeom>
          <a:noFill/>
          <a:ln>
            <a:solidFill>
              <a:schemeClr val="accent1"/>
            </a:solidFill>
          </a:ln>
        </p:spPr>
        <p:txBody>
          <a:bodyPr wrap="square" rtlCol="0">
            <a:spAutoFit/>
          </a:bodyPr>
          <a:lstStyle/>
          <a:p>
            <a:pPr>
              <a:lnSpc>
                <a:spcPct val="80000"/>
              </a:lnSpc>
            </a:pPr>
            <a:r>
              <a:rPr lang="en-US" altLang="ja-JP" sz="3300" b="1" dirty="0">
                <a:solidFill>
                  <a:srgbClr val="C00000"/>
                </a:solidFill>
                <a:latin typeface="Courier New" panose="02070309020205020404" pitchFamily="49" charset="0"/>
                <a:cs typeface="Courier New" panose="02070309020205020404" pitchFamily="49" charset="0"/>
              </a:rPr>
              <a:t>create table </a:t>
            </a:r>
            <a:r>
              <a:rPr lang="ja-JP" altLang="en-US" sz="3300" b="1" dirty="0">
                <a:latin typeface="Courier New" panose="02070309020205020404" pitchFamily="49" charset="0"/>
                <a:cs typeface="Courier New" panose="02070309020205020404" pitchFamily="49" charset="0"/>
              </a:rPr>
              <a:t>商品 </a:t>
            </a:r>
            <a:r>
              <a:rPr lang="en-US" altLang="ja-JP" sz="3300" b="1" dirty="0">
                <a:latin typeface="Courier New" panose="02070309020205020404" pitchFamily="49" charset="0"/>
                <a:cs typeface="Courier New" panose="02070309020205020404" pitchFamily="49" charset="0"/>
              </a:rPr>
              <a:t>(</a:t>
            </a:r>
          </a:p>
          <a:p>
            <a:pPr>
              <a:lnSpc>
                <a:spcPct val="80000"/>
              </a:lnSpc>
            </a:pPr>
            <a:r>
              <a:rPr lang="en-US" altLang="ja-JP" sz="3300" b="1" dirty="0">
                <a:latin typeface="Courier New" panose="02070309020205020404" pitchFamily="49" charset="0"/>
                <a:cs typeface="Courier New" panose="02070309020205020404" pitchFamily="49" charset="0"/>
              </a:rPr>
              <a:t>    ID </a:t>
            </a:r>
            <a:r>
              <a:rPr lang="en-US" altLang="ja-JP" sz="3300" b="1" dirty="0">
                <a:solidFill>
                  <a:srgbClr val="C00000"/>
                </a:solidFill>
                <a:latin typeface="Courier New" panose="02070309020205020404" pitchFamily="49" charset="0"/>
                <a:cs typeface="Courier New" panose="02070309020205020404" pitchFamily="49" charset="0"/>
              </a:rPr>
              <a:t>autoincrement</a:t>
            </a:r>
            <a:r>
              <a:rPr lang="en-US" altLang="ja-JP" sz="3300" b="1" dirty="0">
                <a:latin typeface="Courier New" panose="02070309020205020404" pitchFamily="49" charset="0"/>
                <a:cs typeface="Courier New" panose="02070309020205020404" pitchFamily="49" charset="0"/>
              </a:rPr>
              <a:t>, </a:t>
            </a:r>
          </a:p>
          <a:p>
            <a:pPr>
              <a:lnSpc>
                <a:spcPct val="80000"/>
              </a:lnSpc>
            </a:pPr>
            <a:r>
              <a:rPr lang="en-US" altLang="ja-JP" sz="3300" b="1" dirty="0">
                <a:latin typeface="Courier New" panose="02070309020205020404" pitchFamily="49" charset="0"/>
                <a:cs typeface="Courier New" panose="02070309020205020404" pitchFamily="49" charset="0"/>
              </a:rPr>
              <a:t>    </a:t>
            </a:r>
            <a:r>
              <a:rPr lang="ja-JP" altLang="en-US" sz="3300" b="1" dirty="0">
                <a:latin typeface="Courier New" panose="02070309020205020404" pitchFamily="49" charset="0"/>
                <a:cs typeface="Courier New" panose="02070309020205020404" pitchFamily="49" charset="0"/>
              </a:rPr>
              <a:t>商品名 </a:t>
            </a:r>
            <a:r>
              <a:rPr lang="en-US" altLang="ja-JP" sz="3300" b="1" dirty="0">
                <a:solidFill>
                  <a:srgbClr val="C00000"/>
                </a:solidFill>
                <a:latin typeface="Courier New" panose="02070309020205020404" pitchFamily="49" charset="0"/>
                <a:cs typeface="Courier New" panose="02070309020205020404" pitchFamily="49" charset="0"/>
              </a:rPr>
              <a:t>text</a:t>
            </a:r>
            <a:r>
              <a:rPr lang="en-US" altLang="ja-JP" sz="3300" b="1" dirty="0">
                <a:latin typeface="Courier New" panose="02070309020205020404" pitchFamily="49" charset="0"/>
                <a:cs typeface="Courier New" panose="02070309020205020404" pitchFamily="49" charset="0"/>
              </a:rPr>
              <a:t>, </a:t>
            </a:r>
          </a:p>
          <a:p>
            <a:pPr>
              <a:lnSpc>
                <a:spcPct val="80000"/>
              </a:lnSpc>
            </a:pPr>
            <a:r>
              <a:rPr lang="en-US" altLang="ja-JP" sz="3300" b="1" dirty="0">
                <a:latin typeface="Courier New" panose="02070309020205020404" pitchFamily="49" charset="0"/>
                <a:cs typeface="Courier New" panose="02070309020205020404" pitchFamily="49" charset="0"/>
              </a:rPr>
              <a:t>    </a:t>
            </a:r>
            <a:r>
              <a:rPr lang="ja-JP" altLang="en-US" sz="3300" b="1" dirty="0">
                <a:latin typeface="Courier New" panose="02070309020205020404" pitchFamily="49" charset="0"/>
                <a:cs typeface="Courier New" panose="02070309020205020404" pitchFamily="49" charset="0"/>
              </a:rPr>
              <a:t>単価 </a:t>
            </a:r>
            <a:r>
              <a:rPr lang="en-US" altLang="ja-JP" sz="3300" b="1" dirty="0">
                <a:solidFill>
                  <a:srgbClr val="C00000"/>
                </a:solidFill>
                <a:latin typeface="Courier New" panose="02070309020205020404" pitchFamily="49" charset="0"/>
                <a:cs typeface="Courier New" panose="02070309020205020404" pitchFamily="49" charset="0"/>
              </a:rPr>
              <a:t>integer</a:t>
            </a:r>
            <a:r>
              <a:rPr lang="en-US" altLang="ja-JP" sz="3300" b="1" dirty="0">
                <a:latin typeface="Courier New" panose="02070309020205020404" pitchFamily="49" charset="0"/>
                <a:cs typeface="Courier New" panose="02070309020205020404" pitchFamily="49" charset="0"/>
              </a:rPr>
              <a:t> </a:t>
            </a:r>
          </a:p>
          <a:p>
            <a:pPr>
              <a:lnSpc>
                <a:spcPct val="80000"/>
              </a:lnSpc>
            </a:pPr>
            <a:r>
              <a:rPr lang="en-US" altLang="ja-JP" sz="3300" b="1" dirty="0">
                <a:latin typeface="Courier New" panose="02070309020205020404" pitchFamily="49" charset="0"/>
                <a:cs typeface="Courier New" panose="02070309020205020404" pitchFamily="49" charset="0"/>
              </a:rPr>
              <a:t>);</a:t>
            </a:r>
            <a:endParaRPr lang="ja-JP" altLang="en-US" sz="3300" b="1" dirty="0">
              <a:latin typeface="Courier New" panose="02070309020205020404" pitchFamily="49" charset="0"/>
              <a:cs typeface="Courier New" panose="02070309020205020404" pitchFamily="49" charset="0"/>
            </a:endParaRP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6511636" y="1641764"/>
            <a:ext cx="1261884" cy="954107"/>
          </a:xfrm>
          <a:prstGeom prst="rect">
            <a:avLst/>
          </a:prstGeom>
          <a:noFill/>
        </p:spPr>
        <p:txBody>
          <a:bodyPr wrap="none" rtlCol="0">
            <a:spAutoFit/>
          </a:bodyPr>
          <a:lstStyle/>
          <a:p>
            <a:r>
              <a:rPr kumimoji="1" lang="en-US" altLang="ja-JP" sz="2800" dirty="0"/>
              <a:t>( ) , ;</a:t>
            </a:r>
          </a:p>
          <a:p>
            <a:r>
              <a:rPr kumimoji="1" lang="ja-JP" altLang="en-US" sz="2800" dirty="0"/>
              <a:t>は半角</a:t>
            </a:r>
            <a:endParaRPr kumimoji="1" lang="en-US" altLang="ja-JP" sz="2800" dirty="0"/>
          </a:p>
        </p:txBody>
      </p:sp>
      <p:sp>
        <p:nvSpPr>
          <p:cNvPr id="15" name="正方形/長方形 14">
            <a:extLst>
              <a:ext uri="{FF2B5EF4-FFF2-40B4-BE49-F238E27FC236}">
                <a16:creationId xmlns:a16="http://schemas.microsoft.com/office/drawing/2014/main" id="{C75D3072-F63B-4F2D-A1E4-04181AFA6449}"/>
              </a:ext>
            </a:extLst>
          </p:cNvPr>
          <p:cNvSpPr/>
          <p:nvPr/>
        </p:nvSpPr>
        <p:spPr>
          <a:xfrm>
            <a:off x="2413847" y="5149243"/>
            <a:ext cx="1862999" cy="106636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Tree>
    <p:extLst>
      <p:ext uri="{BB962C8B-B14F-4D97-AF65-F5344CB8AC3E}">
        <p14:creationId xmlns:p14="http://schemas.microsoft.com/office/powerpoint/2010/main" val="147530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477311"/>
            <a:ext cx="5098010" cy="4051505"/>
          </a:xfrm>
        </p:spPr>
        <p:txBody>
          <a:bodyPr>
            <a:normAutofit/>
          </a:bodyPr>
          <a:lstStyle/>
          <a:p>
            <a:pPr marL="457200" indent="-457200">
              <a:buFont typeface="+mj-lt"/>
              <a:buAutoNum type="arabicPeriod"/>
            </a:pPr>
            <a:r>
              <a:rPr lang="en-US" altLang="ja-JP" sz="2400" dirty="0">
                <a:solidFill>
                  <a:srgbClr val="000000"/>
                </a:solidFill>
                <a:latin typeface="Calibri" panose="020F0502020204030204" pitchFamily="34" charset="0"/>
              </a:rPr>
              <a:t>Access </a:t>
            </a:r>
            <a:r>
              <a:rPr lang="ja-JP" altLang="en-US" sz="2400" dirty="0">
                <a:solidFill>
                  <a:srgbClr val="000000"/>
                </a:solidFill>
                <a:latin typeface="Calibri" panose="020F0502020204030204" pitchFamily="34" charset="0"/>
              </a:rPr>
              <a:t>の </a:t>
            </a: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ビュー</a:t>
            </a:r>
          </a:p>
          <a:p>
            <a:pPr marL="457200" indent="-457200">
              <a:buFont typeface="+mj-lt"/>
              <a:buAutoNum type="arabicPeriod"/>
            </a:pPr>
            <a:r>
              <a:rPr lang="ja-JP" altLang="en-US" sz="2400" dirty="0">
                <a:solidFill>
                  <a:srgbClr val="000000"/>
                </a:solidFill>
                <a:latin typeface="Calibri" panose="020F0502020204030204" pitchFamily="34" charset="0"/>
              </a:rPr>
              <a:t>テーブル定義（</a:t>
            </a:r>
            <a:r>
              <a:rPr lang="en-US" altLang="ja-JP" sz="2400" dirty="0">
                <a:solidFill>
                  <a:srgbClr val="000000"/>
                </a:solidFill>
                <a:latin typeface="Calibri" panose="020F0502020204030204" pitchFamily="34" charset="0"/>
              </a:rPr>
              <a:t>Access </a:t>
            </a:r>
            <a:r>
              <a:rPr lang="ja-JP" altLang="en-US" sz="2400" dirty="0">
                <a:solidFill>
                  <a:srgbClr val="000000"/>
                </a:solidFill>
                <a:latin typeface="Calibri" panose="020F0502020204030204" pitchFamily="34" charset="0"/>
              </a:rPr>
              <a:t>の </a:t>
            </a: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ビューを使用）</a:t>
            </a:r>
          </a:p>
          <a:p>
            <a:pPr marL="457200" indent="-457200">
              <a:buFont typeface="+mj-lt"/>
              <a:buAutoNum type="arabicPeriod"/>
            </a:pPr>
            <a:r>
              <a:rPr lang="ja-JP" altLang="en-US" sz="2400" dirty="0">
                <a:solidFill>
                  <a:srgbClr val="000000"/>
                </a:solidFill>
                <a:latin typeface="Calibri" panose="020F0502020204030204" pitchFamily="34" charset="0"/>
              </a:rPr>
              <a:t>データの追加（</a:t>
            </a:r>
            <a:r>
              <a:rPr lang="en-US" altLang="ja-JP" sz="2400" dirty="0">
                <a:solidFill>
                  <a:srgbClr val="000000"/>
                </a:solidFill>
                <a:latin typeface="Calibri" panose="020F0502020204030204" pitchFamily="34" charset="0"/>
              </a:rPr>
              <a:t>Access </a:t>
            </a:r>
            <a:r>
              <a:rPr lang="ja-JP" altLang="en-US" sz="2400" dirty="0">
                <a:solidFill>
                  <a:srgbClr val="000000"/>
                </a:solidFill>
                <a:latin typeface="Calibri" panose="020F0502020204030204" pitchFamily="34" charset="0"/>
              </a:rPr>
              <a:t>のデータシートビューを使用）</a:t>
            </a:r>
          </a:p>
          <a:p>
            <a:pPr marL="457200" indent="-457200">
              <a:buFont typeface="+mj-lt"/>
              <a:buAutoNum type="arabicPeriod"/>
            </a:pP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による問い合わせ（クエリ）（</a:t>
            </a:r>
            <a:r>
              <a:rPr lang="en-US" altLang="ja-JP" sz="2400" dirty="0">
                <a:solidFill>
                  <a:srgbClr val="000000"/>
                </a:solidFill>
                <a:latin typeface="Calibri" panose="020F0502020204030204" pitchFamily="34" charset="0"/>
              </a:rPr>
              <a:t>Access </a:t>
            </a:r>
            <a:r>
              <a:rPr lang="ja-JP" altLang="en-US" sz="2400" dirty="0">
                <a:solidFill>
                  <a:srgbClr val="000000"/>
                </a:solidFill>
                <a:latin typeface="Calibri" panose="020F0502020204030204" pitchFamily="34" charset="0"/>
              </a:rPr>
              <a:t>の </a:t>
            </a: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ビューを使用）</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3092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6807" y="1819671"/>
            <a:ext cx="4108425" cy="2601858"/>
          </a:xfrm>
          <a:prstGeom prst="rect">
            <a:avLst/>
          </a:prstGeom>
        </p:spPr>
      </p:pic>
      <p:sp>
        <p:nvSpPr>
          <p:cNvPr id="3" name="コンテンツ プレースホルダー 2"/>
          <p:cNvSpPr>
            <a:spLocks noGrp="1"/>
          </p:cNvSpPr>
          <p:nvPr>
            <p:ph idx="1"/>
          </p:nvPr>
        </p:nvSpPr>
        <p:spPr>
          <a:xfrm>
            <a:off x="56807" y="834696"/>
            <a:ext cx="9030385" cy="3133564"/>
          </a:xfrm>
        </p:spPr>
        <p:txBody>
          <a:bodyPr>
            <a:normAutofit/>
          </a:bodyPr>
          <a:lstStyle/>
          <a:p>
            <a:pPr marL="0" indent="0">
              <a:lnSpc>
                <a:spcPct val="120000"/>
              </a:lnSpc>
              <a:buNone/>
            </a:pPr>
            <a:r>
              <a:rPr lang="en-US" altLang="ja-JP" sz="2400" dirty="0">
                <a:latin typeface="メイリオ" panose="020B0604030504040204" pitchFamily="50" charset="-128"/>
              </a:rPr>
              <a:t>7.</a:t>
            </a: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を実行する</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20</a:t>
            </a:fld>
            <a:endParaRPr lang="ja-JP" altLang="en-US" dirty="0">
              <a:solidFill>
                <a:prstClr val="black">
                  <a:tint val="75000"/>
                </a:prstClr>
              </a:solidFill>
              <a:latin typeface="メイリオ" panose="020B0604030504040204" pitchFamily="50" charset="-128"/>
            </a:endParaRPr>
          </a:p>
        </p:txBody>
      </p:sp>
      <p:sp>
        <p:nvSpPr>
          <p:cNvPr id="12" name="右矢印 11"/>
          <p:cNvSpPr/>
          <p:nvPr/>
        </p:nvSpPr>
        <p:spPr>
          <a:xfrm>
            <a:off x="4451124" y="3046303"/>
            <a:ext cx="324826" cy="382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テキスト ボックス 13"/>
          <p:cNvSpPr txBox="1"/>
          <p:nvPr/>
        </p:nvSpPr>
        <p:spPr>
          <a:xfrm>
            <a:off x="5253855" y="5734437"/>
            <a:ext cx="3262432" cy="461665"/>
          </a:xfrm>
          <a:prstGeom prst="rect">
            <a:avLst/>
          </a:prstGeom>
          <a:noFill/>
        </p:spPr>
        <p:txBody>
          <a:bodyPr wrap="none" rtlCol="0">
            <a:spAutoFit/>
          </a:bodyPr>
          <a:lstStyle/>
          <a:p>
            <a:r>
              <a:rPr lang="ja-JP" altLang="en-US" sz="2400" b="1" dirty="0"/>
              <a:t>商品</a:t>
            </a:r>
            <a:r>
              <a:rPr lang="ja-JP" altLang="en-US" sz="2400" dirty="0"/>
              <a:t>テーブルが増える</a:t>
            </a:r>
            <a:endParaRPr kumimoji="1" lang="ja-JP" altLang="en-US" sz="2400" dirty="0"/>
          </a:p>
        </p:txBody>
      </p:sp>
      <p:sp>
        <p:nvSpPr>
          <p:cNvPr id="19" name="正方形/長方形 18">
            <a:extLst>
              <a:ext uri="{FF2B5EF4-FFF2-40B4-BE49-F238E27FC236}">
                <a16:creationId xmlns:a16="http://schemas.microsoft.com/office/drawing/2014/main" id="{2F1A17C1-0B26-4EA3-BC4B-0DBE864E5EF6}"/>
              </a:ext>
            </a:extLst>
          </p:cNvPr>
          <p:cNvSpPr/>
          <p:nvPr/>
        </p:nvSpPr>
        <p:spPr>
          <a:xfrm>
            <a:off x="492363" y="1766542"/>
            <a:ext cx="844513" cy="907210"/>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pic>
        <p:nvPicPr>
          <p:cNvPr id="2" name="図 1"/>
          <p:cNvPicPr>
            <a:picLocks noChangeAspect="1"/>
          </p:cNvPicPr>
          <p:nvPr/>
        </p:nvPicPr>
        <p:blipFill>
          <a:blip r:embed="rId3"/>
          <a:stretch>
            <a:fillRect/>
          </a:stretch>
        </p:blipFill>
        <p:spPr>
          <a:xfrm>
            <a:off x="4880008" y="1766542"/>
            <a:ext cx="3847303" cy="2982820"/>
          </a:xfrm>
          <a:prstGeom prst="rect">
            <a:avLst/>
          </a:prstGeom>
        </p:spPr>
      </p:pic>
      <p:sp>
        <p:nvSpPr>
          <p:cNvPr id="11" name="正方形/長方形 10">
            <a:extLst>
              <a:ext uri="{FF2B5EF4-FFF2-40B4-BE49-F238E27FC236}">
                <a16:creationId xmlns:a16="http://schemas.microsoft.com/office/drawing/2014/main" id="{2F1A17C1-0B26-4EA3-BC4B-0DBE864E5EF6}"/>
              </a:ext>
            </a:extLst>
          </p:cNvPr>
          <p:cNvSpPr/>
          <p:nvPr/>
        </p:nvSpPr>
        <p:spPr>
          <a:xfrm>
            <a:off x="4724839" y="4255095"/>
            <a:ext cx="1189824" cy="698240"/>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Tree>
    <p:extLst>
      <p:ext uri="{BB962C8B-B14F-4D97-AF65-F5344CB8AC3E}">
        <p14:creationId xmlns:p14="http://schemas.microsoft.com/office/powerpoint/2010/main" val="165949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2" y="371818"/>
            <a:ext cx="8753475" cy="507206"/>
          </a:xfrm>
        </p:spPr>
        <p:txBody>
          <a:bodyPr>
            <a:normAutofit fontScale="90000"/>
          </a:bodyPr>
          <a:lstStyle/>
          <a:p>
            <a:r>
              <a:rPr kumimoji="1" lang="ja-JP" altLang="en-US" dirty="0"/>
              <a:t>間違ってしまったときは、テーブル</a:t>
            </a:r>
            <a:r>
              <a:rPr lang="ja-JP" altLang="en-US" dirty="0"/>
              <a:t>の</a:t>
            </a:r>
            <a:r>
              <a:rPr kumimoji="1" lang="ja-JP" altLang="en-US" dirty="0"/>
              <a:t>削除</a:t>
            </a:r>
            <a:br>
              <a:rPr kumimoji="1" lang="en-US" altLang="ja-JP" dirty="0"/>
            </a:br>
            <a:r>
              <a:rPr kumimoji="1" lang="ja-JP" altLang="en-US" dirty="0"/>
              <a:t>を行ってからやり直した方が早い場合がある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225" y="1901335"/>
            <a:ext cx="3065096" cy="3500926"/>
          </a:xfrm>
        </p:spPr>
      </p:pic>
      <p:sp>
        <p:nvSpPr>
          <p:cNvPr id="12" name="正方形/長方形 11"/>
          <p:cNvSpPr/>
          <p:nvPr/>
        </p:nvSpPr>
        <p:spPr>
          <a:xfrm>
            <a:off x="923583" y="3580839"/>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p:cNvSpPr/>
          <p:nvPr/>
        </p:nvSpPr>
        <p:spPr>
          <a:xfrm>
            <a:off x="1674193" y="4762725"/>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4486701" y="2563322"/>
            <a:ext cx="3879850" cy="1079550"/>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テーブルビュー</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で、削除したいテーブルを</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右クリック</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して、「</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削除</a:t>
            </a:r>
            <a:r>
              <a:rPr kumimoji="0" lang="ja-JP" altLang="en-US"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rPr>
              <a:t>」</a:t>
            </a:r>
            <a:endParaRPr kumimoji="0" lang="en-US" altLang="ja-JP"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4486701" y="4135288"/>
            <a:ext cx="410881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を削除するときは、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間違って必要な</a:t>
            </a: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を削除しない</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ように、十分に注意する！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（元に戻せない）</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885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368300" y="1321056"/>
            <a:ext cx="8420099" cy="1991979"/>
          </a:xfrm>
        </p:spPr>
        <p:txBody>
          <a:bodyPr anchor="b">
            <a:normAutofit/>
          </a:bodyPr>
          <a:lstStyle/>
          <a:p>
            <a:r>
              <a:rPr lang="en-US" altLang="ja-JP" sz="4500" dirty="0">
                <a:solidFill>
                  <a:schemeClr val="tx2"/>
                </a:solidFill>
                <a:latin typeface="メイリオ" panose="020B0604030504040204" pitchFamily="50" charset="-128"/>
              </a:rPr>
              <a:t>2-3.</a:t>
            </a:r>
            <a:r>
              <a:rPr lang="ja-JP" altLang="en-US" sz="4500" dirty="0">
                <a:solidFill>
                  <a:schemeClr val="tx2"/>
                </a:solidFill>
                <a:latin typeface="メイリオ" panose="020B0604030504040204" pitchFamily="50" charset="-128"/>
              </a:rPr>
              <a:t> データの追加（</a:t>
            </a:r>
            <a:r>
              <a:rPr lang="en-US" altLang="ja-JP" sz="4500" dirty="0">
                <a:solidFill>
                  <a:schemeClr val="tx2"/>
                </a:solidFill>
                <a:latin typeface="メイリオ" panose="020B0604030504040204" pitchFamily="50" charset="-128"/>
              </a:rPr>
              <a:t>Access </a:t>
            </a:r>
            <a:r>
              <a:rPr lang="ja-JP" altLang="en-US" sz="4500" dirty="0">
                <a:solidFill>
                  <a:schemeClr val="tx2"/>
                </a:solidFill>
                <a:latin typeface="メイリオ" panose="020B0604030504040204" pitchFamily="50" charset="-128"/>
              </a:rPr>
              <a:t>のデータシートビューを使用）</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3455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のデータシートビューを用いたデータの追加</a:t>
            </a:r>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lang="ja-JP" altLang="en-US" sz="2400" b="1" dirty="0">
                <a:solidFill>
                  <a:srgbClr val="C00000"/>
                </a:solidFill>
              </a:rPr>
              <a:t>テーブル</a:t>
            </a:r>
            <a:r>
              <a:rPr kumimoji="1" lang="ja-JP" altLang="en-US" sz="2400" b="1" dirty="0">
                <a:solidFill>
                  <a:srgbClr val="C00000"/>
                </a:solidFill>
              </a:rPr>
              <a:t>ビュー</a:t>
            </a:r>
            <a:r>
              <a:rPr kumimoji="1" lang="ja-JP" altLang="en-US" sz="2400" dirty="0"/>
              <a:t>で、使用したいテーブルを選ぶ</a:t>
            </a:r>
            <a:endParaRPr kumimoji="1" lang="en-US" altLang="ja-JP" sz="2400" dirty="0"/>
          </a:p>
          <a:p>
            <a:pPr marL="0" indent="0">
              <a:buNone/>
            </a:pPr>
            <a:r>
              <a:rPr lang="ja-JP" altLang="en-US" sz="2400" dirty="0"/>
              <a:t>② </a:t>
            </a:r>
            <a:r>
              <a:rPr lang="ja-JP" altLang="en-US" sz="2400" b="1" dirty="0">
                <a:solidFill>
                  <a:srgbClr val="C00000"/>
                </a:solidFill>
              </a:rPr>
              <a:t>データシートビュー</a:t>
            </a:r>
            <a:r>
              <a:rPr lang="ja-JP" altLang="en-US" sz="2400" dirty="0"/>
              <a:t>が開くので確認</a:t>
            </a:r>
            <a:endParaRPr lang="en-US" altLang="ja-JP" sz="2400" dirty="0"/>
          </a:p>
          <a:p>
            <a:pPr marL="0" indent="0">
              <a:buNone/>
            </a:pPr>
            <a:r>
              <a:rPr lang="ja-JP" altLang="en-US" sz="2400" dirty="0"/>
              <a:t>③ </a:t>
            </a:r>
            <a:r>
              <a:rPr lang="ja-JP" altLang="en-US" sz="2400" b="1" dirty="0">
                <a:solidFill>
                  <a:srgbClr val="C00000"/>
                </a:solidFill>
              </a:rPr>
              <a:t>データシートビュー</a:t>
            </a:r>
            <a:r>
              <a:rPr lang="ja-JP" altLang="en-US" sz="2400" dirty="0"/>
              <a:t>で、</a:t>
            </a:r>
            <a:r>
              <a:rPr lang="ja-JP" altLang="en-US" sz="2400" b="1" dirty="0"/>
              <a:t>データの追加</a:t>
            </a:r>
            <a:endParaRPr kumimoji="1" lang="en-US" altLang="ja-JP" sz="2400" b="1" dirty="0"/>
          </a:p>
          <a:p>
            <a:pPr marL="0" indent="0">
              <a:buNone/>
            </a:pPr>
            <a:r>
              <a:rPr lang="ja-JP" altLang="en-US" sz="2400" dirty="0"/>
              <a:t>④ 保存の操作（自動保存されないため）</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2799704" y="3836960"/>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C00000"/>
                </a:solidFill>
                <a:latin typeface="メイリオ" panose="020B0604030504040204" pitchFamily="50" charset="-128"/>
                <a:ea typeface="メイリオ" panose="020B0604030504040204" pitchFamily="50" charset="-128"/>
              </a:rPr>
              <a:t>テーブル</a:t>
            </a:r>
            <a:r>
              <a:rPr lang="ja-JP" altLang="en-US" dirty="0">
                <a:solidFill>
                  <a:schemeClr val="tx1"/>
                </a:solidFill>
                <a:latin typeface="メイリオ" panose="020B0604030504040204" pitchFamily="50" charset="-128"/>
                <a:ea typeface="メイリオ" panose="020B0604030504040204" pitchFamily="50" charset="-128"/>
              </a:rPr>
              <a:t>名：</a:t>
            </a:r>
            <a:r>
              <a:rPr lang="ja-JP" altLang="en-US" b="1" dirty="0">
                <a:solidFill>
                  <a:schemeClr val="tx1"/>
                </a:solidFill>
                <a:latin typeface="メイリオ" panose="020B0604030504040204" pitchFamily="50" charset="-128"/>
                <a:ea typeface="メイリオ" panose="020B0604030504040204" pitchFamily="50" charset="-128"/>
              </a:rPr>
              <a:t>商品</a:t>
            </a:r>
          </a:p>
        </p:txBody>
      </p:sp>
      <p:graphicFrame>
        <p:nvGraphicFramePr>
          <p:cNvPr id="6" name="表 5">
            <a:extLst>
              <a:ext uri="{FF2B5EF4-FFF2-40B4-BE49-F238E27FC236}">
                <a16:creationId xmlns:a16="http://schemas.microsoft.com/office/drawing/2014/main" id="{12E6F65A-5145-44B9-8B3C-5873DBD94F49}"/>
              </a:ext>
            </a:extLst>
          </p:cNvPr>
          <p:cNvGraphicFramePr>
            <a:graphicFrameLocks noGrp="1"/>
          </p:cNvGraphicFramePr>
          <p:nvPr>
            <p:extLst>
              <p:ext uri="{D42A27DB-BD31-4B8C-83A1-F6EECF244321}">
                <p14:modId xmlns:p14="http://schemas.microsoft.com/office/powerpoint/2010/main" val="2184417765"/>
              </p:ext>
            </p:extLst>
          </p:nvPr>
        </p:nvGraphicFramePr>
        <p:xfrm>
          <a:off x="2512595" y="4436211"/>
          <a:ext cx="3471420" cy="198120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800" dirty="0"/>
                        <a:t>1</a:t>
                      </a:r>
                      <a:endParaRPr kumimoji="1" lang="ja-JP" altLang="en-US" sz="2800" dirty="0"/>
                    </a:p>
                  </a:txBody>
                  <a:tcPr marL="68580" marR="68580" marT="34290" marB="34290"/>
                </a:tc>
                <a:tc>
                  <a:txBody>
                    <a:bodyPr/>
                    <a:lstStyle/>
                    <a:p>
                      <a:pPr algn="r"/>
                      <a:r>
                        <a:rPr kumimoji="1" lang="ja-JP" altLang="en-US" sz="2800" dirty="0"/>
                        <a:t>みかん</a:t>
                      </a:r>
                    </a:p>
                  </a:txBody>
                  <a:tcPr marL="68580" marR="68580" marT="34290" marB="34290"/>
                </a:tc>
                <a:tc>
                  <a:txBody>
                    <a:bodyPr/>
                    <a:lstStyle/>
                    <a:p>
                      <a:pPr algn="r"/>
                      <a:r>
                        <a:rPr kumimoji="1" lang="en-US" altLang="ja-JP" sz="2800" dirty="0"/>
                        <a:t>50</a:t>
                      </a:r>
                      <a:endParaRPr kumimoji="1" lang="ja-JP" altLang="en-US" sz="28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800" dirty="0"/>
                        <a:t>2</a:t>
                      </a:r>
                      <a:endParaRPr kumimoji="1" lang="ja-JP" altLang="en-US" sz="2800" dirty="0"/>
                    </a:p>
                  </a:txBody>
                  <a:tcPr marL="68580" marR="68580" marT="34290" marB="34290"/>
                </a:tc>
                <a:tc>
                  <a:txBody>
                    <a:bodyPr/>
                    <a:lstStyle/>
                    <a:p>
                      <a:pPr algn="r"/>
                      <a:r>
                        <a:rPr kumimoji="1" lang="ja-JP" altLang="en-US" sz="2800" dirty="0"/>
                        <a:t>りんご</a:t>
                      </a:r>
                    </a:p>
                  </a:txBody>
                  <a:tcPr marL="68580" marR="68580" marT="34290" marB="34290"/>
                </a:tc>
                <a:tc>
                  <a:txBody>
                    <a:bodyPr/>
                    <a:lstStyle/>
                    <a:p>
                      <a:pPr algn="r"/>
                      <a:r>
                        <a:rPr kumimoji="1" lang="en-US" altLang="ja-JP" sz="2800" dirty="0"/>
                        <a:t>100</a:t>
                      </a:r>
                      <a:endParaRPr kumimoji="1" lang="ja-JP" altLang="en-US" sz="28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800" dirty="0"/>
                        <a:t>3</a:t>
                      </a:r>
                      <a:endParaRPr kumimoji="1" lang="ja-JP" altLang="en-US" sz="2800" dirty="0"/>
                    </a:p>
                  </a:txBody>
                  <a:tcPr marL="68580" marR="68580" marT="34290" marB="34290"/>
                </a:tc>
                <a:tc>
                  <a:txBody>
                    <a:bodyPr/>
                    <a:lstStyle/>
                    <a:p>
                      <a:pPr algn="r"/>
                      <a:r>
                        <a:rPr kumimoji="1" lang="ja-JP" altLang="en-US" sz="2800" dirty="0"/>
                        <a:t>メロン</a:t>
                      </a:r>
                    </a:p>
                  </a:txBody>
                  <a:tcPr marL="68580" marR="68580" marT="34290" marB="34290"/>
                </a:tc>
                <a:tc>
                  <a:txBody>
                    <a:bodyPr/>
                    <a:lstStyle/>
                    <a:p>
                      <a:pPr algn="r"/>
                      <a:r>
                        <a:rPr kumimoji="1" lang="en-US" altLang="ja-JP" sz="2800" dirty="0"/>
                        <a:t>500</a:t>
                      </a:r>
                      <a:endParaRPr kumimoji="1" lang="ja-JP" altLang="en-US" sz="28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553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pPr>
                <a:lnSpc>
                  <a:spcPct val="100000"/>
                </a:lnSpc>
                <a:spcBef>
                  <a:spcPct val="0"/>
                </a:spcBef>
                <a:buFontTx/>
                <a:buNone/>
              </a:pPr>
              <a:t>24</a:t>
            </a:fld>
            <a:endParaRPr lang="ja-JP" altLang="en-US" sz="1350" dirty="0"/>
          </a:p>
        </p:txBody>
      </p:sp>
      <p:sp>
        <p:nvSpPr>
          <p:cNvPr id="19460" name="Rectangle 2"/>
          <p:cNvSpPr>
            <a:spLocks noGrp="1"/>
          </p:cNvSpPr>
          <p:nvPr>
            <p:ph type="title" idx="4294967295"/>
          </p:nvPr>
        </p:nvSpPr>
        <p:spPr>
          <a:xfrm>
            <a:off x="314325" y="348647"/>
            <a:ext cx="6429375" cy="753666"/>
          </a:xfrm>
        </p:spPr>
        <p:txBody>
          <a:bodyPr>
            <a:normAutofit/>
          </a:bodyPr>
          <a:lstStyle/>
          <a:p>
            <a:pPr>
              <a:lnSpc>
                <a:spcPct val="100000"/>
              </a:lnSpc>
              <a:spcBef>
                <a:spcPct val="20000"/>
              </a:spcBef>
            </a:pPr>
            <a:r>
              <a:rPr lang="ja-JP" altLang="en-US" sz="3000" dirty="0"/>
              <a:t>データシートビュー</a:t>
            </a:r>
          </a:p>
        </p:txBody>
      </p:sp>
      <p:sp>
        <p:nvSpPr>
          <p:cNvPr id="19461" name="Rectangle 3"/>
          <p:cNvSpPr>
            <a:spLocks noGrp="1"/>
          </p:cNvSpPr>
          <p:nvPr>
            <p:ph type="body" idx="4294967295"/>
          </p:nvPr>
        </p:nvSpPr>
        <p:spPr>
          <a:xfrm>
            <a:off x="380892" y="1281159"/>
            <a:ext cx="7889474" cy="2842341"/>
          </a:xfrm>
        </p:spPr>
        <p:txBody>
          <a:bodyPr>
            <a:normAutofit/>
          </a:bodyPr>
          <a:lstStyle/>
          <a:p>
            <a:pPr marL="0" lvl="0" indent="0" defTabSz="457200">
              <a:spcBef>
                <a:spcPts val="0"/>
              </a:spcBef>
              <a:buNone/>
              <a:defRPr/>
            </a:pPr>
            <a:r>
              <a:rPr kumimoji="0" lang="ja-JP" altLang="en-US" sz="2400" b="1" dirty="0">
                <a:solidFill>
                  <a:srgbClr val="C00000"/>
                </a:solidFill>
                <a:latin typeface="Calibri" panose="020F0502020204030204"/>
                <a:ea typeface="游ゴシック" panose="020B0400000000000000" pitchFamily="50" charset="-128"/>
                <a:cs typeface="+mn-cs"/>
              </a:rPr>
              <a:t>データシートビュー</a:t>
            </a:r>
            <a:r>
              <a:rPr kumimoji="0" lang="ja-JP" altLang="en-US" sz="2400" dirty="0">
                <a:solidFill>
                  <a:prstClr val="black"/>
                </a:solidFill>
                <a:latin typeface="Calibri" panose="020F0502020204030204"/>
                <a:ea typeface="游ゴシック" panose="020B0400000000000000" pitchFamily="50" charset="-128"/>
                <a:cs typeface="+mn-cs"/>
              </a:rPr>
              <a:t>は，</a:t>
            </a:r>
            <a:r>
              <a:rPr kumimoji="0" lang="ja-JP" altLang="en-US" sz="2400" b="1" dirty="0">
                <a:solidFill>
                  <a:prstClr val="black"/>
                </a:solidFill>
                <a:latin typeface="Calibri" panose="020F0502020204030204"/>
                <a:ea typeface="游ゴシック" panose="020B0400000000000000" pitchFamily="50" charset="-128"/>
                <a:cs typeface="+mn-cs"/>
              </a:rPr>
              <a:t>テーブルの中のデータ</a:t>
            </a:r>
            <a:r>
              <a:rPr kumimoji="0" lang="ja-JP" altLang="en-US" sz="2400" dirty="0">
                <a:solidFill>
                  <a:prstClr val="black"/>
                </a:solidFill>
                <a:latin typeface="Calibri" panose="020F0502020204030204"/>
                <a:ea typeface="游ゴシック" panose="020B0400000000000000" pitchFamily="50" charset="-128"/>
                <a:cs typeface="+mn-cs"/>
              </a:rPr>
              <a:t>を表示。</a:t>
            </a:r>
            <a:endParaRPr kumimoji="0" lang="en-US" altLang="ja-JP" sz="2400" dirty="0">
              <a:solidFill>
                <a:prstClr val="black"/>
              </a:solidFill>
              <a:latin typeface="Calibri" panose="020F0502020204030204"/>
              <a:ea typeface="游ゴシック" panose="020B0400000000000000" pitchFamily="50" charset="-128"/>
              <a:cs typeface="+mn-cs"/>
            </a:endParaRPr>
          </a:p>
          <a:p>
            <a:pPr marL="0" lvl="0" indent="0" defTabSz="457200">
              <a:spcBef>
                <a:spcPts val="0"/>
              </a:spcBef>
              <a:buNone/>
              <a:defRPr/>
            </a:pPr>
            <a:r>
              <a:rPr kumimoji="0" lang="ja-JP" altLang="en-US" sz="2400" b="1" dirty="0">
                <a:solidFill>
                  <a:prstClr val="black"/>
                </a:solidFill>
                <a:latin typeface="Calibri" panose="020F0502020204030204"/>
                <a:ea typeface="游ゴシック" panose="020B0400000000000000" pitchFamily="50" charset="-128"/>
                <a:cs typeface="+mn-cs"/>
              </a:rPr>
              <a:t>データの確認、編集、新しいデータの追加、検索、コピー＆貼り付け</a:t>
            </a:r>
            <a:r>
              <a:rPr kumimoji="0" lang="ja-JP" altLang="en-US" sz="2400" dirty="0">
                <a:solidFill>
                  <a:prstClr val="black"/>
                </a:solidFill>
                <a:latin typeface="Calibri" panose="020F0502020204030204"/>
                <a:ea typeface="游ゴシック" panose="020B0400000000000000" pitchFamily="50" charset="-128"/>
                <a:cs typeface="+mn-cs"/>
              </a:rPr>
              <a:t>ができる。</a:t>
            </a:r>
            <a:endParaRPr lang="en-US" altLang="ja-JP" sz="3200" b="1" dirty="0">
              <a:solidFill>
                <a:srgbClr val="C00000"/>
              </a:solidFill>
            </a:endParaRPr>
          </a:p>
        </p:txBody>
      </p:sp>
      <p:sp>
        <p:nvSpPr>
          <p:cNvPr id="8" name="角丸四角形 7"/>
          <p:cNvSpPr/>
          <p:nvPr/>
        </p:nvSpPr>
        <p:spPr>
          <a:xfrm>
            <a:off x="173385" y="1102313"/>
            <a:ext cx="8189734" cy="1628187"/>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2"/>
          <a:stretch>
            <a:fillRect/>
          </a:stretch>
        </p:blipFill>
        <p:spPr>
          <a:xfrm>
            <a:off x="173385" y="3316481"/>
            <a:ext cx="4783900" cy="1861916"/>
          </a:xfrm>
          <a:prstGeom prst="rect">
            <a:avLst/>
          </a:prstGeom>
        </p:spPr>
      </p:pic>
      <p:pic>
        <p:nvPicPr>
          <p:cNvPr id="13" name="図 12"/>
          <p:cNvPicPr>
            <a:picLocks noChangeAspect="1"/>
          </p:cNvPicPr>
          <p:nvPr/>
        </p:nvPicPr>
        <p:blipFill>
          <a:blip r:embed="rId3"/>
          <a:stretch>
            <a:fillRect/>
          </a:stretch>
        </p:blipFill>
        <p:spPr>
          <a:xfrm>
            <a:off x="5897810" y="3028200"/>
            <a:ext cx="2137582" cy="2500970"/>
          </a:xfrm>
          <a:prstGeom prst="rect">
            <a:avLst/>
          </a:prstGeom>
        </p:spPr>
      </p:pic>
      <p:sp>
        <p:nvSpPr>
          <p:cNvPr id="14" name="コンテンツ プレースホルダー 2"/>
          <p:cNvSpPr txBox="1">
            <a:spLocks/>
          </p:cNvSpPr>
          <p:nvPr/>
        </p:nvSpPr>
        <p:spPr>
          <a:xfrm>
            <a:off x="5274288" y="5842530"/>
            <a:ext cx="3668183" cy="5138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chemeClr val="tx1"/>
                </a:solidFill>
                <a:latin typeface="メイリオ" panose="020B0604030504040204" pitchFamily="50" charset="-128"/>
                <a:ea typeface="メイリオ" panose="020B0604030504040204" pitchFamily="50" charset="-128"/>
              </a:rPr>
              <a:t>並べ替えや検索のための補助画面</a:t>
            </a:r>
          </a:p>
        </p:txBody>
      </p:sp>
      <p:sp>
        <p:nvSpPr>
          <p:cNvPr id="16" name="コンテンツ プレースホルダー 2"/>
          <p:cNvSpPr txBox="1">
            <a:spLocks/>
          </p:cNvSpPr>
          <p:nvPr/>
        </p:nvSpPr>
        <p:spPr>
          <a:xfrm>
            <a:off x="917136" y="5272259"/>
            <a:ext cx="3668183" cy="5138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chemeClr val="tx1"/>
                </a:solidFill>
                <a:latin typeface="メイリオ" panose="020B0604030504040204" pitchFamily="50" charset="-128"/>
                <a:ea typeface="メイリオ" panose="020B0604030504040204" pitchFamily="50" charset="-128"/>
              </a:rPr>
              <a:t>データシートビュー</a:t>
            </a:r>
          </a:p>
        </p:txBody>
      </p:sp>
    </p:spTree>
    <p:extLst>
      <p:ext uri="{BB962C8B-B14F-4D97-AF65-F5344CB8AC3E}">
        <p14:creationId xmlns:p14="http://schemas.microsoft.com/office/powerpoint/2010/main" val="241390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演習２．</a:t>
            </a:r>
            <a:r>
              <a:rPr lang="en-US" altLang="ja-JP" dirty="0"/>
              <a:t>Access </a:t>
            </a:r>
            <a:r>
              <a:rPr lang="ja-JP" altLang="en-US" dirty="0"/>
              <a:t>のデータシートビューを用いたデータの追加</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ja-JP" altLang="en-US" sz="2400" b="1" dirty="0"/>
              <a:t>ページ２５～２９</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テーブルビューで、使用したいテーブルを選ぶ</a:t>
            </a:r>
            <a:endParaRPr lang="en-US" altLang="ja-JP" b="1" dirty="0"/>
          </a:p>
          <a:p>
            <a:pPr lvl="1">
              <a:spcAft>
                <a:spcPts val="600"/>
              </a:spcAft>
            </a:pPr>
            <a:r>
              <a:rPr lang="ja-JP" altLang="en-US" b="1" dirty="0"/>
              <a:t>データシートビューで、データの追加</a:t>
            </a:r>
            <a:endParaRPr lang="en-US" altLang="ja-JP" b="1" dirty="0"/>
          </a:p>
          <a:p>
            <a:pPr lvl="1">
              <a:spcAft>
                <a:spcPts val="600"/>
              </a:spcAft>
            </a:pPr>
            <a:r>
              <a:rPr lang="ja-JP" altLang="en-US" b="1" dirty="0"/>
              <a:t>保存の操作</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39564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74777" y="6304959"/>
            <a:ext cx="2057400" cy="273844"/>
          </a:xfrm>
        </p:spPr>
        <p:txBody>
          <a:bodyPr/>
          <a:lstStyle/>
          <a:p>
            <a:fld id="{55940FB6-D91C-4C45-82A6-6C3F63B50793}" type="slidenum">
              <a:rPr kumimoji="1" lang="ja-JP" altLang="en-US" smtClean="0"/>
              <a:t>26</a:t>
            </a:fld>
            <a:endParaRPr kumimoji="1" lang="ja-JP" altLang="en-US"/>
          </a:p>
        </p:txBody>
      </p:sp>
      <p:sp>
        <p:nvSpPr>
          <p:cNvPr id="8" name="コンテンツ プレースホルダー 2"/>
          <p:cNvSpPr txBox="1">
            <a:spLocks/>
          </p:cNvSpPr>
          <p:nvPr/>
        </p:nvSpPr>
        <p:spPr>
          <a:xfrm>
            <a:off x="707572" y="1645324"/>
            <a:ext cx="7836063" cy="9961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chemeClr val="tx1"/>
                </a:solidFill>
                <a:latin typeface="メイリオ" panose="020B0604030504040204" pitchFamily="50" charset="-128"/>
                <a:ea typeface="メイリオ" panose="020B0604030504040204" pitchFamily="50" charset="-128"/>
              </a:rPr>
              <a:t>テーブル「</a:t>
            </a:r>
            <a:r>
              <a:rPr lang="ja-JP" altLang="en-US" sz="2400" b="1" dirty="0">
                <a:solidFill>
                  <a:schemeClr val="tx1"/>
                </a:solidFill>
                <a:latin typeface="メイリオ" panose="020B0604030504040204" pitchFamily="50" charset="-128"/>
                <a:ea typeface="メイリオ" panose="020B0604030504040204" pitchFamily="50" charset="-128"/>
              </a:rPr>
              <a:t>商品</a:t>
            </a:r>
            <a:r>
              <a:rPr lang="ja-JP" altLang="en-US" sz="2400" dirty="0">
                <a:solidFill>
                  <a:schemeClr val="tx1"/>
                </a:solidFill>
                <a:latin typeface="メイリオ" panose="020B0604030504040204" pitchFamily="50" charset="-128"/>
                <a:ea typeface="メイリオ" panose="020B0604030504040204" pitchFamily="50" charset="-128"/>
              </a:rPr>
              <a:t>」に３行分のデータを追加</a:t>
            </a:r>
          </a:p>
        </p:txBody>
      </p:sp>
      <p:sp>
        <p:nvSpPr>
          <p:cNvPr id="5" name="タイトル 4">
            <a:extLst>
              <a:ext uri="{FF2B5EF4-FFF2-40B4-BE49-F238E27FC236}">
                <a16:creationId xmlns:a16="http://schemas.microsoft.com/office/drawing/2014/main" id="{0D67B9D3-48EC-4D18-AACA-28D0C75A2766}"/>
              </a:ext>
            </a:extLst>
          </p:cNvPr>
          <p:cNvSpPr>
            <a:spLocks noGrp="1"/>
          </p:cNvSpPr>
          <p:nvPr>
            <p:ph type="title"/>
          </p:nvPr>
        </p:nvSpPr>
        <p:spPr/>
        <p:txBody>
          <a:bodyPr>
            <a:normAutofit fontScale="90000"/>
          </a:bodyPr>
          <a:lstStyle/>
          <a:p>
            <a:endParaRPr lang="ja-JP" altLang="en-US"/>
          </a:p>
        </p:txBody>
      </p:sp>
      <p:graphicFrame>
        <p:nvGraphicFramePr>
          <p:cNvPr id="6" name="表 5">
            <a:extLst>
              <a:ext uri="{FF2B5EF4-FFF2-40B4-BE49-F238E27FC236}">
                <a16:creationId xmlns:a16="http://schemas.microsoft.com/office/drawing/2014/main" id="{8FD24961-75A1-4B51-BF40-6E00E4002036}"/>
              </a:ext>
            </a:extLst>
          </p:cNvPr>
          <p:cNvGraphicFramePr>
            <a:graphicFrameLocks noGrp="1"/>
          </p:cNvGraphicFramePr>
          <p:nvPr>
            <p:extLst>
              <p:ext uri="{D42A27DB-BD31-4B8C-83A1-F6EECF244321}">
                <p14:modId xmlns:p14="http://schemas.microsoft.com/office/powerpoint/2010/main" val="86491400"/>
              </p:ext>
            </p:extLst>
          </p:nvPr>
        </p:nvGraphicFramePr>
        <p:xfrm>
          <a:off x="2222536" y="2789438"/>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048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5230" y="202609"/>
            <a:ext cx="4046380" cy="3244999"/>
          </a:xfrm>
          <a:prstGeom prst="rect">
            <a:avLst/>
          </a:prstGeom>
        </p:spPr>
      </p:pic>
      <p:sp>
        <p:nvSpPr>
          <p:cNvPr id="3" name="コンテンツ プレースホルダー 2"/>
          <p:cNvSpPr>
            <a:spLocks noGrp="1"/>
          </p:cNvSpPr>
          <p:nvPr>
            <p:ph idx="1"/>
          </p:nvPr>
        </p:nvSpPr>
        <p:spPr>
          <a:xfrm>
            <a:off x="4572000" y="314904"/>
            <a:ext cx="4370471" cy="573260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b="1" dirty="0">
                <a:solidFill>
                  <a:srgbClr val="C00000"/>
                </a:solidFill>
                <a:latin typeface="メイリオ" panose="020B0604030504040204" pitchFamily="50" charset="-128"/>
              </a:rPr>
              <a:t>テーブルビュー</a:t>
            </a:r>
            <a:r>
              <a:rPr lang="ja-JP" altLang="en-US" sz="2400" dirty="0">
                <a:latin typeface="メイリオ" panose="020B0604030504040204" pitchFamily="50" charset="-128"/>
              </a:rPr>
              <a:t>で、</a:t>
            </a:r>
            <a:r>
              <a:rPr lang="ja-JP" altLang="en-US" sz="2400" b="1" dirty="0">
                <a:solidFill>
                  <a:srgbClr val="C00000"/>
                </a:solidFill>
                <a:latin typeface="メイリオ" panose="020B0604030504040204" pitchFamily="50" charset="-128"/>
              </a:rPr>
              <a:t>商品</a:t>
            </a:r>
            <a:r>
              <a:rPr lang="ja-JP" altLang="en-US" sz="2400" dirty="0">
                <a:latin typeface="メイリオ" panose="020B0604030504040204" pitchFamily="50" charset="-128"/>
              </a:rPr>
              <a:t>をダブルクリック</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r>
              <a:rPr lang="en-US" altLang="ja-JP" sz="2400" dirty="0">
                <a:latin typeface="メイリオ" panose="020B0604030504040204" pitchFamily="50" charset="-128"/>
              </a:rPr>
              <a:t>2. </a:t>
            </a:r>
            <a:r>
              <a:rPr lang="ja-JP" altLang="en-US" sz="2400" b="1" dirty="0">
                <a:solidFill>
                  <a:srgbClr val="C00000"/>
                </a:solidFill>
                <a:latin typeface="メイリオ" panose="020B0604030504040204" pitchFamily="50" charset="-128"/>
              </a:rPr>
              <a:t>データシートビュー</a:t>
            </a:r>
            <a:r>
              <a:rPr lang="ja-JP" altLang="en-US" sz="2400" dirty="0">
                <a:latin typeface="メイリオ" panose="020B0604030504040204" pitchFamily="50" charset="-128"/>
              </a:rPr>
              <a:t>が開くので確認</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ea typeface="メイリオ" panose="020B0604030504040204" pitchFamily="50" charset="-128"/>
              </a:rPr>
              <a:t>27</a:t>
            </a:fld>
            <a:endParaRPr kumimoji="1" lang="ja-JP" altLang="en-US"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330288" y="3095620"/>
            <a:ext cx="872299" cy="33338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CC2E7D85-E4B2-4EFC-A5E6-6B049E5AF105}"/>
              </a:ext>
            </a:extLst>
          </p:cNvPr>
          <p:cNvPicPr>
            <a:picLocks noChangeAspect="1"/>
          </p:cNvPicPr>
          <p:nvPr/>
        </p:nvPicPr>
        <p:blipFill>
          <a:blip r:embed="rId3"/>
          <a:stretch>
            <a:fillRect/>
          </a:stretch>
        </p:blipFill>
        <p:spPr>
          <a:xfrm>
            <a:off x="201528" y="3807285"/>
            <a:ext cx="4041983" cy="2921150"/>
          </a:xfrm>
          <a:prstGeom prst="rect">
            <a:avLst/>
          </a:prstGeom>
        </p:spPr>
      </p:pic>
      <p:sp>
        <p:nvSpPr>
          <p:cNvPr id="15" name="正方形/長方形 14">
            <a:extLst>
              <a:ext uri="{FF2B5EF4-FFF2-40B4-BE49-F238E27FC236}">
                <a16:creationId xmlns:a16="http://schemas.microsoft.com/office/drawing/2014/main" id="{23765359-3FF6-4E7B-A16D-6DFCC9E12EC2}"/>
              </a:ext>
            </a:extLst>
          </p:cNvPr>
          <p:cNvSpPr/>
          <p:nvPr/>
        </p:nvSpPr>
        <p:spPr>
          <a:xfrm>
            <a:off x="1202587" y="5359400"/>
            <a:ext cx="2870648" cy="80977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546499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A5960D23-ED31-4DA2-AF41-795BB152BDD7}"/>
              </a:ext>
            </a:extLst>
          </p:cNvPr>
          <p:cNvGraphicFramePr>
            <a:graphicFrameLocks noGrp="1"/>
          </p:cNvGraphicFramePr>
          <p:nvPr>
            <p:extLst>
              <p:ext uri="{D42A27DB-BD31-4B8C-83A1-F6EECF244321}">
                <p14:modId xmlns:p14="http://schemas.microsoft.com/office/powerpoint/2010/main" val="3324246665"/>
              </p:ext>
            </p:extLst>
          </p:nvPr>
        </p:nvGraphicFramePr>
        <p:xfrm>
          <a:off x="2333643" y="1151599"/>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 name="コンテンツ プレースホルダー 2"/>
          <p:cNvSpPr>
            <a:spLocks noGrp="1"/>
          </p:cNvSpPr>
          <p:nvPr>
            <p:ph idx="1"/>
          </p:nvPr>
        </p:nvSpPr>
        <p:spPr>
          <a:xfrm>
            <a:off x="535606" y="263054"/>
            <a:ext cx="7657579" cy="3644783"/>
          </a:xfrm>
        </p:spPr>
        <p:txBody>
          <a:bodyPr>
            <a:normAutofit/>
          </a:bodyPr>
          <a:lstStyle/>
          <a:p>
            <a:pPr marL="0" indent="0">
              <a:lnSpc>
                <a:spcPct val="120000"/>
              </a:lnSpc>
              <a:buNone/>
            </a:pPr>
            <a:r>
              <a:rPr lang="en-US" altLang="ja-JP" sz="2400" dirty="0">
                <a:latin typeface="メイリオ" panose="020B0604030504040204" pitchFamily="50" charset="-128"/>
              </a:rPr>
              <a:t>3. </a:t>
            </a:r>
            <a:r>
              <a:rPr lang="ja-JP" altLang="en-US" sz="2400" b="1" dirty="0">
                <a:solidFill>
                  <a:srgbClr val="C00000"/>
                </a:solidFill>
                <a:latin typeface="メイリオ" panose="020B0604030504040204" pitchFamily="50" charset="-128"/>
              </a:rPr>
              <a:t>データシートビュー</a:t>
            </a:r>
            <a:r>
              <a:rPr lang="ja-JP" altLang="en-US" sz="2400" dirty="0">
                <a:latin typeface="メイリオ" panose="020B0604030504040204" pitchFamily="50" charset="-128"/>
              </a:rPr>
              <a:t>で，テーブルを生成する</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ea typeface="メイリオ" panose="020B0604030504040204" pitchFamily="50" charset="-128"/>
              </a:rPr>
              <a:t>28</a:t>
            </a:fld>
            <a:endParaRPr kumimoji="1" lang="ja-JP" altLang="en-US" dirty="0">
              <a:latin typeface="メイリオ" panose="020B0604030504040204" pitchFamily="50" charset="-128"/>
              <a:ea typeface="メイリオ" panose="020B0604030504040204" pitchFamily="50" charset="-128"/>
            </a:endParaRPr>
          </a:p>
        </p:txBody>
      </p:sp>
      <p:sp>
        <p:nvSpPr>
          <p:cNvPr id="10" name="楕円 9"/>
          <p:cNvSpPr/>
          <p:nvPr/>
        </p:nvSpPr>
        <p:spPr>
          <a:xfrm>
            <a:off x="3338939" y="1489364"/>
            <a:ext cx="2639758" cy="180128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テキスト ボックス 10"/>
          <p:cNvSpPr txBox="1"/>
          <p:nvPr/>
        </p:nvSpPr>
        <p:spPr>
          <a:xfrm>
            <a:off x="6208777" y="2156674"/>
            <a:ext cx="1107996" cy="461665"/>
          </a:xfrm>
          <a:prstGeom prst="rect">
            <a:avLst/>
          </a:prstGeom>
          <a:noFill/>
        </p:spPr>
        <p:txBody>
          <a:bodyPr wrap="none" rtlCol="0">
            <a:spAutoFit/>
          </a:bodyPr>
          <a:lstStyle/>
          <a:p>
            <a:r>
              <a:rPr kumimoji="1" lang="ja-JP" altLang="en-US" sz="2400" b="1" dirty="0">
                <a:solidFill>
                  <a:srgbClr val="0000FF"/>
                </a:solidFill>
              </a:rPr>
              <a:t>入れる</a:t>
            </a:r>
          </a:p>
        </p:txBody>
      </p:sp>
      <p:sp>
        <p:nvSpPr>
          <p:cNvPr id="12" name="楕円 11"/>
          <p:cNvSpPr/>
          <p:nvPr/>
        </p:nvSpPr>
        <p:spPr>
          <a:xfrm>
            <a:off x="2273733" y="1543992"/>
            <a:ext cx="1143207" cy="174665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テキスト ボックス 12"/>
          <p:cNvSpPr txBox="1"/>
          <p:nvPr/>
        </p:nvSpPr>
        <p:spPr>
          <a:xfrm>
            <a:off x="100819" y="1671527"/>
            <a:ext cx="2339102" cy="1200329"/>
          </a:xfrm>
          <a:prstGeom prst="rect">
            <a:avLst/>
          </a:prstGeom>
          <a:noFill/>
        </p:spPr>
        <p:txBody>
          <a:bodyPr wrap="none" rtlCol="0">
            <a:spAutoFit/>
          </a:bodyPr>
          <a:lstStyle/>
          <a:p>
            <a:r>
              <a:rPr kumimoji="1" lang="en-US" altLang="ja-JP" sz="2400" b="1" dirty="0">
                <a:solidFill>
                  <a:srgbClr val="0000FF"/>
                </a:solidFill>
              </a:rPr>
              <a:t>1, 2, 3 </a:t>
            </a:r>
            <a:r>
              <a:rPr kumimoji="1" lang="ja-JP" altLang="en-US" sz="2400" b="1" dirty="0" err="1">
                <a:solidFill>
                  <a:srgbClr val="0000FF"/>
                </a:solidFill>
              </a:rPr>
              <a:t>のような</a:t>
            </a:r>
            <a:endParaRPr kumimoji="1" lang="en-US" altLang="ja-JP" sz="2400" b="1" dirty="0">
              <a:solidFill>
                <a:srgbClr val="0000FF"/>
              </a:solidFill>
            </a:endParaRPr>
          </a:p>
          <a:p>
            <a:r>
              <a:rPr lang="ja-JP" altLang="en-US" sz="2400" b="1" dirty="0">
                <a:solidFill>
                  <a:srgbClr val="0000FF"/>
                </a:solidFill>
              </a:rPr>
              <a:t>通し番号が</a:t>
            </a:r>
            <a:endParaRPr lang="en-US" altLang="ja-JP" sz="2400" b="1" dirty="0">
              <a:solidFill>
                <a:srgbClr val="0000FF"/>
              </a:solidFill>
            </a:endParaRPr>
          </a:p>
          <a:p>
            <a:r>
              <a:rPr kumimoji="1" lang="ja-JP" altLang="en-US" sz="2400" b="1" u="sng" dirty="0">
                <a:solidFill>
                  <a:srgbClr val="0000FF"/>
                </a:solidFill>
              </a:rPr>
              <a:t>自動設定</a:t>
            </a:r>
            <a:r>
              <a:rPr kumimoji="1" lang="ja-JP" altLang="en-US" sz="2400" b="1" dirty="0">
                <a:solidFill>
                  <a:srgbClr val="0000FF"/>
                </a:solidFill>
              </a:rPr>
              <a:t>される</a:t>
            </a:r>
          </a:p>
        </p:txBody>
      </p:sp>
      <p:pic>
        <p:nvPicPr>
          <p:cNvPr id="16" name="図 15">
            <a:extLst>
              <a:ext uri="{FF2B5EF4-FFF2-40B4-BE49-F238E27FC236}">
                <a16:creationId xmlns:a16="http://schemas.microsoft.com/office/drawing/2014/main" id="{E49AAD17-F01B-449D-84D9-8155D22C7A04}"/>
              </a:ext>
            </a:extLst>
          </p:cNvPr>
          <p:cNvPicPr>
            <a:picLocks noChangeAspect="1"/>
          </p:cNvPicPr>
          <p:nvPr/>
        </p:nvPicPr>
        <p:blipFill>
          <a:blip r:embed="rId2"/>
          <a:stretch>
            <a:fillRect/>
          </a:stretch>
        </p:blipFill>
        <p:spPr>
          <a:xfrm>
            <a:off x="636628" y="3418182"/>
            <a:ext cx="4892016" cy="3289843"/>
          </a:xfrm>
          <a:prstGeom prst="rect">
            <a:avLst/>
          </a:prstGeom>
        </p:spPr>
      </p:pic>
      <p:sp>
        <p:nvSpPr>
          <p:cNvPr id="18" name="正方形/長方形 17">
            <a:extLst>
              <a:ext uri="{FF2B5EF4-FFF2-40B4-BE49-F238E27FC236}">
                <a16:creationId xmlns:a16="http://schemas.microsoft.com/office/drawing/2014/main" id="{37A42525-87C0-42E0-AF22-8360C368660F}"/>
              </a:ext>
            </a:extLst>
          </p:cNvPr>
          <p:cNvSpPr/>
          <p:nvPr/>
        </p:nvSpPr>
        <p:spPr>
          <a:xfrm>
            <a:off x="1828800" y="5234922"/>
            <a:ext cx="3477491" cy="112835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テキスト ボックス 18">
            <a:extLst>
              <a:ext uri="{FF2B5EF4-FFF2-40B4-BE49-F238E27FC236}">
                <a16:creationId xmlns:a16="http://schemas.microsoft.com/office/drawing/2014/main" id="{67FFCE4E-40D0-4EE8-A889-340E4662D874}"/>
              </a:ext>
            </a:extLst>
          </p:cNvPr>
          <p:cNvSpPr txBox="1"/>
          <p:nvPr/>
        </p:nvSpPr>
        <p:spPr>
          <a:xfrm>
            <a:off x="5629666" y="5323662"/>
            <a:ext cx="3558988" cy="830997"/>
          </a:xfrm>
          <a:prstGeom prst="rect">
            <a:avLst/>
          </a:prstGeom>
          <a:noFill/>
        </p:spPr>
        <p:txBody>
          <a:bodyPr wrap="none" rtlCol="0">
            <a:spAutoFit/>
          </a:bodyPr>
          <a:lstStyle/>
          <a:p>
            <a:r>
              <a:rPr kumimoji="1" lang="ja-JP" altLang="en-US" sz="2400" b="1" dirty="0">
                <a:solidFill>
                  <a:srgbClr val="0000FF"/>
                </a:solidFill>
              </a:rPr>
              <a:t>最後の </a:t>
            </a:r>
            <a:r>
              <a:rPr kumimoji="1" lang="en-US" altLang="ja-JP" sz="2400" b="1" dirty="0">
                <a:solidFill>
                  <a:srgbClr val="0000FF"/>
                </a:solidFill>
              </a:rPr>
              <a:t>500 </a:t>
            </a:r>
            <a:r>
              <a:rPr kumimoji="1" lang="ja-JP" altLang="en-US" sz="2400" b="1" dirty="0">
                <a:solidFill>
                  <a:srgbClr val="0000FF"/>
                </a:solidFill>
              </a:rPr>
              <a:t>を入れたら、</a:t>
            </a:r>
            <a:endParaRPr kumimoji="1" lang="en-US" altLang="ja-JP" sz="2400" b="1" dirty="0">
              <a:solidFill>
                <a:srgbClr val="0000FF"/>
              </a:solidFill>
            </a:endParaRPr>
          </a:p>
          <a:p>
            <a:r>
              <a:rPr kumimoji="1" lang="en-US" altLang="ja-JP" sz="2400" b="1" dirty="0">
                <a:solidFill>
                  <a:srgbClr val="0000FF"/>
                </a:solidFill>
              </a:rPr>
              <a:t>500 </a:t>
            </a:r>
            <a:r>
              <a:rPr kumimoji="1" lang="ja-JP" altLang="en-US" sz="2400" b="1" dirty="0">
                <a:solidFill>
                  <a:srgbClr val="0000FF"/>
                </a:solidFill>
              </a:rPr>
              <a:t>のセルで </a:t>
            </a:r>
            <a:r>
              <a:rPr kumimoji="1" lang="en-US" altLang="ja-JP" sz="2400" b="1" dirty="0">
                <a:solidFill>
                  <a:srgbClr val="0000FF"/>
                </a:solidFill>
              </a:rPr>
              <a:t>Enter </a:t>
            </a:r>
            <a:r>
              <a:rPr kumimoji="1" lang="ja-JP" altLang="en-US" sz="2400" b="1" dirty="0">
                <a:solidFill>
                  <a:srgbClr val="0000FF"/>
                </a:solidFill>
              </a:rPr>
              <a:t>キー</a:t>
            </a:r>
          </a:p>
        </p:txBody>
      </p:sp>
    </p:spTree>
    <p:extLst>
      <p:ext uri="{BB962C8B-B14F-4D97-AF65-F5344CB8AC3E}">
        <p14:creationId xmlns:p14="http://schemas.microsoft.com/office/powerpoint/2010/main" val="2251751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7860" y="308277"/>
            <a:ext cx="8090449" cy="1472031"/>
          </a:xfrm>
        </p:spPr>
        <p:txBody>
          <a:bodyPr>
            <a:normAutofit lnSpcReduction="10000"/>
          </a:bodyPr>
          <a:lstStyle/>
          <a:p>
            <a:pPr marL="0" indent="0">
              <a:lnSpc>
                <a:spcPct val="120000"/>
              </a:lnSpc>
              <a:buNone/>
            </a:pPr>
            <a:r>
              <a:rPr lang="en-US" altLang="ja-JP" sz="2400" dirty="0">
                <a:latin typeface="メイリオ" panose="020B0604030504040204" pitchFamily="50" charset="-128"/>
              </a:rPr>
              <a:t>4. </a:t>
            </a:r>
            <a:r>
              <a:rPr lang="ja-JP" altLang="en-US" sz="2400" dirty="0">
                <a:latin typeface="メイリオ" panose="020B0604030504040204" pitchFamily="50" charset="-128"/>
              </a:rPr>
              <a:t>テーブルを保存する</a:t>
            </a:r>
            <a:endParaRPr lang="en-US" altLang="ja-JP" sz="2400" dirty="0">
              <a:latin typeface="メイリオ" panose="020B0604030504040204" pitchFamily="50" charset="-128"/>
            </a:endParaRPr>
          </a:p>
          <a:p>
            <a:pPr marL="0" indent="0">
              <a:lnSpc>
                <a:spcPct val="120000"/>
              </a:lnSpc>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商品</a:t>
            </a:r>
            <a:r>
              <a:rPr lang="ja-JP" altLang="en-US" sz="2400" dirty="0">
                <a:latin typeface="メイリオ" panose="020B0604030504040204" pitchFamily="50" charset="-128"/>
              </a:rPr>
              <a:t>」を</a:t>
            </a:r>
            <a:r>
              <a:rPr lang="ja-JP" altLang="en-US" sz="2400" b="1" dirty="0">
                <a:latin typeface="メイリオ" panose="020B0604030504040204" pitchFamily="50" charset="-128"/>
              </a:rPr>
              <a:t>右クリック</a:t>
            </a:r>
            <a:r>
              <a:rPr lang="ja-JP" altLang="en-US" sz="2400" dirty="0">
                <a:latin typeface="メイリオ" panose="020B0604030504040204" pitchFamily="50" charset="-128"/>
              </a:rPr>
              <a:t>して、</a:t>
            </a:r>
            <a:r>
              <a:rPr lang="ja-JP" altLang="en-US" sz="2400" b="1" dirty="0">
                <a:latin typeface="メイリオ" panose="020B0604030504040204" pitchFamily="50" charset="-128"/>
              </a:rPr>
              <a:t>右クリックメニュー</a:t>
            </a:r>
            <a:r>
              <a:rPr lang="ja-JP" altLang="en-US" sz="2400" dirty="0">
                <a:latin typeface="メイリオ" panose="020B0604030504040204" pitchFamily="50" charset="-128"/>
              </a:rPr>
              <a:t>で「</a:t>
            </a:r>
            <a:r>
              <a:rPr lang="ja-JP" altLang="en-US" sz="2400" b="1" dirty="0">
                <a:latin typeface="メイリオ" panose="020B0604030504040204" pitchFamily="50" charset="-128"/>
              </a:rPr>
              <a:t>上書き保存</a:t>
            </a:r>
            <a:r>
              <a:rPr lang="ja-JP" altLang="en-US" sz="2400" dirty="0">
                <a:latin typeface="メイリオ" panose="020B0604030504040204" pitchFamily="50" charset="-128"/>
              </a:rPr>
              <a:t>」</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ea typeface="メイリオ" panose="020B0604030504040204" pitchFamily="50" charset="-128"/>
              </a:rPr>
              <a:t>29</a:t>
            </a:fld>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EE2F5DA9-E5C2-4B0A-93DA-4492616CC193}"/>
              </a:ext>
            </a:extLst>
          </p:cNvPr>
          <p:cNvPicPr>
            <a:picLocks noChangeAspect="1"/>
          </p:cNvPicPr>
          <p:nvPr/>
        </p:nvPicPr>
        <p:blipFill>
          <a:blip r:embed="rId2"/>
          <a:stretch>
            <a:fillRect/>
          </a:stretch>
        </p:blipFill>
        <p:spPr>
          <a:xfrm>
            <a:off x="820173" y="2038621"/>
            <a:ext cx="7503654" cy="3142979"/>
          </a:xfrm>
          <a:prstGeom prst="rect">
            <a:avLst/>
          </a:prstGeom>
        </p:spPr>
      </p:pic>
      <p:sp>
        <p:nvSpPr>
          <p:cNvPr id="11" name="正方形/長方形 10">
            <a:extLst>
              <a:ext uri="{FF2B5EF4-FFF2-40B4-BE49-F238E27FC236}">
                <a16:creationId xmlns:a16="http://schemas.microsoft.com/office/drawing/2014/main" id="{344FFFA1-6086-47FF-9469-C7CD3FE9C244}"/>
              </a:ext>
            </a:extLst>
          </p:cNvPr>
          <p:cNvSpPr/>
          <p:nvPr/>
        </p:nvSpPr>
        <p:spPr>
          <a:xfrm flipV="1">
            <a:off x="4321830" y="2327562"/>
            <a:ext cx="1517072" cy="3810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a:extLst>
              <a:ext uri="{FF2B5EF4-FFF2-40B4-BE49-F238E27FC236}">
                <a16:creationId xmlns:a16="http://schemas.microsoft.com/office/drawing/2014/main" id="{61F697F2-783C-4993-A855-DD723008DC16}"/>
              </a:ext>
            </a:extLst>
          </p:cNvPr>
          <p:cNvSpPr/>
          <p:nvPr/>
        </p:nvSpPr>
        <p:spPr>
          <a:xfrm flipV="1">
            <a:off x="5838902" y="2616503"/>
            <a:ext cx="2292928" cy="45920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214786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1C3D6-6BA3-1B59-229F-A9DA4561FEF5}"/>
              </a:ext>
            </a:extLst>
          </p:cNvPr>
          <p:cNvSpPr>
            <a:spLocks noGrp="1"/>
          </p:cNvSpPr>
          <p:nvPr>
            <p:ph type="title"/>
          </p:nvPr>
        </p:nvSpPr>
        <p:spPr/>
        <p:txBody>
          <a:bodyPr>
            <a:normAutofit fontScale="90000"/>
          </a:bodyPr>
          <a:lstStyle/>
          <a:p>
            <a:r>
              <a:rPr kumimoji="1" lang="en-US" altLang="ja-JP" dirty="0"/>
              <a:t>Microsoft Access </a:t>
            </a:r>
            <a:r>
              <a:rPr lang="ja-JP" altLang="en-US" dirty="0"/>
              <a:t>の基本</a:t>
            </a:r>
            <a:endParaRPr kumimoji="1" lang="ja-JP" altLang="en-US" dirty="0"/>
          </a:p>
        </p:txBody>
      </p:sp>
      <p:sp>
        <p:nvSpPr>
          <p:cNvPr id="3" name="コンテンツ プレースホルダー 2">
            <a:extLst>
              <a:ext uri="{FF2B5EF4-FFF2-40B4-BE49-F238E27FC236}">
                <a16:creationId xmlns:a16="http://schemas.microsoft.com/office/drawing/2014/main" id="{25C0F59E-D036-4F6B-71E9-98EA32493D3E}"/>
              </a:ext>
            </a:extLst>
          </p:cNvPr>
          <p:cNvSpPr>
            <a:spLocks noGrp="1"/>
          </p:cNvSpPr>
          <p:nvPr>
            <p:ph idx="1"/>
          </p:nvPr>
        </p:nvSpPr>
        <p:spPr/>
        <p:txBody>
          <a:bodyPr>
            <a:normAutofit/>
          </a:bodyPr>
          <a:lstStyle/>
          <a:p>
            <a:r>
              <a:rPr kumimoji="1" lang="en-US" altLang="ja-JP" sz="2400" dirty="0"/>
              <a:t>Microsoft Access </a:t>
            </a:r>
            <a:r>
              <a:rPr kumimoji="1" lang="ja-JP" altLang="en-US" sz="2400" dirty="0"/>
              <a:t>は、</a:t>
            </a:r>
            <a:r>
              <a:rPr kumimoji="1" lang="ja-JP" altLang="en-US" sz="2400" b="1" dirty="0"/>
              <a:t>リレーショナルデータベース</a:t>
            </a:r>
            <a:r>
              <a:rPr kumimoji="1" lang="ja-JP" altLang="en-US" sz="2400" dirty="0"/>
              <a:t>を</a:t>
            </a:r>
            <a:r>
              <a:rPr kumimoji="1" lang="ja-JP" altLang="en-US" sz="2400" b="1" dirty="0"/>
              <a:t>作成・管理するためのソフトウェア</a:t>
            </a:r>
            <a:endParaRPr kumimoji="1" lang="en-US" altLang="ja-JP" sz="2400" b="1" dirty="0"/>
          </a:p>
          <a:p>
            <a:r>
              <a:rPr kumimoji="1" lang="ja-JP" altLang="en-US" sz="2400" b="1" dirty="0"/>
              <a:t>ビジュアル</a:t>
            </a:r>
            <a:r>
              <a:rPr kumimoji="1" lang="ja-JP" altLang="en-US" sz="2400" dirty="0"/>
              <a:t>で、</a:t>
            </a:r>
            <a:r>
              <a:rPr kumimoji="1" lang="ja-JP" altLang="en-US" sz="2400" b="1" dirty="0"/>
              <a:t>親しみやすいインターフェース</a:t>
            </a:r>
            <a:r>
              <a:rPr kumimoji="1" lang="ja-JP" altLang="en-US" sz="2400" dirty="0"/>
              <a:t>で、データベース操作が可能</a:t>
            </a:r>
            <a:endParaRPr kumimoji="1" lang="en-US" altLang="ja-JP" sz="2400" dirty="0"/>
          </a:p>
          <a:p>
            <a:r>
              <a:rPr lang="en-US" altLang="ja-JP" sz="2400" b="1" dirty="0"/>
              <a:t>SQL</a:t>
            </a:r>
            <a:r>
              <a:rPr lang="ja-JP" altLang="en-US" sz="2400" b="1" dirty="0"/>
              <a:t>言語</a:t>
            </a:r>
            <a:r>
              <a:rPr lang="ja-JP" altLang="en-US" sz="2400" dirty="0"/>
              <a:t>もサポートしており、高度な操作が可能</a:t>
            </a:r>
            <a:endParaRPr kumimoji="1" lang="ja-JP" altLang="en-US" sz="2400" dirty="0"/>
          </a:p>
        </p:txBody>
      </p:sp>
      <p:sp>
        <p:nvSpPr>
          <p:cNvPr id="4" name="スライド番号プレースホルダー 3">
            <a:extLst>
              <a:ext uri="{FF2B5EF4-FFF2-40B4-BE49-F238E27FC236}">
                <a16:creationId xmlns:a16="http://schemas.microsoft.com/office/drawing/2014/main" id="{20BA07CC-D219-0CED-1119-6860DCA81C51}"/>
              </a:ext>
            </a:extLst>
          </p:cNvPr>
          <p:cNvSpPr>
            <a:spLocks noGrp="1"/>
          </p:cNvSpPr>
          <p:nvPr>
            <p:ph type="sldNum" sz="quarter" idx="12"/>
          </p:nvPr>
        </p:nvSpPr>
        <p:spPr/>
        <p:txBody>
          <a:bodyPr/>
          <a:lstStyle/>
          <a:p>
            <a:fld id="{E205D82C-95A1-431E-8E38-AA614A14CDCF}" type="slidenum">
              <a:rPr kumimoji="1" lang="ja-JP" altLang="en-US" smtClean="0"/>
              <a:t>3</a:t>
            </a:fld>
            <a:endParaRPr kumimoji="1" lang="ja-JP" altLang="en-US"/>
          </a:p>
        </p:txBody>
      </p:sp>
    </p:spTree>
    <p:extLst>
      <p:ext uri="{BB962C8B-B14F-4D97-AF65-F5344CB8AC3E}">
        <p14:creationId xmlns:p14="http://schemas.microsoft.com/office/powerpoint/2010/main" val="984674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0" y="1321056"/>
            <a:ext cx="9143771" cy="1991979"/>
          </a:xfrm>
        </p:spPr>
        <p:txBody>
          <a:bodyPr anchor="b">
            <a:normAutofit/>
          </a:bodyPr>
          <a:lstStyle/>
          <a:p>
            <a:r>
              <a:rPr lang="en-US" altLang="ja-JP" sz="3600" dirty="0">
                <a:solidFill>
                  <a:schemeClr val="tx2"/>
                </a:solidFill>
                <a:latin typeface="メイリオ" panose="020B0604030504040204" pitchFamily="50" charset="-128"/>
              </a:rPr>
              <a:t>2-4.</a:t>
            </a:r>
            <a:r>
              <a:rPr lang="ja-JP" altLang="en-US" sz="3600" dirty="0">
                <a:solidFill>
                  <a:schemeClr val="tx2"/>
                </a:solidFill>
                <a:latin typeface="メイリオ" panose="020B0604030504040204" pitchFamily="50" charset="-128"/>
              </a:rPr>
              <a:t> </a:t>
            </a:r>
            <a:r>
              <a:rPr lang="en-US" altLang="ja-JP" sz="3600" dirty="0">
                <a:solidFill>
                  <a:schemeClr val="tx2"/>
                </a:solidFill>
                <a:latin typeface="メイリオ" panose="020B0604030504040204" pitchFamily="50" charset="-128"/>
              </a:rPr>
              <a:t>SQL </a:t>
            </a:r>
            <a:r>
              <a:rPr lang="ja-JP" altLang="en-US" sz="3600" dirty="0">
                <a:solidFill>
                  <a:schemeClr val="tx2"/>
                </a:solidFill>
                <a:latin typeface="メイリオ" panose="020B0604030504040204" pitchFamily="50" charset="-128"/>
              </a:rPr>
              <a:t>による問い合わせ（クエリ）</a:t>
            </a:r>
            <a:br>
              <a:rPr lang="ja-JP" altLang="en-US" sz="3600" dirty="0">
                <a:solidFill>
                  <a:schemeClr val="tx2"/>
                </a:solidFill>
                <a:latin typeface="メイリオ" panose="020B0604030504040204" pitchFamily="50" charset="-128"/>
              </a:rPr>
            </a:br>
            <a:r>
              <a:rPr lang="ja-JP" altLang="en-US" sz="3600" dirty="0">
                <a:solidFill>
                  <a:schemeClr val="tx2"/>
                </a:solidFill>
                <a:latin typeface="メイリオ" panose="020B0604030504040204" pitchFamily="50" charset="-128"/>
              </a:rPr>
              <a:t>（</a:t>
            </a:r>
            <a:r>
              <a:rPr lang="en-US" altLang="ja-JP" sz="3600" dirty="0">
                <a:solidFill>
                  <a:schemeClr val="tx2"/>
                </a:solidFill>
                <a:latin typeface="メイリオ" panose="020B0604030504040204" pitchFamily="50" charset="-128"/>
              </a:rPr>
              <a:t>Access </a:t>
            </a:r>
            <a:r>
              <a:rPr lang="ja-JP" altLang="en-US" sz="3600" dirty="0">
                <a:solidFill>
                  <a:schemeClr val="tx2"/>
                </a:solidFill>
                <a:latin typeface="メイリオ" panose="020B0604030504040204" pitchFamily="50" charset="-128"/>
              </a:rPr>
              <a:t>の </a:t>
            </a:r>
            <a:r>
              <a:rPr lang="en-US" altLang="ja-JP" sz="3600" dirty="0">
                <a:solidFill>
                  <a:schemeClr val="tx2"/>
                </a:solidFill>
                <a:latin typeface="メイリオ" panose="020B0604030504040204" pitchFamily="50" charset="-128"/>
              </a:rPr>
              <a:t>SQL </a:t>
            </a:r>
            <a:r>
              <a:rPr lang="ja-JP" altLang="en-US" sz="3600" dirty="0">
                <a:solidFill>
                  <a:schemeClr val="tx2"/>
                </a:solidFill>
                <a:latin typeface="メイリオ" panose="020B0604030504040204" pitchFamily="50" charset="-128"/>
              </a:rPr>
              <a:t>ビューを使用）</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30</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291513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 </a:t>
            </a:r>
            <a:r>
              <a:rPr kumimoji="1" lang="en-US" altLang="ja-JP" dirty="0"/>
              <a:t>SQL </a:t>
            </a:r>
            <a:r>
              <a:rPr kumimoji="1" lang="ja-JP" altLang="en-US" dirty="0"/>
              <a:t>ビューを用いた</a:t>
            </a:r>
            <a:r>
              <a:rPr lang="ja-JP" altLang="en-US" dirty="0"/>
              <a:t>問い合わせ</a:t>
            </a:r>
            <a:endParaRPr kumimoji="1" lang="ja-JP" altLang="en-US" dirty="0"/>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lang="en-US" altLang="ja-JP" sz="2400" b="1" dirty="0">
                <a:solidFill>
                  <a:srgbClr val="C00000"/>
                </a:solidFill>
              </a:rPr>
              <a:t>SQL</a:t>
            </a:r>
            <a:r>
              <a:rPr kumimoji="1" lang="ja-JP" altLang="en-US" sz="2400" b="1" dirty="0">
                <a:solidFill>
                  <a:srgbClr val="C00000"/>
                </a:solidFill>
              </a:rPr>
              <a:t>ビュー</a:t>
            </a:r>
            <a:r>
              <a:rPr kumimoji="1" lang="ja-JP" altLang="en-US" sz="2400" dirty="0"/>
              <a:t>開く</a:t>
            </a:r>
            <a:endParaRPr kumimoji="1" lang="en-US" altLang="ja-JP" sz="2400" dirty="0"/>
          </a:p>
          <a:p>
            <a:pPr marL="0" indent="0">
              <a:buNone/>
            </a:pPr>
            <a:r>
              <a:rPr lang="ja-JP" altLang="en-US" sz="2400" dirty="0"/>
              <a:t>②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編集</a:t>
            </a:r>
            <a:r>
              <a:rPr lang="ja-JP" altLang="en-US" sz="2400" dirty="0"/>
              <a:t>。</a:t>
            </a:r>
            <a:r>
              <a:rPr lang="en-US" altLang="ja-JP" sz="2400" b="1" dirty="0"/>
              <a:t>select, from, where </a:t>
            </a:r>
            <a:r>
              <a:rPr lang="ja-JP" altLang="en-US" sz="2400" dirty="0"/>
              <a:t>を使用</a:t>
            </a:r>
            <a:endParaRPr lang="en-US" altLang="ja-JP" sz="2400" dirty="0"/>
          </a:p>
          <a:p>
            <a:pPr marL="0" indent="0">
              <a:buNone/>
            </a:pPr>
            <a:r>
              <a:rPr lang="ja-JP" altLang="en-US" sz="2400" dirty="0"/>
              <a:t>　例</a:t>
            </a:r>
            <a:r>
              <a:rPr lang="en-US" altLang="ja-JP" sz="2400" dirty="0"/>
              <a:t>: select * from </a:t>
            </a:r>
            <a:r>
              <a:rPr lang="ja-JP" altLang="en-US" sz="2400" dirty="0"/>
              <a:t>テーブル名 </a:t>
            </a:r>
            <a:r>
              <a:rPr lang="en-US" altLang="ja-JP" sz="2400" dirty="0"/>
              <a:t>where </a:t>
            </a:r>
            <a:r>
              <a:rPr lang="ja-JP" altLang="en-US" sz="2400" dirty="0"/>
              <a:t>列</a:t>
            </a:r>
            <a:r>
              <a:rPr lang="en-US" altLang="ja-JP" sz="2400" dirty="0"/>
              <a:t>1 = </a:t>
            </a:r>
            <a:r>
              <a:rPr lang="ja-JP" altLang="en-US" sz="2400" dirty="0"/>
              <a:t>値</a:t>
            </a:r>
            <a:r>
              <a:rPr lang="en-US" altLang="ja-JP" sz="2400" dirty="0"/>
              <a:t>1;</a:t>
            </a:r>
          </a:p>
          <a:p>
            <a:pPr marL="0" indent="0">
              <a:buNone/>
            </a:pPr>
            <a:r>
              <a:rPr lang="ja-JP" altLang="en-US" sz="2400" dirty="0"/>
              <a:t>③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実行</a:t>
            </a:r>
            <a:endParaRPr lang="en-US" altLang="ja-JP" sz="2400" b="1" dirty="0"/>
          </a:p>
          <a:p>
            <a:pPr marL="0" indent="0">
              <a:buNone/>
            </a:pPr>
            <a:r>
              <a:rPr lang="ja-JP" altLang="en-US" sz="2400" dirty="0"/>
              <a:t>実行の結果、</a:t>
            </a:r>
            <a:r>
              <a:rPr lang="ja-JP" altLang="en-US" sz="2400" b="1" dirty="0">
                <a:solidFill>
                  <a:srgbClr val="C00000"/>
                </a:solidFill>
              </a:rPr>
              <a:t>データシートビュー</a:t>
            </a:r>
            <a:r>
              <a:rPr lang="ja-JP" altLang="en-US" sz="2400" dirty="0"/>
              <a:t>に画面が変わり、そこに</a:t>
            </a:r>
            <a:r>
              <a:rPr lang="ja-JP" altLang="en-US" sz="2400" b="1" dirty="0"/>
              <a:t>問い合わせの結果</a:t>
            </a:r>
            <a:r>
              <a:rPr lang="ja-JP" altLang="en-US" sz="2400" dirty="0"/>
              <a:t>が表示される</a:t>
            </a:r>
            <a:endParaRPr lang="en-US" altLang="ja-JP" sz="2400" dirty="0"/>
          </a:p>
          <a:p>
            <a:pPr marL="0" indent="0">
              <a:buNone/>
            </a:pPr>
            <a:r>
              <a:rPr lang="ja-JP" altLang="en-US" sz="2400" dirty="0"/>
              <a:t>④ さらに</a:t>
            </a:r>
            <a:r>
              <a:rPr lang="en-US" altLang="ja-JP" sz="2400" dirty="0"/>
              <a:t>SQL </a:t>
            </a:r>
            <a:r>
              <a:rPr lang="ja-JP" altLang="en-US" sz="2400" dirty="0"/>
              <a:t>文の編集、実行を続ける場合には、</a:t>
            </a:r>
            <a:r>
              <a:rPr lang="ja-JP" altLang="en-US" sz="2400" b="1" u="sng" dirty="0"/>
              <a:t>画面を </a:t>
            </a:r>
            <a:r>
              <a:rPr lang="en-US" altLang="ja-JP" sz="2400" b="1" u="sng" dirty="0"/>
              <a:t>SQL </a:t>
            </a:r>
            <a:r>
              <a:rPr lang="ja-JP" altLang="en-US" sz="2400" b="1" u="sng" dirty="0"/>
              <a:t>ビューに切り替える</a:t>
            </a:r>
            <a:endParaRPr lang="en-US" altLang="ja-JP" sz="2400" b="1" u="sng" dirty="0"/>
          </a:p>
          <a:p>
            <a:pPr marL="0" indent="0">
              <a:buNone/>
            </a:pP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84178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のキーワード </a:t>
            </a:r>
            <a:r>
              <a:rPr lang="en-US" altLang="ja-JP" dirty="0"/>
              <a:t>s</a:t>
            </a:r>
            <a:r>
              <a:rPr kumimoji="1" lang="en-US" altLang="ja-JP" dirty="0"/>
              <a:t>elect, from, where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sz="2400" b="1" dirty="0"/>
              <a:t>select</a:t>
            </a:r>
          </a:p>
          <a:p>
            <a:pPr marL="0" indent="0">
              <a:buNone/>
            </a:pPr>
            <a:r>
              <a:rPr lang="ja-JP" altLang="en-US" sz="2400" dirty="0"/>
              <a:t>問い合わせ（クエリ）のための基本的な命令。</a:t>
            </a:r>
            <a:endParaRPr lang="en-US" altLang="ja-JP" sz="2400" dirty="0"/>
          </a:p>
          <a:p>
            <a:pPr marL="0" indent="0">
              <a:buNone/>
            </a:pPr>
            <a:r>
              <a:rPr lang="ja-JP" altLang="en-US" sz="2400" dirty="0"/>
              <a:t>取得したいデータの指定</a:t>
            </a:r>
            <a:endParaRPr lang="en-US" altLang="ja-JP" sz="2400" dirty="0"/>
          </a:p>
          <a:p>
            <a:pPr marL="0" indent="0">
              <a:buNone/>
            </a:pPr>
            <a:endParaRPr lang="en-US" altLang="ja-JP" sz="2400" dirty="0"/>
          </a:p>
          <a:p>
            <a:pPr marL="0" indent="0">
              <a:buNone/>
            </a:pPr>
            <a:r>
              <a:rPr lang="en-US" altLang="ja-JP" sz="2400" b="1" dirty="0"/>
              <a:t>from</a:t>
            </a:r>
          </a:p>
          <a:p>
            <a:pPr marL="0" indent="0">
              <a:buNone/>
            </a:pPr>
            <a:r>
              <a:rPr lang="ja-JP" altLang="en-US" sz="2400" dirty="0"/>
              <a:t>データ取得の対象となるテーブルを指定</a:t>
            </a:r>
            <a:endParaRPr lang="en-US" altLang="ja-JP" sz="2400" dirty="0"/>
          </a:p>
          <a:p>
            <a:pPr marL="0" indent="0">
              <a:buNone/>
            </a:pPr>
            <a:r>
              <a:rPr lang="ja-JP" altLang="en-US" sz="2400" dirty="0"/>
              <a:t>　例：</a:t>
            </a:r>
            <a:r>
              <a:rPr lang="en-US" altLang="ja-JP" sz="2400" dirty="0">
                <a:solidFill>
                  <a:srgbClr val="C00000"/>
                </a:solidFill>
              </a:rPr>
              <a:t>select * from </a:t>
            </a:r>
            <a:r>
              <a:rPr lang="ja-JP" altLang="en-US" sz="2400" dirty="0"/>
              <a:t>テーブル名</a:t>
            </a:r>
            <a:r>
              <a:rPr lang="en-US" altLang="ja-JP" sz="2400" dirty="0"/>
              <a:t>;</a:t>
            </a:r>
          </a:p>
          <a:p>
            <a:pPr marL="0" indent="0">
              <a:buNone/>
            </a:pPr>
            <a:endParaRPr lang="en-US" altLang="ja-JP" sz="2400" b="1" dirty="0"/>
          </a:p>
          <a:p>
            <a:pPr marL="0" indent="0">
              <a:buNone/>
            </a:pPr>
            <a:r>
              <a:rPr lang="en-US" altLang="ja-JP" sz="2400" b="1" dirty="0"/>
              <a:t>where</a:t>
            </a:r>
          </a:p>
          <a:p>
            <a:pPr marL="0" indent="0">
              <a:buNone/>
            </a:pPr>
            <a:r>
              <a:rPr lang="ja-JP" altLang="en-US" sz="2400"/>
              <a:t>特定の条件を満たす行の選択</a:t>
            </a:r>
            <a:endParaRPr lang="ja-JP" altLang="en-US" sz="2400" dirty="0"/>
          </a:p>
          <a:p>
            <a:pPr marL="0" indent="0">
              <a:buNone/>
            </a:pPr>
            <a:r>
              <a:rPr lang="ja-JP" altLang="en-US" sz="2400" dirty="0"/>
              <a:t>　例：</a:t>
            </a:r>
            <a:r>
              <a:rPr lang="en-US" altLang="ja-JP" sz="2400" dirty="0">
                <a:solidFill>
                  <a:srgbClr val="C00000"/>
                </a:solidFill>
              </a:rPr>
              <a:t>select * from </a:t>
            </a:r>
            <a:r>
              <a:rPr lang="ja-JP" altLang="en-US" sz="2400" dirty="0"/>
              <a:t>テーブル名 </a:t>
            </a:r>
            <a:r>
              <a:rPr lang="en-US" altLang="ja-JP" sz="2400" dirty="0">
                <a:solidFill>
                  <a:srgbClr val="C00000"/>
                </a:solidFill>
              </a:rPr>
              <a:t>where</a:t>
            </a:r>
            <a:r>
              <a:rPr lang="en-US" altLang="ja-JP" sz="2400" dirty="0"/>
              <a:t> </a:t>
            </a:r>
            <a:r>
              <a:rPr lang="ja-JP" altLang="en-US" sz="2400" dirty="0"/>
              <a:t>列</a:t>
            </a:r>
            <a:r>
              <a:rPr lang="en-US" altLang="ja-JP" sz="2400" dirty="0"/>
              <a:t>1 = </a:t>
            </a:r>
            <a:r>
              <a:rPr lang="ja-JP" altLang="en-US" sz="2400" dirty="0"/>
              <a:t>値</a:t>
            </a:r>
            <a:r>
              <a:rPr lang="en-US" altLang="ja-JP" sz="2400" dirty="0"/>
              <a:t>1;</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00502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33</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314325" y="440495"/>
            <a:ext cx="7997825" cy="753666"/>
          </a:xfrm>
        </p:spPr>
        <p:txBody>
          <a:bodyPr>
            <a:normAutofit/>
          </a:bodyPr>
          <a:lstStyle/>
          <a:p>
            <a:pPr>
              <a:lnSpc>
                <a:spcPct val="100000"/>
              </a:lnSpc>
              <a:spcBef>
                <a:spcPct val="20000"/>
              </a:spcBef>
            </a:pPr>
            <a:r>
              <a:rPr lang="ja-JP" altLang="en-US" sz="2800" dirty="0"/>
              <a:t>問い合わせ（クエリ）のバリエーション</a:t>
            </a:r>
            <a:endParaRPr lang="ja-JP" altLang="en-US" sz="3000" dirty="0">
              <a:latin typeface="メイリオ" panose="020B0604030504040204" pitchFamily="50" charset="-128"/>
            </a:endParaRPr>
          </a:p>
        </p:txBody>
      </p:sp>
      <p:sp>
        <p:nvSpPr>
          <p:cNvPr id="13" name="コンテンツ プレースホルダー 2"/>
          <p:cNvSpPr>
            <a:spLocks noGrp="1"/>
          </p:cNvSpPr>
          <p:nvPr>
            <p:ph idx="1"/>
          </p:nvPr>
        </p:nvSpPr>
        <p:spPr>
          <a:xfrm>
            <a:off x="390525" y="1377615"/>
            <a:ext cx="8753475" cy="4632158"/>
          </a:xfrm>
        </p:spPr>
        <p:txBody>
          <a:bodyPr>
            <a:normAutofit/>
          </a:bodyPr>
          <a:lstStyle/>
          <a:p>
            <a:pPr marL="0" indent="0">
              <a:lnSpc>
                <a:spcPct val="140000"/>
              </a:lnSpc>
              <a:buNone/>
            </a:pPr>
            <a:r>
              <a:rPr lang="ja-JP" altLang="en-US" sz="2400" dirty="0">
                <a:latin typeface="+mn-ea"/>
              </a:rPr>
              <a:t>①　全データの取得</a:t>
            </a:r>
            <a:br>
              <a:rPr lang="en-US" altLang="ja-JP" sz="2400" dirty="0">
                <a:latin typeface="+mn-ea"/>
              </a:rPr>
            </a:br>
            <a:r>
              <a:rPr lang="en-US" altLang="ja-JP" sz="2400" b="1" dirty="0">
                <a:solidFill>
                  <a:srgbClr val="C00000"/>
                </a:solidFill>
                <a:latin typeface="+mn-ea"/>
              </a:rPr>
              <a:t>select</a:t>
            </a:r>
            <a:r>
              <a:rPr lang="en-US" altLang="ja-JP" sz="2400" b="1" dirty="0">
                <a:latin typeface="+mn-ea"/>
              </a:rPr>
              <a:t> </a:t>
            </a:r>
            <a:r>
              <a:rPr lang="en-US" altLang="ja-JP" sz="2400" b="1" dirty="0">
                <a:solidFill>
                  <a:srgbClr val="C00000"/>
                </a:solidFill>
                <a:latin typeface="+mn-ea"/>
              </a:rPr>
              <a:t>* from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②　特定の属性（列）のみ取得</a:t>
            </a:r>
            <a:br>
              <a:rPr lang="en-US" altLang="ja-JP" sz="2400" dirty="0">
                <a:latin typeface="+mn-ea"/>
              </a:rPr>
            </a:b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a:t>
            </a:r>
            <a:r>
              <a:rPr lang="en-US" altLang="ja-JP" sz="2400" dirty="0">
                <a:latin typeface="+mn-ea"/>
              </a:rPr>
              <a:t>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③　条件付き検索</a:t>
            </a:r>
            <a:br>
              <a:rPr lang="en-US" altLang="ja-JP" sz="2400" dirty="0">
                <a:latin typeface="+mn-ea"/>
              </a:rPr>
            </a:b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 </a:t>
            </a:r>
            <a:r>
              <a:rPr lang="en-US" altLang="ja-JP" sz="2400" b="1" dirty="0">
                <a:solidFill>
                  <a:srgbClr val="C00000"/>
                </a:solidFill>
                <a:latin typeface="+mn-ea"/>
              </a:rPr>
              <a:t>where</a:t>
            </a:r>
            <a:r>
              <a:rPr lang="en-US" altLang="ja-JP" sz="2400" dirty="0">
                <a:latin typeface="+mn-ea"/>
              </a:rPr>
              <a:t> </a:t>
            </a:r>
            <a:r>
              <a:rPr lang="ja-JP" altLang="en-US" sz="2400" dirty="0">
                <a:latin typeface="+mn-ea"/>
              </a:rPr>
              <a:t>単価 </a:t>
            </a:r>
            <a:r>
              <a:rPr lang="en-US" altLang="ja-JP" sz="2400" dirty="0">
                <a:latin typeface="+mn-ea"/>
              </a:rPr>
              <a:t>&gt; 80;</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Tree>
    <p:extLst>
      <p:ext uri="{BB962C8B-B14F-4D97-AF65-F5344CB8AC3E}">
        <p14:creationId xmlns:p14="http://schemas.microsoft.com/office/powerpoint/2010/main" val="529693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A75B2-D43A-61DF-ACC5-F0E5D772E05C}"/>
              </a:ext>
            </a:extLst>
          </p:cNvPr>
          <p:cNvSpPr>
            <a:spLocks noGrp="1"/>
          </p:cNvSpPr>
          <p:nvPr>
            <p:ph type="title"/>
          </p:nvPr>
        </p:nvSpPr>
        <p:spPr/>
        <p:txBody>
          <a:bodyPr>
            <a:normAutofit fontScale="90000"/>
          </a:bodyPr>
          <a:lstStyle/>
          <a:p>
            <a:r>
              <a:rPr lang="ja-JP" altLang="en-US" dirty="0"/>
              <a:t>問い合わせ（クエリ）の仕組み</a:t>
            </a:r>
            <a:endParaRPr kumimoji="1" lang="ja-JP" altLang="en-US" dirty="0"/>
          </a:p>
        </p:txBody>
      </p:sp>
      <p:sp>
        <p:nvSpPr>
          <p:cNvPr id="3" name="コンテンツ プレースホルダー 2">
            <a:extLst>
              <a:ext uri="{FF2B5EF4-FFF2-40B4-BE49-F238E27FC236}">
                <a16:creationId xmlns:a16="http://schemas.microsoft.com/office/drawing/2014/main" id="{8758AD5D-4CE2-258C-4FC3-1DFB7E9D66D1}"/>
              </a:ext>
            </a:extLst>
          </p:cNvPr>
          <p:cNvSpPr>
            <a:spLocks noGrp="1"/>
          </p:cNvSpPr>
          <p:nvPr>
            <p:ph idx="1"/>
          </p:nvPr>
        </p:nvSpPr>
        <p:spPr/>
        <p:txBody>
          <a:bodyPr>
            <a:normAutofit/>
          </a:bodyPr>
          <a:lstStyle/>
          <a:p>
            <a:pPr marL="514350" indent="-514350">
              <a:buFont typeface="+mj-lt"/>
              <a:buAutoNum type="arabicPeriod"/>
            </a:pPr>
            <a:r>
              <a:rPr kumimoji="1" lang="ja-JP" altLang="en-US" sz="2400" b="1" dirty="0"/>
              <a:t>発行</a:t>
            </a:r>
            <a:r>
              <a:rPr kumimoji="1" lang="ja-JP" altLang="en-US" sz="2400" dirty="0"/>
              <a:t>：「問い合わせ」をデータベースシステムに送信</a:t>
            </a:r>
            <a:endParaRPr lang="en-US" altLang="ja-JP" sz="2400" dirty="0"/>
          </a:p>
          <a:p>
            <a:pPr marL="514350" indent="-514350">
              <a:buFont typeface="+mj-lt"/>
              <a:buAutoNum type="arabicPeriod"/>
            </a:pPr>
            <a:r>
              <a:rPr kumimoji="1" lang="ja-JP" altLang="en-US" sz="2400" b="1" dirty="0"/>
              <a:t>解析・取得</a:t>
            </a:r>
            <a:r>
              <a:rPr kumimoji="1" lang="ja-JP" altLang="en-US" sz="2400" dirty="0"/>
              <a:t>：「問い合わせ」が解析され，必要なデータがデータベースから読み込まれる</a:t>
            </a:r>
            <a:endParaRPr kumimoji="1" lang="en-US" altLang="ja-JP" sz="2400" dirty="0"/>
          </a:p>
          <a:p>
            <a:pPr marL="514350" indent="-514350">
              <a:buFont typeface="+mj-lt"/>
              <a:buAutoNum type="arabicPeriod"/>
            </a:pPr>
            <a:r>
              <a:rPr kumimoji="1" lang="ja-JP" altLang="en-US" sz="2400" b="1" dirty="0"/>
              <a:t>加工</a:t>
            </a:r>
            <a:r>
              <a:rPr kumimoji="1" lang="ja-JP" altLang="en-US" sz="2400" dirty="0"/>
              <a:t>：計算，集計・集約，並べ替え（ソート），結合などのさまざまな加工が行われる</a:t>
            </a:r>
            <a:endParaRPr kumimoji="1" lang="en-US" altLang="ja-JP" sz="2400" dirty="0"/>
          </a:p>
          <a:p>
            <a:pPr marL="514350" indent="-514350">
              <a:buFont typeface="+mj-lt"/>
              <a:buAutoNum type="arabicPeriod"/>
            </a:pPr>
            <a:r>
              <a:rPr kumimoji="1" lang="ja-JP" altLang="en-US" sz="2400" b="1" dirty="0"/>
              <a:t>返却</a:t>
            </a:r>
            <a:r>
              <a:rPr kumimoji="1" lang="ja-JP" altLang="en-US" sz="2400" dirty="0"/>
              <a:t>：結果を，ユーザーやアプリケーションに送る</a:t>
            </a:r>
          </a:p>
        </p:txBody>
      </p:sp>
      <p:sp>
        <p:nvSpPr>
          <p:cNvPr id="4" name="スライド番号プレースホルダー 3">
            <a:extLst>
              <a:ext uri="{FF2B5EF4-FFF2-40B4-BE49-F238E27FC236}">
                <a16:creationId xmlns:a16="http://schemas.microsoft.com/office/drawing/2014/main" id="{5203712D-F0D3-BD8F-BD93-847956425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屈折矢印 2"/>
          <p:cNvSpPr/>
          <p:nvPr/>
        </p:nvSpPr>
        <p:spPr>
          <a:xfrm rot="10800000" flipH="1">
            <a:off x="2452907" y="4858222"/>
            <a:ext cx="848886" cy="8154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898" y="3710407"/>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73503" y="4456967"/>
            <a:ext cx="187940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p:txBody>
      </p:sp>
      <p:sp>
        <p:nvSpPr>
          <p:cNvPr id="22" name="屈折矢印 21"/>
          <p:cNvSpPr/>
          <p:nvPr/>
        </p:nvSpPr>
        <p:spPr>
          <a:xfrm rot="5400000" flipH="1">
            <a:off x="3493867" y="4215998"/>
            <a:ext cx="1610824"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5"/>
          <p:cNvSpPr txBox="1">
            <a:spLocks noChangeArrowheads="1"/>
          </p:cNvSpPr>
          <p:nvPr/>
        </p:nvSpPr>
        <p:spPr bwMode="auto">
          <a:xfrm>
            <a:off x="5181196" y="3829497"/>
            <a:ext cx="340774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最終結果</a:t>
            </a:r>
          </a:p>
        </p:txBody>
      </p:sp>
      <p:sp>
        <p:nvSpPr>
          <p:cNvPr id="24" name="Rectangle 30"/>
          <p:cNvSpPr>
            <a:spLocks noChangeArrowheads="1"/>
          </p:cNvSpPr>
          <p:nvPr/>
        </p:nvSpPr>
        <p:spPr bwMode="auto">
          <a:xfrm>
            <a:off x="1467074" y="5495713"/>
            <a:ext cx="4142687" cy="1787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A86B5B9A-7802-44F5-A7B2-FE74845C0F3B}"/>
              </a:ext>
            </a:extLst>
          </p:cNvPr>
          <p:cNvSpPr txBox="1">
            <a:spLocks noChangeArrowheads="1"/>
          </p:cNvSpPr>
          <p:nvPr/>
        </p:nvSpPr>
        <p:spPr bwMode="auto">
          <a:xfrm>
            <a:off x="2189137" y="5973738"/>
            <a:ext cx="28777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データベースシステム</a:t>
            </a:r>
          </a:p>
        </p:txBody>
      </p:sp>
      <p:pic>
        <p:nvPicPr>
          <p:cNvPr id="8" name="図 7">
            <a:extLst>
              <a:ext uri="{FF2B5EF4-FFF2-40B4-BE49-F238E27FC236}">
                <a16:creationId xmlns:a16="http://schemas.microsoft.com/office/drawing/2014/main" id="{A72A82E4-26C1-49BB-97DA-ABD94D06E543}"/>
              </a:ext>
            </a:extLst>
          </p:cNvPr>
          <p:cNvPicPr>
            <a:picLocks noChangeAspect="1"/>
          </p:cNvPicPr>
          <p:nvPr/>
        </p:nvPicPr>
        <p:blipFill>
          <a:blip r:embed="rId3"/>
          <a:stretch>
            <a:fillRect/>
          </a:stretch>
        </p:blipFill>
        <p:spPr>
          <a:xfrm>
            <a:off x="5609761" y="5790554"/>
            <a:ext cx="2491295" cy="921848"/>
          </a:xfrm>
          <a:prstGeom prst="rect">
            <a:avLst/>
          </a:prstGeom>
        </p:spPr>
      </p:pic>
      <p:pic>
        <p:nvPicPr>
          <p:cNvPr id="6" name="図 5">
            <a:extLst>
              <a:ext uri="{FF2B5EF4-FFF2-40B4-BE49-F238E27FC236}">
                <a16:creationId xmlns:a16="http://schemas.microsoft.com/office/drawing/2014/main" id="{FD684F0A-716C-4567-8C11-7904892D5900}"/>
              </a:ext>
            </a:extLst>
          </p:cNvPr>
          <p:cNvPicPr>
            <a:picLocks noChangeAspect="1"/>
          </p:cNvPicPr>
          <p:nvPr/>
        </p:nvPicPr>
        <p:blipFill>
          <a:blip r:embed="rId4"/>
          <a:stretch>
            <a:fillRect/>
          </a:stretch>
        </p:blipFill>
        <p:spPr>
          <a:xfrm>
            <a:off x="5337263" y="5344928"/>
            <a:ext cx="1915556" cy="1257619"/>
          </a:xfrm>
          <a:prstGeom prst="rect">
            <a:avLst/>
          </a:prstGeom>
        </p:spPr>
      </p:pic>
    </p:spTree>
    <p:extLst>
      <p:ext uri="{BB962C8B-B14F-4D97-AF65-F5344CB8AC3E}">
        <p14:creationId xmlns:p14="http://schemas.microsoft.com/office/powerpoint/2010/main" val="494770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a:t>
            </a:r>
            <a:r>
              <a:rPr lang="ja-JP" altLang="en-US" dirty="0"/>
              <a:t>バリエーション</a:t>
            </a:r>
            <a:endParaRPr kumimoji="1" lang="ja-JP" alt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35</a:t>
            </a:fld>
            <a:endParaRPr kumimoji="1" lang="ja-JP" altLang="en-US"/>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p:cNvSpPr/>
          <p:nvPr/>
        </p:nvSpPr>
        <p:spPr>
          <a:xfrm>
            <a:off x="6149500" y="3584982"/>
            <a:ext cx="3037794" cy="415498"/>
          </a:xfrm>
          <a:prstGeom prst="rect">
            <a:avLst/>
          </a:prstGeom>
        </p:spPr>
        <p:txBody>
          <a:bodyPr wrap="square">
            <a:spAutoFit/>
          </a:bodyPr>
          <a:lstStyle/>
          <a:p>
            <a:r>
              <a:rPr lang="ja-JP" altLang="en-US" sz="2100" dirty="0">
                <a:latin typeface="メイリオ" panose="020B0604030504040204" pitchFamily="50" charset="-128"/>
                <a:ea typeface="メイリオ" panose="020B0604030504040204" pitchFamily="50" charset="-128"/>
              </a:rPr>
              <a:t>商品テーブル</a:t>
            </a:r>
            <a:endParaRPr lang="ja-JP" altLang="en-US" sz="2100" dirty="0">
              <a:solidFill>
                <a:srgbClr val="C00000"/>
              </a:solidFill>
              <a:latin typeface="メイリオ" panose="020B0604030504040204" pitchFamily="50" charset="-128"/>
              <a:ea typeface="メイリオ" panose="020B0604030504040204" pitchFamily="50" charset="-128"/>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089428" y="2408622"/>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260517" y="3046194"/>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ja-JP" altLang="en-US" sz="2100" b="1" dirty="0">
                <a:solidFill>
                  <a:srgbClr val="C00000"/>
                </a:solidFill>
                <a:latin typeface="Calibri" panose="020F0502020204030204" pitchFamily="34" charset="0"/>
              </a:rPr>
              <a:t>問い合わせ（クエリ）</a:t>
            </a:r>
            <a:endParaRPr lang="en-US" altLang="ja-JP" sz="2100" b="1" dirty="0">
              <a:solidFill>
                <a:srgbClr val="C00000"/>
              </a:solidFill>
              <a:latin typeface="Calibri" panose="020F0502020204030204" pitchFamily="34" charset="0"/>
            </a:endParaRPr>
          </a:p>
          <a:p>
            <a:pPr eaLnBrk="1" hangingPunct="1">
              <a:lnSpc>
                <a:spcPct val="100000"/>
              </a:lnSpc>
              <a:spcBef>
                <a:spcPct val="0"/>
              </a:spcBef>
              <a:buFontTx/>
              <a:buNone/>
            </a:pPr>
            <a:r>
              <a:rPr lang="ja-JP" altLang="en-US" sz="2100" dirty="0">
                <a:solidFill>
                  <a:schemeClr val="tx1"/>
                </a:solidFill>
                <a:latin typeface="Calibri" panose="020F0502020204030204" pitchFamily="34" charset="0"/>
              </a:rPr>
              <a:t>の</a:t>
            </a:r>
            <a:r>
              <a:rPr lang="ja-JP" altLang="en-US" sz="2100" b="1" dirty="0">
                <a:solidFill>
                  <a:schemeClr val="tx1"/>
                </a:solidFill>
                <a:latin typeface="Calibri" panose="020F0502020204030204" pitchFamily="34" charset="0"/>
              </a:rPr>
              <a:t>コマンド</a:t>
            </a:r>
          </a:p>
        </p:txBody>
      </p:sp>
      <p:sp>
        <p:nvSpPr>
          <p:cNvPr id="22" name="屈折矢印 21"/>
          <p:cNvSpPr/>
          <p:nvPr/>
        </p:nvSpPr>
        <p:spPr>
          <a:xfrm rot="5400000" flipH="1">
            <a:off x="3465615" y="2106698"/>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1424406103"/>
              </p:ext>
            </p:extLst>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sp>
        <p:nvSpPr>
          <p:cNvPr id="26" name="テキスト ボックス 5"/>
          <p:cNvSpPr txBox="1">
            <a:spLocks noChangeArrowheads="1"/>
          </p:cNvSpPr>
          <p:nvPr/>
        </p:nvSpPr>
        <p:spPr bwMode="auto">
          <a:xfrm>
            <a:off x="209550" y="2348706"/>
            <a:ext cx="2640676"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en-US" altLang="ja-JP" sz="2100" b="1" dirty="0">
                <a:solidFill>
                  <a:srgbClr val="C00000"/>
                </a:solidFill>
                <a:latin typeface="Calibri" panose="020F0502020204030204" pitchFamily="34" charset="0"/>
              </a:rPr>
              <a:t>select</a:t>
            </a:r>
            <a:r>
              <a:rPr lang="en-US" altLang="ja-JP" sz="2100" b="1" dirty="0">
                <a:solidFill>
                  <a:srgbClr val="002060"/>
                </a:solidFill>
                <a:latin typeface="Calibri" panose="020F0502020204030204" pitchFamily="34" charset="0"/>
              </a:rPr>
              <a:t> </a:t>
            </a:r>
            <a:r>
              <a:rPr lang="en-US" altLang="ja-JP" sz="2100" b="1" dirty="0">
                <a:solidFill>
                  <a:schemeClr val="tx1"/>
                </a:solidFill>
                <a:latin typeface="Calibri" panose="020F0502020204030204" pitchFamily="34" charset="0"/>
              </a:rPr>
              <a:t>* </a:t>
            </a:r>
            <a:r>
              <a:rPr lang="en-US" altLang="ja-JP" sz="2100" b="1" dirty="0">
                <a:solidFill>
                  <a:srgbClr val="C00000"/>
                </a:solidFill>
                <a:latin typeface="Calibri" panose="020F0502020204030204" pitchFamily="34" charset="0"/>
              </a:rPr>
              <a:t>from</a:t>
            </a:r>
            <a:r>
              <a:rPr lang="en-US" altLang="ja-JP" sz="2100" b="1" dirty="0">
                <a:solidFill>
                  <a:schemeClr val="tx1"/>
                </a:solidFill>
                <a:latin typeface="Calibri" panose="020F0502020204030204" pitchFamily="34" charset="0"/>
              </a:rPr>
              <a:t> </a:t>
            </a:r>
            <a:r>
              <a:rPr lang="ja-JP" altLang="en-US" sz="2100" b="1" dirty="0">
                <a:solidFill>
                  <a:schemeClr val="tx1"/>
                </a:solidFill>
                <a:latin typeface="Calibri" panose="020F0502020204030204" pitchFamily="34" charset="0"/>
              </a:rPr>
              <a:t>商品</a:t>
            </a:r>
          </a:p>
        </p:txBody>
      </p:sp>
      <p:sp>
        <p:nvSpPr>
          <p:cNvPr id="28" name="テキスト ボックス 27"/>
          <p:cNvSpPr txBox="1"/>
          <p:nvPr/>
        </p:nvSpPr>
        <p:spPr>
          <a:xfrm>
            <a:off x="5679339" y="2806971"/>
            <a:ext cx="3978116" cy="415498"/>
          </a:xfrm>
          <a:prstGeom prst="rect">
            <a:avLst/>
          </a:prstGeom>
          <a:noFill/>
        </p:spPr>
        <p:txBody>
          <a:bodyPr wrap="square" rtlCol="0">
            <a:spAutoFit/>
          </a:bodyPr>
          <a:lstStyle/>
          <a:p>
            <a:r>
              <a:rPr kumimoji="1" lang="ja-JP" altLang="en-US" sz="2100" b="1" dirty="0">
                <a:solidFill>
                  <a:srgbClr val="000066"/>
                </a:solidFill>
                <a:latin typeface="Segoe UI" panose="020B0502040204020203" pitchFamily="34" charset="0"/>
                <a:ea typeface="メイリオ" panose="020B0604030504040204" pitchFamily="50" charset="-128"/>
                <a:cs typeface="Segoe UI" panose="020B0502040204020203" pitchFamily="34" charset="0"/>
              </a:rPr>
              <a:t>元のテーブルの</a:t>
            </a:r>
            <a:r>
              <a:rPr lang="ja-JP" altLang="en-US" sz="2100" b="1" dirty="0">
                <a:solidFill>
                  <a:srgbClr val="000066"/>
                </a:solidFill>
                <a:latin typeface="Segoe UI" panose="020B0502040204020203" pitchFamily="34" charset="0"/>
                <a:ea typeface="メイリオ" panose="020B0604030504040204" pitchFamily="50" charset="-128"/>
                <a:cs typeface="Segoe UI" panose="020B0502040204020203" pitchFamily="34" charset="0"/>
              </a:rPr>
              <a:t>まま表示</a:t>
            </a:r>
            <a:endParaRPr kumimoji="1" lang="ja-JP" altLang="en-US" sz="2100" b="1" dirty="0">
              <a:solidFill>
                <a:srgbClr val="000066"/>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6" name="図 5">
            <a:extLst>
              <a:ext uri="{FF2B5EF4-FFF2-40B4-BE49-F238E27FC236}">
                <a16:creationId xmlns:a16="http://schemas.microsoft.com/office/drawing/2014/main" id="{5299EED7-6084-48F6-A448-58A7B610C493}"/>
              </a:ext>
            </a:extLst>
          </p:cNvPr>
          <p:cNvPicPr>
            <a:picLocks noChangeAspect="1"/>
          </p:cNvPicPr>
          <p:nvPr/>
        </p:nvPicPr>
        <p:blipFill>
          <a:blip r:embed="rId5"/>
          <a:stretch>
            <a:fillRect/>
          </a:stretch>
        </p:blipFill>
        <p:spPr>
          <a:xfrm>
            <a:off x="5223888" y="1515784"/>
            <a:ext cx="3827717" cy="1000710"/>
          </a:xfrm>
          <a:prstGeom prst="rect">
            <a:avLst/>
          </a:prstGeom>
        </p:spPr>
      </p:pic>
    </p:spTree>
    <p:extLst>
      <p:ext uri="{BB962C8B-B14F-4D97-AF65-F5344CB8AC3E}">
        <p14:creationId xmlns:p14="http://schemas.microsoft.com/office/powerpoint/2010/main" val="633312248"/>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36</a:t>
            </a:fld>
            <a:endParaRPr kumimoji="1" lang="ja-JP" altLang="en-US"/>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p:cNvSpPr/>
          <p:nvPr/>
        </p:nvSpPr>
        <p:spPr>
          <a:xfrm>
            <a:off x="6149500" y="3584982"/>
            <a:ext cx="3037794" cy="415498"/>
          </a:xfrm>
          <a:prstGeom prst="rect">
            <a:avLst/>
          </a:prstGeom>
        </p:spPr>
        <p:txBody>
          <a:bodyPr wrap="square">
            <a:spAutoFit/>
          </a:bodyPr>
          <a:lstStyle/>
          <a:p>
            <a:r>
              <a:rPr lang="ja-JP" altLang="en-US" sz="2100" dirty="0">
                <a:latin typeface="メイリオ" panose="020B0604030504040204" pitchFamily="50" charset="-128"/>
                <a:ea typeface="メイリオ" panose="020B0604030504040204" pitchFamily="50" charset="-128"/>
              </a:rPr>
              <a:t>商品テーブル</a:t>
            </a:r>
            <a:endParaRPr lang="ja-JP" altLang="en-US" sz="2100" dirty="0">
              <a:solidFill>
                <a:srgbClr val="C00000"/>
              </a:solidFill>
              <a:latin typeface="メイリオ" panose="020B0604030504040204" pitchFamily="50" charset="-128"/>
              <a:ea typeface="メイリオ" panose="020B0604030504040204" pitchFamily="50" charset="-128"/>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33280" y="2985598"/>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ja-JP" altLang="en-US" sz="2100" b="1" dirty="0">
                <a:solidFill>
                  <a:srgbClr val="C00000"/>
                </a:solidFill>
                <a:latin typeface="Calibri" panose="020F0502020204030204" pitchFamily="34" charset="0"/>
              </a:rPr>
              <a:t>問い合わせ（クエリ）</a:t>
            </a:r>
            <a:endParaRPr lang="en-US" altLang="ja-JP" sz="2100" b="1" dirty="0">
              <a:solidFill>
                <a:srgbClr val="C00000"/>
              </a:solidFill>
              <a:latin typeface="Calibri" panose="020F0502020204030204" pitchFamily="34" charset="0"/>
            </a:endParaRPr>
          </a:p>
          <a:p>
            <a:pPr eaLnBrk="1" hangingPunct="1">
              <a:lnSpc>
                <a:spcPct val="100000"/>
              </a:lnSpc>
              <a:spcBef>
                <a:spcPct val="0"/>
              </a:spcBef>
              <a:buFontTx/>
              <a:buNone/>
            </a:pPr>
            <a:r>
              <a:rPr lang="ja-JP" altLang="en-US" sz="2100" dirty="0">
                <a:solidFill>
                  <a:schemeClr val="tx1"/>
                </a:solidFill>
                <a:latin typeface="Calibri" panose="020F0502020204030204" pitchFamily="34" charset="0"/>
              </a:rPr>
              <a:t>の</a:t>
            </a:r>
            <a:r>
              <a:rPr lang="ja-JP" altLang="en-US" sz="2100" b="1" dirty="0">
                <a:solidFill>
                  <a:schemeClr val="tx1"/>
                </a:solidFill>
                <a:latin typeface="Calibri" panose="020F0502020204030204" pitchFamily="34" charset="0"/>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sp>
        <p:nvSpPr>
          <p:cNvPr id="26" name="テキスト ボックス 5"/>
          <p:cNvSpPr txBox="1">
            <a:spLocks noChangeArrowheads="1"/>
          </p:cNvSpPr>
          <p:nvPr/>
        </p:nvSpPr>
        <p:spPr bwMode="auto">
          <a:xfrm>
            <a:off x="21315" y="2348706"/>
            <a:ext cx="3899521"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en-US" altLang="ja-JP" sz="2100" b="1" dirty="0">
                <a:solidFill>
                  <a:srgbClr val="C00000"/>
                </a:solidFill>
                <a:latin typeface="Calibri" panose="020F0502020204030204" pitchFamily="34" charset="0"/>
              </a:rPr>
              <a:t>select</a:t>
            </a:r>
            <a:r>
              <a:rPr lang="en-US" altLang="ja-JP" sz="2100" b="1" dirty="0">
                <a:solidFill>
                  <a:srgbClr val="002060"/>
                </a:solidFill>
                <a:latin typeface="Calibri" panose="020F0502020204030204" pitchFamily="34" charset="0"/>
              </a:rPr>
              <a:t> </a:t>
            </a:r>
            <a:r>
              <a:rPr lang="ja-JP" altLang="en-US" sz="2100" b="1" dirty="0">
                <a:solidFill>
                  <a:schemeClr val="tx1"/>
                </a:solidFill>
                <a:latin typeface="Calibri" panose="020F0502020204030204" pitchFamily="34" charset="0"/>
              </a:rPr>
              <a:t>商品名</a:t>
            </a:r>
            <a:r>
              <a:rPr lang="en-US" altLang="ja-JP" sz="2100" b="1" dirty="0">
                <a:solidFill>
                  <a:schemeClr val="tx1"/>
                </a:solidFill>
                <a:latin typeface="Calibri" panose="020F0502020204030204" pitchFamily="34" charset="0"/>
              </a:rPr>
              <a:t>, </a:t>
            </a:r>
            <a:r>
              <a:rPr lang="ja-JP" altLang="en-US" sz="2100" b="1" dirty="0">
                <a:solidFill>
                  <a:schemeClr val="tx1"/>
                </a:solidFill>
                <a:latin typeface="Calibri" panose="020F0502020204030204" pitchFamily="34" charset="0"/>
              </a:rPr>
              <a:t>単価</a:t>
            </a:r>
            <a:r>
              <a:rPr lang="en-US" altLang="ja-JP" sz="2100" b="1" dirty="0">
                <a:solidFill>
                  <a:schemeClr val="tx1"/>
                </a:solidFill>
                <a:latin typeface="Calibri" panose="020F0502020204030204" pitchFamily="34" charset="0"/>
              </a:rPr>
              <a:t> </a:t>
            </a:r>
            <a:r>
              <a:rPr lang="en-US" altLang="ja-JP" sz="2100" b="1" dirty="0">
                <a:solidFill>
                  <a:srgbClr val="C00000"/>
                </a:solidFill>
                <a:latin typeface="Calibri" panose="020F0502020204030204" pitchFamily="34" charset="0"/>
              </a:rPr>
              <a:t>from </a:t>
            </a:r>
            <a:r>
              <a:rPr lang="ja-JP" altLang="en-US" sz="2100" b="1" dirty="0">
                <a:solidFill>
                  <a:schemeClr val="tx1"/>
                </a:solidFill>
                <a:latin typeface="Calibri" panose="020F0502020204030204" pitchFamily="34" charset="0"/>
              </a:rPr>
              <a:t>商品</a:t>
            </a:r>
          </a:p>
        </p:txBody>
      </p:sp>
      <p:sp>
        <p:nvSpPr>
          <p:cNvPr id="28" name="テキスト ボックス 27"/>
          <p:cNvSpPr txBox="1"/>
          <p:nvPr/>
        </p:nvSpPr>
        <p:spPr>
          <a:xfrm>
            <a:off x="5120691" y="2839443"/>
            <a:ext cx="4417410" cy="415498"/>
          </a:xfrm>
          <a:prstGeom prst="rect">
            <a:avLst/>
          </a:prstGeom>
          <a:noFill/>
        </p:spPr>
        <p:txBody>
          <a:bodyPr wrap="square" rtlCol="0">
            <a:spAutoFit/>
          </a:bodyPr>
          <a:lstStyle/>
          <a:p>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必要な属性を選ぶ（</a:t>
            </a:r>
            <a:r>
              <a:rPr kumimoji="1" lang="ja-JP" altLang="en-US" sz="21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a:t>
            </a:r>
          </a:p>
        </p:txBody>
      </p:sp>
      <p:graphicFrame>
        <p:nvGraphicFramePr>
          <p:cNvPr id="6" name="表 5">
            <a:extLst>
              <a:ext uri="{FF2B5EF4-FFF2-40B4-BE49-F238E27FC236}">
                <a16:creationId xmlns:a16="http://schemas.microsoft.com/office/drawing/2014/main" id="{26414CAF-4945-4B26-A6F3-839F7F5B4435}"/>
              </a:ext>
            </a:extLst>
          </p:cNvPr>
          <p:cNvGraphicFramePr>
            <a:graphicFrameLocks noGrp="1"/>
          </p:cNvGraphicFramePr>
          <p:nvPr>
            <p:extLst>
              <p:ext uri="{D42A27DB-BD31-4B8C-83A1-F6EECF244321}">
                <p14:modId xmlns:p14="http://schemas.microsoft.com/office/powerpoint/2010/main" val="2378502277"/>
              </p:ext>
            </p:extLst>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7" name="図 6">
            <a:extLst>
              <a:ext uri="{FF2B5EF4-FFF2-40B4-BE49-F238E27FC236}">
                <a16:creationId xmlns:a16="http://schemas.microsoft.com/office/drawing/2014/main" id="{D2A298C1-3233-4764-BF51-E4ED9FC3893E}"/>
              </a:ext>
            </a:extLst>
          </p:cNvPr>
          <p:cNvPicPr>
            <a:picLocks noChangeAspect="1"/>
          </p:cNvPicPr>
          <p:nvPr/>
        </p:nvPicPr>
        <p:blipFill>
          <a:blip r:embed="rId5"/>
          <a:stretch>
            <a:fillRect/>
          </a:stretch>
        </p:blipFill>
        <p:spPr>
          <a:xfrm>
            <a:off x="5828202" y="1541522"/>
            <a:ext cx="3223403" cy="992587"/>
          </a:xfrm>
          <a:prstGeom prst="rect">
            <a:avLst/>
          </a:prstGeom>
        </p:spPr>
      </p:pic>
    </p:spTree>
    <p:extLst>
      <p:ext uri="{BB962C8B-B14F-4D97-AF65-F5344CB8AC3E}">
        <p14:creationId xmlns:p14="http://schemas.microsoft.com/office/powerpoint/2010/main" val="3739820871"/>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37</a:t>
            </a:fld>
            <a:endParaRPr kumimoji="1" lang="ja-JP" altLang="en-US"/>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p:cNvSpPr/>
          <p:nvPr/>
        </p:nvSpPr>
        <p:spPr>
          <a:xfrm>
            <a:off x="6149500" y="3584982"/>
            <a:ext cx="3037794" cy="415498"/>
          </a:xfrm>
          <a:prstGeom prst="rect">
            <a:avLst/>
          </a:prstGeom>
        </p:spPr>
        <p:txBody>
          <a:bodyPr wrap="square">
            <a:spAutoFit/>
          </a:bodyPr>
          <a:lstStyle/>
          <a:p>
            <a:r>
              <a:rPr lang="ja-JP" altLang="en-US" sz="2100" dirty="0">
                <a:latin typeface="メイリオ" panose="020B0604030504040204" pitchFamily="50" charset="-128"/>
                <a:ea typeface="メイリオ" panose="020B0604030504040204" pitchFamily="50" charset="-128"/>
              </a:rPr>
              <a:t>商品テーブル</a:t>
            </a:r>
            <a:endParaRPr lang="ja-JP" altLang="en-US" sz="2100" dirty="0">
              <a:solidFill>
                <a:srgbClr val="C00000"/>
              </a:solidFill>
              <a:latin typeface="メイリオ" panose="020B0604030504040204" pitchFamily="50" charset="-128"/>
              <a:ea typeface="メイリオ" panose="020B0604030504040204" pitchFamily="50" charset="-128"/>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97201" y="3172121"/>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ja-JP" altLang="en-US" sz="2100" b="1" dirty="0">
                <a:solidFill>
                  <a:srgbClr val="C00000"/>
                </a:solidFill>
                <a:latin typeface="Calibri" panose="020F0502020204030204" pitchFamily="34" charset="0"/>
              </a:rPr>
              <a:t>問い合わせ（クエリ）</a:t>
            </a:r>
            <a:endParaRPr lang="en-US" altLang="ja-JP" sz="2100" b="1" dirty="0">
              <a:solidFill>
                <a:srgbClr val="C00000"/>
              </a:solidFill>
              <a:latin typeface="Calibri" panose="020F0502020204030204" pitchFamily="34" charset="0"/>
            </a:endParaRPr>
          </a:p>
          <a:p>
            <a:pPr eaLnBrk="1" hangingPunct="1">
              <a:lnSpc>
                <a:spcPct val="100000"/>
              </a:lnSpc>
              <a:spcBef>
                <a:spcPct val="0"/>
              </a:spcBef>
              <a:buFontTx/>
              <a:buNone/>
            </a:pPr>
            <a:r>
              <a:rPr lang="ja-JP" altLang="en-US" sz="2100" dirty="0">
                <a:solidFill>
                  <a:schemeClr val="tx1"/>
                </a:solidFill>
                <a:latin typeface="Calibri" panose="020F0502020204030204" pitchFamily="34" charset="0"/>
              </a:rPr>
              <a:t>の</a:t>
            </a:r>
            <a:r>
              <a:rPr lang="ja-JP" altLang="en-US" sz="2100" b="1" dirty="0">
                <a:solidFill>
                  <a:schemeClr val="tx1"/>
                </a:solidFill>
                <a:latin typeface="Calibri" panose="020F0502020204030204" pitchFamily="34" charset="0"/>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sp>
        <p:nvSpPr>
          <p:cNvPr id="26" name="テキスト ボックス 5"/>
          <p:cNvSpPr txBox="1">
            <a:spLocks noChangeArrowheads="1"/>
          </p:cNvSpPr>
          <p:nvPr/>
        </p:nvSpPr>
        <p:spPr bwMode="auto">
          <a:xfrm>
            <a:off x="21315" y="2348706"/>
            <a:ext cx="389135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en-US" altLang="ja-JP" sz="2100" b="1" dirty="0">
                <a:solidFill>
                  <a:srgbClr val="C00000"/>
                </a:solidFill>
                <a:latin typeface="Calibri" panose="020F0502020204030204" pitchFamily="34" charset="0"/>
              </a:rPr>
              <a:t>select</a:t>
            </a:r>
            <a:r>
              <a:rPr lang="en-US" altLang="ja-JP" sz="2100" b="1" dirty="0">
                <a:solidFill>
                  <a:srgbClr val="002060"/>
                </a:solidFill>
                <a:latin typeface="Calibri" panose="020F0502020204030204" pitchFamily="34" charset="0"/>
              </a:rPr>
              <a:t> </a:t>
            </a:r>
            <a:r>
              <a:rPr lang="ja-JP" altLang="en-US" sz="2100" b="1" dirty="0">
                <a:solidFill>
                  <a:schemeClr val="tx1"/>
                </a:solidFill>
                <a:latin typeface="Calibri" panose="020F0502020204030204" pitchFamily="34" charset="0"/>
              </a:rPr>
              <a:t>商品名</a:t>
            </a:r>
            <a:r>
              <a:rPr lang="en-US" altLang="ja-JP" sz="2100" b="1" dirty="0">
                <a:solidFill>
                  <a:schemeClr val="tx1"/>
                </a:solidFill>
                <a:latin typeface="Calibri" panose="020F0502020204030204" pitchFamily="34" charset="0"/>
              </a:rPr>
              <a:t>, </a:t>
            </a:r>
            <a:r>
              <a:rPr lang="ja-JP" altLang="en-US" sz="2100" b="1" dirty="0">
                <a:solidFill>
                  <a:schemeClr val="tx1"/>
                </a:solidFill>
                <a:latin typeface="Calibri" panose="020F0502020204030204" pitchFamily="34" charset="0"/>
              </a:rPr>
              <a:t>単価</a:t>
            </a:r>
            <a:r>
              <a:rPr lang="en-US" altLang="ja-JP" sz="2100" b="1" dirty="0">
                <a:solidFill>
                  <a:schemeClr val="tx1"/>
                </a:solidFill>
                <a:latin typeface="Calibri" panose="020F0502020204030204" pitchFamily="34" charset="0"/>
              </a:rPr>
              <a:t> </a:t>
            </a:r>
            <a:r>
              <a:rPr lang="en-US" altLang="ja-JP" sz="2100" b="1" dirty="0">
                <a:solidFill>
                  <a:srgbClr val="C00000"/>
                </a:solidFill>
                <a:latin typeface="Calibri" panose="020F0502020204030204" pitchFamily="34" charset="0"/>
              </a:rPr>
              <a:t>from </a:t>
            </a:r>
            <a:r>
              <a:rPr lang="ja-JP" altLang="en-US" sz="2100" b="1" dirty="0">
                <a:solidFill>
                  <a:schemeClr val="tx1"/>
                </a:solidFill>
                <a:latin typeface="Calibri" panose="020F0502020204030204" pitchFamily="34" charset="0"/>
              </a:rPr>
              <a:t>商品</a:t>
            </a:r>
            <a:endParaRPr lang="en-US" altLang="ja-JP" sz="2100" b="1" dirty="0">
              <a:solidFill>
                <a:schemeClr val="tx1"/>
              </a:solidFill>
              <a:latin typeface="Calibri" panose="020F0502020204030204" pitchFamily="34" charset="0"/>
            </a:endParaRPr>
          </a:p>
          <a:p>
            <a:pPr eaLnBrk="1" hangingPunct="1">
              <a:lnSpc>
                <a:spcPct val="100000"/>
              </a:lnSpc>
              <a:spcBef>
                <a:spcPct val="0"/>
              </a:spcBef>
              <a:buFontTx/>
              <a:buNone/>
            </a:pPr>
            <a:r>
              <a:rPr lang="en-US" altLang="ja-JP" sz="2100" b="1" dirty="0">
                <a:solidFill>
                  <a:srgbClr val="C00000"/>
                </a:solidFill>
                <a:latin typeface="Calibri" panose="020F0502020204030204" pitchFamily="34" charset="0"/>
              </a:rPr>
              <a:t>where</a:t>
            </a:r>
            <a:r>
              <a:rPr lang="en-US" altLang="ja-JP" sz="2100" b="1" dirty="0">
                <a:solidFill>
                  <a:schemeClr val="tx1"/>
                </a:solidFill>
                <a:latin typeface="Calibri" panose="020F0502020204030204" pitchFamily="34" charset="0"/>
              </a:rPr>
              <a:t> </a:t>
            </a:r>
            <a:r>
              <a:rPr lang="ja-JP" altLang="en-US" sz="2100" b="1" dirty="0">
                <a:solidFill>
                  <a:schemeClr val="tx1"/>
                </a:solidFill>
                <a:latin typeface="Calibri" panose="020F0502020204030204" pitchFamily="34" charset="0"/>
              </a:rPr>
              <a:t>単価 </a:t>
            </a:r>
            <a:r>
              <a:rPr lang="en-US" altLang="ja-JP" sz="2100" b="1" dirty="0">
                <a:solidFill>
                  <a:schemeClr val="tx1"/>
                </a:solidFill>
                <a:latin typeface="Calibri" panose="020F0502020204030204" pitchFamily="34" charset="0"/>
              </a:rPr>
              <a:t>&gt; 80;</a:t>
            </a:r>
            <a:endParaRPr lang="ja-JP" altLang="en-US" sz="2100" b="1" dirty="0">
              <a:solidFill>
                <a:schemeClr val="tx1"/>
              </a:solidFill>
              <a:latin typeface="Calibri" panose="020F0502020204030204" pitchFamily="34" charset="0"/>
            </a:endParaRPr>
          </a:p>
        </p:txBody>
      </p:sp>
      <p:sp>
        <p:nvSpPr>
          <p:cNvPr id="28" name="テキスト ボックス 27"/>
          <p:cNvSpPr txBox="1"/>
          <p:nvPr/>
        </p:nvSpPr>
        <p:spPr>
          <a:xfrm>
            <a:off x="4948927" y="2674531"/>
            <a:ext cx="4417410" cy="1061829"/>
          </a:xfrm>
          <a:prstGeom prst="rect">
            <a:avLst/>
          </a:prstGeom>
          <a:noFill/>
        </p:spPr>
        <p:txBody>
          <a:bodyPr wrap="square" rtlCol="0">
            <a:spAutoFit/>
          </a:bodyPr>
          <a:lstStyle/>
          <a:p>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必要な属性を選</a:t>
            </a:r>
            <a:r>
              <a:rPr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び</a:t>
            </a:r>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a:t>
            </a:r>
            <a:r>
              <a:rPr kumimoji="1" lang="ja-JP" altLang="en-US" sz="21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dirty="0">
              <a:solidFill>
                <a:srgbClr val="000066"/>
              </a:solidFill>
              <a:latin typeface="Segoe UI" panose="020B0502040204020203" pitchFamily="34" charset="0"/>
              <a:ea typeface="メイリオ" panose="020B0604030504040204" pitchFamily="50" charset="-128"/>
              <a:cs typeface="Segoe UI" panose="020B0502040204020203" pitchFamily="34" charset="0"/>
            </a:endParaRPr>
          </a:p>
          <a:p>
            <a:r>
              <a:rPr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行を絞り込む（</a:t>
            </a:r>
            <a:r>
              <a:rPr lang="ja-JP" altLang="en-US" sz="21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選択</a:t>
            </a:r>
            <a:r>
              <a:rPr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dirty="0">
              <a:solidFill>
                <a:srgbClr val="000066"/>
              </a:solidFill>
              <a:latin typeface="Segoe UI" panose="020B0502040204020203" pitchFamily="34" charset="0"/>
              <a:ea typeface="メイリオ" panose="020B0604030504040204" pitchFamily="50" charset="-128"/>
              <a:cs typeface="Segoe UI" panose="020B0502040204020203" pitchFamily="34" charset="0"/>
            </a:endParaRPr>
          </a:p>
          <a:p>
            <a:endPar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endParaRPr>
          </a:p>
        </p:txBody>
      </p:sp>
      <p:graphicFrame>
        <p:nvGraphicFramePr>
          <p:cNvPr id="5" name="表 4">
            <a:extLst>
              <a:ext uri="{FF2B5EF4-FFF2-40B4-BE49-F238E27FC236}">
                <a16:creationId xmlns:a16="http://schemas.microsoft.com/office/drawing/2014/main" id="{D883B562-00ED-4A03-ABCE-33FCCA00A2AE}"/>
              </a:ext>
            </a:extLst>
          </p:cNvPr>
          <p:cNvGraphicFramePr>
            <a:graphicFrameLocks noGrp="1"/>
          </p:cNvGraphicFramePr>
          <p:nvPr>
            <p:extLst>
              <p:ext uri="{D42A27DB-BD31-4B8C-83A1-F6EECF244321}">
                <p14:modId xmlns:p14="http://schemas.microsoft.com/office/powerpoint/2010/main" val="2378502277"/>
              </p:ext>
            </p:extLst>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6" name="図 5">
            <a:extLst>
              <a:ext uri="{FF2B5EF4-FFF2-40B4-BE49-F238E27FC236}">
                <a16:creationId xmlns:a16="http://schemas.microsoft.com/office/drawing/2014/main" id="{7E83F3ED-8EC8-41EF-A7DA-F0975DE9A777}"/>
              </a:ext>
            </a:extLst>
          </p:cNvPr>
          <p:cNvPicPr>
            <a:picLocks noChangeAspect="1"/>
          </p:cNvPicPr>
          <p:nvPr/>
        </p:nvPicPr>
        <p:blipFill>
          <a:blip r:embed="rId5"/>
          <a:stretch>
            <a:fillRect/>
          </a:stretch>
        </p:blipFill>
        <p:spPr>
          <a:xfrm>
            <a:off x="5780123" y="1466178"/>
            <a:ext cx="3177094" cy="947642"/>
          </a:xfrm>
          <a:prstGeom prst="rect">
            <a:avLst/>
          </a:prstGeom>
        </p:spPr>
      </p:pic>
    </p:spTree>
    <p:extLst>
      <p:ext uri="{BB962C8B-B14F-4D97-AF65-F5344CB8AC3E}">
        <p14:creationId xmlns:p14="http://schemas.microsoft.com/office/powerpoint/2010/main" val="3264996779"/>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pPr>
                <a:lnSpc>
                  <a:spcPct val="100000"/>
                </a:lnSpc>
                <a:spcBef>
                  <a:spcPct val="0"/>
                </a:spcBef>
                <a:buFontTx/>
                <a:buNone/>
              </a:pPr>
              <a:t>38</a:t>
            </a:fld>
            <a:endParaRPr lang="ja-JP" altLang="en-US" sz="1350" dirty="0"/>
          </a:p>
        </p:txBody>
      </p:sp>
      <p:sp>
        <p:nvSpPr>
          <p:cNvPr id="19460" name="Rectangle 2"/>
          <p:cNvSpPr>
            <a:spLocks noGrp="1"/>
          </p:cNvSpPr>
          <p:nvPr>
            <p:ph type="title" idx="4294967295"/>
          </p:nvPr>
        </p:nvSpPr>
        <p:spPr>
          <a:xfrm>
            <a:off x="190501" y="361036"/>
            <a:ext cx="8839200" cy="753666"/>
          </a:xfrm>
        </p:spPr>
        <p:txBody>
          <a:bodyPr>
            <a:noAutofit/>
          </a:bodyPr>
          <a:lstStyle/>
          <a:p>
            <a:pPr>
              <a:lnSpc>
                <a:spcPct val="100000"/>
              </a:lnSpc>
              <a:spcBef>
                <a:spcPct val="20000"/>
              </a:spcBef>
            </a:pPr>
            <a:r>
              <a:rPr lang="en-US" altLang="ja-JP" sz="2900" dirty="0"/>
              <a:t>SQL </a:t>
            </a:r>
            <a:r>
              <a:rPr lang="ja-JP" altLang="en-US" sz="2900" dirty="0"/>
              <a:t>問い合わせ（クエリ）で使用する２つのビュー</a:t>
            </a:r>
          </a:p>
        </p:txBody>
      </p:sp>
      <p:sp>
        <p:nvSpPr>
          <p:cNvPr id="3" name="テキスト ボックス 2"/>
          <p:cNvSpPr txBox="1"/>
          <p:nvPr/>
        </p:nvSpPr>
        <p:spPr>
          <a:xfrm>
            <a:off x="409057" y="3904246"/>
            <a:ext cx="2549096" cy="738664"/>
          </a:xfrm>
          <a:prstGeom prst="rect">
            <a:avLst/>
          </a:prstGeom>
          <a:noFill/>
        </p:spPr>
        <p:txBody>
          <a:bodyPr wrap="none" rtlCol="0">
            <a:spAutoFit/>
          </a:bodyPr>
          <a:lstStyle/>
          <a:p>
            <a:r>
              <a:rPr lang="en-US" altLang="ja-JP" sz="2100" b="1" u="sng" dirty="0">
                <a:solidFill>
                  <a:srgbClr val="C00000"/>
                </a:solidFill>
              </a:rPr>
              <a:t>SQL </a:t>
            </a:r>
            <a:r>
              <a:rPr kumimoji="1" lang="ja-JP" altLang="en-US" sz="2100" b="1" u="sng" dirty="0">
                <a:solidFill>
                  <a:srgbClr val="C00000"/>
                </a:solidFill>
              </a:rPr>
              <a:t>ビュー</a:t>
            </a:r>
            <a:endParaRPr kumimoji="1" lang="en-US" altLang="ja-JP" sz="2100" b="1" u="sng" dirty="0">
              <a:solidFill>
                <a:srgbClr val="C00000"/>
              </a:solidFill>
            </a:endParaRPr>
          </a:p>
          <a:p>
            <a:r>
              <a:rPr kumimoji="1" lang="en-US" altLang="ja-JP" sz="2100" dirty="0"/>
              <a:t>SQL </a:t>
            </a:r>
            <a:r>
              <a:rPr kumimoji="1" lang="ja-JP" altLang="en-US" sz="2100" dirty="0"/>
              <a:t>文の</a:t>
            </a:r>
            <a:r>
              <a:rPr lang="ja-JP" altLang="en-US" sz="2100" b="1" u="sng" dirty="0">
                <a:solidFill>
                  <a:srgbClr val="FF0000"/>
                </a:solidFill>
              </a:rPr>
              <a:t>作成</a:t>
            </a:r>
            <a:r>
              <a:rPr lang="ja-JP" altLang="en-US" sz="2100" dirty="0"/>
              <a:t>、</a:t>
            </a:r>
            <a:r>
              <a:rPr lang="ja-JP" altLang="en-US" sz="2100" b="1" u="sng" dirty="0">
                <a:solidFill>
                  <a:srgbClr val="FF0000"/>
                </a:solidFill>
              </a:rPr>
              <a:t>編集</a:t>
            </a:r>
            <a:endParaRPr kumimoji="1" lang="ja-JP" altLang="en-US" sz="2100" b="1" u="sng" dirty="0">
              <a:solidFill>
                <a:srgbClr val="FF0000"/>
              </a:solidFill>
            </a:endParaRPr>
          </a:p>
        </p:txBody>
      </p:sp>
      <p:sp>
        <p:nvSpPr>
          <p:cNvPr id="10" name="テキスト ボックス 9"/>
          <p:cNvSpPr txBox="1"/>
          <p:nvPr/>
        </p:nvSpPr>
        <p:spPr>
          <a:xfrm>
            <a:off x="5927649" y="4005532"/>
            <a:ext cx="3147015" cy="1061829"/>
          </a:xfrm>
          <a:prstGeom prst="rect">
            <a:avLst/>
          </a:prstGeom>
          <a:noFill/>
        </p:spPr>
        <p:txBody>
          <a:bodyPr wrap="none" rtlCol="0">
            <a:spAutoFit/>
          </a:bodyPr>
          <a:lstStyle/>
          <a:p>
            <a:r>
              <a:rPr lang="ja-JP" altLang="en-US" sz="2100" b="1" u="sng" dirty="0">
                <a:solidFill>
                  <a:srgbClr val="C00000"/>
                </a:solidFill>
              </a:rPr>
              <a:t>データシートビュー</a:t>
            </a:r>
            <a:endParaRPr kumimoji="1" lang="en-US" altLang="ja-JP" sz="2100" b="1" u="sng" dirty="0">
              <a:solidFill>
                <a:srgbClr val="C00000"/>
              </a:solidFill>
            </a:endParaRPr>
          </a:p>
          <a:p>
            <a:r>
              <a:rPr kumimoji="1" lang="ja-JP" altLang="en-US" sz="2100" dirty="0">
                <a:solidFill>
                  <a:srgbClr val="C00000"/>
                </a:solidFill>
              </a:rPr>
              <a:t>問い合わせ（クエリ）</a:t>
            </a:r>
            <a:r>
              <a:rPr kumimoji="1" lang="ja-JP" altLang="en-US" sz="2100" dirty="0"/>
              <a:t>の</a:t>
            </a:r>
            <a:endParaRPr kumimoji="1" lang="en-US" altLang="ja-JP" sz="2100" dirty="0"/>
          </a:p>
          <a:p>
            <a:r>
              <a:rPr lang="ja-JP" altLang="en-US" sz="2100" dirty="0"/>
              <a:t>結果</a:t>
            </a:r>
            <a:endParaRPr kumimoji="1" lang="en-US" altLang="ja-JP" sz="2100" dirty="0"/>
          </a:p>
        </p:txBody>
      </p:sp>
      <p:sp>
        <p:nvSpPr>
          <p:cNvPr id="5" name="右矢印 4"/>
          <p:cNvSpPr/>
          <p:nvPr/>
        </p:nvSpPr>
        <p:spPr>
          <a:xfrm>
            <a:off x="3889482" y="3041700"/>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右矢印 12"/>
          <p:cNvSpPr/>
          <p:nvPr/>
        </p:nvSpPr>
        <p:spPr>
          <a:xfrm flipH="1">
            <a:off x="3980875" y="5044278"/>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227" y="1759197"/>
            <a:ext cx="1800476" cy="1057423"/>
          </a:xfrm>
          <a:prstGeom prst="rect">
            <a:avLst/>
          </a:prstGeom>
        </p:spPr>
      </p:pic>
      <p:sp>
        <p:nvSpPr>
          <p:cNvPr id="15" name="テキスト ボックス 14"/>
          <p:cNvSpPr txBox="1"/>
          <p:nvPr/>
        </p:nvSpPr>
        <p:spPr>
          <a:xfrm>
            <a:off x="4118182" y="2810157"/>
            <a:ext cx="723275" cy="415498"/>
          </a:xfrm>
          <a:prstGeom prst="rect">
            <a:avLst/>
          </a:prstGeom>
          <a:noFill/>
        </p:spPr>
        <p:txBody>
          <a:bodyPr wrap="none" rtlCol="0">
            <a:spAutoFit/>
          </a:bodyPr>
          <a:lstStyle/>
          <a:p>
            <a:r>
              <a:rPr kumimoji="1" lang="ja-JP" altLang="en-US" sz="2100" b="1" dirty="0"/>
              <a:t>実行</a:t>
            </a:r>
          </a:p>
        </p:txBody>
      </p:sp>
      <p:sp>
        <p:nvSpPr>
          <p:cNvPr id="16" name="正方形/長方形 15"/>
          <p:cNvSpPr/>
          <p:nvPr/>
        </p:nvSpPr>
        <p:spPr>
          <a:xfrm>
            <a:off x="3927240" y="2111799"/>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85" y="3627488"/>
            <a:ext cx="1350357" cy="993120"/>
          </a:xfrm>
          <a:prstGeom prst="rect">
            <a:avLst/>
          </a:prstGeom>
        </p:spPr>
      </p:pic>
      <p:sp>
        <p:nvSpPr>
          <p:cNvPr id="18" name="正方形/長方形 17"/>
          <p:cNvSpPr/>
          <p:nvPr/>
        </p:nvSpPr>
        <p:spPr>
          <a:xfrm>
            <a:off x="3878285" y="3922841"/>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テキスト ボックス 18"/>
          <p:cNvSpPr txBox="1"/>
          <p:nvPr/>
        </p:nvSpPr>
        <p:spPr>
          <a:xfrm>
            <a:off x="3397138" y="4695214"/>
            <a:ext cx="2273379" cy="415498"/>
          </a:xfrm>
          <a:prstGeom prst="rect">
            <a:avLst/>
          </a:prstGeom>
          <a:noFill/>
        </p:spPr>
        <p:txBody>
          <a:bodyPr wrap="none" rtlCol="0">
            <a:spAutoFit/>
          </a:bodyPr>
          <a:lstStyle/>
          <a:p>
            <a:r>
              <a:rPr kumimoji="1" lang="ja-JP" altLang="en-US" sz="2100" b="1" dirty="0"/>
              <a:t>表示</a:t>
            </a:r>
            <a:r>
              <a:rPr lang="ja-JP" altLang="en-US" sz="2100" b="1" dirty="0"/>
              <a:t> </a:t>
            </a:r>
            <a:r>
              <a:rPr lang="en-US" altLang="ja-JP" sz="2100" b="1" dirty="0"/>
              <a:t>+</a:t>
            </a:r>
            <a:r>
              <a:rPr lang="ja-JP" altLang="en-US" sz="2100" b="1" dirty="0"/>
              <a:t> </a:t>
            </a:r>
            <a:r>
              <a:rPr lang="en-US" altLang="ja-JP" sz="2100" b="1" dirty="0"/>
              <a:t>SQL </a:t>
            </a:r>
            <a:r>
              <a:rPr lang="ja-JP" altLang="en-US" sz="2100" b="1" dirty="0"/>
              <a:t>ビュー</a:t>
            </a:r>
            <a:endParaRPr kumimoji="1" lang="ja-JP" altLang="en-US" sz="2100" b="1" dirty="0"/>
          </a:p>
        </p:txBody>
      </p:sp>
      <p:pic>
        <p:nvPicPr>
          <p:cNvPr id="2" name="図 1"/>
          <p:cNvPicPr>
            <a:picLocks noChangeAspect="1"/>
          </p:cNvPicPr>
          <p:nvPr/>
        </p:nvPicPr>
        <p:blipFill>
          <a:blip r:embed="rId4"/>
          <a:stretch>
            <a:fillRect/>
          </a:stretch>
        </p:blipFill>
        <p:spPr>
          <a:xfrm>
            <a:off x="50857" y="2657528"/>
            <a:ext cx="3259760" cy="926270"/>
          </a:xfrm>
          <a:prstGeom prst="rect">
            <a:avLst/>
          </a:prstGeom>
        </p:spPr>
      </p:pic>
      <p:pic>
        <p:nvPicPr>
          <p:cNvPr id="8" name="図 7"/>
          <p:cNvPicPr>
            <a:picLocks noChangeAspect="1"/>
          </p:cNvPicPr>
          <p:nvPr/>
        </p:nvPicPr>
        <p:blipFill>
          <a:blip r:embed="rId5"/>
          <a:stretch>
            <a:fillRect/>
          </a:stretch>
        </p:blipFill>
        <p:spPr>
          <a:xfrm>
            <a:off x="5544322" y="2875741"/>
            <a:ext cx="3427506" cy="867326"/>
          </a:xfrm>
          <a:prstGeom prst="rect">
            <a:avLst/>
          </a:prstGeom>
        </p:spPr>
      </p:pic>
      <p:sp>
        <p:nvSpPr>
          <p:cNvPr id="4" name="テキスト ボックス 3">
            <a:extLst>
              <a:ext uri="{FF2B5EF4-FFF2-40B4-BE49-F238E27FC236}">
                <a16:creationId xmlns:a16="http://schemas.microsoft.com/office/drawing/2014/main" id="{C5B53376-2AB2-442E-8C83-26EF1A6892F3}"/>
              </a:ext>
            </a:extLst>
          </p:cNvPr>
          <p:cNvSpPr txBox="1"/>
          <p:nvPr/>
        </p:nvSpPr>
        <p:spPr>
          <a:xfrm>
            <a:off x="1680737" y="5962677"/>
            <a:ext cx="5929828" cy="584775"/>
          </a:xfrm>
          <a:prstGeom prst="rect">
            <a:avLst/>
          </a:prstGeom>
          <a:noFill/>
        </p:spPr>
        <p:txBody>
          <a:bodyPr wrap="none" rtlCol="0">
            <a:spAutoFit/>
          </a:bodyPr>
          <a:lstStyle/>
          <a:p>
            <a:r>
              <a:rPr kumimoji="1" lang="ja-JP" altLang="en-US" sz="3200" dirty="0"/>
              <a:t>マウス操作でビューを切り替え</a:t>
            </a:r>
          </a:p>
        </p:txBody>
      </p:sp>
    </p:spTree>
    <p:extLst>
      <p:ext uri="{BB962C8B-B14F-4D97-AF65-F5344CB8AC3E}">
        <p14:creationId xmlns:p14="http://schemas.microsoft.com/office/powerpoint/2010/main" val="1246311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演習３．</a:t>
            </a:r>
            <a:r>
              <a:rPr lang="en-US" altLang="ja-JP" dirty="0"/>
              <a:t>Access </a:t>
            </a:r>
            <a:r>
              <a:rPr lang="ja-JP" altLang="en-US" dirty="0"/>
              <a:t>の </a:t>
            </a:r>
            <a:r>
              <a:rPr lang="en-US" altLang="ja-JP" dirty="0"/>
              <a:t>SQL </a:t>
            </a:r>
            <a:r>
              <a:rPr lang="ja-JP" altLang="en-US" dirty="0"/>
              <a:t>ビューを用いた問い合わせ</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ja-JP" altLang="en-US" sz="2400" b="1" dirty="0"/>
              <a:t>ページ３９～４５</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問い合わせ（クエリ）</a:t>
            </a:r>
            <a:endParaRPr lang="en-US" altLang="ja-JP" b="1" dirty="0"/>
          </a:p>
          <a:p>
            <a:pPr lvl="1">
              <a:spcAft>
                <a:spcPts val="600"/>
              </a:spcAft>
            </a:pPr>
            <a:r>
              <a:rPr lang="en-US" altLang="ja-JP" b="1" dirty="0"/>
              <a:t>SQL </a:t>
            </a:r>
            <a:r>
              <a:rPr lang="ja-JP" altLang="en-US" b="1" dirty="0"/>
              <a:t>ビュー</a:t>
            </a:r>
            <a:endParaRPr lang="en-US" altLang="ja-JP" b="1" dirty="0"/>
          </a:p>
          <a:p>
            <a:pPr lvl="1">
              <a:spcAft>
                <a:spcPts val="600"/>
              </a:spcAft>
            </a:pPr>
            <a:r>
              <a:rPr lang="ja-JP" altLang="en-US" b="1" dirty="0"/>
              <a:t>データシートビュー</a:t>
            </a:r>
            <a:endParaRPr lang="en-US" altLang="ja-JP" b="1" dirty="0"/>
          </a:p>
          <a:p>
            <a:pPr lvl="1">
              <a:spcAft>
                <a:spcPts val="600"/>
              </a:spcAft>
            </a:pPr>
            <a:r>
              <a:rPr lang="en-US" altLang="ja-JP" b="1" dirty="0"/>
              <a:t>SQL </a:t>
            </a:r>
            <a:r>
              <a:rPr lang="ja-JP" altLang="en-US" b="1" dirty="0"/>
              <a:t>の編集と実行</a:t>
            </a:r>
            <a:endParaRPr lang="en-US" altLang="ja-JP" b="1" dirty="0"/>
          </a:p>
          <a:p>
            <a:pPr lvl="1">
              <a:spcAft>
                <a:spcPts val="600"/>
              </a:spcAft>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39</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7346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a:t>
            </a:r>
            <a:endParaRPr lang="en-US" altLang="ja-JP" sz="2400" dirty="0">
              <a:solidFill>
                <a:srgbClr val="374151"/>
              </a:solidFill>
              <a:latin typeface="Söhne"/>
            </a:endParaRPr>
          </a:p>
          <a:p>
            <a:r>
              <a:rPr lang="ja-JP" altLang="en-US" sz="2400" dirty="0">
                <a:solidFill>
                  <a:srgbClr val="374151"/>
                </a:solidFill>
                <a:latin typeface="Söhne"/>
              </a:rPr>
              <a:t>複雑な構造を持ったデータを効率的に管理することを可能</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a:cxnSpLocks/>
          </p:cNvCxnSpPr>
          <p:nvPr/>
        </p:nvCxnSpPr>
        <p:spPr>
          <a:xfrm>
            <a:off x="3582429" y="4261016"/>
            <a:ext cx="1678881" cy="712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3194315"/>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477707"/>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2358428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40</a:t>
            </a:fld>
            <a:endParaRPr lang="ja-JP" altLang="en-US" dirty="0">
              <a:solidFill>
                <a:prstClr val="black">
                  <a:tint val="75000"/>
                </a:prstClr>
              </a:solidFill>
              <a:latin typeface="メイリオ" panose="020B0604030504040204" pitchFamily="50" charset="-128"/>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メイリオ" panose="020B0604030504040204" pitchFamily="50" charset="-128"/>
                <a:ea typeface="メイリオ" panose="020B0604030504040204" pitchFamily="50" charset="-128"/>
              </a:rPr>
              <a:t>②「</a:t>
            </a:r>
            <a:r>
              <a:rPr lang="ja-JP" altLang="en-US" b="1" dirty="0">
                <a:solidFill>
                  <a:schemeClr val="tx1"/>
                </a:solidFill>
                <a:latin typeface="メイリオ" panose="020B0604030504040204" pitchFamily="50" charset="-128"/>
                <a:ea typeface="メイリオ" panose="020B0604030504040204" pitchFamily="50" charset="-128"/>
              </a:rPr>
              <a:t>デザイン</a:t>
            </a:r>
            <a:r>
              <a:rPr lang="ja-JP" altLang="en-US" dirty="0">
                <a:solidFill>
                  <a:schemeClr val="tx1"/>
                </a:solidFill>
                <a:latin typeface="メイリオ" panose="020B0604030504040204" pitchFamily="50" charset="-128"/>
                <a:ea typeface="メイリオ" panose="020B0604030504040204" pitchFamily="50" charset="-128"/>
              </a:rPr>
              <a:t>」タブで、「</a:t>
            </a:r>
            <a:r>
              <a:rPr lang="ja-JP" altLang="en-US" b="1" dirty="0">
                <a:solidFill>
                  <a:schemeClr val="tx1"/>
                </a:solidFill>
                <a:latin typeface="メイリオ" panose="020B0604030504040204" pitchFamily="50" charset="-128"/>
                <a:ea typeface="メイリオ" panose="020B0604030504040204" pitchFamily="50" charset="-128"/>
              </a:rPr>
              <a:t>表示</a:t>
            </a:r>
            <a:r>
              <a:rPr lang="ja-JP" altLang="en-US" dirty="0">
                <a:solidFill>
                  <a:schemeClr val="tx1"/>
                </a:solidFill>
                <a:latin typeface="メイリオ" panose="020B0604030504040204" pitchFamily="50" charset="-128"/>
                <a:ea typeface="メイリオ" panose="020B0604030504040204" pitchFamily="50" charset="-128"/>
              </a:rPr>
              <a:t>」を展開し「</a:t>
            </a:r>
            <a:r>
              <a:rPr lang="en-US" altLang="ja-JP" b="1" dirty="0">
                <a:solidFill>
                  <a:schemeClr val="tx1"/>
                </a:solidFill>
                <a:latin typeface="メイリオ" panose="020B0604030504040204" pitchFamily="50" charset="-128"/>
                <a:ea typeface="メイリオ" panose="020B0604030504040204" pitchFamily="50" charset="-128"/>
              </a:rPr>
              <a:t>SQL</a:t>
            </a:r>
            <a:r>
              <a:rPr lang="ja-JP" altLang="en-US" b="1" dirty="0">
                <a:solidFill>
                  <a:schemeClr val="tx1"/>
                </a:solidFill>
                <a:latin typeface="メイリオ" panose="020B0604030504040204" pitchFamily="50" charset="-128"/>
                <a:ea typeface="メイリオ" panose="020B0604030504040204" pitchFamily="50" charset="-128"/>
              </a:rPr>
              <a:t>ビュー</a:t>
            </a:r>
            <a:r>
              <a:rPr lang="ja-JP" altLang="en-US" dirty="0">
                <a:solidFill>
                  <a:schemeClr val="tx1"/>
                </a:solidFill>
                <a:latin typeface="メイリオ" panose="020B0604030504040204" pitchFamily="50" charset="-128"/>
                <a:ea typeface="メイリオ" panose="020B0604030504040204" pitchFamily="50" charset="-128"/>
              </a:rPr>
              <a:t>」を選ぶ</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solidFill>
                <a:latin typeface="メイリオ" panose="020B0604030504040204" pitchFamily="50" charset="-128"/>
                <a:ea typeface="メイリオ" panose="020B0604030504040204" pitchFamily="50" charset="-128"/>
              </a:rPr>
              <a:t>①「</a:t>
            </a:r>
            <a:r>
              <a:rPr lang="ja-JP" altLang="en-US" sz="2100" b="1" dirty="0">
                <a:solidFill>
                  <a:schemeClr val="tx1"/>
                </a:solidFill>
                <a:latin typeface="メイリオ" panose="020B0604030504040204" pitchFamily="50" charset="-128"/>
                <a:ea typeface="メイリオ" panose="020B0604030504040204" pitchFamily="50" charset="-128"/>
              </a:rPr>
              <a:t>作成</a:t>
            </a:r>
            <a:r>
              <a:rPr lang="ja-JP" altLang="en-US" sz="2100" dirty="0">
                <a:solidFill>
                  <a:schemeClr val="tx1"/>
                </a:solidFill>
                <a:latin typeface="メイリオ" panose="020B0604030504040204" pitchFamily="50" charset="-128"/>
                <a:ea typeface="メイリオ" panose="020B0604030504040204" pitchFamily="50" charset="-128"/>
              </a:rPr>
              <a:t>」タブで、「</a:t>
            </a:r>
            <a:r>
              <a:rPr lang="ja-JP" altLang="en-US" sz="2100" b="1" dirty="0">
                <a:solidFill>
                  <a:schemeClr val="tx1"/>
                </a:solidFill>
                <a:latin typeface="メイリオ" panose="020B0604030504040204" pitchFamily="50" charset="-128"/>
                <a:ea typeface="メイリオ" panose="020B0604030504040204" pitchFamily="50" charset="-128"/>
              </a:rPr>
              <a:t>クエリデザイン</a:t>
            </a:r>
            <a:r>
              <a:rPr lang="ja-JP" altLang="en-US" sz="2100" dirty="0">
                <a:solidFill>
                  <a:schemeClr val="tx1"/>
                </a:solidFill>
                <a:latin typeface="メイリオ" panose="020B0604030504040204" pitchFamily="50" charset="-128"/>
                <a:ea typeface="メイリオ" panose="020B0604030504040204" pitchFamily="50" charset="-128"/>
              </a:rPr>
              <a:t>」をクリック</a:t>
            </a:r>
            <a:endParaRPr lang="en-US" altLang="ja-JP" sz="2100" dirty="0">
              <a:solidFill>
                <a:schemeClr val="tx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r>
              <a:rPr kumimoji="1" lang="ja-JP" altLang="en-US" dirty="0"/>
              <a:t>このような</a:t>
            </a:r>
            <a:endParaRPr kumimoji="1" lang="en-US" altLang="ja-JP" dirty="0"/>
          </a:p>
          <a:p>
            <a:r>
              <a:rPr kumimoji="1" lang="ja-JP" altLang="en-US" dirty="0"/>
              <a:t>表示が出た</a:t>
            </a:r>
            <a:endParaRPr kumimoji="1" lang="en-US" altLang="ja-JP" dirty="0"/>
          </a:p>
          <a:p>
            <a:r>
              <a:rPr kumimoji="1" lang="ja-JP" altLang="en-US" dirty="0"/>
              <a:t>ときは</a:t>
            </a:r>
            <a:endParaRPr kumimoji="1" lang="en-US" altLang="ja-JP" dirty="0"/>
          </a:p>
          <a:p>
            <a:r>
              <a:rPr kumimoji="1" lang="ja-JP" altLang="en-US" dirty="0"/>
              <a:t>「</a:t>
            </a:r>
            <a:r>
              <a:rPr kumimoji="1" lang="ja-JP" altLang="en-US" b="1" dirty="0"/>
              <a:t>閉じる</a:t>
            </a:r>
            <a:r>
              <a:rPr kumimoji="1" lang="ja-JP" altLang="en-US" dirty="0"/>
              <a:t>」を</a:t>
            </a:r>
            <a:endParaRPr kumimoji="1" lang="en-US" altLang="ja-JP" dirty="0"/>
          </a:p>
          <a:p>
            <a:r>
              <a:rPr kumimoji="1" lang="ja-JP" altLang="en-US" dirty="0"/>
              <a:t>クリック</a:t>
            </a:r>
          </a:p>
        </p:txBody>
      </p:sp>
    </p:spTree>
    <p:extLst>
      <p:ext uri="{BB962C8B-B14F-4D97-AF65-F5344CB8AC3E}">
        <p14:creationId xmlns:p14="http://schemas.microsoft.com/office/powerpoint/2010/main" val="826084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8854" y="295436"/>
            <a:ext cx="8195601" cy="3133564"/>
          </a:xfrm>
        </p:spPr>
        <p:txBody>
          <a:bodyPr>
            <a:normAutofit/>
          </a:bodyPr>
          <a:lstStyle/>
          <a:p>
            <a:pPr marL="0" indent="0">
              <a:lnSpc>
                <a:spcPct val="120000"/>
              </a:lnSpc>
              <a:buNone/>
            </a:pPr>
            <a:r>
              <a:rPr lang="en-US" altLang="ja-JP" sz="2400" dirty="0">
                <a:latin typeface="メイリオ" panose="020B0604030504040204" pitchFamily="50" charset="-128"/>
              </a:rPr>
              <a:t>2. </a:t>
            </a:r>
            <a:r>
              <a:rPr lang="en-US" altLang="ja-JP" sz="2400" b="1" dirty="0">
                <a:solidFill>
                  <a:srgbClr val="C00000"/>
                </a:solidFill>
                <a:latin typeface="メイリオ" panose="020B0604030504040204" pitchFamily="50" charset="-128"/>
              </a:rPr>
              <a:t>SQL </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41</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571452" y="1027441"/>
            <a:ext cx="6930783" cy="1077218"/>
          </a:xfrm>
          <a:prstGeom prst="rect">
            <a:avLst/>
          </a:prstGeom>
          <a:noFill/>
          <a:ln>
            <a:solidFill>
              <a:schemeClr val="accent1"/>
            </a:solidFill>
          </a:ln>
        </p:spPr>
        <p:txBody>
          <a:bodyPr wrap="square" rtlCol="0">
            <a:spAutoFit/>
          </a:bodyPr>
          <a:lstStyle/>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select</a:t>
            </a:r>
            <a:r>
              <a:rPr lang="en-US" altLang="ja-JP" sz="3200" b="1" dirty="0">
                <a:latin typeface="Courier New" panose="02070309020205020404" pitchFamily="49" charset="0"/>
                <a:cs typeface="Courier New" panose="02070309020205020404" pitchFamily="49" charset="0"/>
              </a:rPr>
              <a:t> </a:t>
            </a:r>
            <a:r>
              <a:rPr lang="en-US" altLang="ja-JP" sz="3200" b="1" dirty="0">
                <a:solidFill>
                  <a:srgbClr val="C00000"/>
                </a:solidFill>
                <a:latin typeface="Courier New" panose="02070309020205020404" pitchFamily="49" charset="0"/>
                <a:cs typeface="Courier New" panose="02070309020205020404" pitchFamily="49" charset="0"/>
              </a:rPr>
              <a:t>* </a:t>
            </a:r>
          </a:p>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from </a:t>
            </a:r>
            <a:r>
              <a:rPr lang="ja-JP" altLang="en-US" sz="3200" b="1" dirty="0">
                <a:latin typeface="Courier New" panose="02070309020205020404" pitchFamily="49" charset="0"/>
                <a:cs typeface="Courier New" panose="02070309020205020404" pitchFamily="49" charset="0"/>
              </a:rPr>
              <a:t>商品</a:t>
            </a:r>
            <a:r>
              <a:rPr lang="en-US" altLang="ja-JP" sz="3200" b="1" dirty="0">
                <a:latin typeface="Courier New" panose="02070309020205020404" pitchFamily="49" charset="0"/>
                <a:cs typeface="Courier New" panose="02070309020205020404" pitchFamily="49" charset="0"/>
              </a:rPr>
              <a:t>;</a:t>
            </a: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7680587" y="1482437"/>
            <a:ext cx="1261884" cy="954107"/>
          </a:xfrm>
          <a:prstGeom prst="rect">
            <a:avLst/>
          </a:prstGeom>
          <a:noFill/>
        </p:spPr>
        <p:txBody>
          <a:bodyPr wrap="none" rtlCol="0">
            <a:spAutoFit/>
          </a:bodyPr>
          <a:lstStyle/>
          <a:p>
            <a:r>
              <a:rPr kumimoji="1" lang="en-US" altLang="ja-JP" sz="2800" b="1" dirty="0"/>
              <a:t>* ;</a:t>
            </a:r>
          </a:p>
          <a:p>
            <a:r>
              <a:rPr kumimoji="1" lang="ja-JP" altLang="en-US" sz="2800" b="1" dirty="0"/>
              <a:t>は半角</a:t>
            </a:r>
            <a:endParaRPr kumimoji="1" lang="en-US" altLang="ja-JP" sz="2800" b="1" dirty="0"/>
          </a:p>
        </p:txBody>
      </p:sp>
      <p:pic>
        <p:nvPicPr>
          <p:cNvPr id="5" name="図 4">
            <a:extLst>
              <a:ext uri="{FF2B5EF4-FFF2-40B4-BE49-F238E27FC236}">
                <a16:creationId xmlns:a16="http://schemas.microsoft.com/office/drawing/2014/main" id="{C510D339-C4A0-41C5-8BEE-EBB8CFDCB3C3}"/>
              </a:ext>
            </a:extLst>
          </p:cNvPr>
          <p:cNvPicPr>
            <a:picLocks noChangeAspect="1"/>
          </p:cNvPicPr>
          <p:nvPr/>
        </p:nvPicPr>
        <p:blipFill>
          <a:blip r:embed="rId2"/>
          <a:stretch>
            <a:fillRect/>
          </a:stretch>
        </p:blipFill>
        <p:spPr>
          <a:xfrm>
            <a:off x="1685433" y="2191651"/>
            <a:ext cx="4750003" cy="967736"/>
          </a:xfrm>
          <a:prstGeom prst="rect">
            <a:avLst/>
          </a:prstGeom>
        </p:spPr>
      </p:pic>
      <p:sp>
        <p:nvSpPr>
          <p:cNvPr id="10"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428854" y="3706090"/>
            <a:ext cx="8195601" cy="29434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pic>
        <p:nvPicPr>
          <p:cNvPr id="11" name="図 10">
            <a:extLst>
              <a:ext uri="{FF2B5EF4-FFF2-40B4-BE49-F238E27FC236}">
                <a16:creationId xmlns:a16="http://schemas.microsoft.com/office/drawing/2014/main" id="{04108A3B-5A0D-45E1-9C2B-A6462038914A}"/>
              </a:ext>
            </a:extLst>
          </p:cNvPr>
          <p:cNvPicPr>
            <a:picLocks noChangeAspect="1"/>
          </p:cNvPicPr>
          <p:nvPr/>
        </p:nvPicPr>
        <p:blipFill>
          <a:blip r:embed="rId3"/>
          <a:stretch>
            <a:fillRect/>
          </a:stretch>
        </p:blipFill>
        <p:spPr>
          <a:xfrm>
            <a:off x="57241" y="4383656"/>
            <a:ext cx="1719123" cy="1054254"/>
          </a:xfrm>
          <a:prstGeom prst="rect">
            <a:avLst/>
          </a:prstGeom>
        </p:spPr>
      </p:pic>
      <p:sp>
        <p:nvSpPr>
          <p:cNvPr id="14" name="正方形/長方形 13">
            <a:extLst>
              <a:ext uri="{FF2B5EF4-FFF2-40B4-BE49-F238E27FC236}">
                <a16:creationId xmlns:a16="http://schemas.microsoft.com/office/drawing/2014/main" id="{B542F6DD-BF4F-4B1A-9DF7-8F6C436A3362}"/>
              </a:ext>
            </a:extLst>
          </p:cNvPr>
          <p:cNvSpPr/>
          <p:nvPr/>
        </p:nvSpPr>
        <p:spPr>
          <a:xfrm>
            <a:off x="428854" y="4735023"/>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18" name="図 17">
            <a:extLst>
              <a:ext uri="{FF2B5EF4-FFF2-40B4-BE49-F238E27FC236}">
                <a16:creationId xmlns:a16="http://schemas.microsoft.com/office/drawing/2014/main" id="{E38F933F-0731-44BE-B514-0C830EDFA2C9}"/>
              </a:ext>
            </a:extLst>
          </p:cNvPr>
          <p:cNvPicPr>
            <a:picLocks noChangeAspect="1"/>
          </p:cNvPicPr>
          <p:nvPr/>
        </p:nvPicPr>
        <p:blipFill>
          <a:blip r:embed="rId4"/>
          <a:stretch>
            <a:fillRect/>
          </a:stretch>
        </p:blipFill>
        <p:spPr>
          <a:xfrm>
            <a:off x="2285608" y="4354003"/>
            <a:ext cx="6389523" cy="1670463"/>
          </a:xfrm>
          <a:prstGeom prst="rect">
            <a:avLst/>
          </a:prstGeom>
        </p:spPr>
      </p:pic>
    </p:spTree>
    <p:extLst>
      <p:ext uri="{BB962C8B-B14F-4D97-AF65-F5344CB8AC3E}">
        <p14:creationId xmlns:p14="http://schemas.microsoft.com/office/powerpoint/2010/main" val="1502621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8FC59DC-BA3B-4A5A-9365-205D7B2B4BD9}"/>
              </a:ext>
            </a:extLst>
          </p:cNvPr>
          <p:cNvPicPr>
            <a:picLocks noChangeAspect="1"/>
          </p:cNvPicPr>
          <p:nvPr/>
        </p:nvPicPr>
        <p:blipFill>
          <a:blip r:embed="rId2"/>
          <a:stretch>
            <a:fillRect/>
          </a:stretch>
        </p:blipFill>
        <p:spPr>
          <a:xfrm>
            <a:off x="482484" y="1964999"/>
            <a:ext cx="7116734" cy="4278038"/>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3. </a:t>
            </a:r>
            <a:r>
              <a:rPr lang="ja-JP" altLang="en-US" sz="2400" dirty="0">
                <a:latin typeface="メイリオ" panose="020B0604030504040204" pitchFamily="50" charset="-128"/>
              </a:rPr>
              <a:t>結果を確認したら、</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に戻る．</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42</a:t>
            </a:fld>
            <a:endParaRPr lang="ja-JP" altLang="en-US" dirty="0">
              <a:solidFill>
                <a:prstClr val="black">
                  <a:tint val="75000"/>
                </a:prstClr>
              </a:solidFill>
              <a:latin typeface="メイリオ" panose="020B0604030504040204" pitchFamily="50" charset="-128"/>
            </a:endParaRPr>
          </a:p>
        </p:txBody>
      </p:sp>
      <p:sp>
        <p:nvSpPr>
          <p:cNvPr id="30" name="正方形/長方形 29"/>
          <p:cNvSpPr/>
          <p:nvPr/>
        </p:nvSpPr>
        <p:spPr>
          <a:xfrm>
            <a:off x="482484" y="2973570"/>
            <a:ext cx="788799" cy="1142270"/>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1" name="正方形/長方形 30"/>
          <p:cNvSpPr/>
          <p:nvPr/>
        </p:nvSpPr>
        <p:spPr>
          <a:xfrm>
            <a:off x="696541" y="4864966"/>
            <a:ext cx="2531568" cy="676084"/>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2" name="角丸四角形 31"/>
          <p:cNvSpPr/>
          <p:nvPr/>
        </p:nvSpPr>
        <p:spPr>
          <a:xfrm>
            <a:off x="968224" y="1035100"/>
            <a:ext cx="6353326" cy="655156"/>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66"/>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表示</a:t>
            </a:r>
            <a:r>
              <a:rPr lang="ja-JP" altLang="en-US" sz="2400" dirty="0">
                <a:solidFill>
                  <a:schemeClr val="tx1"/>
                </a:solidFill>
                <a:latin typeface="メイリオ" panose="020B0604030504040204" pitchFamily="50" charset="-128"/>
                <a:ea typeface="メイリオ" panose="020B0604030504040204" pitchFamily="50" charset="-128"/>
              </a:rPr>
              <a:t>」を展開し「</a:t>
            </a:r>
            <a:r>
              <a:rPr lang="en-US" altLang="ja-JP" sz="2400" b="1" dirty="0">
                <a:solidFill>
                  <a:schemeClr val="tx1"/>
                </a:solidFill>
                <a:latin typeface="メイリオ" panose="020B0604030504040204" pitchFamily="50" charset="-128"/>
                <a:ea typeface="メイリオ" panose="020B0604030504040204" pitchFamily="50" charset="-128"/>
              </a:rPr>
              <a:t>SQL</a:t>
            </a:r>
            <a:r>
              <a:rPr lang="ja-JP" altLang="en-US" sz="2400" b="1" dirty="0">
                <a:solidFill>
                  <a:schemeClr val="tx1"/>
                </a:solidFill>
                <a:latin typeface="メイリオ" panose="020B0604030504040204" pitchFamily="50" charset="-128"/>
                <a:ea typeface="メイリオ" panose="020B0604030504040204" pitchFamily="50" charset="-128"/>
              </a:rPr>
              <a:t>ビュー</a:t>
            </a:r>
            <a:r>
              <a:rPr lang="ja-JP" altLang="en-US" sz="2400" dirty="0">
                <a:solidFill>
                  <a:schemeClr val="tx1"/>
                </a:solidFill>
                <a:latin typeface="メイリオ" panose="020B0604030504040204" pitchFamily="50" charset="-128"/>
                <a:ea typeface="メイリオ" panose="020B0604030504040204" pitchFamily="50" charset="-128"/>
              </a:rPr>
              <a:t>」を選ぶ</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6460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8854" y="295436"/>
            <a:ext cx="8195601" cy="3133564"/>
          </a:xfrm>
        </p:spPr>
        <p:txBody>
          <a:bodyPr>
            <a:normAutofit/>
          </a:bodyPr>
          <a:lstStyle/>
          <a:p>
            <a:pPr marL="0" indent="0">
              <a:lnSpc>
                <a:spcPct val="120000"/>
              </a:lnSpc>
              <a:buNone/>
            </a:pPr>
            <a:r>
              <a:rPr lang="en-US" altLang="ja-JP" sz="2400" dirty="0">
                <a:latin typeface="メイリオ" panose="020B0604030504040204" pitchFamily="50" charset="-128"/>
              </a:rPr>
              <a:t>4.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43</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571452" y="1027441"/>
            <a:ext cx="6930783" cy="1077218"/>
          </a:xfrm>
          <a:prstGeom prst="rect">
            <a:avLst/>
          </a:prstGeom>
          <a:noFill/>
          <a:ln>
            <a:solidFill>
              <a:schemeClr val="accent1"/>
            </a:solidFill>
          </a:ln>
        </p:spPr>
        <p:txBody>
          <a:bodyPr wrap="square" rtlCol="0">
            <a:spAutoFit/>
          </a:bodyPr>
          <a:lstStyle/>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select</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商品名</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単価</a:t>
            </a:r>
            <a:r>
              <a:rPr lang="en-US" altLang="ja-JP" sz="3200" b="1" dirty="0">
                <a:latin typeface="Courier New" panose="02070309020205020404" pitchFamily="49" charset="0"/>
                <a:cs typeface="Courier New" panose="02070309020205020404" pitchFamily="49" charset="0"/>
              </a:rPr>
              <a:t> </a:t>
            </a:r>
          </a:p>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from </a:t>
            </a:r>
            <a:r>
              <a:rPr lang="ja-JP" altLang="en-US" sz="3200" b="1" dirty="0">
                <a:latin typeface="Courier New" panose="02070309020205020404" pitchFamily="49" charset="0"/>
                <a:cs typeface="Courier New" panose="02070309020205020404" pitchFamily="49" charset="0"/>
              </a:rPr>
              <a:t>商品</a:t>
            </a:r>
            <a:r>
              <a:rPr lang="en-US" altLang="ja-JP" sz="3200" b="1" dirty="0">
                <a:latin typeface="Courier New" panose="02070309020205020404" pitchFamily="49" charset="0"/>
                <a:cs typeface="Courier New" panose="02070309020205020404" pitchFamily="49" charset="0"/>
              </a:rPr>
              <a:t>;</a:t>
            </a: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7715860" y="1027441"/>
            <a:ext cx="1261884" cy="954107"/>
          </a:xfrm>
          <a:prstGeom prst="rect">
            <a:avLst/>
          </a:prstGeom>
          <a:noFill/>
        </p:spPr>
        <p:txBody>
          <a:bodyPr wrap="none" rtlCol="0">
            <a:spAutoFit/>
          </a:bodyPr>
          <a:lstStyle/>
          <a:p>
            <a:r>
              <a:rPr kumimoji="1" lang="en-US" altLang="ja-JP" sz="2800" b="1" dirty="0"/>
              <a:t>, ;</a:t>
            </a:r>
          </a:p>
          <a:p>
            <a:r>
              <a:rPr kumimoji="1" lang="ja-JP" altLang="en-US" sz="2800" b="1" dirty="0"/>
              <a:t>は半角</a:t>
            </a:r>
            <a:endParaRPr kumimoji="1" lang="en-US" altLang="ja-JP" sz="2800" b="1" dirty="0"/>
          </a:p>
        </p:txBody>
      </p:sp>
      <p:sp>
        <p:nvSpPr>
          <p:cNvPr id="10"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428854" y="3858490"/>
            <a:ext cx="8195601" cy="27910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pic>
        <p:nvPicPr>
          <p:cNvPr id="6" name="図 5">
            <a:extLst>
              <a:ext uri="{FF2B5EF4-FFF2-40B4-BE49-F238E27FC236}">
                <a16:creationId xmlns:a16="http://schemas.microsoft.com/office/drawing/2014/main" id="{21D06188-158C-4BB5-A8BF-13ACB7FD5068}"/>
              </a:ext>
            </a:extLst>
          </p:cNvPr>
          <p:cNvPicPr>
            <a:picLocks noChangeAspect="1"/>
          </p:cNvPicPr>
          <p:nvPr/>
        </p:nvPicPr>
        <p:blipFill>
          <a:blip r:embed="rId2"/>
          <a:stretch>
            <a:fillRect/>
          </a:stretch>
        </p:blipFill>
        <p:spPr>
          <a:xfrm>
            <a:off x="1783828" y="2346165"/>
            <a:ext cx="5541011" cy="958144"/>
          </a:xfrm>
          <a:prstGeom prst="rect">
            <a:avLst/>
          </a:prstGeom>
        </p:spPr>
      </p:pic>
      <p:pic>
        <p:nvPicPr>
          <p:cNvPr id="12" name="図 11">
            <a:extLst>
              <a:ext uri="{FF2B5EF4-FFF2-40B4-BE49-F238E27FC236}">
                <a16:creationId xmlns:a16="http://schemas.microsoft.com/office/drawing/2014/main" id="{D5FDD7EA-8074-49C1-A3D7-2C22C70A10BA}"/>
              </a:ext>
            </a:extLst>
          </p:cNvPr>
          <p:cNvPicPr>
            <a:picLocks noChangeAspect="1"/>
          </p:cNvPicPr>
          <p:nvPr/>
        </p:nvPicPr>
        <p:blipFill>
          <a:blip r:embed="rId3"/>
          <a:stretch>
            <a:fillRect/>
          </a:stretch>
        </p:blipFill>
        <p:spPr>
          <a:xfrm>
            <a:off x="428854" y="4660747"/>
            <a:ext cx="1719123" cy="1054254"/>
          </a:xfrm>
          <a:prstGeom prst="rect">
            <a:avLst/>
          </a:prstGeom>
        </p:spPr>
      </p:pic>
      <p:sp>
        <p:nvSpPr>
          <p:cNvPr id="16" name="正方形/長方形 15">
            <a:extLst>
              <a:ext uri="{FF2B5EF4-FFF2-40B4-BE49-F238E27FC236}">
                <a16:creationId xmlns:a16="http://schemas.microsoft.com/office/drawing/2014/main" id="{6A1EAC1F-FD6E-4795-80D8-F4A6F2461775}"/>
              </a:ext>
            </a:extLst>
          </p:cNvPr>
          <p:cNvSpPr/>
          <p:nvPr/>
        </p:nvSpPr>
        <p:spPr>
          <a:xfrm>
            <a:off x="800467" y="5012114"/>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18" name="図 17">
            <a:extLst>
              <a:ext uri="{FF2B5EF4-FFF2-40B4-BE49-F238E27FC236}">
                <a16:creationId xmlns:a16="http://schemas.microsoft.com/office/drawing/2014/main" id="{1D73FF7E-DE49-4193-8CD6-48F09565CD87}"/>
              </a:ext>
            </a:extLst>
          </p:cNvPr>
          <p:cNvPicPr>
            <a:picLocks noChangeAspect="1"/>
          </p:cNvPicPr>
          <p:nvPr/>
        </p:nvPicPr>
        <p:blipFill>
          <a:blip r:embed="rId4"/>
          <a:stretch>
            <a:fillRect/>
          </a:stretch>
        </p:blipFill>
        <p:spPr>
          <a:xfrm>
            <a:off x="2699131" y="4559191"/>
            <a:ext cx="5836232" cy="1797159"/>
          </a:xfrm>
          <a:prstGeom prst="rect">
            <a:avLst/>
          </a:prstGeom>
        </p:spPr>
      </p:pic>
    </p:spTree>
    <p:extLst>
      <p:ext uri="{BB962C8B-B14F-4D97-AF65-F5344CB8AC3E}">
        <p14:creationId xmlns:p14="http://schemas.microsoft.com/office/powerpoint/2010/main" val="3092665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EE5B5A8-5EE9-4EB7-A0D6-E9144C61748F}"/>
              </a:ext>
            </a:extLst>
          </p:cNvPr>
          <p:cNvPicPr>
            <a:picLocks noChangeAspect="1"/>
          </p:cNvPicPr>
          <p:nvPr/>
        </p:nvPicPr>
        <p:blipFill>
          <a:blip r:embed="rId2"/>
          <a:stretch>
            <a:fillRect/>
          </a:stretch>
        </p:blipFill>
        <p:spPr>
          <a:xfrm>
            <a:off x="671426" y="2005341"/>
            <a:ext cx="5951047" cy="4716135"/>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5. </a:t>
            </a:r>
            <a:r>
              <a:rPr lang="ja-JP" altLang="en-US" sz="2400" dirty="0">
                <a:latin typeface="メイリオ" panose="020B0604030504040204" pitchFamily="50" charset="-128"/>
              </a:rPr>
              <a:t>結果を確認したら、</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ビューに戻る</a:t>
            </a:r>
            <a:r>
              <a:rPr lang="ja-JP" altLang="en-US" sz="2400" dirty="0">
                <a:latin typeface="メイリオ" panose="020B0604030504040204" pitchFamily="50" charset="-128"/>
              </a:rPr>
              <a:t>．</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44</a:t>
            </a:fld>
            <a:endParaRPr lang="ja-JP" altLang="en-US" dirty="0">
              <a:solidFill>
                <a:prstClr val="black">
                  <a:tint val="75000"/>
                </a:prstClr>
              </a:solidFill>
              <a:latin typeface="メイリオ" panose="020B0604030504040204" pitchFamily="50" charset="-128"/>
            </a:endParaRPr>
          </a:p>
        </p:txBody>
      </p:sp>
      <p:sp>
        <p:nvSpPr>
          <p:cNvPr id="30" name="正方形/長方形 29"/>
          <p:cNvSpPr/>
          <p:nvPr/>
        </p:nvSpPr>
        <p:spPr>
          <a:xfrm>
            <a:off x="832183" y="3194714"/>
            <a:ext cx="788799" cy="1142270"/>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1" name="正方形/長方形 30"/>
          <p:cNvSpPr/>
          <p:nvPr/>
        </p:nvSpPr>
        <p:spPr>
          <a:xfrm>
            <a:off x="762911" y="5286472"/>
            <a:ext cx="2531568" cy="676084"/>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2" name="角丸四角形 31"/>
          <p:cNvSpPr/>
          <p:nvPr/>
        </p:nvSpPr>
        <p:spPr>
          <a:xfrm>
            <a:off x="968224" y="1035100"/>
            <a:ext cx="6232676" cy="655156"/>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表示</a:t>
            </a:r>
            <a:r>
              <a:rPr lang="ja-JP" altLang="en-US" sz="2400" dirty="0">
                <a:solidFill>
                  <a:schemeClr val="tx1"/>
                </a:solidFill>
                <a:latin typeface="メイリオ" panose="020B0604030504040204" pitchFamily="50" charset="-128"/>
                <a:ea typeface="メイリオ" panose="020B0604030504040204" pitchFamily="50" charset="-128"/>
              </a:rPr>
              <a:t>」を展開し「</a:t>
            </a:r>
            <a:r>
              <a:rPr lang="en-US" altLang="ja-JP" sz="2400" b="1" dirty="0">
                <a:solidFill>
                  <a:schemeClr val="tx1"/>
                </a:solidFill>
                <a:latin typeface="メイリオ" panose="020B0604030504040204" pitchFamily="50" charset="-128"/>
                <a:ea typeface="メイリオ" panose="020B0604030504040204" pitchFamily="50" charset="-128"/>
              </a:rPr>
              <a:t>SQL</a:t>
            </a:r>
            <a:r>
              <a:rPr lang="ja-JP" altLang="en-US" sz="2400" b="1" dirty="0">
                <a:solidFill>
                  <a:schemeClr val="tx1"/>
                </a:solidFill>
                <a:latin typeface="メイリオ" panose="020B0604030504040204" pitchFamily="50" charset="-128"/>
                <a:ea typeface="メイリオ" panose="020B0604030504040204" pitchFamily="50" charset="-128"/>
              </a:rPr>
              <a:t>ビュー</a:t>
            </a:r>
            <a:r>
              <a:rPr lang="ja-JP" altLang="en-US" sz="2400" dirty="0">
                <a:solidFill>
                  <a:schemeClr val="tx1"/>
                </a:solidFill>
                <a:latin typeface="メイリオ" panose="020B0604030504040204" pitchFamily="50" charset="-128"/>
                <a:ea typeface="メイリオ" panose="020B0604030504040204" pitchFamily="50" charset="-128"/>
              </a:rPr>
              <a:t>」を選ぶ</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5445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8854" y="295436"/>
            <a:ext cx="8195601" cy="3133564"/>
          </a:xfrm>
        </p:spPr>
        <p:txBody>
          <a:bodyPr>
            <a:normAutofit/>
          </a:bodyPr>
          <a:lstStyle/>
          <a:p>
            <a:pPr marL="0" indent="0">
              <a:lnSpc>
                <a:spcPct val="120000"/>
              </a:lnSpc>
              <a:buNone/>
            </a:pPr>
            <a:r>
              <a:rPr lang="en-US" altLang="ja-JP" sz="2400" dirty="0">
                <a:latin typeface="メイリオ" panose="020B0604030504040204" pitchFamily="50" charset="-128"/>
              </a:rPr>
              <a:t>6.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45</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571452" y="1027441"/>
            <a:ext cx="5365221" cy="1569660"/>
          </a:xfrm>
          <a:prstGeom prst="rect">
            <a:avLst/>
          </a:prstGeom>
          <a:noFill/>
          <a:ln>
            <a:solidFill>
              <a:schemeClr val="accent1"/>
            </a:solidFill>
          </a:ln>
        </p:spPr>
        <p:txBody>
          <a:bodyPr wrap="square" rtlCol="0">
            <a:spAutoFit/>
          </a:bodyPr>
          <a:lstStyle/>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select</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商品名</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単価</a:t>
            </a:r>
            <a:r>
              <a:rPr lang="en-US" altLang="ja-JP" sz="3200" b="1" dirty="0">
                <a:latin typeface="Courier New" panose="02070309020205020404" pitchFamily="49" charset="0"/>
                <a:cs typeface="Courier New" panose="02070309020205020404" pitchFamily="49" charset="0"/>
              </a:rPr>
              <a:t> </a:t>
            </a:r>
          </a:p>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from </a:t>
            </a:r>
            <a:r>
              <a:rPr lang="ja-JP" altLang="en-US" sz="3200" b="1" dirty="0">
                <a:latin typeface="Courier New" panose="02070309020205020404" pitchFamily="49" charset="0"/>
                <a:cs typeface="Courier New" panose="02070309020205020404" pitchFamily="49" charset="0"/>
              </a:rPr>
              <a:t>商品</a:t>
            </a:r>
            <a:endParaRPr lang="en-US" altLang="ja-JP" sz="3200" b="1" dirty="0">
              <a:latin typeface="Courier New" panose="02070309020205020404" pitchFamily="49" charset="0"/>
              <a:cs typeface="Courier New" panose="02070309020205020404" pitchFamily="49" charset="0"/>
            </a:endParaRPr>
          </a:p>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where</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単価 </a:t>
            </a:r>
            <a:r>
              <a:rPr lang="en-US" altLang="ja-JP" sz="3200" b="1" dirty="0">
                <a:latin typeface="Courier New" panose="02070309020205020404" pitchFamily="49" charset="0"/>
                <a:cs typeface="Courier New" panose="02070309020205020404" pitchFamily="49" charset="0"/>
              </a:rPr>
              <a:t>&gt; 80;</a:t>
            </a: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5997542" y="922745"/>
            <a:ext cx="2876108" cy="1384995"/>
          </a:xfrm>
          <a:prstGeom prst="rect">
            <a:avLst/>
          </a:prstGeom>
          <a:noFill/>
        </p:spPr>
        <p:txBody>
          <a:bodyPr wrap="none" rtlCol="0">
            <a:spAutoFit/>
          </a:bodyPr>
          <a:lstStyle/>
          <a:p>
            <a:r>
              <a:rPr kumimoji="1" lang="en-US" altLang="ja-JP" sz="2800" b="1" dirty="0"/>
              <a:t>, &gt; ;</a:t>
            </a:r>
          </a:p>
          <a:p>
            <a:r>
              <a:rPr kumimoji="1" lang="ja-JP" altLang="en-US" sz="2800" b="1" dirty="0"/>
              <a:t>は半角．</a:t>
            </a:r>
            <a:endParaRPr kumimoji="1" lang="en-US" altLang="ja-JP" sz="2800" b="1" dirty="0"/>
          </a:p>
          <a:p>
            <a:r>
              <a:rPr kumimoji="1" lang="en-US" altLang="ja-JP" sz="2800" b="1" dirty="0"/>
              <a:t>; </a:t>
            </a:r>
            <a:r>
              <a:rPr kumimoji="1" lang="ja-JP" altLang="en-US" sz="2800" b="1" dirty="0"/>
              <a:t>は末尾のみに．</a:t>
            </a:r>
            <a:endParaRPr kumimoji="1" lang="en-US" altLang="ja-JP" sz="2800" b="1" dirty="0"/>
          </a:p>
        </p:txBody>
      </p:sp>
      <p:sp>
        <p:nvSpPr>
          <p:cNvPr id="10"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428854" y="3858490"/>
            <a:ext cx="8195601" cy="27910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pic>
        <p:nvPicPr>
          <p:cNvPr id="12" name="図 11">
            <a:extLst>
              <a:ext uri="{FF2B5EF4-FFF2-40B4-BE49-F238E27FC236}">
                <a16:creationId xmlns:a16="http://schemas.microsoft.com/office/drawing/2014/main" id="{D5FDD7EA-8074-49C1-A3D7-2C22C70A10BA}"/>
              </a:ext>
            </a:extLst>
          </p:cNvPr>
          <p:cNvPicPr>
            <a:picLocks noChangeAspect="1"/>
          </p:cNvPicPr>
          <p:nvPr/>
        </p:nvPicPr>
        <p:blipFill>
          <a:blip r:embed="rId2"/>
          <a:stretch>
            <a:fillRect/>
          </a:stretch>
        </p:blipFill>
        <p:spPr>
          <a:xfrm>
            <a:off x="428854" y="4660747"/>
            <a:ext cx="1719123" cy="1054254"/>
          </a:xfrm>
          <a:prstGeom prst="rect">
            <a:avLst/>
          </a:prstGeom>
        </p:spPr>
      </p:pic>
      <p:sp>
        <p:nvSpPr>
          <p:cNvPr id="16" name="正方形/長方形 15">
            <a:extLst>
              <a:ext uri="{FF2B5EF4-FFF2-40B4-BE49-F238E27FC236}">
                <a16:creationId xmlns:a16="http://schemas.microsoft.com/office/drawing/2014/main" id="{6A1EAC1F-FD6E-4795-80D8-F4A6F2461775}"/>
              </a:ext>
            </a:extLst>
          </p:cNvPr>
          <p:cNvSpPr/>
          <p:nvPr/>
        </p:nvSpPr>
        <p:spPr>
          <a:xfrm>
            <a:off x="800467" y="5012114"/>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5" name="図 4">
            <a:extLst>
              <a:ext uri="{FF2B5EF4-FFF2-40B4-BE49-F238E27FC236}">
                <a16:creationId xmlns:a16="http://schemas.microsoft.com/office/drawing/2014/main" id="{97ADF5E5-7684-4399-9C0F-E4345614FB3B}"/>
              </a:ext>
            </a:extLst>
          </p:cNvPr>
          <p:cNvPicPr>
            <a:picLocks noChangeAspect="1"/>
          </p:cNvPicPr>
          <p:nvPr/>
        </p:nvPicPr>
        <p:blipFill>
          <a:blip r:embed="rId3"/>
          <a:stretch>
            <a:fillRect/>
          </a:stretch>
        </p:blipFill>
        <p:spPr>
          <a:xfrm>
            <a:off x="1537475" y="2782026"/>
            <a:ext cx="4593162" cy="983083"/>
          </a:xfrm>
          <a:prstGeom prst="rect">
            <a:avLst/>
          </a:prstGeom>
        </p:spPr>
      </p:pic>
      <p:pic>
        <p:nvPicPr>
          <p:cNvPr id="8" name="図 7">
            <a:extLst>
              <a:ext uri="{FF2B5EF4-FFF2-40B4-BE49-F238E27FC236}">
                <a16:creationId xmlns:a16="http://schemas.microsoft.com/office/drawing/2014/main" id="{677C791E-AE4F-4670-8AED-7F5AED3CF9B9}"/>
              </a:ext>
            </a:extLst>
          </p:cNvPr>
          <p:cNvPicPr>
            <a:picLocks noChangeAspect="1"/>
          </p:cNvPicPr>
          <p:nvPr/>
        </p:nvPicPr>
        <p:blipFill>
          <a:blip r:embed="rId4"/>
          <a:stretch>
            <a:fillRect/>
          </a:stretch>
        </p:blipFill>
        <p:spPr>
          <a:xfrm>
            <a:off x="3110437" y="4584593"/>
            <a:ext cx="5626980" cy="1678377"/>
          </a:xfrm>
          <a:prstGeom prst="rect">
            <a:avLst/>
          </a:prstGeom>
        </p:spPr>
      </p:pic>
    </p:spTree>
    <p:extLst>
      <p:ext uri="{BB962C8B-B14F-4D97-AF65-F5344CB8AC3E}">
        <p14:creationId xmlns:p14="http://schemas.microsoft.com/office/powerpoint/2010/main" val="3852262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A9C0C-8AC8-92D7-5F0B-FEA7D60B58D9}"/>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74DD0E09-FCC7-D3AF-7065-A59B0A97F08A}"/>
              </a:ext>
            </a:extLst>
          </p:cNvPr>
          <p:cNvSpPr>
            <a:spLocks noGrp="1"/>
          </p:cNvSpPr>
          <p:nvPr>
            <p:ph idx="1"/>
          </p:nvPr>
        </p:nvSpPr>
        <p:spPr>
          <a:xfrm>
            <a:off x="321845" y="846252"/>
            <a:ext cx="8461208" cy="5875223"/>
          </a:xfrm>
        </p:spPr>
        <p:txBody>
          <a:bodyPr>
            <a:normAutofit/>
          </a:bodyPr>
          <a:lstStyle/>
          <a:p>
            <a:r>
              <a:rPr kumimoji="1" lang="en-US" altLang="ja-JP" sz="2400" b="1" dirty="0"/>
              <a:t>Microsoft Access</a:t>
            </a:r>
            <a:r>
              <a:rPr kumimoji="1" lang="ja-JP" altLang="en-US" sz="2400" b="1" dirty="0"/>
              <a:t>の基本</a:t>
            </a:r>
            <a:endParaRPr lang="en-US" altLang="ja-JP" sz="2400" b="1" dirty="0"/>
          </a:p>
          <a:p>
            <a:r>
              <a:rPr kumimoji="1" lang="ja-JP" altLang="en-US" sz="2400" b="1" dirty="0"/>
              <a:t>ビジュアルなインターフェース</a:t>
            </a:r>
            <a:r>
              <a:rPr kumimoji="1" lang="ja-JP" altLang="en-US" sz="2400" dirty="0"/>
              <a:t>があり、</a:t>
            </a:r>
            <a:r>
              <a:rPr kumimoji="1" lang="en-US" altLang="ja-JP" sz="2400" b="1" dirty="0"/>
              <a:t>SQL</a:t>
            </a:r>
            <a:r>
              <a:rPr kumimoji="1" lang="ja-JP" altLang="en-US" sz="2400" dirty="0"/>
              <a:t>もサポート。</a:t>
            </a:r>
            <a:endParaRPr kumimoji="1" lang="en-US" altLang="ja-JP" sz="2400" dirty="0"/>
          </a:p>
          <a:p>
            <a:r>
              <a:rPr kumimoji="1" lang="en-US" altLang="ja-JP" sz="2400" b="1" dirty="0"/>
              <a:t>SQL</a:t>
            </a:r>
            <a:r>
              <a:rPr kumimoji="1" lang="ja-JP" altLang="en-US" sz="2400" b="1" dirty="0"/>
              <a:t>ビュー</a:t>
            </a:r>
            <a:r>
              <a:rPr kumimoji="1" lang="ja-JP" altLang="en-US" sz="2400" dirty="0"/>
              <a:t>での</a:t>
            </a:r>
            <a:r>
              <a:rPr kumimoji="1" lang="ja-JP" altLang="en-US" sz="2400" b="1" dirty="0"/>
              <a:t>テーブル定義</a:t>
            </a:r>
            <a:endParaRPr kumimoji="1" lang="en-US" altLang="ja-JP" sz="2400" b="1" dirty="0"/>
          </a:p>
          <a:p>
            <a:pPr lvl="1"/>
            <a:r>
              <a:rPr kumimoji="1" lang="en-US" altLang="ja-JP" dirty="0"/>
              <a:t>SQL</a:t>
            </a:r>
            <a:r>
              <a:rPr kumimoji="1" lang="ja-JP" altLang="en-US" dirty="0"/>
              <a:t>ビューを開く。</a:t>
            </a:r>
            <a:endParaRPr kumimoji="1" lang="en-US" altLang="ja-JP" dirty="0"/>
          </a:p>
          <a:p>
            <a:pPr lvl="1"/>
            <a:r>
              <a:rPr kumimoji="1" lang="en-US" altLang="ja-JP" dirty="0"/>
              <a:t>create table</a:t>
            </a:r>
            <a:r>
              <a:rPr kumimoji="1" lang="ja-JP" altLang="en-US" dirty="0"/>
              <a:t>文を使用してテーブルを定義。</a:t>
            </a:r>
            <a:endParaRPr kumimoji="1" lang="en-US" altLang="ja-JP" dirty="0"/>
          </a:p>
          <a:p>
            <a:pPr lvl="1"/>
            <a:r>
              <a:rPr kumimoji="1" lang="en-US" altLang="ja-JP" dirty="0"/>
              <a:t>SQL</a:t>
            </a:r>
            <a:r>
              <a:rPr kumimoji="1" lang="ja-JP" altLang="en-US" dirty="0"/>
              <a:t>文を実行</a:t>
            </a:r>
            <a:endParaRPr kumimoji="1" lang="en-US" altLang="ja-JP" dirty="0"/>
          </a:p>
          <a:p>
            <a:r>
              <a:rPr kumimoji="1" lang="ja-JP" altLang="en-US" sz="2400" b="1" dirty="0"/>
              <a:t>データシートビュー</a:t>
            </a:r>
            <a:r>
              <a:rPr kumimoji="1" lang="ja-JP" altLang="en-US" sz="2400" dirty="0"/>
              <a:t>で</a:t>
            </a:r>
            <a:r>
              <a:rPr kumimoji="1" lang="ja-JP" altLang="en-US" sz="2400" b="1" dirty="0"/>
              <a:t>データを追加</a:t>
            </a:r>
            <a:endParaRPr kumimoji="1" lang="en-US" altLang="ja-JP" sz="2400" b="1" dirty="0"/>
          </a:p>
          <a:p>
            <a:r>
              <a:rPr kumimoji="1" lang="en-US" altLang="ja-JP" sz="2400" b="1" dirty="0"/>
              <a:t>SQL</a:t>
            </a:r>
            <a:r>
              <a:rPr kumimoji="1" lang="ja-JP" altLang="en-US" sz="2400" b="1" dirty="0"/>
              <a:t>ビュー</a:t>
            </a:r>
            <a:r>
              <a:rPr kumimoji="1" lang="ja-JP" altLang="en-US" sz="2400" dirty="0"/>
              <a:t>での</a:t>
            </a:r>
            <a:r>
              <a:rPr kumimoji="1" lang="ja-JP" altLang="en-US" sz="2400" b="1" dirty="0"/>
              <a:t>問い合わせ（クエリ）</a:t>
            </a:r>
            <a:endParaRPr kumimoji="1" lang="en-US" altLang="ja-JP" sz="2400" b="1" dirty="0"/>
          </a:p>
          <a:p>
            <a:pPr lvl="1"/>
            <a:r>
              <a:rPr kumimoji="1" lang="en-US" altLang="ja-JP" dirty="0"/>
              <a:t>SQL</a:t>
            </a:r>
            <a:r>
              <a:rPr kumimoji="1" lang="ja-JP" altLang="en-US" dirty="0"/>
              <a:t>ビューを開く。</a:t>
            </a:r>
            <a:endParaRPr kumimoji="1" lang="en-US" altLang="ja-JP" dirty="0"/>
          </a:p>
          <a:p>
            <a:pPr lvl="1"/>
            <a:r>
              <a:rPr kumimoji="1" lang="en-US" altLang="ja-JP" dirty="0"/>
              <a:t>select</a:t>
            </a:r>
            <a:r>
              <a:rPr kumimoji="1" lang="ja-JP" altLang="en-US" dirty="0"/>
              <a:t>、</a:t>
            </a:r>
            <a:r>
              <a:rPr kumimoji="1" lang="en-US" altLang="ja-JP" dirty="0"/>
              <a:t>from</a:t>
            </a:r>
            <a:r>
              <a:rPr kumimoji="1" lang="ja-JP" altLang="en-US" dirty="0"/>
              <a:t>、</a:t>
            </a:r>
            <a:r>
              <a:rPr kumimoji="1" lang="en-US" altLang="ja-JP" dirty="0"/>
              <a:t>where</a:t>
            </a:r>
            <a:r>
              <a:rPr kumimoji="1" lang="ja-JP" altLang="en-US" dirty="0"/>
              <a:t>などを使用して問い合わせを行う。</a:t>
            </a:r>
            <a:endParaRPr kumimoji="1" lang="en-US" altLang="ja-JP" dirty="0"/>
          </a:p>
          <a:p>
            <a:pPr lvl="1"/>
            <a:r>
              <a:rPr kumimoji="1" lang="en-US" altLang="ja-JP" dirty="0"/>
              <a:t>SQL</a:t>
            </a:r>
            <a:r>
              <a:rPr kumimoji="1" lang="ja-JP" altLang="en-US" dirty="0"/>
              <a:t>文を実行</a:t>
            </a:r>
            <a:endParaRPr kumimoji="1" lang="en-US" altLang="ja-JP" dirty="0"/>
          </a:p>
          <a:p>
            <a:pPr lvl="1"/>
            <a:r>
              <a:rPr kumimoji="1" lang="ja-JP" altLang="en-US" dirty="0"/>
              <a:t>データシートビューで結果を確認</a:t>
            </a:r>
          </a:p>
        </p:txBody>
      </p:sp>
      <p:sp>
        <p:nvSpPr>
          <p:cNvPr id="4" name="スライド番号プレースホルダー 3">
            <a:extLst>
              <a:ext uri="{FF2B5EF4-FFF2-40B4-BE49-F238E27FC236}">
                <a16:creationId xmlns:a16="http://schemas.microsoft.com/office/drawing/2014/main" id="{56541DFB-CCB3-1DE0-2017-066B356983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41958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86" y="828262"/>
            <a:ext cx="6355868" cy="5710652"/>
          </a:xfrm>
        </p:spPr>
        <p:txBody>
          <a:bodyPr>
            <a:noAutofit/>
          </a:bodyPr>
          <a:lstStyle/>
          <a:p>
            <a:pPr marL="0" indent="0">
              <a:buNone/>
            </a:pPr>
            <a:r>
              <a:rPr lang="ja-JP" altLang="en-US" sz="2000" b="1" dirty="0">
                <a:solidFill>
                  <a:srgbClr val="374151"/>
                </a:solidFill>
                <a:latin typeface="Söhne"/>
              </a:rPr>
              <a:t>①専門スキルの強化</a:t>
            </a:r>
          </a:p>
          <a:p>
            <a:pPr marL="0" indent="0">
              <a:buNone/>
            </a:pPr>
            <a:r>
              <a:rPr lang="en-US" altLang="ja-JP" sz="1800" dirty="0">
                <a:solidFill>
                  <a:srgbClr val="374151"/>
                </a:solidFill>
                <a:latin typeface="Söhne"/>
              </a:rPr>
              <a:t>Access</a:t>
            </a:r>
            <a:r>
              <a:rPr lang="ja-JP" altLang="en-US" sz="1800" dirty="0">
                <a:solidFill>
                  <a:srgbClr val="374151"/>
                </a:solidFill>
                <a:latin typeface="Söhne"/>
              </a:rPr>
              <a:t>は</a:t>
            </a:r>
            <a:r>
              <a:rPr lang="en-US" altLang="ja-JP" sz="1800" dirty="0">
                <a:solidFill>
                  <a:srgbClr val="374151"/>
                </a:solidFill>
                <a:latin typeface="Söhne"/>
              </a:rPr>
              <a:t>SQL</a:t>
            </a:r>
            <a:r>
              <a:rPr lang="ja-JP" altLang="en-US" sz="1800" dirty="0" err="1">
                <a:solidFill>
                  <a:srgbClr val="374151"/>
                </a:solidFill>
                <a:latin typeface="Söhne"/>
              </a:rPr>
              <a:t>にも</a:t>
            </a:r>
            <a:r>
              <a:rPr lang="ja-JP" altLang="en-US" sz="1800" dirty="0">
                <a:solidFill>
                  <a:srgbClr val="374151"/>
                </a:solidFill>
                <a:latin typeface="Söhne"/>
              </a:rPr>
              <a:t>対応しており、</a:t>
            </a:r>
            <a:r>
              <a:rPr lang="en-US" altLang="ja-JP" sz="1800" dirty="0">
                <a:solidFill>
                  <a:srgbClr val="374151"/>
                </a:solidFill>
                <a:latin typeface="Söhne"/>
              </a:rPr>
              <a:t>SQL</a:t>
            </a:r>
            <a:r>
              <a:rPr lang="ja-JP" altLang="en-US" sz="1800" dirty="0">
                <a:solidFill>
                  <a:srgbClr val="374151"/>
                </a:solidFill>
                <a:latin typeface="Söhne"/>
              </a:rPr>
              <a:t>ビューを活用することで、より高度なデータ操作が可能になります。このスキルは、ビジネスや研究における応用範囲を広げる重要な一歩です。</a:t>
            </a:r>
          </a:p>
          <a:p>
            <a:pPr marL="0" indent="0">
              <a:buNone/>
            </a:pPr>
            <a:r>
              <a:rPr lang="ja-JP" altLang="en-US" sz="2000" b="1" dirty="0">
                <a:solidFill>
                  <a:srgbClr val="374151"/>
                </a:solidFill>
                <a:latin typeface="Söhne"/>
              </a:rPr>
              <a:t>② データベース理解の深化</a:t>
            </a:r>
          </a:p>
          <a:p>
            <a:pPr marL="0" indent="0">
              <a:buNone/>
            </a:pPr>
            <a:r>
              <a:rPr lang="en-US" altLang="ja-JP" sz="1800" dirty="0">
                <a:solidFill>
                  <a:srgbClr val="374151"/>
                </a:solidFill>
                <a:latin typeface="Söhne"/>
              </a:rPr>
              <a:t>Access</a:t>
            </a:r>
            <a:r>
              <a:rPr lang="ja-JP" altLang="en-US" sz="1800" dirty="0">
                <a:solidFill>
                  <a:srgbClr val="374151"/>
                </a:solidFill>
                <a:latin typeface="Söhne"/>
              </a:rPr>
              <a:t>でデータベース管理の基礎を習得することで、柔軟なデータベース設計と運用をマスターできます。これにより、自分自身のプロジェクトや業務に迅速に対応できるスキルを身につけることができます。</a:t>
            </a:r>
          </a:p>
          <a:p>
            <a:pPr marL="0" indent="0">
              <a:buNone/>
            </a:pPr>
            <a:r>
              <a:rPr lang="ja-JP" altLang="en-US" sz="2000" b="1" dirty="0">
                <a:solidFill>
                  <a:srgbClr val="374151"/>
                </a:solidFill>
                <a:latin typeface="Söhne"/>
              </a:rPr>
              <a:t>③ 新たな発見と感動</a:t>
            </a:r>
          </a:p>
          <a:p>
            <a:pPr marL="0" indent="0">
              <a:buNone/>
            </a:pPr>
            <a:r>
              <a:rPr lang="en-US" altLang="ja-JP" sz="1800" dirty="0">
                <a:solidFill>
                  <a:srgbClr val="374151"/>
                </a:solidFill>
                <a:latin typeface="Söhne"/>
              </a:rPr>
              <a:t>Access</a:t>
            </a:r>
            <a:r>
              <a:rPr lang="ja-JP" altLang="en-US" sz="1800" dirty="0">
                <a:solidFill>
                  <a:srgbClr val="374151"/>
                </a:solidFill>
                <a:latin typeface="Söhne"/>
              </a:rPr>
              <a:t>の視覚的でユーザーフレンドリーなインターフェースを通じて、データベース操作の楽しさを実感できます。具体的な演習を通じて達成感を得ることができ、これがさらなる学習意欲を引き出します。</a:t>
            </a:r>
            <a:endParaRPr lang="en-US" altLang="ja-JP" sz="1800" dirty="0">
              <a:solidFill>
                <a:srgbClr val="374151"/>
              </a:solidFill>
              <a:latin typeface="Söhne"/>
            </a:endParaRPr>
          </a:p>
          <a:p>
            <a:pPr marL="0" indent="0">
              <a:buNone/>
            </a:pPr>
            <a:endParaRPr lang="en-US" altLang="ja-JP" sz="1800" dirty="0">
              <a:solidFill>
                <a:srgbClr val="374151"/>
              </a:solidFill>
              <a:latin typeface="Söhne"/>
            </a:endParaRPr>
          </a:p>
          <a:p>
            <a:pPr marL="0" indent="0">
              <a:buNone/>
            </a:pPr>
            <a:r>
              <a:rPr lang="ja-JP" altLang="en-US" sz="1800" dirty="0">
                <a:solidFill>
                  <a:srgbClr val="374151"/>
                </a:solidFill>
                <a:latin typeface="Söhne"/>
              </a:rPr>
              <a:t>専門スキルの強化、データベース理解の深化、そして新たな発見と感動をもたらす多角的な利点があります。</a:t>
            </a:r>
            <a:endParaRPr lang="en-US" altLang="ja-JP" sz="1800" dirty="0">
              <a:solidFill>
                <a:srgbClr val="374151"/>
              </a:solidFill>
              <a:latin typeface="Söhne"/>
            </a:endParaRPr>
          </a:p>
          <a:p>
            <a:pPr marL="0" indent="0">
              <a:buNone/>
            </a:pP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47</a:t>
            </a:fld>
            <a:endParaRPr kumimoji="1" lang="ja-JP" altLang="en-US" dirty="0"/>
          </a:p>
        </p:txBody>
      </p:sp>
    </p:spTree>
    <p:extLst>
      <p:ext uri="{BB962C8B-B14F-4D97-AF65-F5344CB8AC3E}">
        <p14:creationId xmlns:p14="http://schemas.microsoft.com/office/powerpoint/2010/main" val="1766764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2" y="373868"/>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自習</a:t>
            </a:r>
          </a:p>
        </p:txBody>
      </p:sp>
      <p:sp>
        <p:nvSpPr>
          <p:cNvPr id="3" name="コンテンツ プレースホルダー 2"/>
          <p:cNvSpPr>
            <a:spLocks noGrp="1"/>
          </p:cNvSpPr>
          <p:nvPr>
            <p:ph idx="1"/>
          </p:nvPr>
        </p:nvSpPr>
        <p:spPr>
          <a:xfrm>
            <a:off x="239712" y="881074"/>
            <a:ext cx="9030385" cy="3133564"/>
          </a:xfrm>
        </p:spPr>
        <p:txBody>
          <a:bodyPr>
            <a:normAutofit/>
          </a:bodyPr>
          <a:lstStyle/>
          <a:p>
            <a:pPr marL="0" indent="0">
              <a:lnSpc>
                <a:spcPct val="120000"/>
              </a:lnSpc>
              <a:buNone/>
            </a:pPr>
            <a:r>
              <a:rPr lang="ja-JP" altLang="en-US" sz="2400" dirty="0">
                <a:latin typeface="メイリオ" panose="020B0604030504040204" pitchFamily="50" charset="-128"/>
              </a:rPr>
              <a:t>次の </a:t>
            </a:r>
            <a:r>
              <a:rPr lang="en-US" altLang="ja-JP" sz="2400" dirty="0">
                <a:latin typeface="メイリオ" panose="020B0604030504040204" pitchFamily="50" charset="-128"/>
              </a:rPr>
              <a:t>SQL</a:t>
            </a:r>
            <a:r>
              <a:rPr lang="ja-JP" altLang="en-US" sz="2400" dirty="0">
                <a:latin typeface="メイリオ" panose="020B0604030504040204" pitchFamily="50" charset="-128"/>
              </a:rPr>
              <a:t>文を実行し、</a:t>
            </a:r>
            <a:r>
              <a:rPr lang="ja-JP" altLang="en-US" sz="2400" b="1" dirty="0">
                <a:latin typeface="メイリオ" panose="020B0604030504040204" pitchFamily="50" charset="-128"/>
              </a:rPr>
              <a:t>購入テーブルを定義</a:t>
            </a:r>
            <a:r>
              <a:rPr lang="ja-JP" altLang="en-US" sz="2400" dirty="0">
                <a:latin typeface="メイリオ" panose="020B0604030504040204" pitchFamily="50" charset="-128"/>
              </a:rPr>
              <a:t>する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48</a:t>
            </a:fld>
            <a:endParaRPr lang="ja-JP" altLang="en-US" dirty="0">
              <a:solidFill>
                <a:prstClr val="black">
                  <a:tint val="75000"/>
                </a:prstClr>
              </a:solidFill>
              <a:latin typeface="メイリオ" panose="020B0604030504040204" pitchFamily="50" charset="-128"/>
            </a:endParaRPr>
          </a:p>
        </p:txBody>
      </p:sp>
      <p:sp>
        <p:nvSpPr>
          <p:cNvPr id="8" name="テキスト ボックス 7"/>
          <p:cNvSpPr txBox="1"/>
          <p:nvPr/>
        </p:nvSpPr>
        <p:spPr>
          <a:xfrm>
            <a:off x="552282" y="1576463"/>
            <a:ext cx="6377239" cy="1742785"/>
          </a:xfrm>
          <a:prstGeom prst="rect">
            <a:avLst/>
          </a:prstGeom>
          <a:noFill/>
          <a:ln>
            <a:solidFill>
              <a:schemeClr val="accent1"/>
            </a:solidFill>
          </a:ln>
        </p:spPr>
        <p:txBody>
          <a:bodyPr wrap="square" rtlCol="0">
            <a:spAutoFit/>
          </a:bodyPr>
          <a:lstStyle/>
          <a:p>
            <a:pPr>
              <a:lnSpc>
                <a:spcPct val="80000"/>
              </a:lnSpc>
            </a:pPr>
            <a:r>
              <a:rPr kumimoji="1" lang="en-US" altLang="ja-JP" sz="3300" b="1" dirty="0">
                <a:solidFill>
                  <a:srgbClr val="C00000"/>
                </a:solidFill>
                <a:latin typeface="Courier New" panose="02070309020205020404" pitchFamily="49" charset="0"/>
                <a:cs typeface="Courier New" panose="02070309020205020404" pitchFamily="49" charset="0"/>
              </a:rPr>
              <a:t>create table </a:t>
            </a:r>
            <a:r>
              <a:rPr lang="ja-JP" altLang="en-US" sz="3300" b="1" dirty="0">
                <a:latin typeface="Courier New" panose="02070309020205020404" pitchFamily="49" charset="0"/>
                <a:cs typeface="Courier New" panose="02070309020205020404" pitchFamily="49" charset="0"/>
              </a:rPr>
              <a:t>購入</a:t>
            </a:r>
            <a:r>
              <a:rPr kumimoji="1" lang="ja-JP" altLang="en-US" sz="3300" b="1" dirty="0">
                <a:latin typeface="Courier New" panose="02070309020205020404" pitchFamily="49" charset="0"/>
                <a:cs typeface="Courier New" panose="02070309020205020404" pitchFamily="49" charset="0"/>
              </a:rPr>
              <a:t> </a:t>
            </a:r>
            <a:r>
              <a:rPr kumimoji="1" lang="en-US" altLang="ja-JP" sz="3300" b="1" dirty="0">
                <a:latin typeface="Courier New" panose="02070309020205020404" pitchFamily="49" charset="0"/>
                <a:cs typeface="Courier New" panose="02070309020205020404" pitchFamily="49" charset="0"/>
              </a:rPr>
              <a:t>(</a:t>
            </a:r>
          </a:p>
          <a:p>
            <a:pPr>
              <a:lnSpc>
                <a:spcPct val="80000"/>
              </a:lnSpc>
            </a:pPr>
            <a:r>
              <a:rPr lang="ja-JP" altLang="en-US" sz="3300" b="1" dirty="0">
                <a:latin typeface="Courier New" panose="02070309020205020404" pitchFamily="49" charset="0"/>
                <a:cs typeface="Courier New" panose="02070309020205020404" pitchFamily="49" charset="0"/>
              </a:rPr>
              <a:t>    購入者</a:t>
            </a:r>
            <a:r>
              <a:rPr kumimoji="1" lang="ja-JP" altLang="en-US" sz="3300" b="1" dirty="0">
                <a:latin typeface="Courier New" panose="02070309020205020404" pitchFamily="49" charset="0"/>
                <a:cs typeface="Courier New" panose="02070309020205020404" pitchFamily="49" charset="0"/>
              </a:rPr>
              <a:t> </a:t>
            </a:r>
            <a:r>
              <a:rPr kumimoji="1" lang="en-US" altLang="ja-JP" sz="3300" b="1" dirty="0">
                <a:solidFill>
                  <a:srgbClr val="C00000"/>
                </a:solidFill>
                <a:latin typeface="Courier New" panose="02070309020205020404" pitchFamily="49" charset="0"/>
                <a:cs typeface="Courier New" panose="02070309020205020404" pitchFamily="49" charset="0"/>
              </a:rPr>
              <a:t>text</a:t>
            </a:r>
            <a:r>
              <a:rPr kumimoji="1" lang="en-US" altLang="ja-JP" sz="3300" b="1" dirty="0">
                <a:latin typeface="Courier New" panose="02070309020205020404" pitchFamily="49" charset="0"/>
                <a:cs typeface="Courier New" panose="02070309020205020404" pitchFamily="49" charset="0"/>
              </a:rPr>
              <a:t>, </a:t>
            </a:r>
          </a:p>
          <a:p>
            <a:pPr>
              <a:lnSpc>
                <a:spcPct val="80000"/>
              </a:lnSpc>
            </a:pPr>
            <a:r>
              <a:rPr lang="en-US" altLang="ja-JP" sz="3300" b="1" dirty="0">
                <a:latin typeface="Courier New" panose="02070309020205020404" pitchFamily="49" charset="0"/>
                <a:cs typeface="Courier New" panose="02070309020205020404" pitchFamily="49" charset="0"/>
              </a:rPr>
              <a:t>    </a:t>
            </a:r>
            <a:r>
              <a:rPr lang="ja-JP" altLang="en-US" sz="3300" b="1" dirty="0">
                <a:latin typeface="Courier New" panose="02070309020205020404" pitchFamily="49" charset="0"/>
                <a:cs typeface="Courier New" panose="02070309020205020404" pitchFamily="49" charset="0"/>
              </a:rPr>
              <a:t>商品番号 </a:t>
            </a:r>
            <a:r>
              <a:rPr lang="en-US" altLang="ja-JP" sz="3300" b="1" dirty="0">
                <a:solidFill>
                  <a:srgbClr val="C00000"/>
                </a:solidFill>
                <a:latin typeface="Courier New" panose="02070309020205020404" pitchFamily="49" charset="0"/>
                <a:cs typeface="Courier New" panose="02070309020205020404" pitchFamily="49" charset="0"/>
              </a:rPr>
              <a:t>integer</a:t>
            </a:r>
            <a:endParaRPr kumimoji="1" lang="en-US" altLang="ja-JP" sz="3300" b="1" dirty="0">
              <a:latin typeface="Courier New" panose="02070309020205020404" pitchFamily="49" charset="0"/>
              <a:cs typeface="Courier New" panose="02070309020205020404" pitchFamily="49" charset="0"/>
            </a:endParaRPr>
          </a:p>
          <a:p>
            <a:pPr>
              <a:lnSpc>
                <a:spcPct val="80000"/>
              </a:lnSpc>
            </a:pPr>
            <a:r>
              <a:rPr lang="en-US" altLang="ja-JP" sz="3300" b="1" dirty="0">
                <a:latin typeface="Courier New" panose="02070309020205020404" pitchFamily="49" charset="0"/>
                <a:cs typeface="Courier New" panose="02070309020205020404" pitchFamily="49" charset="0"/>
              </a:rPr>
              <a:t>);</a:t>
            </a:r>
            <a:endParaRPr kumimoji="1" lang="ja-JP" altLang="en-US" sz="3300" b="1" dirty="0">
              <a:latin typeface="Courier New" panose="02070309020205020404" pitchFamily="49" charset="0"/>
              <a:cs typeface="Courier New" panose="02070309020205020404" pitchFamily="49" charset="0"/>
            </a:endParaRPr>
          </a:p>
        </p:txBody>
      </p:sp>
      <p:sp>
        <p:nvSpPr>
          <p:cNvPr id="5" name="正方形/長方形 4"/>
          <p:cNvSpPr/>
          <p:nvPr/>
        </p:nvSpPr>
        <p:spPr>
          <a:xfrm>
            <a:off x="195262" y="6356351"/>
            <a:ext cx="5416868" cy="461665"/>
          </a:xfrm>
          <a:prstGeom prst="rect">
            <a:avLst/>
          </a:prstGeom>
        </p:spPr>
        <p:txBody>
          <a:bodyPr wrap="none">
            <a:spAutoFit/>
          </a:bodyPr>
          <a:lstStyle/>
          <a:p>
            <a:r>
              <a:rPr lang="ja-JP" altLang="en-US" sz="2400" dirty="0">
                <a:solidFill>
                  <a:srgbClr val="374151"/>
                </a:solidFill>
                <a:latin typeface="Söhne"/>
              </a:rPr>
              <a:t>（結果を提出する必要は</a:t>
            </a:r>
            <a:r>
              <a:rPr lang="ja-JP" altLang="en-US" sz="2400" dirty="0">
                <a:solidFill>
                  <a:srgbClr val="FF0000"/>
                </a:solidFill>
                <a:latin typeface="Söhne"/>
              </a:rPr>
              <a:t>ありません</a:t>
            </a:r>
            <a:r>
              <a:rPr lang="ja-JP" altLang="en-US" sz="2400" dirty="0">
                <a:solidFill>
                  <a:srgbClr val="374151"/>
                </a:solidFill>
                <a:latin typeface="Söhne"/>
              </a:rPr>
              <a:t>）</a:t>
            </a:r>
            <a:endParaRPr kumimoji="1" lang="ja-JP" altLang="en-US" sz="2400" dirty="0"/>
          </a:p>
        </p:txBody>
      </p:sp>
      <p:pic>
        <p:nvPicPr>
          <p:cNvPr id="7" name="図 6"/>
          <p:cNvPicPr>
            <a:picLocks noChangeAspect="1"/>
          </p:cNvPicPr>
          <p:nvPr/>
        </p:nvPicPr>
        <p:blipFill>
          <a:blip r:embed="rId2"/>
          <a:stretch>
            <a:fillRect/>
          </a:stretch>
        </p:blipFill>
        <p:spPr>
          <a:xfrm>
            <a:off x="1560518" y="3369649"/>
            <a:ext cx="4111076" cy="2790467"/>
          </a:xfrm>
          <a:prstGeom prst="rect">
            <a:avLst/>
          </a:prstGeom>
        </p:spPr>
      </p:pic>
    </p:spTree>
    <p:extLst>
      <p:ext uri="{BB962C8B-B14F-4D97-AF65-F5344CB8AC3E}">
        <p14:creationId xmlns:p14="http://schemas.microsoft.com/office/powerpoint/2010/main" val="584723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ea typeface="メイリオ" panose="020B0604030504040204" pitchFamily="50" charset="-128"/>
              </a:rPr>
              <a:t>49</a:t>
            </a:fld>
            <a:endParaRPr kumimoji="1" lang="ja-JP" altLang="en-US"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355B0DF7-09F7-44DD-BE5D-1F91085596F7}"/>
              </a:ext>
            </a:extLst>
          </p:cNvPr>
          <p:cNvPicPr>
            <a:picLocks noChangeAspect="1"/>
          </p:cNvPicPr>
          <p:nvPr/>
        </p:nvPicPr>
        <p:blipFill>
          <a:blip r:embed="rId2"/>
          <a:stretch>
            <a:fillRect/>
          </a:stretch>
        </p:blipFill>
        <p:spPr>
          <a:xfrm>
            <a:off x="652895" y="2454970"/>
            <a:ext cx="5795077" cy="2667000"/>
          </a:xfrm>
          <a:prstGeom prst="rect">
            <a:avLst/>
          </a:prstGeom>
        </p:spPr>
      </p:pic>
      <p:sp>
        <p:nvSpPr>
          <p:cNvPr id="9" name="コンテンツ プレースホルダー 8">
            <a:extLst>
              <a:ext uri="{FF2B5EF4-FFF2-40B4-BE49-F238E27FC236}">
                <a16:creationId xmlns:a16="http://schemas.microsoft.com/office/drawing/2014/main" id="{CA476BE7-8A36-4E96-9441-440B0054EFBB}"/>
              </a:ext>
            </a:extLst>
          </p:cNvPr>
          <p:cNvSpPr>
            <a:spLocks noGrp="1"/>
          </p:cNvSpPr>
          <p:nvPr>
            <p:ph idx="1"/>
          </p:nvPr>
        </p:nvSpPr>
        <p:spPr>
          <a:xfrm>
            <a:off x="321845" y="846253"/>
            <a:ext cx="8461208" cy="1474383"/>
          </a:xfrm>
        </p:spPr>
        <p:txBody>
          <a:bodyPr>
            <a:normAutofit fontScale="85000" lnSpcReduction="10000"/>
          </a:bodyPr>
          <a:lstStyle/>
          <a:p>
            <a:pPr marL="0" indent="0">
              <a:buNone/>
            </a:pPr>
            <a:r>
              <a:rPr lang="ja-JP" altLang="en-US" b="1" dirty="0"/>
              <a:t>購入</a:t>
            </a:r>
            <a:r>
              <a:rPr lang="ja-JP" altLang="en-US" dirty="0"/>
              <a:t>テーブルへの</a:t>
            </a:r>
            <a:r>
              <a:rPr lang="ja-JP" altLang="en-US" b="1" dirty="0"/>
              <a:t>データ追加</a:t>
            </a:r>
            <a:r>
              <a:rPr lang="ja-JP" altLang="en-US" dirty="0"/>
              <a:t>と保存</a:t>
            </a:r>
            <a:endParaRPr lang="en-US" altLang="ja-JP" dirty="0"/>
          </a:p>
          <a:p>
            <a:r>
              <a:rPr lang="ja-JP" altLang="en-US" b="1" dirty="0"/>
              <a:t>データシートビュー</a:t>
            </a:r>
            <a:r>
              <a:rPr lang="ja-JP" altLang="en-US" dirty="0"/>
              <a:t>を使用</a:t>
            </a:r>
            <a:endParaRPr lang="en-US" altLang="ja-JP" dirty="0"/>
          </a:p>
          <a:p>
            <a:r>
              <a:rPr lang="ja-JP" altLang="en-US" dirty="0"/>
              <a:t>そして、</a:t>
            </a:r>
            <a:r>
              <a:rPr lang="ja-JP" altLang="en-US" b="1" dirty="0"/>
              <a:t>右クリックメニュー</a:t>
            </a:r>
            <a:r>
              <a:rPr lang="ja-JP" altLang="en-US" dirty="0"/>
              <a:t>の「</a:t>
            </a:r>
            <a:r>
              <a:rPr lang="ja-JP" altLang="en-US" b="1" dirty="0"/>
              <a:t>上書き保存</a:t>
            </a:r>
            <a:r>
              <a:rPr lang="ja-JP" altLang="en-US" dirty="0"/>
              <a:t>」で保存する</a:t>
            </a:r>
          </a:p>
        </p:txBody>
      </p:sp>
      <p:sp>
        <p:nvSpPr>
          <p:cNvPr id="11" name="タイトル 10">
            <a:extLst>
              <a:ext uri="{FF2B5EF4-FFF2-40B4-BE49-F238E27FC236}">
                <a16:creationId xmlns:a16="http://schemas.microsoft.com/office/drawing/2014/main" id="{2D2EDDFC-CF4C-44A6-AA1C-38A77C21986A}"/>
              </a:ext>
            </a:extLst>
          </p:cNvPr>
          <p:cNvSpPr>
            <a:spLocks noGrp="1"/>
          </p:cNvSpPr>
          <p:nvPr>
            <p:ph type="title"/>
          </p:nvPr>
        </p:nvSpPr>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自習</a:t>
            </a:r>
            <a:endParaRPr lang="ja-JP" altLang="en-US" dirty="0"/>
          </a:p>
        </p:txBody>
      </p:sp>
      <p:sp>
        <p:nvSpPr>
          <p:cNvPr id="13" name="テキスト ボックス 12">
            <a:extLst>
              <a:ext uri="{FF2B5EF4-FFF2-40B4-BE49-F238E27FC236}">
                <a16:creationId xmlns:a16="http://schemas.microsoft.com/office/drawing/2014/main" id="{E15B5CEC-983F-43D6-BAD9-60E19E0916D0}"/>
              </a:ext>
            </a:extLst>
          </p:cNvPr>
          <p:cNvSpPr txBox="1"/>
          <p:nvPr/>
        </p:nvSpPr>
        <p:spPr>
          <a:xfrm>
            <a:off x="5629666" y="5323662"/>
            <a:ext cx="3230115" cy="830997"/>
          </a:xfrm>
          <a:prstGeom prst="rect">
            <a:avLst/>
          </a:prstGeom>
          <a:noFill/>
        </p:spPr>
        <p:txBody>
          <a:bodyPr wrap="none" rtlCol="0">
            <a:spAutoFit/>
          </a:bodyPr>
          <a:lstStyle/>
          <a:p>
            <a:r>
              <a:rPr kumimoji="1" lang="ja-JP" altLang="en-US" sz="2400" b="1" dirty="0">
                <a:solidFill>
                  <a:srgbClr val="0000FF"/>
                </a:solidFill>
              </a:rPr>
              <a:t>最後の </a:t>
            </a:r>
            <a:r>
              <a:rPr kumimoji="1" lang="en-US" altLang="ja-JP" sz="2400" b="1" dirty="0">
                <a:solidFill>
                  <a:srgbClr val="0000FF"/>
                </a:solidFill>
              </a:rPr>
              <a:t>3</a:t>
            </a:r>
            <a:r>
              <a:rPr kumimoji="1" lang="ja-JP" altLang="en-US" sz="2400" b="1" dirty="0">
                <a:solidFill>
                  <a:srgbClr val="0000FF"/>
                </a:solidFill>
              </a:rPr>
              <a:t>を入れたら、</a:t>
            </a:r>
            <a:endParaRPr kumimoji="1" lang="en-US" altLang="ja-JP" sz="2400" b="1" dirty="0">
              <a:solidFill>
                <a:srgbClr val="0000FF"/>
              </a:solidFill>
            </a:endParaRPr>
          </a:p>
          <a:p>
            <a:r>
              <a:rPr kumimoji="1" lang="en-US" altLang="ja-JP" sz="2400" b="1" dirty="0">
                <a:solidFill>
                  <a:srgbClr val="0000FF"/>
                </a:solidFill>
              </a:rPr>
              <a:t>3 </a:t>
            </a:r>
            <a:r>
              <a:rPr kumimoji="1" lang="ja-JP" altLang="en-US" sz="2400" b="1" dirty="0">
                <a:solidFill>
                  <a:srgbClr val="0000FF"/>
                </a:solidFill>
              </a:rPr>
              <a:t>のセルで </a:t>
            </a:r>
            <a:r>
              <a:rPr kumimoji="1" lang="en-US" altLang="ja-JP" sz="2400" b="1" dirty="0">
                <a:solidFill>
                  <a:srgbClr val="0000FF"/>
                </a:solidFill>
              </a:rPr>
              <a:t>Enter </a:t>
            </a:r>
            <a:r>
              <a:rPr kumimoji="1" lang="ja-JP" altLang="en-US" sz="2400" b="1" dirty="0">
                <a:solidFill>
                  <a:srgbClr val="0000FF"/>
                </a:solidFill>
              </a:rPr>
              <a:t>キー</a:t>
            </a:r>
          </a:p>
        </p:txBody>
      </p:sp>
      <p:sp>
        <p:nvSpPr>
          <p:cNvPr id="7" name="正方形/長方形 6"/>
          <p:cNvSpPr/>
          <p:nvPr/>
        </p:nvSpPr>
        <p:spPr>
          <a:xfrm>
            <a:off x="195262" y="6356351"/>
            <a:ext cx="5416868" cy="461665"/>
          </a:xfrm>
          <a:prstGeom prst="rect">
            <a:avLst/>
          </a:prstGeom>
        </p:spPr>
        <p:txBody>
          <a:bodyPr wrap="none">
            <a:spAutoFit/>
          </a:bodyPr>
          <a:lstStyle/>
          <a:p>
            <a:r>
              <a:rPr lang="ja-JP" altLang="en-US" sz="2400" dirty="0">
                <a:solidFill>
                  <a:srgbClr val="374151"/>
                </a:solidFill>
                <a:latin typeface="Söhne"/>
              </a:rPr>
              <a:t>（結果を提出する必要は</a:t>
            </a:r>
            <a:r>
              <a:rPr lang="ja-JP" altLang="en-US" sz="2400" dirty="0">
                <a:solidFill>
                  <a:srgbClr val="FF0000"/>
                </a:solidFill>
                <a:latin typeface="Söhne"/>
              </a:rPr>
              <a:t>ありません</a:t>
            </a:r>
            <a:r>
              <a:rPr lang="ja-JP" altLang="en-US" sz="2400" dirty="0">
                <a:solidFill>
                  <a:srgbClr val="374151"/>
                </a:solidFill>
                <a:latin typeface="Söhne"/>
              </a:rPr>
              <a:t>）</a:t>
            </a:r>
            <a:endParaRPr kumimoji="1" lang="ja-JP" altLang="en-US" sz="2400" dirty="0"/>
          </a:p>
        </p:txBody>
      </p:sp>
    </p:spTree>
    <p:extLst>
      <p:ext uri="{BB962C8B-B14F-4D97-AF65-F5344CB8AC3E}">
        <p14:creationId xmlns:p14="http://schemas.microsoft.com/office/powerpoint/2010/main" val="209486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テーブルと属性</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2" name="角丸四角形吹き出し 11"/>
          <p:cNvSpPr/>
          <p:nvPr/>
        </p:nvSpPr>
        <p:spPr>
          <a:xfrm>
            <a:off x="3318656" y="5755394"/>
            <a:ext cx="3828553" cy="825123"/>
          </a:xfrm>
          <a:prstGeom prst="wedgeRoundRectCallout">
            <a:avLst>
              <a:gd name="adj1" fmla="val -26081"/>
              <a:gd name="adj2" fmla="val -128202"/>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1042795" y="3780712"/>
            <a:ext cx="15620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角丸四角形吹き出し 15"/>
          <p:cNvSpPr/>
          <p:nvPr/>
        </p:nvSpPr>
        <p:spPr>
          <a:xfrm>
            <a:off x="864031" y="3613612"/>
            <a:ext cx="1619412" cy="642395"/>
          </a:xfrm>
          <a:prstGeom prst="wedgeRoundRectCallout">
            <a:avLst>
              <a:gd name="adj1" fmla="val 22004"/>
              <a:gd name="adj2" fmla="val 45299"/>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3318656" y="5864937"/>
            <a:ext cx="382855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ID</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0"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商品名</a:t>
            </a:r>
            <a:r>
              <a:rPr kumimoji="0"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単価</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属性</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nvGraphicFramePr>
        <p:xfrm>
          <a:off x="3318656" y="3036688"/>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6" name="コンテンツ プレースホルダー 2">
            <a:extLst>
              <a:ext uri="{FF2B5EF4-FFF2-40B4-BE49-F238E27FC236}">
                <a16:creationId xmlns:a16="http://schemas.microsoft.com/office/drawing/2014/main" id="{6D2564B3-55E9-47FA-1ACC-0B6A214D8285}"/>
              </a:ext>
            </a:extLst>
          </p:cNvPr>
          <p:cNvSpPr>
            <a:spLocks noGrp="1"/>
          </p:cNvSpPr>
          <p:nvPr>
            <p:ph idx="1"/>
          </p:nvPr>
        </p:nvSpPr>
        <p:spPr>
          <a:xfrm>
            <a:off x="546919" y="834789"/>
            <a:ext cx="8669271" cy="1613637"/>
          </a:xfrm>
        </p:spPr>
        <p:txBody>
          <a:bodyPr>
            <a:normAutofit/>
          </a:bodyPr>
          <a:lstStyle/>
          <a:p>
            <a:r>
              <a:rPr lang="ja-JP" altLang="en-US" sz="2400" b="1" dirty="0"/>
              <a:t>テーブル</a:t>
            </a:r>
            <a:r>
              <a:rPr kumimoji="1" lang="ja-JP" altLang="en-US" sz="2400" dirty="0"/>
              <a:t>：データを</a:t>
            </a:r>
            <a:r>
              <a:rPr kumimoji="1" lang="ja-JP" altLang="en-US" sz="2400" b="1" dirty="0"/>
              <a:t>表形式で保存</a:t>
            </a:r>
            <a:r>
              <a:rPr kumimoji="1" lang="ja-JP" altLang="en-US" sz="2400" dirty="0"/>
              <a:t>する構造</a:t>
            </a:r>
            <a:endParaRPr kumimoji="1" lang="en-US" altLang="ja-JP" sz="2400" dirty="0"/>
          </a:p>
          <a:p>
            <a:r>
              <a:rPr kumimoji="1" lang="ja-JP" altLang="en-US" sz="2400" b="1" dirty="0"/>
              <a:t>属性（列）</a:t>
            </a:r>
            <a:r>
              <a:rPr kumimoji="1" lang="ja-JP" altLang="en-US" sz="2400" dirty="0"/>
              <a:t>：データの種類に対応（例：</a:t>
            </a:r>
            <a:r>
              <a:rPr kumimoji="1" lang="en-US" altLang="ja-JP" sz="2400" dirty="0"/>
              <a:t>ID</a:t>
            </a:r>
            <a:r>
              <a:rPr kumimoji="1" lang="ja-JP" altLang="en-US" sz="2400" dirty="0"/>
              <a:t>，商品名，単価）</a:t>
            </a:r>
            <a:endParaRPr kumimoji="1" lang="en-US" altLang="ja-JP" sz="2400" dirty="0"/>
          </a:p>
          <a:p>
            <a:r>
              <a:rPr kumimoji="1" lang="ja-JP" altLang="en-US" sz="2400" b="1" dirty="0"/>
              <a:t>行</a:t>
            </a:r>
            <a:r>
              <a:rPr kumimoji="1" lang="ja-JP" altLang="en-US" sz="2400" dirty="0"/>
              <a:t>：</a:t>
            </a:r>
            <a:r>
              <a:rPr kumimoji="1" lang="ja-JP" altLang="en-US" sz="2400" b="1" dirty="0"/>
              <a:t>属性（列）</a:t>
            </a:r>
            <a:r>
              <a:rPr kumimoji="1" lang="ja-JP" altLang="en-US" sz="2400" dirty="0"/>
              <a:t>に基づいた具体的なデータの集まり</a:t>
            </a:r>
          </a:p>
          <a:p>
            <a:endParaRPr kumimoji="1" lang="ja-JP" altLang="en-US" sz="2400" dirty="0"/>
          </a:p>
        </p:txBody>
      </p:sp>
    </p:spTree>
    <p:extLst>
      <p:ext uri="{BB962C8B-B14F-4D97-AF65-F5344CB8AC3E}">
        <p14:creationId xmlns:p14="http://schemas.microsoft.com/office/powerpoint/2010/main" val="1565023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4082" y="833319"/>
            <a:ext cx="8195601" cy="698686"/>
          </a:xfrm>
        </p:spPr>
        <p:txBody>
          <a:bodyPr>
            <a:normAutofit/>
          </a:bodyPr>
          <a:lstStyle/>
          <a:p>
            <a:pPr marL="0" indent="0">
              <a:lnSpc>
                <a:spcPct val="120000"/>
              </a:lnSpc>
              <a:buNone/>
            </a:pPr>
            <a:r>
              <a:rPr lang="ja-JP" altLang="en-US" sz="2400" b="1" dirty="0">
                <a:latin typeface="メイリオ" panose="020B0604030504040204" pitchFamily="50" charset="-128"/>
              </a:rPr>
              <a:t>問い合わせの編集と実行</a:t>
            </a:r>
            <a:endParaRPr lang="en-US" altLang="ja-JP" sz="2400" b="1"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50</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31221" y="1507487"/>
            <a:ext cx="9175221" cy="584775"/>
          </a:xfrm>
          <a:prstGeom prst="rect">
            <a:avLst/>
          </a:prstGeom>
          <a:noFill/>
          <a:ln>
            <a:solidFill>
              <a:schemeClr val="accent1"/>
            </a:solidFill>
          </a:ln>
        </p:spPr>
        <p:txBody>
          <a:bodyPr wrap="square" rtlCol="0">
            <a:spAutoFit/>
          </a:bodyPr>
          <a:lstStyle/>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select</a:t>
            </a:r>
            <a:r>
              <a:rPr lang="en-US" altLang="ja-JP" sz="3200" b="1" dirty="0">
                <a:latin typeface="Courier New" panose="02070309020205020404" pitchFamily="49" charset="0"/>
                <a:cs typeface="Courier New" panose="02070309020205020404" pitchFamily="49" charset="0"/>
              </a:rPr>
              <a:t> </a:t>
            </a:r>
            <a:r>
              <a:rPr lang="en-US" altLang="ja-JP" sz="3200" b="1" dirty="0">
                <a:solidFill>
                  <a:srgbClr val="C00000"/>
                </a:solidFill>
                <a:latin typeface="Courier New" panose="02070309020205020404" pitchFamily="49" charset="0"/>
                <a:cs typeface="Courier New" panose="02070309020205020404" pitchFamily="49" charset="0"/>
              </a:rPr>
              <a:t>* from </a:t>
            </a:r>
            <a:r>
              <a:rPr lang="ja-JP" altLang="en-US" sz="3200" b="1" dirty="0">
                <a:latin typeface="Courier New" panose="02070309020205020404" pitchFamily="49" charset="0"/>
                <a:cs typeface="Courier New" panose="02070309020205020404" pitchFamily="49" charset="0"/>
              </a:rPr>
              <a:t>購入 </a:t>
            </a:r>
            <a:r>
              <a:rPr lang="en-US" altLang="ja-JP" sz="3200" b="1" dirty="0">
                <a:solidFill>
                  <a:srgbClr val="C00000"/>
                </a:solidFill>
                <a:latin typeface="Courier New" panose="02070309020205020404" pitchFamily="49" charset="0"/>
                <a:cs typeface="Courier New" panose="02070309020205020404" pitchFamily="49" charset="0"/>
              </a:rPr>
              <a:t>where</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商品番号 </a:t>
            </a:r>
            <a:r>
              <a:rPr lang="en-US" altLang="ja-JP" sz="3200" b="1" dirty="0">
                <a:latin typeface="Courier New" panose="02070309020205020404" pitchFamily="49" charset="0"/>
                <a:cs typeface="Courier New" panose="02070309020205020404" pitchFamily="49" charset="0"/>
              </a:rPr>
              <a:t>= 1;</a:t>
            </a: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7664977" y="2101629"/>
            <a:ext cx="1261884" cy="954107"/>
          </a:xfrm>
          <a:prstGeom prst="rect">
            <a:avLst/>
          </a:prstGeom>
          <a:noFill/>
        </p:spPr>
        <p:txBody>
          <a:bodyPr wrap="none" rtlCol="0">
            <a:spAutoFit/>
          </a:bodyPr>
          <a:lstStyle/>
          <a:p>
            <a:r>
              <a:rPr kumimoji="1" lang="en-US" altLang="ja-JP" sz="2800" dirty="0"/>
              <a:t>* = ;</a:t>
            </a:r>
          </a:p>
          <a:p>
            <a:r>
              <a:rPr kumimoji="1" lang="ja-JP" altLang="en-US" sz="2800" dirty="0"/>
              <a:t>は半角</a:t>
            </a:r>
            <a:endParaRPr kumimoji="1" lang="en-US" altLang="ja-JP" sz="2800" dirty="0"/>
          </a:p>
        </p:txBody>
      </p:sp>
      <p:sp>
        <p:nvSpPr>
          <p:cNvPr id="10"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428854" y="3858490"/>
            <a:ext cx="8195601" cy="27910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pic>
        <p:nvPicPr>
          <p:cNvPr id="12" name="図 11">
            <a:extLst>
              <a:ext uri="{FF2B5EF4-FFF2-40B4-BE49-F238E27FC236}">
                <a16:creationId xmlns:a16="http://schemas.microsoft.com/office/drawing/2014/main" id="{D5FDD7EA-8074-49C1-A3D7-2C22C70A10BA}"/>
              </a:ext>
            </a:extLst>
          </p:cNvPr>
          <p:cNvPicPr>
            <a:picLocks noChangeAspect="1"/>
          </p:cNvPicPr>
          <p:nvPr/>
        </p:nvPicPr>
        <p:blipFill>
          <a:blip r:embed="rId2"/>
          <a:stretch>
            <a:fillRect/>
          </a:stretch>
        </p:blipFill>
        <p:spPr>
          <a:xfrm>
            <a:off x="428854" y="4660747"/>
            <a:ext cx="1719123" cy="1054254"/>
          </a:xfrm>
          <a:prstGeom prst="rect">
            <a:avLst/>
          </a:prstGeom>
        </p:spPr>
      </p:pic>
      <p:sp>
        <p:nvSpPr>
          <p:cNvPr id="16" name="正方形/長方形 15">
            <a:extLst>
              <a:ext uri="{FF2B5EF4-FFF2-40B4-BE49-F238E27FC236}">
                <a16:creationId xmlns:a16="http://schemas.microsoft.com/office/drawing/2014/main" id="{6A1EAC1F-FD6E-4795-80D8-F4A6F2461775}"/>
              </a:ext>
            </a:extLst>
          </p:cNvPr>
          <p:cNvSpPr/>
          <p:nvPr/>
        </p:nvSpPr>
        <p:spPr>
          <a:xfrm>
            <a:off x="800467" y="5012114"/>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5" name="図 4">
            <a:extLst>
              <a:ext uri="{FF2B5EF4-FFF2-40B4-BE49-F238E27FC236}">
                <a16:creationId xmlns:a16="http://schemas.microsoft.com/office/drawing/2014/main" id="{1CEF2A74-6B4B-4ECF-B77E-A114917F7EC3}"/>
              </a:ext>
            </a:extLst>
          </p:cNvPr>
          <p:cNvPicPr>
            <a:picLocks noChangeAspect="1"/>
          </p:cNvPicPr>
          <p:nvPr/>
        </p:nvPicPr>
        <p:blipFill>
          <a:blip r:embed="rId3"/>
          <a:stretch>
            <a:fillRect/>
          </a:stretch>
        </p:blipFill>
        <p:spPr>
          <a:xfrm>
            <a:off x="1534301" y="2341815"/>
            <a:ext cx="5350769" cy="867024"/>
          </a:xfrm>
          <a:prstGeom prst="rect">
            <a:avLst/>
          </a:prstGeom>
        </p:spPr>
      </p:pic>
      <p:pic>
        <p:nvPicPr>
          <p:cNvPr id="8" name="図 7">
            <a:extLst>
              <a:ext uri="{FF2B5EF4-FFF2-40B4-BE49-F238E27FC236}">
                <a16:creationId xmlns:a16="http://schemas.microsoft.com/office/drawing/2014/main" id="{D59AB41F-9698-451C-B6B0-CB3F51428276}"/>
              </a:ext>
            </a:extLst>
          </p:cNvPr>
          <p:cNvPicPr>
            <a:picLocks noChangeAspect="1"/>
          </p:cNvPicPr>
          <p:nvPr/>
        </p:nvPicPr>
        <p:blipFill>
          <a:blip r:embed="rId4"/>
          <a:stretch>
            <a:fillRect/>
          </a:stretch>
        </p:blipFill>
        <p:spPr>
          <a:xfrm>
            <a:off x="3203158" y="4609994"/>
            <a:ext cx="5316525" cy="1526196"/>
          </a:xfrm>
          <a:prstGeom prst="rect">
            <a:avLst/>
          </a:prstGeom>
        </p:spPr>
      </p:pic>
      <p:sp>
        <p:nvSpPr>
          <p:cNvPr id="11" name="正方形/長方形 10"/>
          <p:cNvSpPr/>
          <p:nvPr/>
        </p:nvSpPr>
        <p:spPr>
          <a:xfrm>
            <a:off x="195262" y="6356351"/>
            <a:ext cx="5416868" cy="461665"/>
          </a:xfrm>
          <a:prstGeom prst="rect">
            <a:avLst/>
          </a:prstGeom>
        </p:spPr>
        <p:txBody>
          <a:bodyPr wrap="none">
            <a:spAutoFit/>
          </a:bodyPr>
          <a:lstStyle/>
          <a:p>
            <a:r>
              <a:rPr lang="ja-JP" altLang="en-US" sz="2400" dirty="0">
                <a:solidFill>
                  <a:srgbClr val="374151"/>
                </a:solidFill>
                <a:latin typeface="Söhne"/>
              </a:rPr>
              <a:t>（結果を提出する必要は</a:t>
            </a:r>
            <a:r>
              <a:rPr lang="ja-JP" altLang="en-US" sz="2400" dirty="0">
                <a:solidFill>
                  <a:srgbClr val="FF0000"/>
                </a:solidFill>
                <a:latin typeface="Söhne"/>
              </a:rPr>
              <a:t>ありません</a:t>
            </a:r>
            <a:r>
              <a:rPr lang="ja-JP" altLang="en-US" sz="2400" dirty="0">
                <a:solidFill>
                  <a:srgbClr val="374151"/>
                </a:solidFill>
                <a:latin typeface="Söhne"/>
              </a:rPr>
              <a:t>）</a:t>
            </a:r>
            <a:endParaRPr kumimoji="1" lang="ja-JP" altLang="en-US" sz="2400" dirty="0"/>
          </a:p>
        </p:txBody>
      </p:sp>
      <p:sp>
        <p:nvSpPr>
          <p:cNvPr id="14" name="タイトル 10">
            <a:extLst>
              <a:ext uri="{FF2B5EF4-FFF2-40B4-BE49-F238E27FC236}">
                <a16:creationId xmlns:a16="http://schemas.microsoft.com/office/drawing/2014/main" id="{2D2EDDFC-CF4C-44A6-AA1C-38A77C21986A}"/>
              </a:ext>
            </a:extLst>
          </p:cNvPr>
          <p:cNvSpPr>
            <a:spLocks noGrp="1"/>
          </p:cNvSpPr>
          <p:nvPr>
            <p:ph type="title"/>
          </p:nvPr>
        </p:nvSpPr>
        <p:spPr>
          <a:xfrm>
            <a:off x="321845" y="175028"/>
            <a:ext cx="8461208" cy="469865"/>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自習</a:t>
            </a:r>
            <a:endParaRPr lang="ja-JP" altLang="en-US" dirty="0"/>
          </a:p>
        </p:txBody>
      </p:sp>
    </p:spTree>
    <p:extLst>
      <p:ext uri="{BB962C8B-B14F-4D97-AF65-F5344CB8AC3E}">
        <p14:creationId xmlns:p14="http://schemas.microsoft.com/office/powerpoint/2010/main" val="3325442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自習</a:t>
            </a: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dirty="0"/>
              <a:t>自力で次のことが行えるか挑戦してみる。</a:t>
            </a:r>
            <a:endParaRPr lang="en-US" altLang="ja-JP" dirty="0"/>
          </a:p>
          <a:p>
            <a:r>
              <a:rPr lang="en-US" altLang="ja-JP" b="1" dirty="0"/>
              <a:t>Microsoft Access</a:t>
            </a:r>
            <a:r>
              <a:rPr lang="ja-JP" altLang="en-US" b="1" dirty="0"/>
              <a:t>を使って、新しいテーブルを作成し、データを追加</a:t>
            </a:r>
            <a:r>
              <a:rPr lang="ja-JP" altLang="en-US" dirty="0"/>
              <a:t>します。</a:t>
            </a:r>
          </a:p>
          <a:p>
            <a:endParaRPr lang="ja-JP" altLang="en-US" dirty="0"/>
          </a:p>
          <a:p>
            <a:pPr marL="0" indent="0">
              <a:buNone/>
            </a:pPr>
            <a:r>
              <a:rPr lang="ja-JP" altLang="en-US" dirty="0"/>
              <a:t>ヒント</a:t>
            </a:r>
            <a:endParaRPr lang="en-US" altLang="ja-JP" dirty="0"/>
          </a:p>
          <a:p>
            <a:endParaRPr lang="en-US" altLang="ja-JP" dirty="0"/>
          </a:p>
          <a:p>
            <a:r>
              <a:rPr lang="en-US" altLang="ja-JP" dirty="0"/>
              <a:t>Access</a:t>
            </a:r>
            <a:r>
              <a:rPr lang="ja-JP" altLang="en-US" dirty="0"/>
              <a:t>で「新しいテーブル」を作成。</a:t>
            </a:r>
          </a:p>
          <a:p>
            <a:r>
              <a:rPr lang="ja-JP" altLang="en-US" dirty="0"/>
              <a:t>テーブル名を「商品」とし、属性名として「</a:t>
            </a:r>
            <a:r>
              <a:rPr lang="en-US" altLang="ja-JP" dirty="0"/>
              <a:t>ID</a:t>
            </a:r>
            <a:r>
              <a:rPr lang="ja-JP" altLang="en-US" dirty="0"/>
              <a:t>」「商品名」「単価」を設定。</a:t>
            </a:r>
          </a:p>
          <a:p>
            <a:r>
              <a:rPr lang="ja-JP" altLang="en-US" dirty="0"/>
              <a:t>属性のデータ型をそれぞれ「数値」「テキスト」「数値」。</a:t>
            </a:r>
          </a:p>
          <a:p>
            <a:r>
              <a:rPr lang="ja-JP" altLang="en-US" dirty="0"/>
              <a:t>データシートビューで、数件の商品データを追加します。</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51</a:t>
            </a:fld>
            <a:endParaRPr kumimoji="1" lang="ja-JP" altLang="en-US"/>
          </a:p>
        </p:txBody>
      </p:sp>
      <p:sp>
        <p:nvSpPr>
          <p:cNvPr id="5" name="正方形/長方形 4">
            <a:extLst>
              <a:ext uri="{FF2B5EF4-FFF2-40B4-BE49-F238E27FC236}">
                <a16:creationId xmlns:a16="http://schemas.microsoft.com/office/drawing/2014/main" id="{74FEA491-7526-E889-5249-09C3869EDFD0}"/>
              </a:ext>
            </a:extLst>
          </p:cNvPr>
          <p:cNvSpPr/>
          <p:nvPr/>
        </p:nvSpPr>
        <p:spPr>
          <a:xfrm>
            <a:off x="195262" y="6356351"/>
            <a:ext cx="5416868" cy="461665"/>
          </a:xfrm>
          <a:prstGeom prst="rect">
            <a:avLst/>
          </a:prstGeom>
        </p:spPr>
        <p:txBody>
          <a:bodyPr wrap="none">
            <a:spAutoFit/>
          </a:bodyPr>
          <a:lstStyle/>
          <a:p>
            <a:r>
              <a:rPr lang="ja-JP" altLang="en-US" sz="2400" dirty="0">
                <a:solidFill>
                  <a:srgbClr val="374151"/>
                </a:solidFill>
                <a:latin typeface="Söhne"/>
              </a:rPr>
              <a:t>（結果を提出する必要は</a:t>
            </a:r>
            <a:r>
              <a:rPr lang="ja-JP" altLang="en-US" sz="2400" dirty="0">
                <a:solidFill>
                  <a:srgbClr val="FF0000"/>
                </a:solidFill>
                <a:latin typeface="Söhne"/>
              </a:rPr>
              <a:t>ありません</a:t>
            </a:r>
            <a:r>
              <a:rPr lang="ja-JP" altLang="en-US" sz="2400" dirty="0">
                <a:solidFill>
                  <a:srgbClr val="374151"/>
                </a:solidFill>
                <a:latin typeface="Söhne"/>
              </a:rPr>
              <a:t>）</a:t>
            </a:r>
            <a:endParaRPr kumimoji="1" lang="ja-JP" altLang="en-US" sz="2400" dirty="0"/>
          </a:p>
        </p:txBody>
      </p:sp>
    </p:spTree>
    <p:extLst>
      <p:ext uri="{BB962C8B-B14F-4D97-AF65-F5344CB8AC3E}">
        <p14:creationId xmlns:p14="http://schemas.microsoft.com/office/powerpoint/2010/main" val="71191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テーブル定義とデータの追加</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pPr marL="0" indent="0">
              <a:buNone/>
            </a:pPr>
            <a:r>
              <a:rPr kumimoji="1" lang="ja-JP" altLang="en-US" sz="2400" dirty="0"/>
              <a:t>① </a:t>
            </a:r>
            <a:r>
              <a:rPr lang="ja-JP" altLang="en-US" sz="2400" b="1" dirty="0"/>
              <a:t>テーブル定義</a:t>
            </a:r>
            <a:endParaRPr lang="en-US" altLang="ja-JP" sz="2400" dirty="0"/>
          </a:p>
          <a:p>
            <a:r>
              <a:rPr lang="ja-JP" altLang="en-US" sz="2400" b="1" dirty="0"/>
              <a:t>テーブル名</a:t>
            </a:r>
            <a:r>
              <a:rPr lang="ja-JP" altLang="en-US" sz="2400" dirty="0"/>
              <a:t>：</a:t>
            </a:r>
            <a:r>
              <a:rPr lang="ja-JP" altLang="en-US" sz="2400" b="1" dirty="0">
                <a:solidFill>
                  <a:srgbClr val="C00000"/>
                </a:solidFill>
              </a:rPr>
              <a:t>商品</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a:solidFill>
                  <a:srgbClr val="C00000"/>
                </a:solidFill>
              </a:rPr>
              <a:t>、商品名、単価</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数値・オートナンバー、テキスト、数値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a:p>
            <a:pPr marL="0" indent="0">
              <a:buNone/>
            </a:pPr>
            <a:r>
              <a:rPr kumimoji="1" lang="ja-JP" altLang="en-US" sz="2400" dirty="0"/>
              <a:t>② 続いて</a:t>
            </a:r>
            <a:r>
              <a:rPr lang="ja-JP" altLang="en-US" sz="2400" dirty="0"/>
              <a:t>、</a:t>
            </a:r>
            <a:r>
              <a:rPr lang="ja-JP" altLang="en-US" sz="2400" b="1" dirty="0"/>
              <a:t>テーブルに実際のデータを追加</a:t>
            </a:r>
            <a:endParaRPr lang="en-US" altLang="ja-JP" sz="2400"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p:cNvGraphicFramePr>
            <a:graphicFrameLocks noGrp="1"/>
          </p:cNvGraphicFramePr>
          <p:nvPr/>
        </p:nvGraphicFramePr>
        <p:xfrm>
          <a:off x="863421" y="4125110"/>
          <a:ext cx="6392334" cy="2060418"/>
        </p:xfrm>
        <a:graphic>
          <a:graphicData uri="http://schemas.openxmlformats.org/drawingml/2006/table">
            <a:tbl>
              <a:tblPr firstRow="1" bandRow="1">
                <a:tableStyleId>{5C22544A-7EE6-4342-B048-85BDC9FD1C3A}</a:tableStyleId>
              </a:tblPr>
              <a:tblGrid>
                <a:gridCol w="2130778">
                  <a:extLst>
                    <a:ext uri="{9D8B030D-6E8A-4147-A177-3AD203B41FA5}">
                      <a16:colId xmlns:a16="http://schemas.microsoft.com/office/drawing/2014/main" val="20000"/>
                    </a:ext>
                  </a:extLst>
                </a:gridCol>
                <a:gridCol w="2130778">
                  <a:extLst>
                    <a:ext uri="{9D8B030D-6E8A-4147-A177-3AD203B41FA5}">
                      <a16:colId xmlns:a16="http://schemas.microsoft.com/office/drawing/2014/main" val="20001"/>
                    </a:ext>
                  </a:extLst>
                </a:gridCol>
                <a:gridCol w="2130778">
                  <a:extLst>
                    <a:ext uri="{9D8B030D-6E8A-4147-A177-3AD203B41FA5}">
                      <a16:colId xmlns:a16="http://schemas.microsoft.com/office/drawing/2014/main" val="20002"/>
                    </a:ext>
                  </a:extLst>
                </a:gridCol>
              </a:tblGrid>
              <a:tr h="686806">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686806">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686806">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1127204" y="6150114"/>
            <a:ext cx="198002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0"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オートナンバー</a:t>
            </a:r>
          </a:p>
        </p:txBody>
      </p:sp>
      <p:sp>
        <p:nvSpPr>
          <p:cNvPr id="7" name="テキスト ボックス 6"/>
          <p:cNvSpPr txBox="1"/>
          <p:nvPr/>
        </p:nvSpPr>
        <p:spPr>
          <a:xfrm>
            <a:off x="3378021" y="6220185"/>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テキスト</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5580412" y="6220184"/>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半角</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9" name="楕円 8">
            <a:extLst>
              <a:ext uri="{FF2B5EF4-FFF2-40B4-BE49-F238E27FC236}">
                <a16:creationId xmlns:a16="http://schemas.microsoft.com/office/drawing/2014/main" id="{3B2758D7-6074-4F18-1374-3CB800720C8B}"/>
              </a:ext>
            </a:extLst>
          </p:cNvPr>
          <p:cNvSpPr/>
          <p:nvPr/>
        </p:nvSpPr>
        <p:spPr>
          <a:xfrm>
            <a:off x="2234815" y="4931086"/>
            <a:ext cx="1143207" cy="13005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65973C75-43EE-3E6A-7B4D-D45E9EF9401F}"/>
              </a:ext>
            </a:extLst>
          </p:cNvPr>
          <p:cNvSpPr txBox="1"/>
          <p:nvPr/>
        </p:nvSpPr>
        <p:spPr>
          <a:xfrm>
            <a:off x="360947" y="5099072"/>
            <a:ext cx="1980029"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1, 2, 3 </a:t>
            </a:r>
            <a:r>
              <a:rPr kumimoji="1" lang="ja-JP" altLang="en-US" sz="2000" b="1" i="0" u="none" strike="noStrike" kern="1200" cap="none" spc="0" normalizeH="0" baseline="0" noProof="0" dirty="0" err="1">
                <a:ln>
                  <a:noFill/>
                </a:ln>
                <a:solidFill>
                  <a:srgbClr val="0000FF"/>
                </a:solidFill>
                <a:effectLst/>
                <a:uLnTx/>
                <a:uFillTx/>
                <a:latin typeface="Calibri" panose="020F0502020204030204"/>
                <a:ea typeface="游ゴシック" panose="020B0400000000000000" pitchFamily="50" charset="-128"/>
                <a:cs typeface="+mn-cs"/>
              </a:rPr>
              <a:t>のような</a:t>
            </a:r>
            <a:endParaRPr kumimoji="1" lang="en-US" altLang="ja-JP"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通し番号が</a:t>
            </a:r>
            <a:endParaRPr kumimoji="0" lang="en-US" altLang="ja-JP"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自動設定</a:t>
            </a:r>
            <a:r>
              <a:rPr kumimoji="1" lang="ja-JP" altLang="en-US"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される</a:t>
            </a:r>
          </a:p>
        </p:txBody>
      </p:sp>
    </p:spTree>
    <p:extLst>
      <p:ext uri="{BB962C8B-B14F-4D97-AF65-F5344CB8AC3E}">
        <p14:creationId xmlns:p14="http://schemas.microsoft.com/office/powerpoint/2010/main" val="195132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sz="2400" b="1" dirty="0"/>
              <a:t>create table</a:t>
            </a:r>
            <a:r>
              <a:rPr lang="ja-JP" altLang="en-US" sz="2400" dirty="0"/>
              <a:t>を使用してテーブル定義</a:t>
            </a:r>
            <a:endParaRPr lang="en-US" altLang="ja-JP" sz="2400" dirty="0"/>
          </a:p>
          <a:p>
            <a:r>
              <a:rPr lang="ja-JP" altLang="en-US" sz="2400" dirty="0"/>
              <a:t> 構文</a:t>
            </a:r>
            <a:br>
              <a:rPr lang="en-US" altLang="ja-JP" sz="2400" dirty="0"/>
            </a:br>
            <a:r>
              <a:rPr lang="en-US" altLang="ja-JP" sz="2400" dirty="0"/>
              <a:t>create table </a:t>
            </a:r>
            <a:r>
              <a:rPr lang="ja-JP" altLang="en-US" sz="2400" dirty="0"/>
              <a:t>テーブル名 </a:t>
            </a:r>
            <a:r>
              <a:rPr lang="en-US" altLang="ja-JP" sz="2400" dirty="0"/>
              <a:t>(</a:t>
            </a:r>
            <a:r>
              <a:rPr lang="ja-JP" altLang="en-US" sz="2400" dirty="0"/>
              <a:t>列</a:t>
            </a:r>
            <a:r>
              <a:rPr lang="en-US" altLang="ja-JP" sz="2400" dirty="0"/>
              <a:t>1 </a:t>
            </a:r>
            <a:r>
              <a:rPr lang="ja-JP" altLang="en-US" sz="2400" dirty="0"/>
              <a:t>型</a:t>
            </a:r>
            <a:r>
              <a:rPr lang="en-US" altLang="ja-JP" sz="2400" dirty="0"/>
              <a:t>1, </a:t>
            </a:r>
            <a:r>
              <a:rPr lang="ja-JP" altLang="en-US" sz="2400" dirty="0"/>
              <a:t>列</a:t>
            </a:r>
            <a:r>
              <a:rPr lang="en-US" altLang="ja-JP" sz="2400" dirty="0"/>
              <a:t>2 </a:t>
            </a:r>
            <a:r>
              <a:rPr lang="ja-JP" altLang="en-US" sz="2400" dirty="0"/>
              <a:t>型</a:t>
            </a:r>
            <a:r>
              <a:rPr lang="en-US" altLang="ja-JP" sz="2400" dirty="0"/>
              <a:t>2); </a:t>
            </a:r>
          </a:p>
          <a:p>
            <a:r>
              <a:rPr lang="ja-JP" altLang="en-US" sz="2400" dirty="0"/>
              <a:t>例 </a:t>
            </a:r>
            <a:br>
              <a:rPr lang="en-US" altLang="ja-JP" sz="2400" dirty="0"/>
            </a:br>
            <a:endParaRPr lang="en-US" altLang="ja-JP" sz="2400" dirty="0"/>
          </a:p>
          <a:p>
            <a:endParaRPr lang="en-US" altLang="ja-JP" sz="2400" dirty="0"/>
          </a:p>
          <a:p>
            <a:endParaRPr lang="en-US" altLang="ja-JP" sz="2400" dirty="0"/>
          </a:p>
          <a:p>
            <a:endParaRPr lang="en-US" altLang="ja-JP" sz="2400" dirty="0"/>
          </a:p>
          <a:p>
            <a:endParaRPr lang="en-US" altLang="ja-JP" sz="2400" dirty="0"/>
          </a:p>
          <a:p>
            <a:r>
              <a:rPr lang="ja-JP" altLang="en-US" sz="2400" dirty="0"/>
              <a:t>注意：</a:t>
            </a:r>
            <a:r>
              <a:rPr lang="en-US" altLang="ja-JP" sz="2400" b="1" dirty="0"/>
              <a:t>Access</a:t>
            </a:r>
            <a:r>
              <a:rPr lang="ja-JP" altLang="en-US" sz="2400" b="1" dirty="0"/>
              <a:t>では </a:t>
            </a:r>
            <a:r>
              <a:rPr lang="en-US" altLang="ja-JP" sz="2400" dirty="0"/>
              <a:t>integer</a:t>
            </a:r>
            <a:r>
              <a:rPr lang="ja-JP" altLang="en-US" sz="2400" dirty="0"/>
              <a:t>を</a:t>
            </a:r>
            <a:r>
              <a:rPr lang="en-US" altLang="ja-JP" sz="2400" dirty="0"/>
              <a:t>autoincrement </a:t>
            </a:r>
            <a:r>
              <a:rPr lang="ja-JP" altLang="en-US" sz="2400" dirty="0"/>
              <a:t>属性に設定する場合，「</a:t>
            </a:r>
            <a:r>
              <a:rPr lang="en-US" altLang="ja-JP" sz="2400" dirty="0"/>
              <a:t>integer autoincrement</a:t>
            </a:r>
            <a:r>
              <a:rPr lang="ja-JP" altLang="en-US" sz="2400" dirty="0"/>
              <a:t>」と書かずに「</a:t>
            </a:r>
            <a:r>
              <a:rPr lang="en-US" altLang="ja-JP" sz="2400" b="1" dirty="0"/>
              <a:t>autoincrement</a:t>
            </a:r>
            <a:r>
              <a:rPr lang="ja-JP" altLang="en-US" sz="2400" dirty="0"/>
              <a:t>」とだけ記述する</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947A26B1-2640-F07E-EBBB-97C9180222C8}"/>
              </a:ext>
            </a:extLst>
          </p:cNvPr>
          <p:cNvSpPr txBox="1"/>
          <p:nvPr/>
        </p:nvSpPr>
        <p:spPr>
          <a:xfrm>
            <a:off x="1197308" y="2459504"/>
            <a:ext cx="4476228" cy="193899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0"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autoincrement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0"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endPar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422648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2-1 Access </a:t>
            </a:r>
            <a:r>
              <a:rPr lang="ja-JP" altLang="en-US" sz="4500" dirty="0">
                <a:solidFill>
                  <a:schemeClr val="tx2"/>
                </a:solidFill>
                <a:latin typeface="メイリオ" panose="020B0604030504040204" pitchFamily="50" charset="-128"/>
              </a:rPr>
              <a:t>の </a:t>
            </a:r>
            <a:r>
              <a:rPr lang="en-US" altLang="ja-JP" sz="4500" dirty="0">
                <a:solidFill>
                  <a:schemeClr val="tx2"/>
                </a:solidFill>
                <a:latin typeface="メイリオ" panose="020B0604030504040204" pitchFamily="50" charset="-128"/>
              </a:rPr>
              <a:t>SQL </a:t>
            </a:r>
            <a:r>
              <a:rPr lang="ja-JP" altLang="en-US" sz="4500" dirty="0">
                <a:solidFill>
                  <a:schemeClr val="tx2"/>
                </a:solidFill>
                <a:latin typeface="メイリオ" panose="020B0604030504040204" pitchFamily="50" charset="-128"/>
              </a:rPr>
              <a:t>ビュー</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8</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7314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E21DC9-DD03-B7BE-B329-1A924FEF6C02}"/>
              </a:ext>
            </a:extLst>
          </p:cNvPr>
          <p:cNvSpPr>
            <a:spLocks noGrp="1"/>
          </p:cNvSpPr>
          <p:nvPr>
            <p:ph type="title"/>
          </p:nvPr>
        </p:nvSpPr>
        <p:spPr/>
        <p:txBody>
          <a:bodyPr>
            <a:normAutofit fontScale="90000"/>
          </a:bodyPr>
          <a:lstStyle/>
          <a:p>
            <a:r>
              <a:rPr kumimoji="1" lang="en-US" altLang="ja-JP" dirty="0"/>
              <a:t>Access </a:t>
            </a:r>
            <a:r>
              <a:rPr kumimoji="1" lang="ja-JP" altLang="en-US" dirty="0"/>
              <a:t>の </a:t>
            </a:r>
            <a:r>
              <a:rPr lang="en-US" altLang="ja-JP" dirty="0"/>
              <a:t>SQL </a:t>
            </a:r>
            <a:r>
              <a:rPr lang="ja-JP" altLang="en-US" dirty="0"/>
              <a:t>ビュー</a:t>
            </a:r>
            <a:endParaRPr kumimoji="1" lang="ja-JP" altLang="en-US" dirty="0"/>
          </a:p>
        </p:txBody>
      </p:sp>
      <p:sp>
        <p:nvSpPr>
          <p:cNvPr id="3" name="コンテンツ プレースホルダー 2">
            <a:extLst>
              <a:ext uri="{FF2B5EF4-FFF2-40B4-BE49-F238E27FC236}">
                <a16:creationId xmlns:a16="http://schemas.microsoft.com/office/drawing/2014/main" id="{40F74A5E-F971-392E-7DD1-911A33279AC0}"/>
              </a:ext>
            </a:extLst>
          </p:cNvPr>
          <p:cNvSpPr>
            <a:spLocks noGrp="1"/>
          </p:cNvSpPr>
          <p:nvPr>
            <p:ph idx="1"/>
          </p:nvPr>
        </p:nvSpPr>
        <p:spPr>
          <a:xfrm>
            <a:off x="321845" y="2563091"/>
            <a:ext cx="8461208" cy="3616328"/>
          </a:xfrm>
        </p:spPr>
        <p:txBody>
          <a:bodyPr/>
          <a:lstStyle/>
          <a:p>
            <a:r>
              <a:rPr kumimoji="1" lang="en-US" altLang="ja-JP" sz="2400" dirty="0"/>
              <a:t>SQL</a:t>
            </a:r>
            <a:r>
              <a:rPr kumimoji="1" lang="ja-JP" altLang="en-US" sz="2400" dirty="0"/>
              <a:t>ビューは，</a:t>
            </a:r>
            <a:r>
              <a:rPr kumimoji="1" lang="en-US" altLang="ja-JP" sz="2400" dirty="0"/>
              <a:t>SQL</a:t>
            </a:r>
            <a:r>
              <a:rPr kumimoji="1" lang="ja-JP" altLang="en-US" sz="2400" dirty="0"/>
              <a:t>の作成，編集のためのビュー</a:t>
            </a:r>
            <a:endParaRPr kumimoji="1" lang="en-US" altLang="ja-JP" sz="2400" dirty="0"/>
          </a:p>
          <a:p>
            <a:endParaRPr lang="en-US" altLang="ja-JP" sz="2400" dirty="0"/>
          </a:p>
          <a:p>
            <a:endParaRPr kumimoji="1" lang="en-US" altLang="ja-JP" sz="2400" dirty="0"/>
          </a:p>
          <a:p>
            <a:endParaRPr lang="en-US" altLang="ja-JP" sz="2400" dirty="0"/>
          </a:p>
          <a:p>
            <a:r>
              <a:rPr lang="ja-JP" altLang="en-US" sz="2400" dirty="0"/>
              <a:t>実行結果を確認する画面は別画面（データシートビュー）</a:t>
            </a: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74D330C4-99A4-1BC3-4352-093788E1CA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AD98E048-D8C5-54C7-4E83-F1A9E66B7476}"/>
              </a:ext>
            </a:extLst>
          </p:cNvPr>
          <p:cNvPicPr>
            <a:picLocks noChangeAspect="1"/>
          </p:cNvPicPr>
          <p:nvPr/>
        </p:nvPicPr>
        <p:blipFill>
          <a:blip r:embed="rId2"/>
          <a:stretch>
            <a:fillRect/>
          </a:stretch>
        </p:blipFill>
        <p:spPr>
          <a:xfrm>
            <a:off x="894070" y="3112781"/>
            <a:ext cx="5735330" cy="1132905"/>
          </a:xfrm>
          <a:prstGeom prst="rect">
            <a:avLst/>
          </a:prstGeom>
        </p:spPr>
      </p:pic>
      <p:sp>
        <p:nvSpPr>
          <p:cNvPr id="6" name="Rectangle 3">
            <a:extLst>
              <a:ext uri="{FF2B5EF4-FFF2-40B4-BE49-F238E27FC236}">
                <a16:creationId xmlns:a16="http://schemas.microsoft.com/office/drawing/2014/main" id="{8F960ED1-6022-704A-E728-2186B38A95F7}"/>
              </a:ext>
            </a:extLst>
          </p:cNvPr>
          <p:cNvSpPr txBox="1">
            <a:spLocks/>
          </p:cNvSpPr>
          <p:nvPr/>
        </p:nvSpPr>
        <p:spPr>
          <a:xfrm>
            <a:off x="661063" y="1074163"/>
            <a:ext cx="7862844" cy="11312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Access  </a:t>
            </a: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で、</a:t>
            </a:r>
            <a:r>
              <a:rPr kumimoji="1" lang="en-US" altLang="ja-JP" sz="2400" b="1" i="0" u="none" strike="noStrike" kern="1200" cap="none" spc="0" normalizeH="0" baseline="0" noProof="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SQL </a:t>
            </a:r>
            <a:r>
              <a:rPr kumimoji="1" lang="ja-JP" altLang="en-US" sz="2400" b="1" i="0" u="none" strike="noStrike" kern="1200" cap="none" spc="0" normalizeH="0" baseline="0" noProof="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ビュー</a:t>
            </a: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a:t>
            </a:r>
            <a:r>
              <a:rPr kumimoji="1" lang="ja-JP" altLang="en-US" sz="2400" b="1"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開くとき</a:t>
            </a: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a:t>
            </a: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表示</a:t>
            </a:r>
            <a:r>
              <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a:t>
            </a:r>
            <a:r>
              <a:rPr kumimoji="1" lang="en-US" altLang="ja-JP"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SQL</a:t>
            </a: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ビュー</a:t>
            </a:r>
            <a:r>
              <a:rPr kumimoji="1" lang="ja-JP" altLang="en-US"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Segoe UI" panose="020B0502040204020203" pitchFamily="34" charset="0"/>
              </a:rPr>
              <a:t>」と操作する</a:t>
            </a:r>
            <a:endParaRPr kumimoji="1" lang="en-US" altLang="ja-JP" sz="2400" b="0"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角丸四角形 7">
            <a:extLst>
              <a:ext uri="{FF2B5EF4-FFF2-40B4-BE49-F238E27FC236}">
                <a16:creationId xmlns:a16="http://schemas.microsoft.com/office/drawing/2014/main" id="{76208C38-04B3-EE33-0113-5845EC85BE2E}"/>
              </a:ext>
            </a:extLst>
          </p:cNvPr>
          <p:cNvSpPr/>
          <p:nvPr/>
        </p:nvSpPr>
        <p:spPr>
          <a:xfrm>
            <a:off x="435035" y="1000840"/>
            <a:ext cx="8273930" cy="110108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3856450B-9409-EC1A-3F59-5CE80A5DD694}"/>
              </a:ext>
            </a:extLst>
          </p:cNvPr>
          <p:cNvPicPr>
            <a:picLocks noChangeAspect="1"/>
          </p:cNvPicPr>
          <p:nvPr/>
        </p:nvPicPr>
        <p:blipFill>
          <a:blip r:embed="rId3"/>
          <a:stretch>
            <a:fillRect/>
          </a:stretch>
        </p:blipFill>
        <p:spPr>
          <a:xfrm>
            <a:off x="1028491" y="5071293"/>
            <a:ext cx="3348455" cy="1425087"/>
          </a:xfrm>
          <a:prstGeom prst="rect">
            <a:avLst/>
          </a:prstGeom>
        </p:spPr>
      </p:pic>
    </p:spTree>
    <p:extLst>
      <p:ext uri="{BB962C8B-B14F-4D97-AF65-F5344CB8AC3E}">
        <p14:creationId xmlns:p14="http://schemas.microsoft.com/office/powerpoint/2010/main" val="29712552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2621</Words>
  <Application>Microsoft Office PowerPoint</Application>
  <PresentationFormat>画面に合わせる (4:3)</PresentationFormat>
  <Paragraphs>530</Paragraphs>
  <Slides>51</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8</vt:i4>
      </vt:variant>
      <vt:variant>
        <vt:lpstr>スライド タイトル</vt:lpstr>
      </vt:variant>
      <vt:variant>
        <vt:i4>51</vt:i4>
      </vt:variant>
    </vt:vector>
  </HeadingPairs>
  <TitlesOfParts>
    <vt:vector size="70" baseType="lpstr">
      <vt:lpstr>ＭＳ ゴシック</vt:lpstr>
      <vt:lpstr>Söhne</vt:lpstr>
      <vt:lpstr>メイリオ</vt:lpstr>
      <vt:lpstr>游ゴシック</vt:lpstr>
      <vt:lpstr>Abadi</vt:lpstr>
      <vt:lpstr>Arial</vt:lpstr>
      <vt:lpstr>Calibri</vt:lpstr>
      <vt:lpstr>Calibri Light</vt:lpstr>
      <vt:lpstr>Courier New</vt:lpstr>
      <vt:lpstr>Inconsolata</vt:lpstr>
      <vt:lpstr>Segoe UI</vt:lpstr>
      <vt:lpstr>Office テーマ</vt:lpstr>
      <vt:lpstr>1_Office テーマ</vt:lpstr>
      <vt:lpstr>2_Office テーマ</vt:lpstr>
      <vt:lpstr>3_Office テーマ</vt:lpstr>
      <vt:lpstr>6_Office テーマ</vt:lpstr>
      <vt:lpstr>8_Office テーマ</vt:lpstr>
      <vt:lpstr>4_Office テーマ</vt:lpstr>
      <vt:lpstr>7_Office テーマ</vt:lpstr>
      <vt:lpstr>de-2. Microsoft Accessを用いたデータベース操作入門：SQLとビジュアルインターフェースの活用 </vt:lpstr>
      <vt:lpstr>アウトライン</vt:lpstr>
      <vt:lpstr>Microsoft Access の基本</vt:lpstr>
      <vt:lpstr>リレーショナルデータベースの仕組み</vt:lpstr>
      <vt:lpstr>テーブルと属性</vt:lpstr>
      <vt:lpstr>テーブル定義とデータの追加</vt:lpstr>
      <vt:lpstr>SQL によるテーブル定義</vt:lpstr>
      <vt:lpstr>2-1 Access の SQL ビュー</vt:lpstr>
      <vt:lpstr>Access の SQL ビュー</vt:lpstr>
      <vt:lpstr>データシートビュー，デザインビュー，SQLビュー</vt:lpstr>
      <vt:lpstr>SQL ビューを開く操作</vt:lpstr>
      <vt:lpstr>2-2. テーブル定義（Access の SQL ビューを使用） </vt:lpstr>
      <vt:lpstr>Access の SQL ビューを用いたテーブル定義のプロセス</vt:lpstr>
      <vt:lpstr>SQL によるテーブル定義</vt:lpstr>
      <vt:lpstr>演習１．Access の SQL ビューを用いたテーブル定義</vt:lpstr>
      <vt:lpstr>演習　</vt:lpstr>
      <vt:lpstr>PowerPoint プレゼンテーション</vt:lpstr>
      <vt:lpstr>PowerPoint プレゼンテーション</vt:lpstr>
      <vt:lpstr>PowerPoint プレゼンテーション</vt:lpstr>
      <vt:lpstr>PowerPoint プレゼンテーション</vt:lpstr>
      <vt:lpstr>間違ってしまったときは、テーブルの削除 を行ってからやり直した方が早い場合がある</vt:lpstr>
      <vt:lpstr>2-3. データの追加（Access のデータシートビューを使用）</vt:lpstr>
      <vt:lpstr>Access のデータシートビューを用いたデータの追加</vt:lpstr>
      <vt:lpstr>データシートビュー</vt:lpstr>
      <vt:lpstr>演習２．Access のデータシートビューを用いたデータの追加</vt:lpstr>
      <vt:lpstr>PowerPoint プレゼンテーション</vt:lpstr>
      <vt:lpstr>PowerPoint プレゼンテーション</vt:lpstr>
      <vt:lpstr>PowerPoint プレゼンテーション</vt:lpstr>
      <vt:lpstr>PowerPoint プレゼンテーション</vt:lpstr>
      <vt:lpstr>2-4. SQL による問い合わせ（クエリ） （Access の SQL ビューを使用）</vt:lpstr>
      <vt:lpstr>Access の SQL ビューを用いた問い合わせ</vt:lpstr>
      <vt:lpstr>SQL のキーワード select, from, where</vt:lpstr>
      <vt:lpstr>問い合わせ（クエリ）のバリエーション</vt:lpstr>
      <vt:lpstr>問い合わせ（クエリ）の仕組み</vt:lpstr>
      <vt:lpstr>問い合わせ（クエリ）のバリエーション</vt:lpstr>
      <vt:lpstr>問い合わせ（クエリ）のバリエーション</vt:lpstr>
      <vt:lpstr>問い合わせ（クエリ）のバリエーション</vt:lpstr>
      <vt:lpstr>SQL 問い合わせ（クエリ）で使用する２つのビュー</vt:lpstr>
      <vt:lpstr>演習３．Access の SQL ビューを用いた問い合わせ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全体まとめ</vt:lpstr>
      <vt:lpstr>PowerPoint プレゼンテーション</vt:lpstr>
      <vt:lpstr>自習</vt:lpstr>
      <vt:lpstr>自習</vt:lpstr>
      <vt:lpstr>自習</vt:lpstr>
      <vt:lpstr>自習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リレーショナルデータベース演習</dc:title>
  <dc:creator>kaneko kunihiko</dc:creator>
  <cp:lastModifiedBy>金子　邦彦</cp:lastModifiedBy>
  <cp:revision>128</cp:revision>
  <dcterms:created xsi:type="dcterms:W3CDTF">2019-11-02T00:06:04Z</dcterms:created>
  <dcterms:modified xsi:type="dcterms:W3CDTF">2024-10-22T03:19:31Z</dcterms:modified>
</cp:coreProperties>
</file>