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  <p:sldMasterId id="2147483688" r:id="rId5"/>
  </p:sldMasterIdLst>
  <p:notesMasterIdLst>
    <p:notesMasterId r:id="rId62"/>
  </p:notesMasterIdLst>
  <p:sldIdLst>
    <p:sldId id="1037" r:id="rId6"/>
    <p:sldId id="1039" r:id="rId7"/>
    <p:sldId id="1002" r:id="rId8"/>
    <p:sldId id="1382" r:id="rId9"/>
    <p:sldId id="1383" r:id="rId10"/>
    <p:sldId id="1046" r:id="rId11"/>
    <p:sldId id="1058" r:id="rId12"/>
    <p:sldId id="986" r:id="rId13"/>
    <p:sldId id="1060" r:id="rId14"/>
    <p:sldId id="341" r:id="rId15"/>
    <p:sldId id="409" r:id="rId16"/>
    <p:sldId id="354" r:id="rId17"/>
    <p:sldId id="355" r:id="rId18"/>
    <p:sldId id="356" r:id="rId19"/>
    <p:sldId id="1045" r:id="rId20"/>
    <p:sldId id="1047" r:id="rId21"/>
    <p:sldId id="1062" r:id="rId22"/>
    <p:sldId id="565" r:id="rId23"/>
    <p:sldId id="1063" r:id="rId24"/>
    <p:sldId id="518" r:id="rId25"/>
    <p:sldId id="579" r:id="rId26"/>
    <p:sldId id="580" r:id="rId27"/>
    <p:sldId id="581" r:id="rId28"/>
    <p:sldId id="1048" r:id="rId29"/>
    <p:sldId id="1172" r:id="rId30"/>
    <p:sldId id="1174" r:id="rId31"/>
    <p:sldId id="1175" r:id="rId32"/>
    <p:sldId id="1861" r:id="rId33"/>
    <p:sldId id="902" r:id="rId34"/>
    <p:sldId id="903" r:id="rId35"/>
    <p:sldId id="906" r:id="rId36"/>
    <p:sldId id="1067" r:id="rId37"/>
    <p:sldId id="1164" r:id="rId38"/>
    <p:sldId id="1066" r:id="rId39"/>
    <p:sldId id="883" r:id="rId40"/>
    <p:sldId id="884" r:id="rId41"/>
    <p:sldId id="887" r:id="rId42"/>
    <p:sldId id="1165" r:id="rId43"/>
    <p:sldId id="1109" r:id="rId44"/>
    <p:sldId id="1031" r:id="rId45"/>
    <p:sldId id="1134" r:id="rId46"/>
    <p:sldId id="1133" r:id="rId47"/>
    <p:sldId id="1132" r:id="rId48"/>
    <p:sldId id="1166" r:id="rId49"/>
    <p:sldId id="1167" r:id="rId50"/>
    <p:sldId id="916" r:id="rId51"/>
    <p:sldId id="919" r:id="rId52"/>
    <p:sldId id="290" r:id="rId53"/>
    <p:sldId id="920" r:id="rId54"/>
    <p:sldId id="1169" r:id="rId55"/>
    <p:sldId id="1170" r:id="rId56"/>
    <p:sldId id="1171" r:id="rId57"/>
    <p:sldId id="1137" r:id="rId58"/>
    <p:sldId id="1136" r:id="rId59"/>
    <p:sldId id="1138" r:id="rId60"/>
    <p:sldId id="1168" r:id="rId6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24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2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9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テーブルは、属性という列に分かれています。</a:t>
            </a:r>
            <a:endParaRPr kumimoji="1" lang="en-US" altLang="ja-JP" dirty="0"/>
          </a:p>
          <a:p>
            <a:r>
              <a:rPr kumimoji="1" lang="ja-JP" altLang="en-US" dirty="0"/>
              <a:t>こちら、左のテーブルは、</a:t>
            </a:r>
            <a:r>
              <a:rPr kumimoji="1" lang="en-US" altLang="ja-JP" dirty="0"/>
              <a:t>ID</a:t>
            </a:r>
            <a:r>
              <a:rPr kumimoji="1" lang="ja-JP" altLang="en-US" dirty="0"/>
              <a:t>属性と、商品属性と、単価属性の３つがあります。</a:t>
            </a:r>
            <a:endParaRPr kumimoji="1" lang="en-US" altLang="ja-JP" dirty="0"/>
          </a:p>
          <a:p>
            <a:r>
              <a:rPr kumimoji="1" lang="ja-JP" altLang="en-US" dirty="0"/>
              <a:t>こちら、右のテーブルは別のテーブルです。属性の名前も数も違います。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属性と、購入者属性と、数量属性の４つがあります。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2FCC-E7B9-4D79-B158-EAEDCA2E771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0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4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4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0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5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1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51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1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3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9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2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56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6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6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5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5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9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8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0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1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2322" y="1102399"/>
            <a:ext cx="8164256" cy="23876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de-3. </a:t>
            </a:r>
            <a:r>
              <a:rPr lang="en-US" altLang="ja-JP" sz="3600" dirty="0"/>
              <a:t>Microsoft Access</a:t>
            </a:r>
            <a:r>
              <a:rPr lang="ja-JP" altLang="en-US" sz="3600" dirty="0"/>
              <a:t>を用いたデータベース</a:t>
            </a:r>
            <a:r>
              <a:rPr lang="ja-JP" altLang="en-US" sz="3600"/>
              <a:t>操作入門（２）：</a:t>
            </a:r>
            <a:r>
              <a:rPr lang="en-US" altLang="ja-JP" sz="3600" dirty="0"/>
              <a:t>SQL</a:t>
            </a:r>
            <a:r>
              <a:rPr lang="ja-JP" altLang="en-US" sz="3600" dirty="0"/>
              <a:t>の基礎から実践まで</a:t>
            </a:r>
            <a:br>
              <a:rPr lang="en-US" altLang="ja-JP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/>
              <a:t>（データベース</a:t>
            </a:r>
            <a:r>
              <a:rPr lang="ja-JP" altLang="en-US" dirty="0"/>
              <a:t>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51F6F3-79FF-4A8A-9907-F301FD05CD0F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0434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9439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17" y="3744108"/>
            <a:ext cx="4801133" cy="298670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33" y="687656"/>
            <a:ext cx="703330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朝食と値段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朝食 </a:t>
            </a: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値段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797666" y="16417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( ) 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5D3072-F63B-4F2D-A1E4-04181AFA6449}"/>
              </a:ext>
            </a:extLst>
          </p:cNvPr>
          <p:cNvSpPr/>
          <p:nvPr/>
        </p:nvSpPr>
        <p:spPr>
          <a:xfrm>
            <a:off x="2361421" y="5503762"/>
            <a:ext cx="2800888" cy="93754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19" y="1641485"/>
            <a:ext cx="3606656" cy="31923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" y="1645186"/>
            <a:ext cx="4270148" cy="303098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51124" y="3046303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6710" y="589468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テーブル</a:t>
            </a:r>
            <a:r>
              <a:rPr lang="ja-JP" altLang="en-US" sz="2400" b="1" dirty="0"/>
              <a:t>朝食と値段</a:t>
            </a:r>
            <a:r>
              <a:rPr lang="ja-JP" altLang="en-US" sz="2400" dirty="0"/>
              <a:t>が増える</a:t>
            </a:r>
            <a:endParaRPr kumimoji="1" lang="ja-JP" altLang="en-US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556667" y="1923496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900119" y="4372152"/>
            <a:ext cx="1105603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5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8300" y="1321056"/>
            <a:ext cx="8420099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データの追加（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のデータシートビューを使用）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5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のデータシートビューを用いたデータの追加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で、使用したいテーブルを選ぶ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が開くので確認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データの追加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④ 保存の操作（自動保存されないため）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2799704" y="3836960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朝食と商品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921B700-A546-8B74-5FAB-FC55ACF1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7082"/>
              </p:ext>
            </p:extLst>
          </p:nvPr>
        </p:nvGraphicFramePr>
        <p:xfrm>
          <a:off x="2598084" y="4375151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3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34864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データシートビュー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80892" y="1281159"/>
            <a:ext cx="7889474" cy="284234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データの確認、編集、新しいデータの追加、検索、コピー＆貼り付け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ができる。</a:t>
            </a:r>
            <a:endParaRPr lang="en-US" altLang="ja-JP" sz="3200" b="1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3385" y="1102313"/>
            <a:ext cx="8189734" cy="1628187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5" y="3316481"/>
            <a:ext cx="4783900" cy="18619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10" y="3028200"/>
            <a:ext cx="2137582" cy="2500970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274288" y="5842530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並べ替えや検索のための補助画面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917136" y="5272259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</a:p>
        </p:txBody>
      </p:sp>
    </p:spTree>
    <p:extLst>
      <p:ext uri="{BB962C8B-B14F-4D97-AF65-F5344CB8AC3E}">
        <p14:creationId xmlns:p14="http://schemas.microsoft.com/office/powerpoint/2010/main" val="241390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Access </a:t>
            </a:r>
            <a:r>
              <a:rPr lang="ja-JP" altLang="en-US" dirty="0"/>
              <a:t>のデータシートビューを用いたデータの追加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ページ１９～２３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テーブルビューで、使用したいテーブルを選ぶ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データシートビューで、データの追加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保存の操作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6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142513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01747"/>
            <a:ext cx="5098010" cy="4727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データの追加（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のデータシートビューを使用）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による重複行除去（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によるテーブル分解（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9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を使って、テーブル「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」に３行分のデータを追加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D67B9D3-48EC-4D18-AACA-28D0C75A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56994AA-B195-45EB-9661-7143ABFD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86306"/>
              </p:ext>
            </p:extLst>
          </p:nvPr>
        </p:nvGraphicFramePr>
        <p:xfrm>
          <a:off x="2186875" y="2565854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8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9" y="3774925"/>
            <a:ext cx="3905451" cy="29465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9" y="324818"/>
            <a:ext cx="4033023" cy="31891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2039" y="3123668"/>
            <a:ext cx="872299" cy="3333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1041001" y="5002475"/>
            <a:ext cx="3004099" cy="131034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4649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6" y="3334623"/>
            <a:ext cx="4956581" cy="346377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263054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で，行を追加する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1073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1659075" y="4819183"/>
            <a:ext cx="3765177" cy="107926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558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400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を入れたら、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r>
              <a:rPr kumimoji="1" lang="en-US" altLang="ja-JP" sz="2400" b="1" dirty="0">
                <a:solidFill>
                  <a:srgbClr val="0000FF"/>
                </a:solidFill>
              </a:rPr>
              <a:t>400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のセルで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Enter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キー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772EFC0C-BF25-4608-9D0C-C3A4D2C20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72929"/>
              </p:ext>
            </p:extLst>
          </p:nvPr>
        </p:nvGraphicFramePr>
        <p:xfrm>
          <a:off x="1356295" y="1036883"/>
          <a:ext cx="4655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6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66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5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8" y="2041479"/>
            <a:ext cx="7270807" cy="44634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朝食と値段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4483124" y="3642393"/>
            <a:ext cx="1517072" cy="381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5620843" y="3739709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14786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21056"/>
            <a:ext cx="9143771" cy="1991979"/>
          </a:xfrm>
        </p:spPr>
        <p:txBody>
          <a:bodyPr anchor="b">
            <a:normAutofit/>
          </a:bodyPr>
          <a:lstStyle/>
          <a:p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2-4.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による重複行除去（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1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51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のキーワード </a:t>
            </a:r>
            <a:r>
              <a:rPr lang="en-US" altLang="ja-JP" dirty="0"/>
              <a:t>s</a:t>
            </a:r>
            <a:r>
              <a:rPr kumimoji="1" lang="en-US" altLang="ja-JP" dirty="0"/>
              <a:t>elect, from, where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select</a:t>
            </a:r>
          </a:p>
          <a:p>
            <a:pPr marL="0" indent="0">
              <a:buNone/>
            </a:pPr>
            <a:r>
              <a:rPr lang="ja-JP" altLang="en-US" sz="2400" dirty="0"/>
              <a:t>問い合わせ（クエリ）のための基本的な命令。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取得したいデータの指定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from</a:t>
            </a:r>
          </a:p>
          <a:p>
            <a:pPr marL="0" indent="0">
              <a:buNone/>
            </a:pPr>
            <a:r>
              <a:rPr lang="ja-JP" altLang="en-US" sz="2400" dirty="0"/>
              <a:t>データ取得の対象となるテーブルを指定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where</a:t>
            </a:r>
          </a:p>
          <a:p>
            <a:pPr marL="0" indent="0">
              <a:buNone/>
            </a:pPr>
            <a:r>
              <a:rPr lang="ja-JP" altLang="en-US" sz="2400"/>
              <a:t>特定の条件を満たす行の選択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9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440495"/>
            <a:ext cx="799782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2800" dirty="0"/>
              <a:t>問い合わせ（クエリ）のバリエーション</a:t>
            </a:r>
            <a:endParaRPr lang="ja-JP" altLang="en-US" sz="3000" dirty="0">
              <a:latin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0525" y="1377615"/>
            <a:ext cx="8753475" cy="463215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①　全データの取得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 from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②　特定の属性（列）のみ取得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③　条件付き検索</a:t>
            </a:r>
            <a:br>
              <a:rPr lang="en-US" altLang="ja-JP" sz="2400" dirty="0">
                <a:latin typeface="+mn-ea"/>
              </a:rPr>
            </a:b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dirty="0">
                <a:latin typeface="+mn-ea"/>
              </a:rPr>
              <a:t>&gt; 80;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8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A75B2-D43A-61DF-ACC5-F0E5D772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問い合わせ（クエリ）の仕組み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58AD5D-4CE2-258C-4FC3-1DFB7E9D6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b="1" dirty="0"/>
              <a:t>発行</a:t>
            </a:r>
            <a:r>
              <a:rPr kumimoji="1" lang="ja-JP" altLang="en-US" sz="2400" dirty="0"/>
              <a:t>：「問い合わせ」をデータベースシステムに送信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b="1" dirty="0"/>
              <a:t>解析・取得</a:t>
            </a:r>
            <a:r>
              <a:rPr kumimoji="1" lang="ja-JP" altLang="en-US" sz="2400" dirty="0"/>
              <a:t>：「問い合わせ」が解析され，必要なデータがデータベースから読み込まれる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b="1" dirty="0"/>
              <a:t>加工</a:t>
            </a:r>
            <a:r>
              <a:rPr kumimoji="1" lang="ja-JP" altLang="en-US" sz="2400" dirty="0"/>
              <a:t>：計算，集計・集約，並べ替え（ソート），結合などのさまざまな加工が行われる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b="1" dirty="0"/>
              <a:t>返却</a:t>
            </a:r>
            <a:r>
              <a:rPr kumimoji="1" lang="ja-JP" altLang="en-US" sz="2400" dirty="0"/>
              <a:t>：結果を，ユーザーやアプリケーションに送る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3712D-F0D3-BD8F-BD93-84795642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屈折矢印 2"/>
          <p:cNvSpPr/>
          <p:nvPr/>
        </p:nvSpPr>
        <p:spPr>
          <a:xfrm rot="10800000" flipH="1">
            <a:off x="2452907" y="4858222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8" y="3710407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73503" y="4456967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3493867" y="4215998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5181196" y="3829497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最終結果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1467074" y="5495713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37" y="5973738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761" y="5790554"/>
            <a:ext cx="2491295" cy="9218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63" y="5344928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19B73-505E-4E87-9C42-87F461B4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12BDF6-4635-4152-A275-A1C60DB6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21477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重複行除去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同じ値を持つ複数の行</a:t>
            </a:r>
            <a:r>
              <a:rPr kumimoji="1" lang="ja-JP" altLang="en-US" dirty="0"/>
              <a:t>について，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１行だけ残して</a:t>
            </a:r>
            <a:r>
              <a:rPr kumimoji="1" lang="ja-JP" altLang="en-US" dirty="0"/>
              <a:t>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他は消す</a:t>
            </a:r>
            <a:r>
              <a:rPr kumimoji="1" lang="ja-JP" altLang="en-US" dirty="0"/>
              <a:t>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179799-07AD-4E93-BDD4-64E40A2C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D6C247-38F2-4608-9C35-371AED48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3" y="3461343"/>
            <a:ext cx="3710005" cy="1296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63A1BF-124F-4232-A898-1C341FA9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66" y="3606486"/>
            <a:ext cx="3191870" cy="892086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4F9626C6-AE59-441F-B2E9-98C90346E224}"/>
              </a:ext>
            </a:extLst>
          </p:cNvPr>
          <p:cNvSpPr/>
          <p:nvPr/>
        </p:nvSpPr>
        <p:spPr>
          <a:xfrm>
            <a:off x="4192851" y="3921392"/>
            <a:ext cx="614438" cy="333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C57688-B237-4228-A370-1353D6D4A1B1}"/>
              </a:ext>
            </a:extLst>
          </p:cNvPr>
          <p:cNvSpPr txBox="1"/>
          <p:nvPr/>
        </p:nvSpPr>
        <p:spPr>
          <a:xfrm>
            <a:off x="5804326" y="299967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重複行除去</a:t>
            </a: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FEED375F-0E46-3505-EB92-7E4B5862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2" y="2634810"/>
            <a:ext cx="2451861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B4A44E8C-5A64-5573-25A1-E80BA6FD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974" y="2215517"/>
            <a:ext cx="3390254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DISTINCT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2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56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63D5-CA07-4A5D-86AE-EE43C18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重複行除去が役立つ場合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BA355-34B7-4227-9641-B2A1820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636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結果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重複行が含まれる</a:t>
            </a:r>
            <a:r>
              <a:rPr kumimoji="1" lang="ja-JP" altLang="en-US" dirty="0"/>
              <a:t>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3891C-45F3-47B8-8729-A7D0186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7A975BD-3F18-4A00-AA64-F46059341058}"/>
              </a:ext>
            </a:extLst>
          </p:cNvPr>
          <p:cNvGraphicFramePr>
            <a:graphicFrameLocks noGrp="1"/>
          </p:cNvGraphicFramePr>
          <p:nvPr/>
        </p:nvGraphicFramePr>
        <p:xfrm>
          <a:off x="224964" y="2622785"/>
          <a:ext cx="2790366" cy="15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873883770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A56F81B4-3D2D-4C75-83E2-D3A89A3D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547" y="1746085"/>
            <a:ext cx="2997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48C6D5C3-4107-4A3E-803B-1A6D7AE6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787" y="2322751"/>
            <a:ext cx="2451861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363C4B1F-C17A-4CCC-98E3-2244B107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65" y="4324838"/>
            <a:ext cx="2469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4C5F4C4-B93A-4DD3-ADAA-1337CE4F8C7B}"/>
              </a:ext>
            </a:extLst>
          </p:cNvPr>
          <p:cNvGraphicFramePr>
            <a:graphicFrameLocks noGrp="1"/>
          </p:cNvGraphicFramePr>
          <p:nvPr/>
        </p:nvGraphicFramePr>
        <p:xfrm>
          <a:off x="6233128" y="2673826"/>
          <a:ext cx="1923233" cy="15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D8FBDD1D-D20B-4EAF-89BA-41423551A2D5}"/>
              </a:ext>
            </a:extLst>
          </p:cNvPr>
          <p:cNvSpPr/>
          <p:nvPr/>
        </p:nvSpPr>
        <p:spPr>
          <a:xfrm>
            <a:off x="3981691" y="3287210"/>
            <a:ext cx="1163256" cy="54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46DA87E9-8A07-416A-840B-ABD8B219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46" y="4417169"/>
            <a:ext cx="319863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２つの属性「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」，「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射影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0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63D5-CA07-4A5D-86AE-EE43C18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問い合わせでの重複行除去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8BA355-34B7-4227-9641-B2A18205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63663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問い合わせ（クエリ</a:t>
            </a:r>
            <a:r>
              <a:rPr kumimoji="1" lang="ja-JP" altLang="en-US" dirty="0"/>
              <a:t>）に </a:t>
            </a:r>
            <a:r>
              <a:rPr kumimoji="1" lang="en-US" altLang="ja-JP" b="1" dirty="0">
                <a:solidFill>
                  <a:srgbClr val="C00000"/>
                </a:solidFill>
              </a:rPr>
              <a:t>DISTINCT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を付けることで，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結果に対して</a:t>
            </a:r>
            <a:r>
              <a:rPr kumimoji="1" lang="ja-JP" altLang="en-US" b="1" dirty="0">
                <a:solidFill>
                  <a:srgbClr val="C00000"/>
                </a:solidFill>
              </a:rPr>
              <a:t>重複行除去</a:t>
            </a:r>
            <a:r>
              <a:rPr kumimoji="1" lang="ja-JP" altLang="en-US" dirty="0"/>
              <a:t>が行われる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3891C-45F3-47B8-8729-A7D0186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7A975BD-3F18-4A00-AA64-F46059341058}"/>
              </a:ext>
            </a:extLst>
          </p:cNvPr>
          <p:cNvGraphicFramePr>
            <a:graphicFrameLocks noGrp="1"/>
          </p:cNvGraphicFramePr>
          <p:nvPr/>
        </p:nvGraphicFramePr>
        <p:xfrm>
          <a:off x="242326" y="2884029"/>
          <a:ext cx="2790366" cy="151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873883770"/>
                    </a:ext>
                  </a:extLst>
                </a:gridCol>
              </a:tblGrid>
              <a:tr h="3339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A56F81B4-3D2D-4C75-83E2-D3A89A3D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909" y="2007329"/>
            <a:ext cx="29970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48C6D5C3-4107-4A3E-803B-1A6D7AE6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299" y="2492171"/>
            <a:ext cx="3390254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SELECT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DISTINCT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FROM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;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363C4B1F-C17A-4CCC-98E3-2244B107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27" y="4586082"/>
            <a:ext cx="2469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4C5F4C4-B93A-4DD3-ADAA-1337CE4F8C7B}"/>
              </a:ext>
            </a:extLst>
          </p:cNvPr>
          <p:cNvGraphicFramePr>
            <a:graphicFrameLocks noGrp="1"/>
          </p:cNvGraphicFramePr>
          <p:nvPr/>
        </p:nvGraphicFramePr>
        <p:xfrm>
          <a:off x="6655604" y="2863564"/>
          <a:ext cx="1923233" cy="113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+mn-lt"/>
                          <a:ea typeface="+mn-ea"/>
                        </a:rPr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もも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D8FBDD1D-D20B-4EAF-89BA-41423551A2D5}"/>
              </a:ext>
            </a:extLst>
          </p:cNvPr>
          <p:cNvSpPr/>
          <p:nvPr/>
        </p:nvSpPr>
        <p:spPr>
          <a:xfrm>
            <a:off x="3999053" y="3548454"/>
            <a:ext cx="1163256" cy="54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46DA87E9-8A07-416A-840B-ABD8B2190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96" y="4262916"/>
            <a:ext cx="319863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果物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について，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２つの属性「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」，「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単価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射影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BAE4D179-14B0-4F3B-904E-AD65060F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96" y="5451170"/>
            <a:ext cx="21760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結果に対して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重複行除去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67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78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21033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ビューを用いた重複行除去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ページ３４～３７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の編集と実行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重複行除去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68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826084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1159293"/>
            <a:ext cx="519545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SELECT</a:t>
            </a:r>
            <a:r>
              <a:rPr lang="en-US" altLang="ja-JP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DISTINCT </a:t>
            </a:r>
            <a:r>
              <a:rPr lang="ja-JP" altLang="en-US" sz="3200" b="1" dirty="0">
                <a:latin typeface="Calibri" panose="020F0502020204030204" pitchFamily="34" charset="0"/>
              </a:rPr>
              <a:t>朝食</a:t>
            </a:r>
            <a:endParaRPr lang="en-US" altLang="ja-JP" sz="3200" b="1" dirty="0">
              <a:latin typeface="Calibri" panose="020F0502020204030204" pitchFamily="34" charset="0"/>
            </a:endParaRPr>
          </a:p>
          <a:p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FROM</a:t>
            </a:r>
            <a:r>
              <a:rPr lang="en-US" altLang="ja-JP" sz="3200" b="1" dirty="0">
                <a:latin typeface="Calibri" panose="020F0502020204030204" pitchFamily="34" charset="0"/>
              </a:rPr>
              <a:t> </a:t>
            </a:r>
            <a:r>
              <a:rPr lang="ja-JP" altLang="en-US" sz="3200" b="1" dirty="0">
                <a:latin typeface="Calibri" panose="020F0502020204030204" pitchFamily="34" charset="0"/>
              </a:rPr>
              <a:t>朝食と値段</a:t>
            </a:r>
            <a:r>
              <a:rPr lang="en-US" altLang="ja-JP" sz="3200" b="1" dirty="0">
                <a:latin typeface="Calibri" panose="020F0502020204030204" pitchFamily="34" charset="0"/>
              </a:rPr>
              <a:t>;</a:t>
            </a:r>
            <a:endParaRPr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383656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DB4868-E1D0-490E-841C-2A736E22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89" y="2372280"/>
            <a:ext cx="4350664" cy="10361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C24948-9F5E-4976-B0E5-8B2768D60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07" y="4313354"/>
            <a:ext cx="3554360" cy="22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1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ビューに戻る</a:t>
            </a:r>
            <a:r>
              <a:rPr lang="ja-JP" altLang="en-US" sz="2400" dirty="0">
                <a:latin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460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321056"/>
            <a:ext cx="9143771" cy="1991979"/>
          </a:xfrm>
        </p:spPr>
        <p:txBody>
          <a:bodyPr anchor="b">
            <a:normAutofit/>
          </a:bodyPr>
          <a:lstStyle/>
          <a:p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2-5.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によるテーブル分解（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36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1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</a:t>
            </a:r>
            <a:r>
              <a:rPr kumimoji="1" lang="ja-JP" altLang="en-US" dirty="0"/>
              <a:t>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8EF913-10A9-428B-8F9D-BDF6DA54E592}"/>
              </a:ext>
            </a:extLst>
          </p:cNvPr>
          <p:cNvSpPr txBox="1"/>
          <p:nvPr/>
        </p:nvSpPr>
        <p:spPr>
          <a:xfrm>
            <a:off x="1932925" y="42046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404D9-13D7-4CA2-B4A0-82AEB087E168}"/>
              </a:ext>
            </a:extLst>
          </p:cNvPr>
          <p:cNvSpPr txBox="1"/>
          <p:nvPr/>
        </p:nvSpPr>
        <p:spPr>
          <a:xfrm>
            <a:off x="1932925" y="56089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3950137" y="361561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3845447" y="48442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6A727-C6DF-461C-AF8E-A84B4AB4BAA4}"/>
              </a:ext>
            </a:extLst>
          </p:cNvPr>
          <p:cNvSpPr/>
          <p:nvPr/>
        </p:nvSpPr>
        <p:spPr>
          <a:xfrm>
            <a:off x="5481053" y="3405488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63D8D1-9773-45D3-AE5F-05F6C650D24C}"/>
              </a:ext>
            </a:extLst>
          </p:cNvPr>
          <p:cNvSpPr txBox="1"/>
          <p:nvPr/>
        </p:nvSpPr>
        <p:spPr>
          <a:xfrm>
            <a:off x="5790228" y="54127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1CF1F7-F384-4979-9D3D-0C7AFFB74F59}"/>
              </a:ext>
            </a:extLst>
          </p:cNvPr>
          <p:cNvSpPr/>
          <p:nvPr/>
        </p:nvSpPr>
        <p:spPr>
          <a:xfrm>
            <a:off x="2225648" y="3162097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4E13CE6-19EE-4485-A066-2BFC2EA880D2}"/>
              </a:ext>
            </a:extLst>
          </p:cNvPr>
          <p:cNvSpPr/>
          <p:nvPr/>
        </p:nvSpPr>
        <p:spPr>
          <a:xfrm>
            <a:off x="2017326" y="5105501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E86EF-8EC4-A5B2-C6CD-E0597F2A52B0}"/>
              </a:ext>
            </a:extLst>
          </p:cNvPr>
          <p:cNvSpPr txBox="1"/>
          <p:nvPr/>
        </p:nvSpPr>
        <p:spPr>
          <a:xfrm>
            <a:off x="630569" y="1141274"/>
            <a:ext cx="8193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は，テーブル間の関連に基づいて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複数のテーブル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つにまとめる操作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例：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従業員テーブル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部署テーブル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を結合，従業員の名前と所属部署の名前を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に集める．</a:t>
            </a:r>
          </a:p>
        </p:txBody>
      </p:sp>
    </p:spTree>
    <p:extLst>
      <p:ext uri="{BB962C8B-B14F-4D97-AF65-F5344CB8AC3E}">
        <p14:creationId xmlns:p14="http://schemas.microsoft.com/office/powerpoint/2010/main" val="33382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テーブル分解を行う理由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冗長なデータを排除</a:t>
            </a:r>
            <a:r>
              <a:rPr lang="ja-JP" altLang="en-US" dirty="0"/>
              <a:t>する</a:t>
            </a:r>
            <a:r>
              <a:rPr lang="ja-JP" altLang="en-US" b="1" dirty="0"/>
              <a:t>正規化</a:t>
            </a:r>
            <a:r>
              <a:rPr lang="ja-JP" altLang="en-US" dirty="0"/>
              <a:t>を行う</a:t>
            </a:r>
            <a:endParaRPr lang="en-US" altLang="ja-JP" dirty="0"/>
          </a:p>
          <a:p>
            <a:pPr marL="514350" indent="-514350">
              <a:buFont typeface="+mj-ea"/>
              <a:buAutoNum type="circleNumDbPlain"/>
            </a:pPr>
            <a:r>
              <a:rPr lang="ja-JP" altLang="en-US" b="1" dirty="0"/>
              <a:t>より小さなテーブル</a:t>
            </a:r>
            <a:r>
              <a:rPr lang="ja-JP" altLang="en-US" dirty="0"/>
              <a:t>に分解する</a:t>
            </a:r>
            <a:r>
              <a:rPr lang="ja-JP" altLang="en-US"/>
              <a:t>ことで，</a:t>
            </a:r>
            <a:r>
              <a:rPr lang="ja-JP" altLang="en-US" b="1"/>
              <a:t>問い合わせ</a:t>
            </a:r>
            <a:r>
              <a:rPr lang="ja-JP" altLang="en-US" b="1" dirty="0"/>
              <a:t>（クエリ）の性能を向上</a:t>
            </a:r>
            <a:r>
              <a:rPr lang="ja-JP" altLang="en-US" dirty="0"/>
              <a:t>させる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67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8699C8-3F28-450F-A09D-A1D75443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" y="175028"/>
            <a:ext cx="8943806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の機能 </a:t>
            </a:r>
            <a:r>
              <a:rPr kumimoji="1" lang="en-US" altLang="ja-JP" dirty="0"/>
              <a:t>INTO </a:t>
            </a:r>
            <a:r>
              <a:rPr kumimoji="1" lang="ja-JP" altLang="en-US" dirty="0"/>
              <a:t>を用いた問い合わせ結果の保存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C687EF-736C-488B-92C4-3BE75BD0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INTO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結果</a:t>
            </a:r>
            <a:r>
              <a:rPr lang="ja-JP" altLang="en-US" sz="2400" b="1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新しいテーブルに保存する</a:t>
            </a:r>
            <a:endParaRPr kumimoji="1" lang="en-US" altLang="ja-JP" sz="2400" dirty="0"/>
          </a:p>
          <a:p>
            <a:r>
              <a:rPr lang="ja-JP" altLang="en-US" sz="2400" dirty="0"/>
              <a:t>マイクロソフト </a:t>
            </a:r>
            <a:r>
              <a:rPr lang="en-US" altLang="ja-JP" sz="2400" dirty="0"/>
              <a:t>Access </a:t>
            </a:r>
            <a:r>
              <a:rPr lang="ja-JP" altLang="en-US" sz="2400" b="1" dirty="0" err="1">
                <a:solidFill>
                  <a:srgbClr val="FF0000"/>
                </a:solidFill>
              </a:rPr>
              <a:t>だけ</a:t>
            </a:r>
            <a:r>
              <a:rPr lang="ja-JP" altLang="en-US" sz="2400" dirty="0" err="1"/>
              <a:t>の</a:t>
            </a:r>
            <a:r>
              <a:rPr lang="ja-JP" altLang="en-US" sz="2400" dirty="0"/>
              <a:t>機能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DFCC9E-D622-438B-BD71-105C66BC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右矢印 20">
            <a:extLst>
              <a:ext uri="{FF2B5EF4-FFF2-40B4-BE49-F238E27FC236}">
                <a16:creationId xmlns:a16="http://schemas.microsoft.com/office/drawing/2014/main" id="{81366B25-CD44-4E62-8B4C-589BC4B9DA3F}"/>
              </a:ext>
            </a:extLst>
          </p:cNvPr>
          <p:cNvSpPr/>
          <p:nvPr/>
        </p:nvSpPr>
        <p:spPr>
          <a:xfrm>
            <a:off x="4246165" y="4554378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951D4FC-A4E9-4E9C-9313-E3FA7FA75B6F}"/>
              </a:ext>
            </a:extLst>
          </p:cNvPr>
          <p:cNvGraphicFramePr>
            <a:graphicFrameLocks noGrp="1"/>
          </p:cNvGraphicFramePr>
          <p:nvPr/>
        </p:nvGraphicFramePr>
        <p:xfrm>
          <a:off x="163040" y="3855333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100B272-F2F8-4D93-8BBE-F77BD318C66B}"/>
              </a:ext>
            </a:extLst>
          </p:cNvPr>
          <p:cNvGraphicFramePr>
            <a:graphicFrameLocks noGrp="1"/>
          </p:cNvGraphicFramePr>
          <p:nvPr/>
        </p:nvGraphicFramePr>
        <p:xfrm>
          <a:off x="5472360" y="4322148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F656E4-3D28-410A-A212-CAACAC397139}"/>
              </a:ext>
            </a:extLst>
          </p:cNvPr>
          <p:cNvSpPr txBox="1"/>
          <p:nvPr/>
        </p:nvSpPr>
        <p:spPr>
          <a:xfrm>
            <a:off x="3174716" y="2606030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b="1" dirty="0"/>
              <a:t>朝食メニュー</a:t>
            </a:r>
            <a:endParaRPr lang="en-US" altLang="ja-JP" sz="2400" b="1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DCC2B040-B868-4F42-8359-E4F27EB5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8" y="6373187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朝食と値段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A0D7EA94-4B98-44FC-B073-729FE061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728" y="5800249"/>
            <a:ext cx="29205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新しく作成</a:t>
            </a: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される</a:t>
            </a:r>
            <a:endParaRPr lang="en-US" altLang="ja-JP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朝食メニュー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CCC213-5D53-C213-9DC8-9219D1023976}"/>
              </a:ext>
            </a:extLst>
          </p:cNvPr>
          <p:cNvSpPr/>
          <p:nvPr/>
        </p:nvSpPr>
        <p:spPr>
          <a:xfrm>
            <a:off x="3083528" y="2959135"/>
            <a:ext cx="3073793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2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テーブル分解を行う 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296504" y="2695365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4246390" y="38893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3CE6D25-3048-4559-883A-AF48AC09F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13010"/>
              </p:ext>
            </p:extLst>
          </p:nvPr>
        </p:nvGraphicFramePr>
        <p:xfrm>
          <a:off x="213379" y="199632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2628"/>
              </p:ext>
            </p:extLst>
          </p:nvPr>
        </p:nvGraphicFramePr>
        <p:xfrm>
          <a:off x="5263139" y="3493955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1B4840C-F5E1-4E43-AD53-9113C673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57296"/>
              </p:ext>
            </p:extLst>
          </p:nvPr>
        </p:nvGraphicFramePr>
        <p:xfrm>
          <a:off x="5263139" y="159081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BB6C8DED-C07F-416F-95DB-0A722E79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59" y="4520571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テーブル</a:t>
            </a: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朝食と値段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05421D-1317-4139-8111-02AA1DCF90FE}"/>
              </a:ext>
            </a:extLst>
          </p:cNvPr>
          <p:cNvSpPr txBox="1"/>
          <p:nvPr/>
        </p:nvSpPr>
        <p:spPr>
          <a:xfrm>
            <a:off x="1243371" y="649140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名前</a:t>
            </a:r>
            <a:r>
              <a:rPr lang="en-US" altLang="ja-JP" sz="2400" dirty="0"/>
              <a:t>, </a:t>
            </a:r>
            <a:r>
              <a:rPr lang="ja-JP" altLang="en-US" sz="2400" dirty="0"/>
              <a:t>朝食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各自の朝食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F726B-F70C-4117-B9B8-40F9C4741961}"/>
              </a:ext>
            </a:extLst>
          </p:cNvPr>
          <p:cNvSpPr txBox="1"/>
          <p:nvPr/>
        </p:nvSpPr>
        <p:spPr>
          <a:xfrm>
            <a:off x="1471481" y="4956663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32884C-F470-C596-54FE-7D707C2222F3}"/>
              </a:ext>
            </a:extLst>
          </p:cNvPr>
          <p:cNvSpPr txBox="1"/>
          <p:nvPr/>
        </p:nvSpPr>
        <p:spPr>
          <a:xfrm>
            <a:off x="506043" y="6300926"/>
            <a:ext cx="758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２つの 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の実行により、テーブル分解を行っている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9A72DF-B4DE-413E-23FE-E6ACC306CB5B}"/>
              </a:ext>
            </a:extLst>
          </p:cNvPr>
          <p:cNvSpPr/>
          <p:nvPr/>
        </p:nvSpPr>
        <p:spPr>
          <a:xfrm>
            <a:off x="2268035" y="614423"/>
            <a:ext cx="1254299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8C32DE-40B4-3339-C4F4-19D4527243DC}"/>
              </a:ext>
            </a:extLst>
          </p:cNvPr>
          <p:cNvSpPr/>
          <p:nvPr/>
        </p:nvSpPr>
        <p:spPr>
          <a:xfrm>
            <a:off x="2420435" y="4941484"/>
            <a:ext cx="1254299" cy="469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BD80286-F337-5AE2-EC0A-D8B167100212}"/>
              </a:ext>
            </a:extLst>
          </p:cNvPr>
          <p:cNvCxnSpPr>
            <a:cxnSpLocks/>
          </p:cNvCxnSpPr>
          <p:nvPr/>
        </p:nvCxnSpPr>
        <p:spPr>
          <a:xfrm flipH="1" flipV="1">
            <a:off x="3630547" y="877041"/>
            <a:ext cx="1991121" cy="2223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14EE656-9172-024A-5309-1A92E3001322}"/>
              </a:ext>
            </a:extLst>
          </p:cNvPr>
          <p:cNvCxnSpPr>
            <a:cxnSpLocks/>
          </p:cNvCxnSpPr>
          <p:nvPr/>
        </p:nvCxnSpPr>
        <p:spPr>
          <a:xfrm flipH="1">
            <a:off x="3522334" y="1301556"/>
            <a:ext cx="2099334" cy="3550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8FC642-5375-A9DA-70BC-0FED3E24A3D1}"/>
              </a:ext>
            </a:extLst>
          </p:cNvPr>
          <p:cNvSpPr txBox="1"/>
          <p:nvPr/>
        </p:nvSpPr>
        <p:spPr>
          <a:xfrm>
            <a:off x="5801297" y="698363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テーブル分解では、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重複行除去が必須</a:t>
            </a:r>
          </a:p>
        </p:txBody>
      </p:sp>
    </p:spTree>
    <p:extLst>
      <p:ext uri="{BB962C8B-B14F-4D97-AF65-F5344CB8AC3E}">
        <p14:creationId xmlns:p14="http://schemas.microsoft.com/office/powerpoint/2010/main" val="215328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重複行除去する場合としない場合の違い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99747"/>
              </p:ext>
            </p:extLst>
          </p:nvPr>
        </p:nvGraphicFramePr>
        <p:xfrm>
          <a:off x="5119552" y="1593788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A922A180-D764-4291-A90B-CABB906A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52" y="943698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重複行除去する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93CCA466-9C39-4A65-BDE1-555AC571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21990"/>
              </p:ext>
            </p:extLst>
          </p:nvPr>
        </p:nvGraphicFramePr>
        <p:xfrm>
          <a:off x="5119552" y="4618991"/>
          <a:ext cx="338614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09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EC9FF0FD-06D8-07F1-EA5D-A5DF9826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51" y="3693709"/>
            <a:ext cx="29205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重複行除去しない</a:t>
            </a:r>
            <a:endParaRPr lang="en-US" altLang="ja-JP" sz="2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8AEA5F-F08F-C834-8501-A664F9ECDCCE}"/>
              </a:ext>
            </a:extLst>
          </p:cNvPr>
          <p:cNvSpPr txBox="1"/>
          <p:nvPr/>
        </p:nvSpPr>
        <p:spPr>
          <a:xfrm>
            <a:off x="941237" y="1645134"/>
            <a:ext cx="38301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7C31ED-733E-B254-E2A4-8753E51CC413}"/>
              </a:ext>
            </a:extLst>
          </p:cNvPr>
          <p:cNvSpPr txBox="1"/>
          <p:nvPr/>
        </p:nvSpPr>
        <p:spPr>
          <a:xfrm>
            <a:off x="941237" y="4757160"/>
            <a:ext cx="273639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</a:t>
            </a:r>
            <a:r>
              <a:rPr lang="ja-JP" altLang="en-US" sz="2400" dirty="0"/>
              <a:t>朝食</a:t>
            </a:r>
            <a:r>
              <a:rPr lang="en-US" altLang="ja-JP" sz="2400" dirty="0"/>
              <a:t>, </a:t>
            </a:r>
            <a:r>
              <a:rPr lang="ja-JP" altLang="en-US" sz="2400" dirty="0"/>
              <a:t>値段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INTO </a:t>
            </a:r>
            <a:r>
              <a:rPr lang="ja-JP" altLang="en-US" sz="2400" dirty="0"/>
              <a:t>朝食メニュー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朝食と値段</a:t>
            </a:r>
            <a:r>
              <a:rPr lang="en-US" altLang="ja-JP" sz="2400" b="1" dirty="0">
                <a:solidFill>
                  <a:srgbClr val="C00000"/>
                </a:solidFill>
              </a:rPr>
              <a:t>;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1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ビューを用いたテーブル分解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ページ４４～４９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の編集と実行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テーブル分解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INTO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8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382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851516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3200" b="1" dirty="0"/>
              <a:t>名前</a:t>
            </a:r>
            <a:r>
              <a:rPr lang="en-US" altLang="ja-JP" sz="3200" b="1" dirty="0"/>
              <a:t>, </a:t>
            </a:r>
            <a:r>
              <a:rPr lang="ja-JP" altLang="en-US" sz="3200" b="1" dirty="0"/>
              <a:t>朝食</a:t>
            </a:r>
            <a:r>
              <a:rPr lang="en-US" altLang="ja-JP" sz="3200" b="1" dirty="0"/>
              <a:t> </a:t>
            </a:r>
          </a:p>
          <a:p>
            <a:r>
              <a:rPr lang="en-US" altLang="ja-JP" sz="3200" b="1" dirty="0">
                <a:solidFill>
                  <a:srgbClr val="C00000"/>
                </a:solidFill>
              </a:rPr>
              <a:t>INTO </a:t>
            </a:r>
            <a:r>
              <a:rPr lang="ja-JP" altLang="en-US" sz="3200" b="1" dirty="0"/>
              <a:t>各自の朝食</a:t>
            </a:r>
            <a:endParaRPr lang="en-US" altLang="ja-JP" sz="3200" b="1" dirty="0"/>
          </a:p>
          <a:p>
            <a:r>
              <a:rPr lang="en-US" altLang="ja-JP" sz="3200" b="1" dirty="0">
                <a:solidFill>
                  <a:srgbClr val="C00000"/>
                </a:solidFill>
              </a:rPr>
              <a:t>FROM </a:t>
            </a:r>
            <a:r>
              <a:rPr lang="ja-JP" altLang="en-US" sz="3200" b="1" dirty="0"/>
              <a:t>朝食と値段</a:t>
            </a:r>
            <a:r>
              <a:rPr lang="en-US" altLang="ja-JP" sz="3200" b="1" dirty="0">
                <a:solidFill>
                  <a:srgbClr val="C00000"/>
                </a:solidFill>
              </a:rPr>
              <a:t>;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確認画面が出るので「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」を選ぶ．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新しいテーブルが増える</a:t>
            </a:r>
            <a:r>
              <a:rPr lang="ja-JP" altLang="en-US" sz="2400" dirty="0">
                <a:latin typeface="メイリオ" panose="020B0604030504040204" pitchFamily="50" charset="-128"/>
              </a:rPr>
              <a:t>ので確認する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FF3923B-BD98-4527-9A6F-30926363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1" y="2545989"/>
            <a:ext cx="3161833" cy="104945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4AEDE1C-EDBB-457E-96BA-DFF89BA3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5429570"/>
            <a:ext cx="1719123" cy="1054254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BDE57B8-080E-4996-8554-497C087814A7}"/>
              </a:ext>
            </a:extLst>
          </p:cNvPr>
          <p:cNvSpPr/>
          <p:nvPr/>
        </p:nvSpPr>
        <p:spPr>
          <a:xfrm>
            <a:off x="902035" y="5780937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9725AA-5F5C-4501-A583-83EA0EED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635" y="5244165"/>
            <a:ext cx="3810330" cy="142506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C58733-8B80-4466-8DAD-CEC98EC06052}"/>
              </a:ext>
            </a:extLst>
          </p:cNvPr>
          <p:cNvSpPr/>
          <p:nvPr/>
        </p:nvSpPr>
        <p:spPr>
          <a:xfrm>
            <a:off x="3484282" y="6245412"/>
            <a:ext cx="986118" cy="4760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D65E148-79A8-490D-8E9C-D50D8C27D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09" y="4782857"/>
            <a:ext cx="1560422" cy="183169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9FB36FE-7C10-4BA9-A67D-D73E636B3206}"/>
              </a:ext>
            </a:extLst>
          </p:cNvPr>
          <p:cNvSpPr/>
          <p:nvPr/>
        </p:nvSpPr>
        <p:spPr>
          <a:xfrm>
            <a:off x="6495182" y="6245412"/>
            <a:ext cx="750569" cy="16734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06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CD03BB4-0412-44A4-87F6-776714F3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08" y="4763661"/>
            <a:ext cx="1453524" cy="19496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455107-4F43-432F-BC32-4B182AC3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00" y="5311654"/>
            <a:ext cx="3776037" cy="14098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95436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今度は、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851516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3200" b="1" dirty="0"/>
              <a:t>朝食</a:t>
            </a:r>
            <a:r>
              <a:rPr lang="en-US" altLang="ja-JP" sz="3200" b="1" dirty="0"/>
              <a:t>, </a:t>
            </a:r>
            <a:r>
              <a:rPr lang="ja-JP" altLang="en-US" sz="3200" b="1" dirty="0"/>
              <a:t>値段</a:t>
            </a:r>
            <a:r>
              <a:rPr lang="en-US" altLang="ja-JP" sz="3200" b="1" dirty="0"/>
              <a:t> </a:t>
            </a:r>
          </a:p>
          <a:p>
            <a:r>
              <a:rPr lang="en-US" altLang="ja-JP" sz="3200" b="1" dirty="0">
                <a:solidFill>
                  <a:srgbClr val="C00000"/>
                </a:solidFill>
              </a:rPr>
              <a:t>INTO </a:t>
            </a:r>
            <a:r>
              <a:rPr lang="ja-JP" altLang="en-US" sz="3200" b="1" dirty="0"/>
              <a:t>朝食メニュー</a:t>
            </a:r>
            <a:endParaRPr lang="en-US" altLang="ja-JP" sz="3200" b="1" dirty="0"/>
          </a:p>
          <a:p>
            <a:r>
              <a:rPr lang="en-US" altLang="ja-JP" sz="3200" b="1" dirty="0">
                <a:solidFill>
                  <a:srgbClr val="C00000"/>
                </a:solidFill>
              </a:rPr>
              <a:t>FROM </a:t>
            </a:r>
            <a:r>
              <a:rPr lang="ja-JP" altLang="en-US" sz="3200" b="1" dirty="0"/>
              <a:t>朝食と値段</a:t>
            </a:r>
            <a:r>
              <a:rPr lang="en-US" altLang="ja-JP" sz="3200" b="1" dirty="0">
                <a:solidFill>
                  <a:srgbClr val="C00000"/>
                </a:solidFill>
              </a:rPr>
              <a:t>;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983867" y="115929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, ;</a:t>
            </a:r>
          </a:p>
          <a:p>
            <a:r>
              <a:rPr kumimoji="1" lang="ja-JP" altLang="en-US" sz="2800" dirty="0"/>
              <a:t>は半角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3706090"/>
            <a:ext cx="8195601" cy="294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確認画面が出るので「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」を選ぶ．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新しいテーブルが増える</a:t>
            </a:r>
            <a:r>
              <a:rPr lang="ja-JP" altLang="en-US" sz="2400" dirty="0">
                <a:latin typeface="メイリオ" panose="020B0604030504040204" pitchFamily="50" charset="-128"/>
              </a:rPr>
              <a:t>ので確認する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3D287C-8BB6-47B8-987A-4B310F6FF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5" y="5429570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EB0144-905C-47BA-A52A-29D6D49287F2}"/>
              </a:ext>
            </a:extLst>
          </p:cNvPr>
          <p:cNvSpPr/>
          <p:nvPr/>
        </p:nvSpPr>
        <p:spPr>
          <a:xfrm>
            <a:off x="902035" y="5780937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D32A34C-4529-4924-B920-865D4C5660AF}"/>
              </a:ext>
            </a:extLst>
          </p:cNvPr>
          <p:cNvSpPr/>
          <p:nvPr/>
        </p:nvSpPr>
        <p:spPr>
          <a:xfrm>
            <a:off x="3474452" y="6324532"/>
            <a:ext cx="986118" cy="4760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A7DA1C-06BD-4FB5-8492-2562FEAE2E66}"/>
              </a:ext>
            </a:extLst>
          </p:cNvPr>
          <p:cNvSpPr/>
          <p:nvPr/>
        </p:nvSpPr>
        <p:spPr>
          <a:xfrm>
            <a:off x="6422772" y="6538913"/>
            <a:ext cx="750569" cy="16734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88B5C8-0C23-49C7-B11A-C653910D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905" y="2546072"/>
            <a:ext cx="2721271" cy="10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015B7E-2ECC-4F98-86B3-048617B3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7" y="2227740"/>
            <a:ext cx="5486761" cy="24139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各自の朝食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ダブルクリック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中身を確認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29001" y="3321036"/>
            <a:ext cx="1536927" cy="54333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609" y="4972570"/>
            <a:ext cx="7516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 </a:t>
            </a:r>
            <a:r>
              <a:rPr kumimoji="1" lang="ja-JP" altLang="en-US" sz="2100" b="1" dirty="0"/>
              <a:t>中身がおかしい</a:t>
            </a:r>
            <a:r>
              <a:rPr kumimoji="1" lang="ja-JP" altLang="en-US" sz="2100" dirty="0"/>
              <a:t>ときは、「各自の朝食」を右クリックし、</a:t>
            </a:r>
            <a:endParaRPr kumimoji="1" lang="en-US" altLang="ja-JP" sz="2100" dirty="0"/>
          </a:p>
          <a:p>
            <a:r>
              <a:rPr lang="ja-JP" altLang="en-US" sz="2100" dirty="0"/>
              <a:t>　</a:t>
            </a:r>
            <a:r>
              <a:rPr kumimoji="1" lang="ja-JP" altLang="en-US" sz="2100" dirty="0"/>
              <a:t>右クリックメニューで</a:t>
            </a:r>
            <a:r>
              <a:rPr kumimoji="1" lang="ja-JP" altLang="en-US" sz="2100" b="1" dirty="0"/>
              <a:t>削除</a:t>
            </a:r>
            <a:r>
              <a:rPr kumimoji="1" lang="ja-JP" altLang="en-US" sz="2100" dirty="0"/>
              <a:t>。</a:t>
            </a:r>
            <a:r>
              <a:rPr lang="ja-JP" altLang="en-US" sz="2100" dirty="0"/>
              <a:t>そして、やり直す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619332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朝食メニュー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ダブルクリック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中身を確認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609" y="4972570"/>
            <a:ext cx="7786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/>
              <a:t>※ </a:t>
            </a:r>
            <a:r>
              <a:rPr kumimoji="1" lang="ja-JP" altLang="en-US" sz="2100" b="1" dirty="0"/>
              <a:t>中身がおかしい</a:t>
            </a:r>
            <a:r>
              <a:rPr kumimoji="1" lang="ja-JP" altLang="en-US" sz="2100" dirty="0"/>
              <a:t>ときは、「朝食メニュー」を右クリックし、</a:t>
            </a:r>
            <a:endParaRPr kumimoji="1" lang="en-US" altLang="ja-JP" sz="2100" dirty="0"/>
          </a:p>
          <a:p>
            <a:r>
              <a:rPr lang="ja-JP" altLang="en-US" sz="2100" dirty="0"/>
              <a:t>　</a:t>
            </a:r>
            <a:r>
              <a:rPr kumimoji="1" lang="ja-JP" altLang="en-US" sz="2100" dirty="0"/>
              <a:t>右クリックメニューで</a:t>
            </a:r>
            <a:r>
              <a:rPr kumimoji="1" lang="ja-JP" altLang="en-US" sz="2100" b="1" dirty="0"/>
              <a:t>削除</a:t>
            </a:r>
            <a:r>
              <a:rPr kumimoji="1" lang="ja-JP" altLang="en-US" sz="2100" dirty="0"/>
              <a:t>。</a:t>
            </a:r>
            <a:r>
              <a:rPr lang="ja-JP" altLang="en-US" sz="2100" dirty="0"/>
              <a:t>そして、やり直す</a:t>
            </a:r>
            <a:endParaRPr kumimoji="1" lang="ja-JP" altLang="en-US" sz="2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9F620E-B45B-4B52-BEF0-2EF38C13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37" y="2142727"/>
            <a:ext cx="5272022" cy="241043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E09883-4EDB-4916-8ACB-F8FDBD06BC99}"/>
              </a:ext>
            </a:extLst>
          </p:cNvPr>
          <p:cNvSpPr/>
          <p:nvPr/>
        </p:nvSpPr>
        <p:spPr>
          <a:xfrm>
            <a:off x="1469437" y="4046312"/>
            <a:ext cx="1871410" cy="54333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444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08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ED9F5-1840-71A8-964A-B3B761C7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2AED68-A270-48A2-6B42-DFFF2673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91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b="1" dirty="0"/>
              <a:t>SQL</a:t>
            </a:r>
            <a:r>
              <a:rPr kumimoji="1" lang="ja-JP" altLang="en-US" sz="2000" b="1" dirty="0"/>
              <a:t>による重複行除去</a:t>
            </a:r>
          </a:p>
          <a:p>
            <a:r>
              <a:rPr kumimoji="1" lang="ja-JP" altLang="en-US" sz="2000" dirty="0"/>
              <a:t>目的：</a:t>
            </a:r>
            <a:r>
              <a:rPr kumimoji="1" lang="ja-JP" altLang="en-US" sz="2000" b="1" dirty="0"/>
              <a:t>同じ値を持つ複数の行について、</a:t>
            </a:r>
            <a:r>
              <a:rPr kumimoji="1" lang="en-US" altLang="ja-JP" sz="2000" b="1" dirty="0"/>
              <a:t>1</a:t>
            </a:r>
            <a:r>
              <a:rPr kumimoji="1" lang="ja-JP" altLang="en-US" sz="2000" b="1" dirty="0"/>
              <a:t>行だけ残して他は消す</a:t>
            </a:r>
          </a:p>
          <a:p>
            <a:r>
              <a:rPr kumimoji="1" lang="ja-JP" altLang="en-US" sz="2000" dirty="0"/>
              <a:t>キーワード：</a:t>
            </a:r>
            <a:r>
              <a:rPr kumimoji="1" lang="en-US" altLang="ja-JP" sz="2000" dirty="0"/>
              <a:t>DISTINCT</a:t>
            </a:r>
          </a:p>
          <a:p>
            <a:pPr marL="0" indent="0">
              <a:buNone/>
            </a:pPr>
            <a:r>
              <a:rPr kumimoji="1" lang="en-US" altLang="ja-JP" sz="2000" dirty="0"/>
              <a:t>    </a:t>
            </a:r>
            <a:r>
              <a:rPr kumimoji="1" lang="ja-JP" altLang="en-US" sz="2000" dirty="0"/>
              <a:t>例：</a:t>
            </a:r>
            <a:r>
              <a:rPr kumimoji="1" lang="en-US" altLang="ja-JP" sz="2000" b="1" dirty="0"/>
              <a:t>SELECT DISTINCT </a:t>
            </a:r>
            <a:r>
              <a:rPr kumimoji="1" lang="ja-JP" altLang="en-US" sz="2000" b="1" dirty="0"/>
              <a:t>朝食</a:t>
            </a:r>
            <a:r>
              <a:rPr kumimoji="1" lang="en-US" altLang="ja-JP" sz="2000" b="1" dirty="0"/>
              <a:t>, </a:t>
            </a:r>
            <a:r>
              <a:rPr kumimoji="1" lang="ja-JP" altLang="en-US" sz="2000" b="1" dirty="0"/>
              <a:t>値段 </a:t>
            </a:r>
            <a:r>
              <a:rPr kumimoji="1" lang="en-US" altLang="ja-JP" sz="2000" b="1" dirty="0"/>
              <a:t>FROM </a:t>
            </a:r>
            <a:r>
              <a:rPr kumimoji="1" lang="ja-JP" altLang="en-US" sz="2000" b="1" dirty="0"/>
              <a:t>朝食と値段</a:t>
            </a:r>
            <a:r>
              <a:rPr kumimoji="1" lang="en-US" altLang="ja-JP" sz="2000" b="1" dirty="0"/>
              <a:t>;</a:t>
            </a:r>
          </a:p>
          <a:p>
            <a:r>
              <a:rPr kumimoji="1" lang="en-US" altLang="ja-JP" sz="2000" dirty="0"/>
              <a:t>Access</a:t>
            </a:r>
            <a:r>
              <a:rPr kumimoji="1" lang="ja-JP" altLang="en-US" sz="2000" dirty="0"/>
              <a:t>の機能：</a:t>
            </a:r>
            <a:r>
              <a:rPr kumimoji="1" lang="en-US" altLang="ja-JP" sz="2000" dirty="0"/>
              <a:t>Access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SQL</a:t>
            </a:r>
            <a:r>
              <a:rPr kumimoji="1" lang="ja-JP" altLang="en-US" sz="2000" dirty="0"/>
              <a:t>ビューを使用してクエリを実行</a:t>
            </a:r>
          </a:p>
          <a:p>
            <a:r>
              <a:rPr kumimoji="1" lang="ja-JP" altLang="en-US" sz="2000" dirty="0"/>
              <a:t>注意点：クエリの結果に重複行が含まれる場合に有効</a:t>
            </a:r>
          </a:p>
          <a:p>
            <a:pPr marL="0" indent="0">
              <a:buNone/>
            </a:pPr>
            <a:r>
              <a:rPr kumimoji="1" lang="en-US" altLang="ja-JP" sz="2000" b="1" dirty="0"/>
              <a:t>SQL</a:t>
            </a:r>
            <a:r>
              <a:rPr kumimoji="1" lang="ja-JP" altLang="en-US" sz="2000" b="1" dirty="0"/>
              <a:t>によるテーブル分解</a:t>
            </a:r>
          </a:p>
          <a:p>
            <a:pPr marL="0" indent="0">
              <a:buNone/>
            </a:pPr>
            <a:r>
              <a:rPr kumimoji="1" lang="ja-JP" altLang="en-US" sz="2000" dirty="0"/>
              <a:t>    目的：</a:t>
            </a:r>
            <a:r>
              <a:rPr kumimoji="1" lang="en-US" altLang="ja-JP" sz="2000" b="1" dirty="0"/>
              <a:t>1</a:t>
            </a:r>
            <a:r>
              <a:rPr kumimoji="1" lang="ja-JP" altLang="en-US" sz="2000" b="1" dirty="0"/>
              <a:t>つのテーブルを</a:t>
            </a:r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つ以上のテーブルに分解</a:t>
            </a:r>
            <a:r>
              <a:rPr kumimoji="1" lang="ja-JP" altLang="en-US" sz="2000" dirty="0"/>
              <a:t>する。</a:t>
            </a:r>
          </a:p>
          <a:p>
            <a:pPr marL="0" indent="0">
              <a:buNone/>
            </a:pPr>
            <a:r>
              <a:rPr kumimoji="1" lang="ja-JP" altLang="en-US" sz="2000" dirty="0"/>
              <a:t>    主な理由：</a:t>
            </a:r>
            <a:r>
              <a:rPr kumimoji="1" lang="ja-JP" altLang="en-US" sz="2000" b="1" dirty="0"/>
              <a:t>冗長なデータの排除 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正規化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  <a:p>
            <a:pPr marL="0" indent="0">
              <a:buNone/>
            </a:pPr>
            <a:r>
              <a:rPr kumimoji="1" lang="ja-JP" altLang="en-US" sz="2000" dirty="0"/>
              <a:t>    キーワード：</a:t>
            </a:r>
            <a:r>
              <a:rPr kumimoji="1" lang="en-US" altLang="ja-JP" sz="2000" dirty="0"/>
              <a:t>INTO</a:t>
            </a:r>
          </a:p>
          <a:p>
            <a:pPr marL="0" indent="0">
              <a:buNone/>
            </a:pPr>
            <a:r>
              <a:rPr kumimoji="1" lang="en-US" altLang="ja-JP" sz="2000" dirty="0"/>
              <a:t>    </a:t>
            </a:r>
            <a:r>
              <a:rPr kumimoji="1" lang="ja-JP" altLang="en-US" sz="2000" dirty="0"/>
              <a:t>例</a:t>
            </a:r>
            <a:r>
              <a:rPr kumimoji="1" lang="ja-JP" altLang="en-US" sz="2000" b="1" dirty="0"/>
              <a:t>： </a:t>
            </a:r>
            <a:r>
              <a:rPr kumimoji="1" lang="en-US" altLang="ja-JP" sz="2000" b="1" dirty="0"/>
              <a:t>SELECT DISTINCT </a:t>
            </a:r>
            <a:r>
              <a:rPr kumimoji="1" lang="ja-JP" altLang="en-US" sz="2000" b="1" dirty="0"/>
              <a:t>朝食</a:t>
            </a:r>
            <a:r>
              <a:rPr kumimoji="1" lang="en-US" altLang="ja-JP" sz="2000" b="1" dirty="0"/>
              <a:t>, </a:t>
            </a:r>
            <a:r>
              <a:rPr kumimoji="1" lang="ja-JP" altLang="en-US" sz="2000" b="1" dirty="0"/>
              <a:t>値段 </a:t>
            </a:r>
            <a:r>
              <a:rPr kumimoji="1" lang="en-US" altLang="ja-JP" sz="2000" b="1" dirty="0"/>
              <a:t>INTO </a:t>
            </a:r>
            <a:r>
              <a:rPr kumimoji="1" lang="ja-JP" altLang="en-US" sz="2000" b="1" dirty="0"/>
              <a:t>朝食メニュー </a:t>
            </a:r>
            <a:r>
              <a:rPr kumimoji="1" lang="en-US" altLang="ja-JP" sz="2000" b="1" dirty="0"/>
              <a:t>FROM </a:t>
            </a:r>
            <a:r>
              <a:rPr kumimoji="1" lang="ja-JP" altLang="en-US" sz="2000" b="1" dirty="0"/>
              <a:t>朝食と値段</a:t>
            </a:r>
            <a:r>
              <a:rPr kumimoji="1" lang="en-US" altLang="ja-JP" sz="2000" b="1" dirty="0"/>
              <a:t>;</a:t>
            </a:r>
          </a:p>
          <a:p>
            <a:pPr marL="0" indent="0">
              <a:buNone/>
            </a:pPr>
            <a:r>
              <a:rPr kumimoji="1" lang="en-US" altLang="ja-JP" sz="2000" dirty="0"/>
              <a:t>    Access</a:t>
            </a:r>
            <a:r>
              <a:rPr kumimoji="1" lang="ja-JP" altLang="en-US" sz="2000" dirty="0"/>
              <a:t>の特性：</a:t>
            </a:r>
            <a:r>
              <a:rPr kumimoji="1" lang="en-US" altLang="ja-JP" sz="2000" dirty="0"/>
              <a:t>INTO</a:t>
            </a:r>
            <a:r>
              <a:rPr kumimoji="1" lang="ja-JP" altLang="en-US" sz="2000" dirty="0"/>
              <a:t>は</a:t>
            </a:r>
            <a:r>
              <a:rPr kumimoji="1" lang="en-US" altLang="ja-JP" sz="2000" dirty="0"/>
              <a:t>Microsoft Access</a:t>
            </a:r>
            <a:r>
              <a:rPr kumimoji="1" lang="ja-JP" altLang="en-US" sz="2000" dirty="0"/>
              <a:t>独自の機能で、問い合わせの結果を新しいテーブルに保存する際に使用。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E448C8-5A71-E766-E642-CF5E49F0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6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7319" y="1193180"/>
            <a:ext cx="6355868" cy="420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0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の反復演習によるスキル向上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実践経験の積み重ね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Access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での操作を繰り返し行うことで、データベース操作に対する自信とスピードが向上します。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知識の定着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反復演習を通して学習内容が深化し、応用力も増していきます。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000" b="1" dirty="0"/>
              <a:t>柔軟な問い合わせ（クエリ）能力</a:t>
            </a:r>
            <a:r>
              <a:rPr lang="en-US" altLang="ja-JP" sz="2000" dirty="0"/>
              <a:t> 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効率的な情報抽出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SQL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の活用により、必要な情報を迅速に取得できるスキルを習得。</a:t>
            </a:r>
          </a:p>
          <a:p>
            <a:r>
              <a:rPr lang="ja-JP" altLang="en-US" sz="1600" b="1" dirty="0">
                <a:solidFill>
                  <a:srgbClr val="374151"/>
                </a:solidFill>
                <a:latin typeface="Söhne"/>
              </a:rPr>
              <a:t>複雑な検索の実行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WHERE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句や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DISTINCT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を用いて複雑な条件でのデータ抽出が可能になる。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③ データベース設計に関するスキル向上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データベース設計の改善</a:t>
            </a:r>
            <a:r>
              <a:rPr lang="en-US" altLang="ja-JP" sz="16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1600" dirty="0">
                <a:solidFill>
                  <a:srgbClr val="374151"/>
                </a:solidFill>
                <a:latin typeface="Söhne"/>
              </a:rPr>
              <a:t>テーブル分解を通じて、冗長なデータを排除し、データベースの構造を最適化する正規化を行う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　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36DF7-3E7E-9200-32A5-975F0E4E6A79}"/>
              </a:ext>
            </a:extLst>
          </p:cNvPr>
          <p:cNvSpPr txBox="1"/>
          <p:nvPr/>
        </p:nvSpPr>
        <p:spPr>
          <a:xfrm>
            <a:off x="2609385" y="5892582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データベース操作の実務能力向上だけでなく、</a:t>
            </a:r>
            <a:endParaRPr lang="en-US" altLang="ja-JP" dirty="0"/>
          </a:p>
          <a:p>
            <a:r>
              <a:rPr lang="ja-JP" altLang="en-US" dirty="0"/>
              <a:t>情報の正確な抽出や分析にも上達します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201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C727C-2C70-BD3E-52BE-F8FA2826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632E85-68DD-3316-D94F-FE1509C7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次ページ以降を参考に、</a:t>
            </a:r>
            <a:r>
              <a:rPr kumimoji="1" lang="en-US" altLang="ja-JP" sz="2400" dirty="0"/>
              <a:t>Access</a:t>
            </a:r>
            <a:r>
              <a:rPr kumimoji="1" lang="ja-JP" altLang="en-US" sz="2400" dirty="0"/>
              <a:t>を使って、次のことを行ってみて下さい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１．購入記録テーブルの</a:t>
            </a:r>
            <a:r>
              <a:rPr lang="ja-JP" altLang="en-US" sz="2400" b="1" dirty="0"/>
              <a:t>テーブル定義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２．購入記録テーブルへのデータの追加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３．</a:t>
            </a:r>
            <a:r>
              <a:rPr lang="ja-JP" altLang="en-US" sz="2400" b="1" dirty="0"/>
              <a:t>資料の </a:t>
            </a:r>
            <a:r>
              <a:rPr lang="en-US" altLang="ja-JP" sz="2400" b="1" dirty="0"/>
              <a:t>SQL </a:t>
            </a:r>
            <a:r>
              <a:rPr lang="ja-JP" altLang="en-US" sz="2400" dirty="0"/>
              <a:t>により、</a:t>
            </a:r>
            <a:r>
              <a:rPr lang="ja-JP" altLang="en-US" sz="2400" b="1" dirty="0"/>
              <a:t>購入記録テーブルを、テーブル</a:t>
            </a:r>
            <a:r>
              <a:rPr lang="en-US" altLang="ja-JP" sz="2400" b="1" dirty="0"/>
              <a:t>A</a:t>
            </a:r>
            <a:r>
              <a:rPr lang="ja-JP" altLang="en-US" sz="2400" b="1" dirty="0"/>
              <a:t>とテーブル</a:t>
            </a:r>
            <a:r>
              <a:rPr lang="en-US" altLang="ja-JP" sz="2400" b="1" dirty="0"/>
              <a:t>B</a:t>
            </a:r>
            <a:r>
              <a:rPr lang="ja-JP" altLang="en-US" sz="2400" b="1" dirty="0"/>
              <a:t>に分解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これにより正規化を達成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（自習は提出の必要はありません）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7680D-861B-456D-4F59-92029A5D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57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3DBC5B-06E0-4880-9001-E4DB790D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2" y="902364"/>
            <a:ext cx="8664856" cy="47113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購入記録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400533" y="4666201"/>
            <a:ext cx="1833381" cy="397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61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109" y="2108385"/>
            <a:ext cx="3451388" cy="7012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結果を確認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72EC973-39D7-42A0-BDCD-883293D8BC94}"/>
              </a:ext>
            </a:extLst>
          </p:cNvPr>
          <p:cNvSpPr txBox="1">
            <a:spLocks/>
          </p:cNvSpPr>
          <p:nvPr/>
        </p:nvSpPr>
        <p:spPr>
          <a:xfrm>
            <a:off x="1816902" y="275740"/>
            <a:ext cx="5793452" cy="135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DISTINCT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ID,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商品名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単価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INTO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A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購入記録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1DFC9BF-BC4E-4218-B09E-34E21FE2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87" y="2197740"/>
            <a:ext cx="3680779" cy="141363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9A9489-C7F4-4EA7-8561-4AFCA2B5D8A5}"/>
              </a:ext>
            </a:extLst>
          </p:cNvPr>
          <p:cNvSpPr/>
          <p:nvPr/>
        </p:nvSpPr>
        <p:spPr>
          <a:xfrm>
            <a:off x="3574285" y="3230138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883550-7E09-48A6-8BAB-11453802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90" y="4177082"/>
            <a:ext cx="5964000" cy="183744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276C22-CD40-4310-B140-5ECF1B6CBEA4}"/>
              </a:ext>
            </a:extLst>
          </p:cNvPr>
          <p:cNvSpPr/>
          <p:nvPr/>
        </p:nvSpPr>
        <p:spPr>
          <a:xfrm>
            <a:off x="1816902" y="5095804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B3C8249E-164D-49B9-823F-126EF8047A05}"/>
              </a:ext>
            </a:extLst>
          </p:cNvPr>
          <p:cNvSpPr txBox="1">
            <a:spLocks/>
          </p:cNvSpPr>
          <p:nvPr/>
        </p:nvSpPr>
        <p:spPr>
          <a:xfrm>
            <a:off x="3715271" y="6187020"/>
            <a:ext cx="3451388" cy="70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A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ができる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29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02A5C20-075F-46F8-A75C-C7A94F9E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76" y="4194291"/>
            <a:ext cx="5049404" cy="17782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900CDC-6F69-453F-8E5A-1D9A723A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38" y="2391759"/>
            <a:ext cx="3726503" cy="14174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109" y="2108385"/>
            <a:ext cx="3451388" cy="70122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結果を確認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72EC973-39D7-42A0-BDCD-883293D8BC94}"/>
              </a:ext>
            </a:extLst>
          </p:cNvPr>
          <p:cNvSpPr txBox="1">
            <a:spLocks/>
          </p:cNvSpPr>
          <p:nvPr/>
        </p:nvSpPr>
        <p:spPr>
          <a:xfrm>
            <a:off x="1816902" y="275740"/>
            <a:ext cx="5793452" cy="135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DISTINCT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ID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INTO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B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購入記録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F9A9489-C7F4-4EA7-8561-4AFCA2B5D8A5}"/>
              </a:ext>
            </a:extLst>
          </p:cNvPr>
          <p:cNvSpPr/>
          <p:nvPr/>
        </p:nvSpPr>
        <p:spPr>
          <a:xfrm>
            <a:off x="3556923" y="3434859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276C22-CD40-4310-B140-5ECF1B6CBEA4}"/>
              </a:ext>
            </a:extLst>
          </p:cNvPr>
          <p:cNvSpPr/>
          <p:nvPr/>
        </p:nvSpPr>
        <p:spPr>
          <a:xfrm>
            <a:off x="2517171" y="5437722"/>
            <a:ext cx="1101887" cy="3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B3C8249E-164D-49B9-823F-126EF8047A05}"/>
              </a:ext>
            </a:extLst>
          </p:cNvPr>
          <p:cNvSpPr txBox="1">
            <a:spLocks/>
          </p:cNvSpPr>
          <p:nvPr/>
        </p:nvSpPr>
        <p:spPr>
          <a:xfrm>
            <a:off x="3715271" y="6187020"/>
            <a:ext cx="3451388" cy="70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テーブル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B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ができる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5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A25E0-7174-CADD-A67F-3E6C67FC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08D999-4ADC-B34C-5EC6-97AD18E2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8014"/>
            <a:ext cx="8461208" cy="613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顧客注文テーブル</a:t>
            </a: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r>
              <a:rPr kumimoji="1" lang="ja-JP" altLang="en-US" sz="1800" b="1" dirty="0"/>
              <a:t>顧客テーブル　　　　　　　　　　　　　　注文テーブル</a:t>
            </a: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kumimoji="1"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lang="en-US" altLang="ja-JP" sz="1800" b="1" dirty="0"/>
          </a:p>
          <a:p>
            <a:r>
              <a:rPr kumimoji="1" lang="ja-JP" altLang="en-US" sz="1800" dirty="0"/>
              <a:t>このように</a:t>
            </a:r>
            <a:r>
              <a:rPr kumimoji="1" lang="ja-JP" altLang="en-US" sz="1800" b="1" dirty="0"/>
              <a:t>顧客注文テーブル</a:t>
            </a:r>
            <a:r>
              <a:rPr kumimoji="1" lang="ja-JP" altLang="en-US" sz="1800" dirty="0"/>
              <a:t>を、</a:t>
            </a:r>
            <a:r>
              <a:rPr kumimoji="1" lang="ja-JP" altLang="en-US" sz="1800" b="1" dirty="0"/>
              <a:t>顧客テーブル</a:t>
            </a:r>
            <a:r>
              <a:rPr kumimoji="1" lang="ja-JP" altLang="en-US" sz="1800" dirty="0"/>
              <a:t>と、</a:t>
            </a:r>
            <a:r>
              <a:rPr kumimoji="1" lang="ja-JP" altLang="en-US" sz="1800" b="1" dirty="0"/>
              <a:t>注文テーブル</a:t>
            </a:r>
            <a:r>
              <a:rPr kumimoji="1" lang="ja-JP" altLang="en-US" sz="1800" dirty="0"/>
              <a:t>に</a:t>
            </a:r>
            <a:r>
              <a:rPr kumimoji="1" lang="ja-JP" altLang="en-US" sz="1800" b="1" dirty="0"/>
              <a:t>分解</a:t>
            </a:r>
            <a:r>
              <a:rPr kumimoji="1" lang="ja-JP" altLang="en-US" sz="1800" dirty="0"/>
              <a:t>すると、</a:t>
            </a:r>
            <a:r>
              <a:rPr kumimoji="1" lang="ja-JP" altLang="en-US" sz="1800" b="1" dirty="0"/>
              <a:t>冗長なデータを排除</a:t>
            </a:r>
            <a:r>
              <a:rPr kumimoji="1" lang="ja-JP" altLang="en-US" sz="1800" dirty="0"/>
              <a:t>する</a:t>
            </a:r>
            <a:r>
              <a:rPr kumimoji="1" lang="ja-JP" altLang="en-US" sz="1800" b="1" dirty="0"/>
              <a:t>正規化</a:t>
            </a:r>
            <a:r>
              <a:rPr kumimoji="1" lang="ja-JP" altLang="en-US" sz="1800" dirty="0"/>
              <a:t>ができます。</a:t>
            </a:r>
            <a:endParaRPr lang="en-US" altLang="ja-JP" sz="1800" dirty="0"/>
          </a:p>
          <a:p>
            <a:r>
              <a:rPr kumimoji="1" lang="ja-JP" altLang="en-US" sz="1800" b="1" dirty="0"/>
              <a:t>顧客注文テーブル</a:t>
            </a:r>
            <a:r>
              <a:rPr lang="ja-JP" altLang="en-US" sz="1800" dirty="0"/>
              <a:t>を</a:t>
            </a:r>
            <a:r>
              <a:rPr lang="ja-JP" altLang="en-US" sz="1800" b="1" dirty="0"/>
              <a:t>顧客テーブル</a:t>
            </a:r>
            <a:r>
              <a:rPr lang="ja-JP" altLang="en-US" sz="1800" dirty="0"/>
              <a:t>と</a:t>
            </a:r>
            <a:r>
              <a:rPr lang="ja-JP" altLang="en-US" sz="1800" b="1" dirty="0"/>
              <a:t>注文テーブル</a:t>
            </a:r>
            <a:r>
              <a:rPr lang="ja-JP" altLang="en-US" sz="1800" dirty="0"/>
              <a:t>に</a:t>
            </a:r>
            <a:r>
              <a:rPr lang="ja-JP" altLang="en-US" sz="1800" b="1" dirty="0"/>
              <a:t>分解する</a:t>
            </a:r>
            <a:r>
              <a:rPr lang="en-US" altLang="ja-JP" sz="1800" b="1" dirty="0"/>
              <a:t>SQL</a:t>
            </a:r>
            <a:r>
              <a:rPr lang="ja-JP" altLang="en-US" sz="1800" b="1"/>
              <a:t>を考えてみてください</a:t>
            </a:r>
            <a:r>
              <a:rPr lang="ja-JP" altLang="en-US" sz="1800" b="1" dirty="0"/>
              <a:t>。</a:t>
            </a:r>
            <a:endParaRPr lang="en-US" altLang="ja-JP" sz="1800" b="1" dirty="0"/>
          </a:p>
          <a:p>
            <a:r>
              <a:rPr lang="ja-JP" altLang="en-US" sz="1800" dirty="0"/>
              <a:t>この自習を通じて、実際のデータベースの設計や操作に役立つスキルを磨くことができます。</a:t>
            </a:r>
          </a:p>
          <a:p>
            <a:r>
              <a:rPr lang="en-US" altLang="ja-JP" sz="1800" dirty="0"/>
              <a:t>DISTINCT</a:t>
            </a:r>
            <a:r>
              <a:rPr lang="ja-JP" altLang="en-US" sz="1800" dirty="0"/>
              <a:t>キーワードを使うことで、重複行を除去することができます。</a:t>
            </a:r>
            <a:endParaRPr lang="en-US" altLang="ja-JP" sz="1800" dirty="0"/>
          </a:p>
          <a:p>
            <a:pPr marL="0" indent="0">
              <a:buNone/>
            </a:pPr>
            <a:endParaRPr kumimoji="1" lang="en-US" altLang="ja-JP" sz="1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0D7E73-90AC-47C2-B71E-C9B42A08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819FFBE-E97A-02CB-A7B3-95F21A680820}"/>
              </a:ext>
            </a:extLst>
          </p:cNvPr>
          <p:cNvGraphicFramePr>
            <a:graphicFrameLocks noGrp="1"/>
          </p:cNvGraphicFramePr>
          <p:nvPr/>
        </p:nvGraphicFramePr>
        <p:xfrm>
          <a:off x="585438" y="1070516"/>
          <a:ext cx="7560527" cy="1131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252">
                  <a:extLst>
                    <a:ext uri="{9D8B030D-6E8A-4147-A177-3AD203B41FA5}">
                      <a16:colId xmlns:a16="http://schemas.microsoft.com/office/drawing/2014/main" val="547470410"/>
                    </a:ext>
                  </a:extLst>
                </a:gridCol>
                <a:gridCol w="1355389">
                  <a:extLst>
                    <a:ext uri="{9D8B030D-6E8A-4147-A177-3AD203B41FA5}">
                      <a16:colId xmlns:a16="http://schemas.microsoft.com/office/drawing/2014/main" val="1487176519"/>
                    </a:ext>
                  </a:extLst>
                </a:gridCol>
                <a:gridCol w="2223685">
                  <a:extLst>
                    <a:ext uri="{9D8B030D-6E8A-4147-A177-3AD203B41FA5}">
                      <a16:colId xmlns:a16="http://schemas.microsoft.com/office/drawing/2014/main" val="2082145560"/>
                    </a:ext>
                  </a:extLst>
                </a:gridCol>
                <a:gridCol w="910653">
                  <a:extLst>
                    <a:ext uri="{9D8B030D-6E8A-4147-A177-3AD203B41FA5}">
                      <a16:colId xmlns:a16="http://schemas.microsoft.com/office/drawing/2014/main" val="127656285"/>
                    </a:ext>
                  </a:extLst>
                </a:gridCol>
                <a:gridCol w="1101252">
                  <a:extLst>
                    <a:ext uri="{9D8B030D-6E8A-4147-A177-3AD203B41FA5}">
                      <a16:colId xmlns:a16="http://schemas.microsoft.com/office/drawing/2014/main" val="3850184262"/>
                    </a:ext>
                  </a:extLst>
                </a:gridCol>
                <a:gridCol w="868296">
                  <a:extLst>
                    <a:ext uri="{9D8B030D-6E8A-4147-A177-3AD203B41FA5}">
                      <a16:colId xmlns:a16="http://schemas.microsoft.com/office/drawing/2014/main" val="3393731213"/>
                    </a:ext>
                  </a:extLst>
                </a:gridCol>
              </a:tblGrid>
              <a:tr h="282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顧客名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住所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注文</a:t>
                      </a:r>
                      <a:r>
                        <a:rPr lang="en-US" sz="1800" b="1" u="none" strike="noStrike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+mn-ea"/>
                          <a:ea typeface="+mn-ea"/>
                        </a:rPr>
                        <a:t>商品名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価格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26254601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徳川家康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東京都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リンゴ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4262398978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徳川家康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東京都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zh-TW" sz="18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バナナ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54278603"/>
                  </a:ext>
                </a:extLst>
              </a:tr>
              <a:tr h="282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織田信長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大阪市</a:t>
                      </a:r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en-US" altLang="ja-JP" sz="1800" b="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800" b="0" u="none" strike="noStrike">
                          <a:effectLst/>
                          <a:latin typeface="+mn-ea"/>
                          <a:ea typeface="+mn-ea"/>
                        </a:rPr>
                        <a:t>番地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103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u="none" strike="noStrike" dirty="0">
                          <a:effectLst/>
                          <a:latin typeface="+mn-ea"/>
                          <a:ea typeface="+mn-ea"/>
                        </a:rPr>
                        <a:t>みかん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041061375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F984B09-91BC-1B82-18FB-E39C2AA36621}"/>
              </a:ext>
            </a:extLst>
          </p:cNvPr>
          <p:cNvGraphicFramePr>
            <a:graphicFrameLocks noGrp="1"/>
          </p:cNvGraphicFramePr>
          <p:nvPr/>
        </p:nvGraphicFramePr>
        <p:xfrm>
          <a:off x="208001" y="2744229"/>
          <a:ext cx="4219032" cy="83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713">
                  <a:extLst>
                    <a:ext uri="{9D8B030D-6E8A-4147-A177-3AD203B41FA5}">
                      <a16:colId xmlns:a16="http://schemas.microsoft.com/office/drawing/2014/main" val="2737801918"/>
                    </a:ext>
                  </a:extLst>
                </a:gridCol>
                <a:gridCol w="1221801">
                  <a:extLst>
                    <a:ext uri="{9D8B030D-6E8A-4147-A177-3AD203B41FA5}">
                      <a16:colId xmlns:a16="http://schemas.microsoft.com/office/drawing/2014/main" val="850913105"/>
                    </a:ext>
                  </a:extLst>
                </a:gridCol>
                <a:gridCol w="2004518">
                  <a:extLst>
                    <a:ext uri="{9D8B030D-6E8A-4147-A177-3AD203B41FA5}">
                      <a16:colId xmlns:a16="http://schemas.microsoft.com/office/drawing/2014/main" val="114448109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顧客</a:t>
                      </a:r>
                      <a:r>
                        <a:rPr lang="en-US" sz="1800" b="1" u="none" strike="noStrike" dirty="0">
                          <a:effectLst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顧客名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</a:rPr>
                        <a:t>住所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1897932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徳川家康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東京都</a:t>
                      </a:r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r>
                        <a:rPr lang="zh-TW" altLang="en-US" sz="1800" u="none" strike="noStrike">
                          <a:effectLst/>
                        </a:rPr>
                        <a:t>丁目</a:t>
                      </a:r>
                      <a:r>
                        <a:rPr lang="en-US" altLang="zh-TW" sz="1800" u="none" strike="noStrike">
                          <a:effectLst/>
                        </a:rPr>
                        <a:t>1</a:t>
                      </a:r>
                      <a:r>
                        <a:rPr lang="zh-TW" altLang="en-US" sz="1800" u="none" strike="noStrike">
                          <a:effectLst/>
                        </a:rPr>
                        <a:t>番地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5940137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織田信長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大阪市</a:t>
                      </a:r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 dirty="0">
                          <a:effectLst/>
                        </a:rPr>
                        <a:t>丁目</a:t>
                      </a:r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>
                          <a:effectLst/>
                        </a:rPr>
                        <a:t>番地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017326831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4738411-B50C-1803-1A19-7F8C3B39CAA8}"/>
              </a:ext>
            </a:extLst>
          </p:cNvPr>
          <p:cNvGraphicFramePr>
            <a:graphicFrameLocks noGrp="1"/>
          </p:cNvGraphicFramePr>
          <p:nvPr/>
        </p:nvGraphicFramePr>
        <p:xfrm>
          <a:off x="4651917" y="2692447"/>
          <a:ext cx="4170238" cy="110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411">
                  <a:extLst>
                    <a:ext uri="{9D8B030D-6E8A-4147-A177-3AD203B41FA5}">
                      <a16:colId xmlns:a16="http://schemas.microsoft.com/office/drawing/2014/main" val="838662574"/>
                    </a:ext>
                  </a:extLst>
                </a:gridCol>
                <a:gridCol w="1010967">
                  <a:extLst>
                    <a:ext uri="{9D8B030D-6E8A-4147-A177-3AD203B41FA5}">
                      <a16:colId xmlns:a16="http://schemas.microsoft.com/office/drawing/2014/main" val="1138014783"/>
                    </a:ext>
                  </a:extLst>
                </a:gridCol>
                <a:gridCol w="1658617">
                  <a:extLst>
                    <a:ext uri="{9D8B030D-6E8A-4147-A177-3AD203B41FA5}">
                      <a16:colId xmlns:a16="http://schemas.microsoft.com/office/drawing/2014/main" val="590120547"/>
                    </a:ext>
                  </a:extLst>
                </a:gridCol>
                <a:gridCol w="679243">
                  <a:extLst>
                    <a:ext uri="{9D8B030D-6E8A-4147-A177-3AD203B41FA5}">
                      <a16:colId xmlns:a16="http://schemas.microsoft.com/office/drawing/2014/main" val="39458038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注文</a:t>
                      </a:r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顧客</a:t>
                      </a:r>
                      <a:r>
                        <a:rPr lang="en-US" sz="1800" b="1" u="none" strike="noStrike" dirty="0">
                          <a:effectLst/>
                          <a:latin typeface="+mn-ea"/>
                          <a:ea typeface="+mn-ea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商品名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effectLst/>
                          <a:latin typeface="+mn-ea"/>
                          <a:ea typeface="+mn-ea"/>
                        </a:rPr>
                        <a:t>価格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8242989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101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  <a:latin typeface="+mn-ea"/>
                          <a:ea typeface="+mn-ea"/>
                        </a:rPr>
                        <a:t>リンゴ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2974584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バナナ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7651356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103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n-ea"/>
                          <a:ea typeface="+mn-ea"/>
                        </a:rPr>
                        <a:t>みかん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31486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3-2.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テーブル定義（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6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ビューを用いたテーブル定義のプロセス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SQL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を開く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の編集。</a:t>
            </a:r>
            <a:r>
              <a:rPr lang="en-US" altLang="ja-JP" sz="2400" b="1" dirty="0"/>
              <a:t>create table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例</a:t>
            </a:r>
            <a:r>
              <a:rPr kumimoji="1" lang="en-US" altLang="ja-JP" sz="2400" dirty="0"/>
              <a:t>: create table T (id integer, name text, age integer);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実行の結果、</a:t>
            </a:r>
            <a:r>
              <a:rPr kumimoji="1" lang="ja-JP" altLang="en-US" sz="2400" b="1" u="sng" dirty="0"/>
              <a:t>空のテーブルが作成される</a:t>
            </a:r>
            <a:r>
              <a:rPr kumimoji="1" lang="ja-JP" altLang="en-US" sz="2400" dirty="0"/>
              <a:t>ので確認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30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113654" y="1456511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12E6F65A-5145-44B9-8B3C-5873DBD94F49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152542"/>
          <a:ext cx="34714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AF2776-38A7-4A52-93FC-0A141D712C0A}"/>
              </a:ext>
            </a:extLst>
          </p:cNvPr>
          <p:cNvSpPr txBox="1"/>
          <p:nvPr/>
        </p:nvSpPr>
        <p:spPr>
          <a:xfrm>
            <a:off x="4554118" y="2065478"/>
            <a:ext cx="447622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autoincrement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D8B12A-20A3-4335-8A47-E550D9C2B216}"/>
              </a:ext>
            </a:extLst>
          </p:cNvPr>
          <p:cNvSpPr txBox="1"/>
          <p:nvPr/>
        </p:nvSpPr>
        <p:spPr>
          <a:xfrm>
            <a:off x="4260272" y="4616659"/>
            <a:ext cx="4447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Access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integer autoincrement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書かずに「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autoincrement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2EE33-5B0D-4346-B190-FE5A4C1AAA04}"/>
              </a:ext>
            </a:extLst>
          </p:cNvPr>
          <p:cNvSpPr txBox="1"/>
          <p:nvPr/>
        </p:nvSpPr>
        <p:spPr>
          <a:xfrm>
            <a:off x="6362469" y="3944754"/>
            <a:ext cx="278153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区切りの半角カンマ</a:t>
            </a: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</a:p>
        </p:txBody>
      </p:sp>
      <p:sp>
        <p:nvSpPr>
          <p:cNvPr id="7" name="円/楕円 1">
            <a:extLst>
              <a:ext uri="{FF2B5EF4-FFF2-40B4-BE49-F238E27FC236}">
                <a16:creationId xmlns:a16="http://schemas.microsoft.com/office/drawing/2014/main" id="{6D9BBC20-72C6-4393-8EA5-80F5A5E02AE2}"/>
              </a:ext>
            </a:extLst>
          </p:cNvPr>
          <p:cNvSpPr/>
          <p:nvPr/>
        </p:nvSpPr>
        <p:spPr>
          <a:xfrm>
            <a:off x="7199541" y="3109010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円/楕円 1">
            <a:extLst>
              <a:ext uri="{FF2B5EF4-FFF2-40B4-BE49-F238E27FC236}">
                <a16:creationId xmlns:a16="http://schemas.microsoft.com/office/drawing/2014/main" id="{97F14558-D21F-4A09-A6B1-4C13888434FD}"/>
              </a:ext>
            </a:extLst>
          </p:cNvPr>
          <p:cNvSpPr/>
          <p:nvPr/>
        </p:nvSpPr>
        <p:spPr>
          <a:xfrm>
            <a:off x="8409541" y="2631529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0BF886-DF77-3B80-FEDD-FBA2BD1B92A1}"/>
              </a:ext>
            </a:extLst>
          </p:cNvPr>
          <p:cNvSpPr txBox="1"/>
          <p:nvPr/>
        </p:nvSpPr>
        <p:spPr>
          <a:xfrm>
            <a:off x="0" y="411051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数値・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オートナンバー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F97B0B-3070-C610-AACF-B41733D4E7E0}"/>
              </a:ext>
            </a:extLst>
          </p:cNvPr>
          <p:cNvSpPr txBox="1"/>
          <p:nvPr/>
        </p:nvSpPr>
        <p:spPr>
          <a:xfrm>
            <a:off x="1374735" y="406434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C45356-84DD-B6A5-E5B0-F9EA95682516}"/>
              </a:ext>
            </a:extLst>
          </p:cNvPr>
          <p:cNvSpPr txBox="1"/>
          <p:nvPr/>
        </p:nvSpPr>
        <p:spPr>
          <a:xfrm>
            <a:off x="2706624" y="41601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ページ９～１５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5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3041</Words>
  <Application>Microsoft Office PowerPoint</Application>
  <PresentationFormat>画面に合わせる (4:3)</PresentationFormat>
  <Paragraphs>648</Paragraphs>
  <Slides>56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56</vt:i4>
      </vt:variant>
    </vt:vector>
  </HeadingPairs>
  <TitlesOfParts>
    <vt:vector size="71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1_Office テーマ</vt:lpstr>
      <vt:lpstr>7_Office テーマ</vt:lpstr>
      <vt:lpstr>2_Office テーマ</vt:lpstr>
      <vt:lpstr>8_Office テーマ</vt:lpstr>
      <vt:lpstr>de-3. Microsoft Accessを用いたデータベース操作入門（２）：SQLの基礎から実践まで </vt:lpstr>
      <vt:lpstr>アウトライン</vt:lpstr>
      <vt:lpstr>3-1. イントロダクション</vt:lpstr>
      <vt:lpstr>リレーショナルデータベースの仕組み</vt:lpstr>
      <vt:lpstr>リレーショナルデータベースの重要性</vt:lpstr>
      <vt:lpstr>3-2. テーブル定義（Access の SQL ビューを使用） </vt:lpstr>
      <vt:lpstr>Access の SQL ビューを用いたテーブル定義のプロセス</vt:lpstr>
      <vt:lpstr>SQL によるテーブル定義</vt:lpstr>
      <vt:lpstr>演習１．Access の SQL ビューを用いたテーブル定義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3-3. データの追加（Access のデータシートビューを使用）</vt:lpstr>
      <vt:lpstr>Access のデータシートビューを用いたデータの追加</vt:lpstr>
      <vt:lpstr>データシートビュー</vt:lpstr>
      <vt:lpstr>演習２．Access のデータシートビューを用いたデータの追加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2-4. SQL による重複行除去（Access の SQL ビューを使用）</vt:lpstr>
      <vt:lpstr>Access の SQL ビューを用いた問い合わせ</vt:lpstr>
      <vt:lpstr>SQL のキーワード select, from, where</vt:lpstr>
      <vt:lpstr>問い合わせ（クエリ）のバリエーション</vt:lpstr>
      <vt:lpstr>問い合わせ（クエリ）の仕組み</vt:lpstr>
      <vt:lpstr>重複行除去</vt:lpstr>
      <vt:lpstr>重複行除去が役立つ場合</vt:lpstr>
      <vt:lpstr>SQL 問い合わせでの重複行除去</vt:lpstr>
      <vt:lpstr>Access の SQL ビューを用いた問い合わせ</vt:lpstr>
      <vt:lpstr>SQL 問い合わせ（クエリ）で使用する２つのビュー</vt:lpstr>
      <vt:lpstr>演習３．Access の SQL ビューを用いた重複行除去</vt:lpstr>
      <vt:lpstr>PowerPoint プレゼンテーション</vt:lpstr>
      <vt:lpstr>PowerPoint プレゼンテーション</vt:lpstr>
      <vt:lpstr>PowerPoint プレゼンテーション</vt:lpstr>
      <vt:lpstr>2-5. SQL によるテーブル分解（Access の SQL ビューを使用）</vt:lpstr>
      <vt:lpstr>テーブル結合</vt:lpstr>
      <vt:lpstr>テーブル分解を行う理由</vt:lpstr>
      <vt:lpstr>Access の機能 INTO を用いた問い合わせ結果の保存</vt:lpstr>
      <vt:lpstr>テーブル分解を行う SQL</vt:lpstr>
      <vt:lpstr>重複行除去する場合としない場合の違い</vt:lpstr>
      <vt:lpstr>演習４．Access の SQL ビューを用いたテーブル分解</vt:lpstr>
      <vt:lpstr>PowerPoint プレゼンテーション</vt:lpstr>
      <vt:lpstr>PowerPoint プレゼンテーション</vt:lpstr>
      <vt:lpstr>PowerPoint プレゼンテーション</vt:lpstr>
      <vt:lpstr>　　</vt:lpstr>
      <vt:lpstr>　　</vt:lpstr>
      <vt:lpstr>全体まとめ</vt:lpstr>
      <vt:lpstr>PowerPoint プレゼンテーション</vt:lpstr>
      <vt:lpstr>自習①</vt:lpstr>
      <vt:lpstr>　　</vt:lpstr>
      <vt:lpstr>　　</vt:lpstr>
      <vt:lpstr>　　</vt:lpstr>
      <vt:lpstr>自習②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139</cp:revision>
  <dcterms:created xsi:type="dcterms:W3CDTF">2019-11-02T00:06:04Z</dcterms:created>
  <dcterms:modified xsi:type="dcterms:W3CDTF">2025-03-14T09:10:39Z</dcterms:modified>
</cp:coreProperties>
</file>