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8" r:id="rId3"/>
  </p:sldMasterIdLst>
  <p:notesMasterIdLst>
    <p:notesMasterId r:id="rId52"/>
  </p:notesMasterIdLst>
  <p:sldIdLst>
    <p:sldId id="1037" r:id="rId4"/>
    <p:sldId id="1127" r:id="rId5"/>
    <p:sldId id="1218" r:id="rId6"/>
    <p:sldId id="1383" r:id="rId7"/>
    <p:sldId id="1221" r:id="rId8"/>
    <p:sldId id="1222" r:id="rId9"/>
    <p:sldId id="1326" r:id="rId10"/>
    <p:sldId id="1327" r:id="rId11"/>
    <p:sldId id="1328" r:id="rId12"/>
    <p:sldId id="1336" r:id="rId13"/>
    <p:sldId id="1337" r:id="rId14"/>
    <p:sldId id="1325" r:id="rId15"/>
    <p:sldId id="1219" r:id="rId16"/>
    <p:sldId id="1235" r:id="rId17"/>
    <p:sldId id="1382" r:id="rId18"/>
    <p:sldId id="1097" r:id="rId19"/>
    <p:sldId id="1101" r:id="rId20"/>
    <p:sldId id="1338" r:id="rId21"/>
    <p:sldId id="1339" r:id="rId22"/>
    <p:sldId id="1340" r:id="rId23"/>
    <p:sldId id="1341" r:id="rId24"/>
    <p:sldId id="1228" r:id="rId25"/>
    <p:sldId id="1088" r:id="rId26"/>
    <p:sldId id="1209" r:id="rId27"/>
    <p:sldId id="1107" r:id="rId28"/>
    <p:sldId id="1108" r:id="rId29"/>
    <p:sldId id="1110" r:id="rId30"/>
    <p:sldId id="1230" r:id="rId31"/>
    <p:sldId id="1342" r:id="rId32"/>
    <p:sldId id="1344" r:id="rId33"/>
    <p:sldId id="1345" r:id="rId34"/>
    <p:sldId id="1346" r:id="rId35"/>
    <p:sldId id="1347" r:id="rId36"/>
    <p:sldId id="1348" r:id="rId37"/>
    <p:sldId id="1062" r:id="rId38"/>
    <p:sldId id="258" r:id="rId39"/>
    <p:sldId id="1086" r:id="rId40"/>
    <p:sldId id="886" r:id="rId41"/>
    <p:sldId id="338" r:id="rId42"/>
    <p:sldId id="340" r:id="rId43"/>
    <p:sldId id="342" r:id="rId44"/>
    <p:sldId id="344" r:id="rId45"/>
    <p:sldId id="1067" r:id="rId46"/>
    <p:sldId id="1385" r:id="rId47"/>
    <p:sldId id="1384" r:id="rId48"/>
    <p:sldId id="1350" r:id="rId49"/>
    <p:sldId id="1352" r:id="rId50"/>
    <p:sldId id="1351" r:id="rId5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04" y="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622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878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131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07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555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38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719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44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200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9152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18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233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77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kkaneko.jp/de/de/index.htm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54757"/>
            <a:ext cx="8243685" cy="2355206"/>
          </a:xfrm>
        </p:spPr>
        <p:txBody>
          <a:bodyPr>
            <a:noAutofit/>
          </a:bodyPr>
          <a:lstStyle/>
          <a:p>
            <a:r>
              <a:rPr lang="en-US" altLang="ja-JP" sz="4400" dirty="0">
                <a:latin typeface="メイリオ" panose="020B0604030504040204" pitchFamily="50" charset="-128"/>
              </a:rPr>
              <a:t>de-7. SQL</a:t>
            </a:r>
            <a:r>
              <a:rPr lang="ja-JP" altLang="en-US" sz="4400" dirty="0">
                <a:latin typeface="メイリオ" panose="020B0604030504040204" pitchFamily="50" charset="-128"/>
              </a:rPr>
              <a:t>によるデータ分析：</a:t>
            </a:r>
            <a:r>
              <a:rPr lang="en-US" altLang="ja-JP" sz="4400" dirty="0">
                <a:latin typeface="メイリオ" panose="020B0604030504040204" pitchFamily="50" charset="-128"/>
              </a:rPr>
              <a:t>GROUP BY</a:t>
            </a:r>
            <a:r>
              <a:rPr lang="ja-JP" altLang="en-US" sz="4400" dirty="0">
                <a:latin typeface="メイリオ" panose="020B0604030504040204" pitchFamily="50" charset="-128"/>
              </a:rPr>
              <a:t>を用いたグループ化と集約</a:t>
            </a:r>
            <a:br>
              <a:rPr lang="en-US" altLang="ja-JP" sz="3600" dirty="0">
                <a:solidFill>
                  <a:schemeClr val="tx1"/>
                </a:solidFill>
              </a:rPr>
            </a:b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8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301658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 dirty="0"/>
              <a:t>（データベース演習）</a:t>
            </a:r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5"/>
              </a:rPr>
              <a:t>https://www.kkaneko.jp/de/de/index</a:t>
            </a:r>
            <a:r>
              <a:rPr lang="en-US" altLang="ja-JP">
                <a:hlinkClick r:id="rId5"/>
              </a:rPr>
              <a:t>.html</a:t>
            </a:r>
            <a:endParaRPr lang="en-US" altLang="ja-JP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709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4384CC-4244-9A1B-B039-1A35A01E0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SQL </a:t>
            </a:r>
            <a:r>
              <a:rPr kumimoji="1" lang="ja-JP" altLang="en-US" dirty="0"/>
              <a:t>における </a:t>
            </a:r>
            <a:r>
              <a:rPr kumimoji="1" lang="en-US" altLang="ja-JP" dirty="0"/>
              <a:t>GROUP BY </a:t>
            </a:r>
            <a:r>
              <a:rPr kumimoji="1" lang="ja-JP" altLang="en-US" dirty="0"/>
              <a:t>の基礎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A9292D-40F0-BE1B-DACA-EE509DBAA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b="1" dirty="0"/>
              <a:t>GROUP BY </a:t>
            </a:r>
            <a:r>
              <a:rPr kumimoji="1" lang="ja-JP" altLang="en-US" sz="2400" dirty="0"/>
              <a:t>は、特定の属性（例：科目，受講者）を基準として、</a:t>
            </a:r>
            <a:r>
              <a:rPr kumimoji="1" lang="ja-JP" altLang="en-US" sz="2400" b="1" dirty="0"/>
              <a:t>グループ化</a:t>
            </a:r>
            <a:r>
              <a:rPr kumimoji="1" lang="ja-JP" altLang="en-US" sz="2400" dirty="0"/>
              <a:t>を行う</a:t>
            </a:r>
            <a:endParaRPr kumimoji="1" lang="en-US" altLang="ja-JP" sz="2400" dirty="0"/>
          </a:p>
          <a:p>
            <a:endParaRPr lang="en-US" altLang="ja-JP" sz="2400" b="1" dirty="0"/>
          </a:p>
          <a:p>
            <a:r>
              <a:rPr lang="ja-JP" altLang="en-US" sz="2400" b="1" dirty="0"/>
              <a:t>集約</a:t>
            </a:r>
            <a:r>
              <a:rPr lang="ja-JP" altLang="en-US" sz="2400" dirty="0"/>
              <a:t>を</a:t>
            </a:r>
            <a:r>
              <a:rPr lang="en-US" altLang="ja-JP" sz="2400" b="1" dirty="0"/>
              <a:t>GROUP BY</a:t>
            </a:r>
            <a:r>
              <a:rPr lang="ja-JP" altLang="en-US" sz="2400" dirty="0"/>
              <a:t>と</a:t>
            </a:r>
            <a:r>
              <a:rPr lang="ja-JP" altLang="en-US" sz="2400" b="1" dirty="0"/>
              <a:t>組み合わせる</a:t>
            </a:r>
            <a:r>
              <a:rPr lang="ja-JP" altLang="en-US" sz="2400" dirty="0"/>
              <a:t>ことで，</a:t>
            </a:r>
            <a:r>
              <a:rPr lang="ja-JP" altLang="en-US" sz="2400" b="1" dirty="0"/>
              <a:t>グループごとの集約結果</a:t>
            </a:r>
            <a:r>
              <a:rPr lang="ja-JP" altLang="en-US" sz="2400" dirty="0"/>
              <a:t>を得ることができる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dirty="0"/>
              <a:t>これにより，データの傾向を効率的に分析することが可能である．</a:t>
            </a:r>
            <a:endParaRPr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1BD09E7-7642-23B1-A0C0-311A4DE1F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804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97EF59-3D01-612F-5984-562D3C352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GROUP BY </a:t>
            </a:r>
            <a:r>
              <a:rPr kumimoji="1" lang="ja-JP" altLang="en-US" dirty="0"/>
              <a:t>の役割と書き方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1E119F-741B-8543-3C03-B08573365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b="1" dirty="0"/>
              <a:t>SQL </a:t>
            </a:r>
            <a:r>
              <a:rPr kumimoji="1" lang="ja-JP" altLang="en-US" sz="2400" b="1" dirty="0"/>
              <a:t>問い合わせ</a:t>
            </a:r>
            <a:r>
              <a:rPr kumimoji="1" lang="ja-JP" altLang="en-US" sz="2400" dirty="0"/>
              <a:t>「</a:t>
            </a:r>
            <a:r>
              <a:rPr kumimoji="1" lang="en-US" altLang="ja-JP" sz="2400" b="1" dirty="0"/>
              <a:t>SELECT …</a:t>
            </a:r>
            <a:r>
              <a:rPr kumimoji="1" lang="ja-JP" altLang="en-US" sz="2400" dirty="0"/>
              <a:t>」の中で、</a:t>
            </a:r>
            <a:r>
              <a:rPr kumimoji="1" lang="en-US" altLang="ja-JP" sz="2400" b="1" dirty="0"/>
              <a:t>GROUP BY </a:t>
            </a:r>
            <a:r>
              <a:rPr kumimoji="1" lang="ja-JP" altLang="en-US" sz="2400" dirty="0"/>
              <a:t>を使用してデータを</a:t>
            </a:r>
            <a:r>
              <a:rPr kumimoji="1" lang="ja-JP" altLang="en-US" sz="2400" b="1" dirty="0"/>
              <a:t>グループ化</a:t>
            </a:r>
            <a:r>
              <a:rPr kumimoji="1" lang="ja-JP" altLang="en-US" sz="2400" dirty="0"/>
              <a:t>する</a:t>
            </a:r>
            <a:endParaRPr kumimoji="1" lang="en-US" altLang="ja-JP" sz="2400" dirty="0"/>
          </a:p>
          <a:p>
            <a:r>
              <a:rPr lang="ja-JP" altLang="en-US" sz="2400" b="1" dirty="0"/>
              <a:t>１つ以上の属性を </a:t>
            </a:r>
            <a:r>
              <a:rPr lang="en-US" altLang="ja-JP" sz="2400" b="1" dirty="0"/>
              <a:t>GROUP BY </a:t>
            </a:r>
            <a:r>
              <a:rPr lang="ja-JP" altLang="en-US" sz="2400" dirty="0"/>
              <a:t>に指定してグループ化の基準とする。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b="1" dirty="0"/>
          </a:p>
          <a:p>
            <a:pPr marL="0" indent="0">
              <a:buNone/>
            </a:pPr>
            <a:r>
              <a:rPr kumimoji="1" lang="en-US" altLang="ja-JP" sz="2400" b="1" dirty="0"/>
              <a:t>SELECT </a:t>
            </a:r>
            <a:r>
              <a:rPr kumimoji="1" lang="ja-JP" altLang="en-US" sz="2400" b="1" dirty="0"/>
              <a:t>科目</a:t>
            </a:r>
            <a:r>
              <a:rPr kumimoji="1" lang="en-US" altLang="ja-JP" sz="2400" b="1" dirty="0"/>
              <a:t>, COUNT(*) FROM </a:t>
            </a:r>
            <a:r>
              <a:rPr kumimoji="1" lang="ja-JP" altLang="en-US" sz="2400" b="1" dirty="0"/>
              <a:t>成績 </a:t>
            </a:r>
            <a:r>
              <a:rPr kumimoji="1" lang="en-US" altLang="ja-JP" sz="2400" b="1" dirty="0"/>
              <a:t>GROUP BY </a:t>
            </a:r>
            <a:r>
              <a:rPr kumimoji="1" lang="ja-JP" altLang="en-US" sz="2400" b="1" dirty="0"/>
              <a:t>科目</a:t>
            </a:r>
            <a:r>
              <a:rPr kumimoji="1" lang="en-US" altLang="ja-JP" sz="2400" b="1" dirty="0"/>
              <a:t>;</a:t>
            </a:r>
            <a:endParaRPr kumimoji="1" lang="ja-JP" altLang="en-US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7612E21-95FD-2766-0F5B-7D402943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A35CD7C-88A8-57DE-E13E-9BE778F8451A}"/>
              </a:ext>
            </a:extLst>
          </p:cNvPr>
          <p:cNvSpPr txBox="1"/>
          <p:nvPr/>
        </p:nvSpPr>
        <p:spPr>
          <a:xfrm>
            <a:off x="321845" y="2865468"/>
            <a:ext cx="6907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すべての科目ごとに、受講者の数を計算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39B51BC-C981-505E-8D95-E1D200367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17" y="4241410"/>
            <a:ext cx="6695512" cy="241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48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A14464-BBAE-5B5F-1091-C2ABFE95D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データ分析とビジネスインテリジェンス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70F654-3597-8F8D-AC7B-B5CCAE846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主要な分析手法</a:t>
            </a:r>
            <a:endParaRPr kumimoji="1" lang="en-US" altLang="ja-JP" sz="2400" dirty="0"/>
          </a:p>
          <a:p>
            <a:r>
              <a:rPr kumimoji="1" lang="ja-JP" altLang="en-US" sz="2400" b="1" dirty="0"/>
              <a:t>グループ化</a:t>
            </a:r>
            <a:r>
              <a:rPr lang="ja-JP" altLang="en-US" sz="2400" b="1" dirty="0"/>
              <a:t>（データをまとめること）</a:t>
            </a:r>
            <a:r>
              <a:rPr kumimoji="1" lang="ja-JP" altLang="en-US" sz="2400" b="1" dirty="0"/>
              <a:t>と集約</a:t>
            </a:r>
            <a:r>
              <a:rPr lang="ja-JP" altLang="en-US" sz="2400" b="1" dirty="0"/>
              <a:t>（まとめたデータの計算）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kumimoji="1" lang="ja-JP" altLang="en-US" sz="2400" dirty="0"/>
              <a:t>行数，平均，合計などの生成</a:t>
            </a:r>
            <a:endParaRPr kumimoji="1" lang="en-US" altLang="ja-JP" sz="2400" dirty="0"/>
          </a:p>
          <a:p>
            <a:r>
              <a:rPr kumimoji="1" lang="ja-JP" altLang="en-US" sz="2400" b="1" dirty="0"/>
              <a:t>データ分析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　カテゴリ別，時系列別</a:t>
            </a:r>
            <a:r>
              <a:rPr lang="ja-JP" altLang="en-US" sz="2400" dirty="0"/>
              <a:t>（時間の経過に沿った変化）</a:t>
            </a:r>
            <a:r>
              <a:rPr kumimoji="1" lang="ja-JP" altLang="en-US" sz="2400" dirty="0"/>
              <a:t>のデータ分析</a:t>
            </a:r>
            <a:endParaRPr kumimoji="1" lang="en-US" altLang="ja-JP" sz="2400" dirty="0"/>
          </a:p>
          <a:p>
            <a:r>
              <a:rPr kumimoji="1" lang="ja-JP" altLang="en-US" sz="2400" b="1" dirty="0"/>
              <a:t>ビジネスインテリジェンス（</a:t>
            </a:r>
            <a:r>
              <a:rPr kumimoji="1" lang="en-US" altLang="ja-JP" sz="2400" b="1" dirty="0"/>
              <a:t>BI</a:t>
            </a:r>
            <a:r>
              <a:rPr kumimoji="1" lang="ja-JP" altLang="en-US" sz="2400" b="1" dirty="0"/>
              <a:t>）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　売上のトレンド分析</a:t>
            </a:r>
            <a:r>
              <a:rPr lang="ja-JP" altLang="en-US" sz="2400" dirty="0"/>
              <a:t>（傾向や変化を調べること）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顧客セグメント分析</a:t>
            </a:r>
            <a:r>
              <a:rPr lang="ja-JP" altLang="en-US" sz="2400" dirty="0"/>
              <a:t>（顧客を年齢や購買傾向などで分類して分析すること）</a:t>
            </a: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3EF8CB4-4CB0-75DF-09E0-FF5894840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437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7-2.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演習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039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710338-32A7-546B-F6DA-FC827C869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いまから演習で行うこと、注意点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FEE139-38B0-5DE9-8AC1-2182A1BB1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r>
              <a:rPr kumimoji="1" lang="ja-JP" altLang="en-US" sz="2400" dirty="0"/>
              <a:t>次のテーブルを作成</a:t>
            </a:r>
            <a:endParaRPr kumimoji="1"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endParaRPr kumimoji="1"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【Access </a:t>
            </a:r>
            <a:r>
              <a:rPr kumimoji="1" lang="ja-JP" altLang="en-US" sz="2400" dirty="0"/>
              <a:t>での注意点</a:t>
            </a:r>
            <a:r>
              <a:rPr kumimoji="1" lang="en-US" altLang="ja-JP" sz="2400" dirty="0"/>
              <a:t>】</a:t>
            </a:r>
          </a:p>
          <a:p>
            <a:r>
              <a:rPr lang="en-US" altLang="ja-JP" sz="2400" b="1" dirty="0"/>
              <a:t>SQL</a:t>
            </a:r>
            <a:r>
              <a:rPr lang="ja-JP" altLang="en-US" sz="2400" b="1" dirty="0"/>
              <a:t>ビューでは、</a:t>
            </a:r>
            <a:r>
              <a:rPr lang="en-US" altLang="ja-JP" sz="2400" b="1" u="sng" dirty="0">
                <a:solidFill>
                  <a:srgbClr val="FF0000"/>
                </a:solidFill>
              </a:rPr>
              <a:t>SQL</a:t>
            </a:r>
            <a:r>
              <a:rPr lang="ja-JP" altLang="en-US" sz="2400" b="1" u="sng" dirty="0">
                <a:solidFill>
                  <a:srgbClr val="FF0000"/>
                </a:solidFill>
              </a:rPr>
              <a:t>文を１つずつ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　（複数まとめての一括実行ができない）</a:t>
            </a:r>
            <a:endParaRPr lang="en-US" altLang="ja-JP" sz="2400" dirty="0"/>
          </a:p>
          <a:p>
            <a:r>
              <a:rPr kumimoji="1" lang="en-US" altLang="ja-JP" sz="2400" b="1" dirty="0">
                <a:solidFill>
                  <a:srgbClr val="FF0000"/>
                </a:solidFill>
              </a:rPr>
              <a:t>CREATE TABLE</a:t>
            </a:r>
            <a:r>
              <a:rPr lang="ja-JP" altLang="en-US" sz="2400" b="1" dirty="0">
                <a:solidFill>
                  <a:srgbClr val="FF0000"/>
                </a:solidFill>
              </a:rPr>
              <a:t> </a:t>
            </a:r>
            <a:r>
              <a:rPr kumimoji="1" lang="ja-JP" altLang="en-US" sz="2400" dirty="0"/>
              <a:t>では、「実行」の後、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画面が変化しない</a:t>
            </a:r>
            <a:r>
              <a:rPr kumimoji="1" lang="ja-JP" altLang="en-US" sz="2400" dirty="0"/>
              <a:t>が実行できている</a:t>
            </a:r>
            <a:endParaRPr kumimoji="1" lang="en-US" altLang="ja-JP" sz="2400" dirty="0"/>
          </a:p>
          <a:p>
            <a:r>
              <a:rPr kumimoji="1" lang="en-US" altLang="ja-JP" sz="2400" b="1" dirty="0">
                <a:solidFill>
                  <a:srgbClr val="FF0000"/>
                </a:solidFill>
              </a:rPr>
              <a:t>INSERT INTO </a:t>
            </a:r>
            <a:r>
              <a:rPr kumimoji="1" lang="ja-JP" altLang="en-US" sz="2400" dirty="0"/>
              <a:t>では、「実行」の後、</a:t>
            </a:r>
            <a:r>
              <a:rPr lang="ja-JP" altLang="en-US" sz="2400" b="1" dirty="0">
                <a:solidFill>
                  <a:srgbClr val="FF0000"/>
                </a:solidFill>
              </a:rPr>
              <a:t>確認表示</a:t>
            </a:r>
            <a:r>
              <a:rPr lang="ja-JP" altLang="en-US" sz="2400" dirty="0"/>
              <a:t>が出る。その後、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画面が変化しない</a:t>
            </a:r>
            <a:r>
              <a:rPr kumimoji="1" lang="ja-JP" altLang="en-US" sz="2400" dirty="0"/>
              <a:t>が実行できている</a:t>
            </a: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393D461-C8A7-0BD4-47F9-B72D3D66B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CD5BE55-88CA-04E1-346E-411A90FD2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535" y="1296540"/>
            <a:ext cx="4680589" cy="184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45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SQL </a:t>
            </a:r>
            <a:r>
              <a:rPr kumimoji="1" lang="ja-JP" altLang="en-US" dirty="0"/>
              <a:t>理解のための前提知識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511005" cy="587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〇 </a:t>
            </a:r>
            <a:r>
              <a:rPr kumimoji="1" lang="ja-JP" altLang="en-US" sz="2400" dirty="0"/>
              <a:t>テーブル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データを</a:t>
            </a:r>
            <a:r>
              <a:rPr lang="ja-JP" altLang="en-US" sz="2400" b="1" dirty="0">
                <a:solidFill>
                  <a:srgbClr val="C00000"/>
                </a:solidFill>
                <a:latin typeface="Söhne"/>
              </a:rPr>
              <a:t>テーブル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と呼ばれる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表形式で保存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〇 問い合わせ（クエリ）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問い合わせ（クエリ）</a:t>
            </a:r>
            <a:r>
              <a:rPr lang="ja-JP" altLang="en-US" sz="2400" dirty="0"/>
              <a:t>は、</a:t>
            </a:r>
            <a:r>
              <a:rPr lang="ja-JP" altLang="en-US" sz="2400" b="1" dirty="0">
                <a:solidFill>
                  <a:srgbClr val="C00000"/>
                </a:solidFill>
              </a:rPr>
              <a:t>データベース</a:t>
            </a:r>
            <a:r>
              <a:rPr lang="ja-JP" altLang="en-US" sz="2400" dirty="0"/>
              <a:t>から</a:t>
            </a:r>
            <a:r>
              <a:rPr lang="ja-JP" altLang="en-US" sz="2400" b="1" u="sng" dirty="0"/>
              <a:t>必要なデータを検索、加工するための指令</a:t>
            </a:r>
            <a:endParaRPr lang="en-US" altLang="ja-JP" sz="2400" b="1" u="sng" dirty="0"/>
          </a:p>
          <a:p>
            <a:r>
              <a:rPr lang="en-US" altLang="ja-JP" sz="2400" dirty="0"/>
              <a:t>SELECT, FROM, WHERE </a:t>
            </a:r>
            <a:r>
              <a:rPr lang="ja-JP" altLang="en-US" sz="2400" dirty="0"/>
              <a:t>など、</a:t>
            </a:r>
            <a:r>
              <a:rPr lang="ja-JP" altLang="en-US" sz="2400" b="1" dirty="0"/>
              <a:t>多様</a:t>
            </a:r>
            <a:r>
              <a:rPr lang="ja-JP" altLang="en-US" sz="2400" dirty="0"/>
              <a:t>なコマンドが存在。</a:t>
            </a:r>
          </a:p>
          <a:p>
            <a:r>
              <a:rPr lang="ja-JP" altLang="en-US" sz="2400" b="1" dirty="0"/>
              <a:t>結合、集計、ソート、副問い合わせ</a:t>
            </a:r>
            <a:r>
              <a:rPr lang="ja-JP" altLang="en-US" sz="2400" dirty="0"/>
              <a:t>など、高度な操作も可能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/>
        </p:nvGraphicFramePr>
        <p:xfrm>
          <a:off x="923827" y="1820743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/>
        </p:nvGraphicFramePr>
        <p:xfrm>
          <a:off x="4349959" y="1820743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0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676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によるテーブル定義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30015"/>
            <a:ext cx="8461208" cy="5875223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テーブル名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成績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属性名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科目、受講者、得点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属性のデータ型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テキスト、テキスト、数値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kumimoji="1" lang="ja-JP" altLang="en-US" sz="2400" dirty="0"/>
              <a:t>データの</a:t>
            </a:r>
            <a:r>
              <a:rPr lang="ja-JP" altLang="en-US" sz="2400" dirty="0"/>
              <a:t>整合</a:t>
            </a:r>
            <a:r>
              <a:rPr kumimoji="1" lang="ja-JP" altLang="en-US" sz="2400" dirty="0"/>
              <a:t>性を保つための</a:t>
            </a:r>
            <a:r>
              <a:rPr kumimoji="1" lang="ja-JP" altLang="en-US" sz="2400" b="1" dirty="0"/>
              <a:t>制約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なし</a:t>
            </a:r>
            <a:endParaRPr kumimoji="1" lang="en-US" altLang="ja-JP" sz="2400" b="1" dirty="0">
              <a:solidFill>
                <a:srgbClr val="C00000"/>
              </a:solidFill>
            </a:endParaRPr>
          </a:p>
          <a:p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0420F57-4C5C-6EF9-3486-5D7B075DC985}"/>
              </a:ext>
            </a:extLst>
          </p:cNvPr>
          <p:cNvSpPr txBox="1"/>
          <p:nvPr/>
        </p:nvSpPr>
        <p:spPr>
          <a:xfrm>
            <a:off x="1292090" y="3244214"/>
            <a:ext cx="6040548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科目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受講者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得点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026179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2908" y="186603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データ追加の</a:t>
            </a:r>
            <a:r>
              <a:rPr lang="en-US" altLang="ja-JP" dirty="0"/>
              <a:t>SQL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56134" y="6367926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91027" y="2056662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成績</a:t>
            </a:r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idx="1"/>
          </p:nvPr>
        </p:nvSpPr>
        <p:spPr>
          <a:xfrm>
            <a:off x="391027" y="3901272"/>
            <a:ext cx="8461208" cy="2466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国語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'A'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85);</a:t>
            </a:r>
          </a:p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国語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'B'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90);</a:t>
            </a:r>
            <a:endParaRPr kumimoji="1" lang="en-US" altLang="ja-JP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算数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'A'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90);</a:t>
            </a:r>
            <a:endParaRPr kumimoji="1" lang="en-US" altLang="ja-JP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算数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'B'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96);</a:t>
            </a:r>
            <a:endParaRPr kumimoji="1" lang="en-US" altLang="ja-JP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理科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'A'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95);</a:t>
            </a:r>
            <a:endParaRPr kumimoji="1" lang="en-US" altLang="ja-JP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kumimoji="1" lang="en-US" altLang="ja-JP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kumimoji="1" lang="en-US" altLang="ja-JP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7D808083-D08A-810F-F266-2526BEE6FA7E}"/>
              </a:ext>
            </a:extLst>
          </p:cNvPr>
          <p:cNvGraphicFramePr>
            <a:graphicFrameLocks noGrp="1"/>
          </p:cNvGraphicFramePr>
          <p:nvPr/>
        </p:nvGraphicFramePr>
        <p:xfrm>
          <a:off x="1606759" y="917112"/>
          <a:ext cx="4438441" cy="260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408">
                  <a:extLst>
                    <a:ext uri="{9D8B030D-6E8A-4147-A177-3AD203B41FA5}">
                      <a16:colId xmlns:a16="http://schemas.microsoft.com/office/drawing/2014/main" val="2813495405"/>
                    </a:ext>
                  </a:extLst>
                </a:gridCol>
              </a:tblGrid>
              <a:tr h="19949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A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85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B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90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A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90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B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96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88489110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理科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A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95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5276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216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演習１．</a:t>
            </a:r>
            <a:r>
              <a:rPr lang="en-US" altLang="ja-JP" dirty="0"/>
              <a:t>Access </a:t>
            </a:r>
            <a:r>
              <a:rPr lang="ja-JP" altLang="en-US" dirty="0"/>
              <a:t>の </a:t>
            </a:r>
            <a:r>
              <a:rPr lang="en-US" altLang="ja-JP" dirty="0"/>
              <a:t>SQL </a:t>
            </a:r>
            <a:r>
              <a:rPr lang="ja-JP" altLang="en-US" dirty="0"/>
              <a:t>ビューを用いたテーブル定義</a:t>
            </a:r>
            <a:br>
              <a:rPr lang="en-US" altLang="ja-JP" dirty="0"/>
            </a:br>
            <a:r>
              <a:rPr lang="ja-JP" altLang="en-US" dirty="0"/>
              <a:t>とデータの追加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559093"/>
            <a:ext cx="5177644" cy="409436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SQL</a:t>
            </a:r>
            <a:r>
              <a:rPr lang="ja-JP" altLang="en-US" b="1" dirty="0"/>
              <a:t>ビューを開く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SQL</a:t>
            </a:r>
            <a:r>
              <a:rPr lang="ja-JP" altLang="en-US" b="1" dirty="0"/>
              <a:t>文の編集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create table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insert into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SQL</a:t>
            </a:r>
            <a:r>
              <a:rPr lang="ja-JP" altLang="en-US" b="1" dirty="0"/>
              <a:t>文の実行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666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231905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演習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8096" y="946168"/>
            <a:ext cx="8332334" cy="3649133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パソコンを使用する</a:t>
            </a:r>
            <a:br>
              <a:rPr lang="en-US" altLang="ja-JP" sz="2400" dirty="0">
                <a:latin typeface="メイリオ" panose="020B0604030504040204" pitchFamily="50" charset="-128"/>
              </a:rPr>
            </a:br>
            <a:r>
              <a:rPr lang="ja-JP" altLang="en-US" sz="2400" dirty="0">
                <a:latin typeface="メイリオ" panose="020B0604030504040204" pitchFamily="50" charset="-128"/>
              </a:rPr>
              <a:t>　</a:t>
            </a:r>
            <a:r>
              <a:rPr lang="ja-JP" altLang="en-US" sz="2400" b="1" dirty="0">
                <a:latin typeface="メイリオ" panose="020B0604030504040204" pitchFamily="50" charset="-128"/>
              </a:rPr>
              <a:t>前もって </a:t>
            </a:r>
            <a:r>
              <a:rPr lang="en-US" altLang="ja-JP" sz="2400" b="1" dirty="0">
                <a:latin typeface="メイリオ" panose="020B0604030504040204" pitchFamily="50" charset="-128"/>
              </a:rPr>
              <a:t>Access </a:t>
            </a:r>
            <a:r>
              <a:rPr lang="ja-JP" altLang="en-US" sz="2400" b="1" dirty="0">
                <a:latin typeface="メイリオ" panose="020B0604030504040204" pitchFamily="50" charset="-128"/>
              </a:rPr>
              <a:t>をインストールしておくこと</a:t>
            </a:r>
            <a:endParaRPr lang="en-US" altLang="ja-JP" sz="2400" b="1" dirty="0">
              <a:latin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endParaRPr lang="en-US" altLang="ja-JP" sz="2400" b="1" dirty="0">
              <a:latin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</a:rPr>
              <a:t>Access </a:t>
            </a:r>
            <a:r>
              <a:rPr lang="ja-JP" altLang="ja-JP" sz="2400" dirty="0">
                <a:latin typeface="メイリオ" panose="020B0604030504040204" pitchFamily="50" charset="-128"/>
              </a:rPr>
              <a:t>を</a:t>
            </a:r>
            <a:r>
              <a:rPr lang="ja-JP" altLang="ja-JP" sz="2400" dirty="0">
                <a:solidFill>
                  <a:srgbClr val="FF0000"/>
                </a:solidFill>
                <a:latin typeface="メイリオ" panose="020B0604030504040204" pitchFamily="50" charset="-128"/>
              </a:rPr>
              <a:t>起動</a:t>
            </a:r>
            <a:r>
              <a:rPr lang="ja-JP" altLang="en-US" sz="2400" dirty="0">
                <a:latin typeface="メイリオ" panose="020B0604030504040204" pitchFamily="50" charset="-128"/>
              </a:rPr>
              <a:t>する</a:t>
            </a:r>
            <a:br>
              <a:rPr lang="en-US" altLang="ja-JP" sz="2100" dirty="0">
                <a:latin typeface="メイリオ" panose="020B0604030504040204" pitchFamily="50" charset="-128"/>
              </a:rPr>
            </a:br>
            <a:endParaRPr lang="ja-JP" altLang="ja-JP" dirty="0">
              <a:effectLst/>
              <a:latin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</a:rPr>
              <a:t>Access </a:t>
            </a:r>
            <a:r>
              <a:rPr lang="ja-JP" altLang="ja-JP" sz="2400" dirty="0">
                <a:latin typeface="メイリオ" panose="020B0604030504040204" pitchFamily="50" charset="-128"/>
              </a:rPr>
              <a:t>で、</a:t>
            </a: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空のデータベース</a:t>
            </a:r>
            <a:r>
              <a:rPr lang="ja-JP" altLang="en-US" sz="2400" dirty="0">
                <a:latin typeface="メイリオ" panose="020B0604030504040204" pitchFamily="50" charset="-128"/>
              </a:rPr>
              <a:t>」を選び、「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作成</a:t>
            </a:r>
            <a:r>
              <a:rPr lang="ja-JP" altLang="en-US" sz="2400" dirty="0">
                <a:latin typeface="メイリオ" panose="020B0604030504040204" pitchFamily="50" charset="-128"/>
              </a:rPr>
              <a:t>」をクリック．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468FF45-76CA-48C1-83A3-D4BDCC1EF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996" y="4556922"/>
            <a:ext cx="4446799" cy="2164554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DD456EC-0EEC-43E5-89EC-257EF0A8C39E}"/>
              </a:ext>
            </a:extLst>
          </p:cNvPr>
          <p:cNvSpPr/>
          <p:nvPr/>
        </p:nvSpPr>
        <p:spPr>
          <a:xfrm>
            <a:off x="2417094" y="5101243"/>
            <a:ext cx="1025761" cy="8977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633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0" y="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38269" y="1828800"/>
            <a:ext cx="6355868" cy="4254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① </a:t>
            </a:r>
            <a:r>
              <a:rPr lang="ja-JP" altLang="en-US" sz="2400" b="1" dirty="0">
                <a:latin typeface="メイリオ" panose="020B0604030504040204" pitchFamily="50" charset="-128"/>
              </a:rPr>
              <a:t>データベースのグループ化と集約の概念を理解し、基本的な分析手法を習得</a:t>
            </a:r>
            <a:endParaRPr lang="en-US" altLang="ja-JP" sz="2400" b="1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400" b="1" dirty="0">
              <a:solidFill>
                <a:srgbClr val="374151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② </a:t>
            </a:r>
            <a:r>
              <a:rPr lang="en-US" altLang="ja-JP" sz="2400" b="1" dirty="0">
                <a:latin typeface="メイリオ" panose="020B0604030504040204" pitchFamily="50" charset="-128"/>
              </a:rPr>
              <a:t>Access </a:t>
            </a:r>
            <a:r>
              <a:rPr lang="ja-JP" altLang="en-US" sz="2400" b="1" dirty="0">
                <a:latin typeface="メイリオ" panose="020B0604030504040204" pitchFamily="50" charset="-128"/>
              </a:rPr>
              <a:t>の </a:t>
            </a:r>
            <a:r>
              <a:rPr lang="en-US" altLang="ja-JP" sz="2400" b="1" dirty="0"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latin typeface="メイリオ" panose="020B0604030504040204" pitchFamily="50" charset="-128"/>
              </a:rPr>
              <a:t>ビューで，集計のための 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を実行．結果を確認</a:t>
            </a:r>
            <a:endParaRPr lang="en-US" altLang="ja-JP" sz="2400" b="1" dirty="0">
              <a:solidFill>
                <a:srgbClr val="374151"/>
              </a:solidFill>
              <a:latin typeface="メイリオ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516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6695" y="939422"/>
            <a:ext cx="7185710" cy="364913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4.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テーブルツール画面</a:t>
            </a:r>
            <a:r>
              <a:rPr lang="ja-JP" altLang="en-US" sz="2400" dirty="0">
                <a:latin typeface="メイリオ" panose="020B0604030504040204" pitchFamily="50" charset="-128"/>
              </a:rPr>
              <a:t>が表示されることを確認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4A0E256-381D-48E9-B446-DE2EEE7C7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46" y="1708220"/>
            <a:ext cx="8357507" cy="408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9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6785FB4D-1515-4076-BE88-DD8C27F6B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28" y="4054934"/>
            <a:ext cx="4873875" cy="230834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90DEADB-C80A-4AC7-9AE0-E90DF53F9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28" y="884099"/>
            <a:ext cx="5829600" cy="200035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128" y="2791436"/>
            <a:ext cx="1220995" cy="124535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181" y="389477"/>
            <a:ext cx="8211296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5. </a:t>
            </a:r>
            <a:r>
              <a:rPr lang="ja-JP" altLang="en-US" sz="2400" dirty="0">
                <a:latin typeface="メイリオ" panose="020B0604030504040204" pitchFamily="50" charset="-128"/>
              </a:rPr>
              <a:t>次の手順で、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を開く．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435778" y="1246909"/>
            <a:ext cx="607767" cy="286039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186795" y="1532948"/>
            <a:ext cx="519296" cy="74427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2807754" y="3076852"/>
            <a:ext cx="557711" cy="291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939748" y="3894367"/>
            <a:ext cx="453923" cy="230446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608948" y="4403182"/>
            <a:ext cx="676561" cy="301322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61129" y="4638039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23263" y="5480574"/>
            <a:ext cx="1488664" cy="421461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5505588" y="4934950"/>
            <a:ext cx="3215149" cy="91146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②「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デザイン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」タブで、「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表示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」を展開し「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SQL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ビュー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」を選ぶ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6234475" y="1125071"/>
            <a:ext cx="2879042" cy="110133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①「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作成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」タブで、「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クエリデザイン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」をクリック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60A9BCD-A84D-42D1-8807-5DC880EC377E}"/>
              </a:ext>
            </a:extLst>
          </p:cNvPr>
          <p:cNvSpPr txBox="1"/>
          <p:nvPr/>
        </p:nvSpPr>
        <p:spPr>
          <a:xfrm>
            <a:off x="7435650" y="2647485"/>
            <a:ext cx="15696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このような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表示が出た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ときは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閉じる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」を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2812323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13107"/>
            <a:ext cx="8461208" cy="1039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/>
              <a:t>6. 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に、次の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を１つずつ入れ、「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latin typeface="メイリオ" panose="020B0604030504040204" pitchFamily="50" charset="-128"/>
              </a:rPr>
              <a:t>文</a:t>
            </a:r>
            <a:r>
              <a:rPr lang="ja-JP" altLang="en-US" sz="2400" dirty="0">
                <a:latin typeface="メイリオ" panose="020B0604030504040204" pitchFamily="50" charset="-128"/>
              </a:rPr>
              <a:t>を実行．結果を確認</a:t>
            </a: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DCE3CA2-3420-209E-4E4E-10FB84EB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753" y="3857178"/>
            <a:ext cx="79697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4FEF96A-80DF-AB6A-7A9D-30644E9BA0A3}"/>
              </a:ext>
            </a:extLst>
          </p:cNvPr>
          <p:cNvSpPr/>
          <p:nvPr/>
        </p:nvSpPr>
        <p:spPr>
          <a:xfrm>
            <a:off x="293270" y="776321"/>
            <a:ext cx="8509334" cy="440120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科目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受講者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得点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国語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'A', 85);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国語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'B', 90);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算数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'A', 90);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dirty="0">
              <a:solidFill>
                <a:prstClr val="black"/>
              </a:solidFill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算数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'B', 96);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理科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'A', 95);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A5AD411-0D7D-F265-5105-C173EB249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83" y="5391306"/>
            <a:ext cx="3765744" cy="139389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53161E6-9B5A-968F-A3C6-CCC6B19E276F}"/>
              </a:ext>
            </a:extLst>
          </p:cNvPr>
          <p:cNvSpPr txBox="1"/>
          <p:nvPr/>
        </p:nvSpPr>
        <p:spPr>
          <a:xfrm>
            <a:off x="4248765" y="5657671"/>
            <a:ext cx="4339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INSERT INTO</a:t>
            </a:r>
            <a:r>
              <a:rPr kumimoji="1" lang="ja-JP" altLang="en-US" sz="1800" dirty="0"/>
              <a:t>では、「実行」の後、</a:t>
            </a:r>
            <a:r>
              <a:rPr lang="ja-JP" altLang="en-US" sz="1800" dirty="0"/>
              <a:t>確認</a:t>
            </a:r>
            <a:endParaRPr lang="en-US" altLang="ja-JP" sz="1800" dirty="0"/>
          </a:p>
          <a:p>
            <a:r>
              <a:rPr lang="ja-JP" altLang="en-US" sz="1800" dirty="0"/>
              <a:t>表示が出る。その後、</a:t>
            </a:r>
            <a:r>
              <a:rPr kumimoji="1" lang="ja-JP" altLang="en-US" sz="1800" b="1" dirty="0"/>
              <a:t>画面が変化しない</a:t>
            </a:r>
            <a:endParaRPr kumimoji="1" lang="en-US" altLang="ja-JP" sz="1800" b="1" dirty="0"/>
          </a:p>
          <a:p>
            <a:r>
              <a:rPr kumimoji="1" lang="ja-JP" altLang="en-US" sz="1800" dirty="0"/>
              <a:t>が実行できている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6011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5262" y="371818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間違ってしまったときは、テーブル</a:t>
            </a:r>
            <a:r>
              <a:rPr lang="ja-JP" altLang="en-US" dirty="0"/>
              <a:t>の</a:t>
            </a:r>
            <a:r>
              <a:rPr kumimoji="1" lang="ja-JP" altLang="en-US" dirty="0"/>
              <a:t>削除</a:t>
            </a:r>
            <a:br>
              <a:rPr kumimoji="1" lang="en-US" altLang="ja-JP" dirty="0"/>
            </a:br>
            <a:r>
              <a:rPr kumimoji="1" lang="ja-JP" altLang="en-US" dirty="0"/>
              <a:t>を行ってからやり直した方が早い場合がある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25" y="1901335"/>
            <a:ext cx="3065096" cy="3500926"/>
          </a:xfrm>
        </p:spPr>
      </p:pic>
      <p:sp>
        <p:nvSpPr>
          <p:cNvPr id="12" name="正方形/長方形 11"/>
          <p:cNvSpPr/>
          <p:nvPr/>
        </p:nvSpPr>
        <p:spPr>
          <a:xfrm>
            <a:off x="923583" y="3580839"/>
            <a:ext cx="674408" cy="27949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674193" y="4762725"/>
            <a:ext cx="674408" cy="27949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4486701" y="2563322"/>
            <a:ext cx="3879850" cy="107955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テーブルビュー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で、削除したいテーブルを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右クリック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して、「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削除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486701" y="4135288"/>
            <a:ext cx="41088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を削除するときは、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間違って必要な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を削除しない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ように、十分に注意する！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（元に戻せない）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17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 fontScale="90000"/>
          </a:bodyPr>
          <a:lstStyle/>
          <a:p>
            <a:r>
              <a:rPr lang="ja-JP" altLang="en-US" dirty="0"/>
              <a:t>演習２．</a:t>
            </a:r>
            <a:r>
              <a:rPr lang="en-US" altLang="ja-JP" dirty="0"/>
              <a:t>SQL </a:t>
            </a:r>
            <a:r>
              <a:rPr lang="ja-JP" altLang="en-US" dirty="0"/>
              <a:t>によるグループ化と集約．</a:t>
            </a:r>
            <a:r>
              <a:rPr lang="en-US" altLang="ja-JP" dirty="0"/>
              <a:t> Access </a:t>
            </a:r>
            <a:r>
              <a:rPr lang="ja-JP" altLang="en-US" dirty="0"/>
              <a:t>の </a:t>
            </a:r>
            <a:r>
              <a:rPr lang="en-US" altLang="ja-JP" dirty="0"/>
              <a:t>SQL </a:t>
            </a:r>
            <a:r>
              <a:rPr lang="ja-JP" altLang="en-US" dirty="0"/>
              <a:t>ビューを使用．</a:t>
            </a:r>
            <a:br>
              <a:rPr lang="en-US" altLang="ja-JP" dirty="0"/>
            </a:b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グループ化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集約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GROUP BY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AVG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COUNT(*)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SUM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789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1083838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Access </a:t>
            </a:r>
            <a:r>
              <a:rPr kumimoji="1" lang="ja-JP" altLang="en-US" dirty="0"/>
              <a:t>の </a:t>
            </a:r>
            <a:r>
              <a:rPr kumimoji="1" lang="en-US" altLang="ja-JP" dirty="0"/>
              <a:t>SQL </a:t>
            </a:r>
            <a:r>
              <a:rPr kumimoji="1" lang="ja-JP" altLang="en-US" dirty="0"/>
              <a:t>ビューを用いた</a:t>
            </a:r>
            <a:r>
              <a:rPr lang="ja-JP" altLang="en-US" dirty="0"/>
              <a:t>問い合わせ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496859"/>
            <a:ext cx="8728210" cy="4682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kumimoji="1" lang="en-US" altLang="ja-JP" sz="2400" dirty="0"/>
              <a:t>Access </a:t>
            </a:r>
            <a:r>
              <a:rPr kumimoji="1" lang="ja-JP" altLang="en-US" sz="2400" dirty="0"/>
              <a:t>の </a:t>
            </a:r>
            <a:r>
              <a:rPr lang="en-US" altLang="ja-JP" sz="2400" b="1" dirty="0">
                <a:solidFill>
                  <a:srgbClr val="C00000"/>
                </a:solidFill>
              </a:rPr>
              <a:t>SQL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ビュー</a:t>
            </a:r>
            <a:r>
              <a:rPr kumimoji="1" lang="ja-JP" altLang="en-US" sz="2400" dirty="0"/>
              <a:t>開く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en-US" altLang="ja-JP" sz="2400" b="1" dirty="0">
                <a:solidFill>
                  <a:srgbClr val="C00000"/>
                </a:solidFill>
              </a:rPr>
              <a:t>SQL </a:t>
            </a:r>
            <a:r>
              <a:rPr lang="ja-JP" altLang="en-US" sz="2400" b="1" dirty="0">
                <a:solidFill>
                  <a:srgbClr val="C00000"/>
                </a:solidFill>
              </a:rPr>
              <a:t>文</a:t>
            </a:r>
            <a:r>
              <a:rPr lang="ja-JP" altLang="en-US" sz="2400" dirty="0"/>
              <a:t>の</a:t>
            </a:r>
            <a:r>
              <a:rPr lang="ja-JP" altLang="en-US" sz="2400" b="1" dirty="0"/>
              <a:t>編集</a:t>
            </a:r>
            <a:r>
              <a:rPr lang="ja-JP" altLang="en-US" sz="2400" dirty="0"/>
              <a:t>。</a:t>
            </a:r>
            <a:r>
              <a:rPr lang="en-US" altLang="ja-JP" sz="2400" b="1" dirty="0"/>
              <a:t>select, from, where </a:t>
            </a:r>
            <a:r>
              <a:rPr lang="ja-JP" altLang="en-US" sz="2400" dirty="0"/>
              <a:t>を使用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例</a:t>
            </a:r>
            <a:r>
              <a:rPr lang="en-US" altLang="ja-JP" sz="2400" dirty="0"/>
              <a:t>: select * from </a:t>
            </a:r>
            <a:r>
              <a:rPr lang="ja-JP" altLang="en-US" sz="2400" dirty="0"/>
              <a:t>テーブル名 </a:t>
            </a:r>
            <a:r>
              <a:rPr lang="en-US" altLang="ja-JP" sz="2400" dirty="0"/>
              <a:t>where </a:t>
            </a:r>
            <a:r>
              <a:rPr lang="ja-JP" altLang="en-US" sz="2400" dirty="0"/>
              <a:t>列</a:t>
            </a:r>
            <a:r>
              <a:rPr lang="en-US" altLang="ja-JP" sz="2400" dirty="0"/>
              <a:t>1 = </a:t>
            </a:r>
            <a:r>
              <a:rPr lang="ja-JP" altLang="en-US" sz="2400" dirty="0"/>
              <a:t>値</a:t>
            </a:r>
            <a:r>
              <a:rPr lang="en-US" altLang="ja-JP" sz="2400" dirty="0"/>
              <a:t>1;</a:t>
            </a:r>
          </a:p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lang="en-US" altLang="ja-JP" sz="2400" b="1" dirty="0">
                <a:solidFill>
                  <a:srgbClr val="C00000"/>
                </a:solidFill>
              </a:rPr>
              <a:t>SQL </a:t>
            </a:r>
            <a:r>
              <a:rPr lang="ja-JP" altLang="en-US" sz="2400" b="1" dirty="0">
                <a:solidFill>
                  <a:srgbClr val="C00000"/>
                </a:solidFill>
              </a:rPr>
              <a:t>文</a:t>
            </a:r>
            <a:r>
              <a:rPr lang="ja-JP" altLang="en-US" sz="2400" dirty="0"/>
              <a:t>の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　実行の結果、</a:t>
            </a:r>
            <a:r>
              <a:rPr lang="ja-JP" altLang="en-US" sz="2400" b="1" dirty="0">
                <a:solidFill>
                  <a:srgbClr val="C00000"/>
                </a:solidFill>
              </a:rPr>
              <a:t>データシートビュー</a:t>
            </a:r>
            <a:r>
              <a:rPr lang="ja-JP" altLang="en-US" sz="2400" dirty="0"/>
              <a:t>に画面が変わり、そこに</a:t>
            </a:r>
            <a:r>
              <a:rPr lang="ja-JP" altLang="en-US" sz="2400" b="1" dirty="0"/>
              <a:t>問い合わせの結果</a:t>
            </a:r>
            <a:r>
              <a:rPr lang="ja-JP" altLang="en-US" sz="2400" dirty="0"/>
              <a:t>が表示される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④ さらに</a:t>
            </a:r>
            <a:r>
              <a:rPr lang="en-US" altLang="ja-JP" sz="2400" dirty="0"/>
              <a:t>SQL </a:t>
            </a:r>
            <a:r>
              <a:rPr lang="ja-JP" altLang="en-US" sz="2400" dirty="0"/>
              <a:t>文の編集、実行を続ける場合には、</a:t>
            </a:r>
            <a:r>
              <a:rPr lang="ja-JP" altLang="en-US" sz="2400" b="1" u="sng" dirty="0"/>
              <a:t>画面を </a:t>
            </a:r>
            <a:r>
              <a:rPr lang="en-US" altLang="ja-JP" sz="2400" b="1" u="sng" dirty="0"/>
              <a:t>SQL </a:t>
            </a:r>
            <a:r>
              <a:rPr lang="ja-JP" altLang="en-US" sz="2400" b="1" u="sng" dirty="0"/>
              <a:t>ビューに切り替える</a:t>
            </a:r>
            <a:endParaRPr lang="en-US" altLang="ja-JP" sz="2400" b="1" u="sng" dirty="0"/>
          </a:p>
          <a:p>
            <a:pPr marL="0" indent="0">
              <a:buNone/>
            </a:pPr>
            <a:endParaRPr kumimoji="1"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602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85D0C-2A18-4259-B8B7-078272595A85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460" name="Rectangle 2"/>
          <p:cNvSpPr>
            <a:spLocks noGrp="1"/>
          </p:cNvSpPr>
          <p:nvPr>
            <p:ph type="title" idx="4294967295"/>
          </p:nvPr>
        </p:nvSpPr>
        <p:spPr>
          <a:xfrm>
            <a:off x="190501" y="361036"/>
            <a:ext cx="8839200" cy="75366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ja-JP" sz="2900" dirty="0"/>
              <a:t>SQL </a:t>
            </a:r>
            <a:r>
              <a:rPr lang="ja-JP" altLang="en-US" sz="2900" dirty="0"/>
              <a:t>問い合わせ（クエリ）で使用する２つのビュー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9057" y="3904246"/>
            <a:ext cx="25490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1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 </a:t>
            </a: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ビュー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 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文の</a:t>
            </a:r>
            <a:r>
              <a:rPr kumimoji="0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作成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、</a:t>
            </a:r>
            <a:r>
              <a:rPr kumimoji="0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編集</a:t>
            </a:r>
            <a:endParaRPr kumimoji="1" lang="ja-JP" altLang="en-US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27649" y="4005532"/>
            <a:ext cx="3147015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データシートビュー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問い合わせ（クエリ）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結果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右矢印 4"/>
          <p:cNvSpPr/>
          <p:nvPr/>
        </p:nvSpPr>
        <p:spPr>
          <a:xfrm>
            <a:off x="3889482" y="3041700"/>
            <a:ext cx="1225250" cy="324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右矢印 12"/>
          <p:cNvSpPr/>
          <p:nvPr/>
        </p:nvSpPr>
        <p:spPr>
          <a:xfrm flipH="1">
            <a:off x="3980875" y="5044278"/>
            <a:ext cx="1225250" cy="324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227" y="1759197"/>
            <a:ext cx="1800476" cy="1057423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4118182" y="2810157"/>
            <a:ext cx="7232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3927240" y="2111799"/>
            <a:ext cx="437784" cy="53486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285" y="3627488"/>
            <a:ext cx="1350357" cy="99312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3878285" y="3922841"/>
            <a:ext cx="437784" cy="53486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397138" y="4695214"/>
            <a:ext cx="22733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表示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 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ビュー</a:t>
            </a:r>
            <a:endParaRPr kumimoji="1" lang="ja-JP" alt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7" y="2657528"/>
            <a:ext cx="3259760" cy="92627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4322" y="2875741"/>
            <a:ext cx="3427506" cy="86732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B53376-2AB2-442E-8C83-26EF1A6892F3}"/>
              </a:ext>
            </a:extLst>
          </p:cNvPr>
          <p:cNvSpPr txBox="1"/>
          <p:nvPr/>
        </p:nvSpPr>
        <p:spPr>
          <a:xfrm>
            <a:off x="1680737" y="5962677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マウス操作でビューを切り替え</a:t>
            </a:r>
          </a:p>
        </p:txBody>
      </p:sp>
    </p:spTree>
    <p:extLst>
      <p:ext uri="{BB962C8B-B14F-4D97-AF65-F5344CB8AC3E}">
        <p14:creationId xmlns:p14="http://schemas.microsoft.com/office/powerpoint/2010/main" val="1118707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6785FB4D-1515-4076-BE88-DD8C27F6B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28" y="4054934"/>
            <a:ext cx="4873875" cy="230834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90DEADB-C80A-4AC7-9AE0-E90DF53F9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28" y="884099"/>
            <a:ext cx="5829600" cy="200035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128" y="2791436"/>
            <a:ext cx="1220995" cy="124535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181" y="389477"/>
            <a:ext cx="8211296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1. </a:t>
            </a:r>
            <a:r>
              <a:rPr lang="ja-JP" altLang="en-US" sz="2400" dirty="0">
                <a:latin typeface="メイリオ" panose="020B0604030504040204" pitchFamily="50" charset="-128"/>
              </a:rPr>
              <a:t>次の手順で、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を開く．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435778" y="1246909"/>
            <a:ext cx="607767" cy="286039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186795" y="1532948"/>
            <a:ext cx="519296" cy="74427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2807754" y="3076852"/>
            <a:ext cx="557711" cy="291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939748" y="3894367"/>
            <a:ext cx="453923" cy="230446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608948" y="4403182"/>
            <a:ext cx="676561" cy="301322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61129" y="4638039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23263" y="5480574"/>
            <a:ext cx="1488664" cy="421461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5505588" y="4934950"/>
            <a:ext cx="3215149" cy="91146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②「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デザイン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」タブで、「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表示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」を展開し「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SQL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ビュー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」を選ぶ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6234475" y="1125071"/>
            <a:ext cx="2879042" cy="110133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①「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作成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」タブで、「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クエリデザイン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」をクリック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60A9BCD-A84D-42D1-8807-5DC880EC377E}"/>
              </a:ext>
            </a:extLst>
          </p:cNvPr>
          <p:cNvSpPr txBox="1"/>
          <p:nvPr/>
        </p:nvSpPr>
        <p:spPr>
          <a:xfrm>
            <a:off x="7435650" y="2647485"/>
            <a:ext cx="15696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このような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表示が出た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ときは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閉じる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」を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2912545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83" y="270024"/>
            <a:ext cx="8461208" cy="1039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/>
              <a:t>2. </a:t>
            </a:r>
            <a:r>
              <a:rPr lang="en-US" altLang="ja-JP" b="1" dirty="0">
                <a:latin typeface="メイリオ" panose="020B0604030504040204" pitchFamily="50" charset="-128"/>
              </a:rPr>
              <a:t>SQL </a:t>
            </a:r>
            <a:r>
              <a:rPr lang="ja-JP" altLang="en-US" b="1" dirty="0">
                <a:latin typeface="メイリオ" panose="020B0604030504040204" pitchFamily="50" charset="-128"/>
              </a:rPr>
              <a:t>ビュー</a:t>
            </a:r>
            <a:r>
              <a:rPr lang="ja-JP" altLang="en-US" dirty="0">
                <a:latin typeface="メイリオ" panose="020B0604030504040204" pitchFamily="50" charset="-128"/>
              </a:rPr>
              <a:t>に、次の </a:t>
            </a:r>
            <a:r>
              <a:rPr lang="en-US" altLang="ja-JP" dirty="0">
                <a:latin typeface="メイリオ" panose="020B0604030504040204" pitchFamily="50" charset="-128"/>
              </a:rPr>
              <a:t>SQL </a:t>
            </a:r>
            <a:r>
              <a:rPr lang="ja-JP" altLang="en-US" dirty="0">
                <a:latin typeface="メイリオ" panose="020B0604030504040204" pitchFamily="50" charset="-128"/>
              </a:rPr>
              <a:t>を１つずつ入れ、</a:t>
            </a:r>
            <a:r>
              <a:rPr lang="ja-JP" altLang="en-US" sz="2800" dirty="0">
                <a:latin typeface="メイリオ" panose="020B0604030504040204" pitchFamily="50" charset="-128"/>
              </a:rPr>
              <a:t>「</a:t>
            </a:r>
            <a:r>
              <a:rPr lang="ja-JP" altLang="en-US" sz="28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8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800" b="1" dirty="0">
                <a:latin typeface="メイリオ" panose="020B0604030504040204" pitchFamily="50" charset="-128"/>
              </a:rPr>
              <a:t>SQL</a:t>
            </a:r>
            <a:r>
              <a:rPr lang="ja-JP" altLang="en-US" sz="2800" b="1" dirty="0">
                <a:latin typeface="メイリオ" panose="020B0604030504040204" pitchFamily="50" charset="-128"/>
              </a:rPr>
              <a:t>文</a:t>
            </a:r>
            <a:r>
              <a:rPr lang="ja-JP" altLang="en-US" sz="2800" dirty="0">
                <a:latin typeface="メイリオ" panose="020B0604030504040204" pitchFamily="50" charset="-128"/>
              </a:rPr>
              <a:t>を実行．結果を確認</a:t>
            </a:r>
            <a:r>
              <a:rPr lang="en-US" altLang="ja-JP" sz="2800" dirty="0">
                <a:latin typeface="メイリオ" panose="020B0604030504040204" pitchFamily="50" charset="-128"/>
              </a:rPr>
              <a:t> </a:t>
            </a:r>
            <a:endParaRPr lang="en-US" altLang="ja-JP" sz="28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DCE3CA2-3420-209E-4E4E-10FB84EB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403" y="1623273"/>
            <a:ext cx="7969718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1. 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単純な表示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SELECT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* FROM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成績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2.</a:t>
            </a:r>
            <a:r>
              <a:rPr lang="ja-JP" altLang="en-US" sz="20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 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得点の平均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SELECT AVG(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得点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) FROM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成績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;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C4498C3-BA25-875A-B88A-D94EF76E7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537" y="2400167"/>
            <a:ext cx="4662000" cy="144577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B95E162-B03C-7FD1-D2ED-50A98F0EB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537" y="4856680"/>
            <a:ext cx="4149936" cy="142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40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416" y="68010"/>
            <a:ext cx="8461208" cy="49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(</a:t>
            </a:r>
            <a:r>
              <a:rPr lang="ja-JP" altLang="en-US" sz="2400" dirty="0">
                <a:latin typeface="メイリオ" panose="020B0604030504040204" pitchFamily="50" charset="-128"/>
              </a:rPr>
              <a:t>続き</a:t>
            </a:r>
            <a:r>
              <a:rPr lang="en-US" altLang="ja-JP" sz="2400" dirty="0">
                <a:latin typeface="メイリオ" panose="020B0604030504040204" pitchFamily="50" charset="-128"/>
              </a:rPr>
              <a:t>)</a:t>
            </a:r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DCE3CA2-3420-209E-4E4E-10FB84EB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697" y="764082"/>
            <a:ext cx="7969718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3. 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国語の得点の平均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SELECT AVG(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得点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) FROM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成績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WHERE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科目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= '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国語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’;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2000" b="1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4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.</a:t>
            </a:r>
            <a:r>
              <a:rPr lang="ja-JP" altLang="en-US" sz="20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 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それぞれの科目の受講者数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SELECT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科目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, COUNT(*) FROM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成績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GROUP BY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科目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2000" b="1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DB74594-70C4-3154-1CB9-6D9F8E0C2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043" y="1484346"/>
            <a:ext cx="5666207" cy="192747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93FAB80-9F6A-4A88-6E8A-36040DC72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043" y="4315621"/>
            <a:ext cx="5561988" cy="232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91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7-1.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イントロダクション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2527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416" y="68010"/>
            <a:ext cx="8461208" cy="49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(</a:t>
            </a:r>
            <a:r>
              <a:rPr lang="ja-JP" altLang="en-US" sz="2400" dirty="0">
                <a:latin typeface="メイリオ" panose="020B0604030504040204" pitchFamily="50" charset="-128"/>
              </a:rPr>
              <a:t>続き</a:t>
            </a:r>
            <a:r>
              <a:rPr lang="en-US" altLang="ja-JP" sz="2400" dirty="0">
                <a:latin typeface="メイリオ" panose="020B0604030504040204" pitchFamily="50" charset="-128"/>
              </a:rPr>
              <a:t>)</a:t>
            </a:r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DCE3CA2-3420-209E-4E4E-10FB84EB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" y="764082"/>
            <a:ext cx="8891671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5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.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それぞれの科目の平均得点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SELECT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科目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, AVG(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得点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) FROM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成績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GROUP BY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科目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2000" b="1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6.</a:t>
            </a:r>
            <a:r>
              <a:rPr lang="ja-JP" altLang="en-US" sz="20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 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それぞれの科目について、得点が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90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点以上である受講者数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SELECT </a:t>
            </a:r>
            <a:r>
              <a:rPr lang="ja-JP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科目</a:t>
            </a: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, COUNT(*) FROM </a:t>
            </a:r>
            <a:r>
              <a:rPr lang="ja-JP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成績 </a:t>
            </a: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WHERE </a:t>
            </a:r>
            <a:r>
              <a:rPr lang="ja-JP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得点 </a:t>
            </a: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&gt;= 90 GROUP BY </a:t>
            </a:r>
            <a:r>
              <a:rPr lang="ja-JP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科目</a:t>
            </a: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2000" b="1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E533D8F-ED5D-75C8-5CB1-4520FA2A1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20" y="1604614"/>
            <a:ext cx="4156129" cy="177671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B4CFEA3-E3ED-3534-C7B9-0D6CAEB46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20" y="4321176"/>
            <a:ext cx="4418151" cy="186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87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416" y="68010"/>
            <a:ext cx="8461208" cy="49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(</a:t>
            </a:r>
            <a:r>
              <a:rPr lang="ja-JP" altLang="en-US" sz="2400" dirty="0">
                <a:latin typeface="メイリオ" panose="020B0604030504040204" pitchFamily="50" charset="-128"/>
              </a:rPr>
              <a:t>続き</a:t>
            </a:r>
            <a:r>
              <a:rPr lang="en-US" altLang="ja-JP" sz="2400" dirty="0">
                <a:latin typeface="メイリオ" panose="020B0604030504040204" pitchFamily="50" charset="-128"/>
              </a:rPr>
              <a:t>)</a:t>
            </a:r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DCE3CA2-3420-209E-4E4E-10FB84EB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" y="640540"/>
            <a:ext cx="889167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7.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それぞれの受講者が受講している科目数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SELECT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受講者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, COUNT(*) FROM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成績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GROUP BY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受講者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2000" b="1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8.</a:t>
            </a:r>
            <a:r>
              <a:rPr lang="ja-JP" altLang="en-US" sz="20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それぞれの受講者の得点合計</a:t>
            </a:r>
            <a:endParaRPr lang="en-US" altLang="ja-JP" sz="2000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SELECT </a:t>
            </a:r>
            <a:r>
              <a:rPr lang="ja-JP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受講者</a:t>
            </a: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, SUM(</a:t>
            </a:r>
            <a:r>
              <a:rPr lang="ja-JP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得点</a:t>
            </a: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) FROM </a:t>
            </a:r>
            <a:r>
              <a:rPr lang="ja-JP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成績 </a:t>
            </a: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GROUP BY </a:t>
            </a:r>
            <a:r>
              <a:rPr lang="ja-JP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受講者</a:t>
            </a: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65F8E3D-7B2E-13B3-8647-C9ABDD1D6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32" y="1387014"/>
            <a:ext cx="4646667" cy="167584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E75CE21-FE09-66A5-0AEA-83DD51071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32" y="4202093"/>
            <a:ext cx="4646667" cy="164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60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416" y="68010"/>
            <a:ext cx="8461208" cy="49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(</a:t>
            </a:r>
            <a:r>
              <a:rPr lang="ja-JP" altLang="en-US" sz="2400" dirty="0">
                <a:latin typeface="メイリオ" panose="020B0604030504040204" pitchFamily="50" charset="-128"/>
              </a:rPr>
              <a:t>続き</a:t>
            </a:r>
            <a:r>
              <a:rPr lang="en-US" altLang="ja-JP" sz="2400" dirty="0">
                <a:latin typeface="メイリオ" panose="020B0604030504040204" pitchFamily="50" charset="-128"/>
              </a:rPr>
              <a:t>)</a:t>
            </a:r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DCE3CA2-3420-209E-4E4E-10FB84EB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" y="948316"/>
            <a:ext cx="8891671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9.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それぞれの受講者の得点平均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SELECT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受講者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, AVG(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得点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) FROM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成績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GROUP BY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受講者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2000" b="1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D2D3A22-A2B9-8BED-6208-57D0B4B5A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33" y="1832037"/>
            <a:ext cx="4824467" cy="168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688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7-3.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実データを用いた演習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6665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8FCC84-22C0-6348-00BA-BF086FDEE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演習の目的と形式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E65B222-9D4B-5AE8-7974-EAD55F8F4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目的：実データを使い、グループ化と集約の有用性を確認する。</a:t>
            </a:r>
            <a:r>
              <a:rPr kumimoji="1" lang="en-US" altLang="ja-JP" dirty="0"/>
              <a:t>SQL</a:t>
            </a:r>
            <a:r>
              <a:rPr kumimoji="1" lang="ja-JP" altLang="en-US" dirty="0"/>
              <a:t>のスキルアップも行う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形式：発展演習形式（</a:t>
            </a:r>
            <a:r>
              <a:rPr kumimoji="1" lang="ja-JP" altLang="en-US" b="1" dirty="0"/>
              <a:t>資料を見ながら各自実施してください</a:t>
            </a:r>
            <a:r>
              <a:rPr kumimoji="1" lang="ja-JP" altLang="en-US" dirty="0"/>
              <a:t>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C2E63E-E26C-C421-5421-5BAA5995C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9215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3F0515-9951-42FE-826D-418979EB9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671225"/>
          </a:xfrm>
        </p:spPr>
        <p:txBody>
          <a:bodyPr>
            <a:normAutofit/>
          </a:bodyPr>
          <a:lstStyle/>
          <a:p>
            <a:r>
              <a:rPr lang="ja-JP" altLang="en-US" dirty="0"/>
              <a:t>演習の内容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E39DB36-9541-477E-9F24-AEF2AC0DD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42096018-0FB9-4E42-B106-D5039BC47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035" y="2899652"/>
            <a:ext cx="4031872" cy="142843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2400" b="1" dirty="0">
                <a:latin typeface="メイリオ" panose="020B0604030504040204" pitchFamily="50" charset="-128"/>
              </a:rPr>
              <a:t>調査に協力した人たちの</a:t>
            </a:r>
            <a:r>
              <a:rPr lang="ja-JP" altLang="en-US" sz="2400" b="1" u="sng" dirty="0">
                <a:latin typeface="メイリオ" panose="020B0604030504040204" pitchFamily="50" charset="-128"/>
              </a:rPr>
              <a:t>年齢分布</a:t>
            </a:r>
            <a:r>
              <a:rPr lang="ja-JP" altLang="en-US" sz="2400" b="1" dirty="0">
                <a:latin typeface="メイリオ" panose="020B0604030504040204" pitchFamily="50" charset="-128"/>
              </a:rPr>
              <a:t>は？</a:t>
            </a:r>
            <a:endParaRPr lang="en-US" altLang="ja-JP" sz="2400" b="1" dirty="0">
              <a:latin typeface="メイリオ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218D2B7-C19E-40F8-91EE-1892049C9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847" y="3878005"/>
            <a:ext cx="2917216" cy="2890935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60C20B5-A6A3-4F21-8F0E-894DEECF522D}"/>
              </a:ext>
            </a:extLst>
          </p:cNvPr>
          <p:cNvSpPr/>
          <p:nvPr/>
        </p:nvSpPr>
        <p:spPr>
          <a:xfrm>
            <a:off x="5214939" y="2899652"/>
            <a:ext cx="3570208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教育と年収の関係を見る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24C73E4-447A-43B6-A11F-68878C82D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750" y="3522317"/>
            <a:ext cx="2588030" cy="3335683"/>
          </a:xfrm>
          <a:prstGeom prst="rect">
            <a:avLst/>
          </a:prstGeom>
        </p:spPr>
      </p:pic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9C39EDBD-D030-4021-89AD-2DF33944B645}"/>
              </a:ext>
            </a:extLst>
          </p:cNvPr>
          <p:cNvSpPr txBox="1">
            <a:spLocks/>
          </p:cNvSpPr>
          <p:nvPr/>
        </p:nvSpPr>
        <p:spPr>
          <a:xfrm>
            <a:off x="321845" y="669218"/>
            <a:ext cx="8999317" cy="2680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SQL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を用いたグループ化と集約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、そのバリエーションと有用性を知る</a:t>
            </a:r>
            <a:endParaRPr lang="en-US" altLang="ja-JP" sz="2400" dirty="0">
              <a:solidFill>
                <a:prstClr val="black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米</a:t>
            </a:r>
            <a:r>
              <a:rPr kumimoji="1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国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成人調査データ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を利用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3952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演習で使うデータベース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5522" y="5242551"/>
            <a:ext cx="8784157" cy="365126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ja-JP" altLang="en-US" sz="1500" dirty="0"/>
              <a:t>データの出典：</a:t>
            </a:r>
            <a:r>
              <a:rPr lang="en-US" altLang="ja-JP" sz="1500" dirty="0" err="1"/>
              <a:t>Lichman</a:t>
            </a:r>
            <a:r>
              <a:rPr lang="en-US" altLang="ja-JP" sz="1500" dirty="0"/>
              <a:t>, M. (2013).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1500" dirty="0"/>
              <a:t>	UCI Machine Learning Repository [http://</a:t>
            </a:r>
            <a:r>
              <a:rPr lang="en-US" altLang="ja-JP" sz="1500" dirty="0" err="1"/>
              <a:t>archive.ics.uci.edu</a:t>
            </a:r>
            <a:r>
              <a:rPr lang="en-US" altLang="ja-JP" sz="1500" dirty="0"/>
              <a:t>/ml].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1500" dirty="0"/>
              <a:t>	Irvine, CA: University of California, School of Information and Computer Science </a:t>
            </a:r>
            <a:r>
              <a:rPr lang="ja-JP" altLang="en-US" sz="1500" dirty="0"/>
              <a:t>（米国）</a:t>
            </a:r>
            <a:endParaRPr lang="en-US" altLang="ja-JP" sz="15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5523" y="4525430"/>
            <a:ext cx="9417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このデータを使います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（演習では、特定の職業、学歴、性別、母国を差別的に見ないようにしてください）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62760" y="864155"/>
            <a:ext cx="79896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米国成人調査データ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（１９９４年、米国における統計調査データのうち </a:t>
            </a:r>
            <a:r>
              <a:rPr kumimoji="0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32561 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人分）</a:t>
            </a: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64" y="1543289"/>
            <a:ext cx="8319176" cy="218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227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A7C469-75FE-4AB6-969D-707478D2C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</a:t>
            </a:r>
            <a:r>
              <a:rPr kumimoji="1" lang="ja-JP" altLang="en-US" dirty="0"/>
              <a:t>用のデータベースファイル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63E04A-1202-452D-B4CD-FFAE64D11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7" y="655739"/>
            <a:ext cx="8461208" cy="5333166"/>
          </a:xfrm>
        </p:spPr>
        <p:txBody>
          <a:bodyPr>
            <a:noAutofit/>
          </a:bodyPr>
          <a:lstStyle/>
          <a:p>
            <a:r>
              <a:rPr kumimoji="1" lang="ja-JP" altLang="en-US" sz="2400" b="1" dirty="0"/>
              <a:t>演習用の </a:t>
            </a:r>
            <a:r>
              <a:rPr kumimoji="1" lang="en-US" altLang="ja-JP" sz="2400" b="1" dirty="0"/>
              <a:t>Access </a:t>
            </a:r>
            <a:r>
              <a:rPr kumimoji="1" lang="ja-JP" altLang="en-US" sz="2400" b="1" dirty="0"/>
              <a:t>データベースファイル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ja-JP" altLang="en-US" sz="2400" dirty="0">
                <a:latin typeface="+mn-ea"/>
              </a:rPr>
              <a:t>セレッソの利用者は，セレッソからもダウンロード可能</a:t>
            </a:r>
            <a:endParaRPr lang="en-US" altLang="ja-JP" sz="2400" dirty="0">
              <a:latin typeface="+mn-ea"/>
            </a:endParaRPr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ファイル名</a:t>
            </a:r>
            <a:r>
              <a:rPr lang="en-US" altLang="ja-JP" sz="2400" dirty="0"/>
              <a:t>: </a:t>
            </a:r>
            <a:r>
              <a:rPr lang="en-US" altLang="ja-JP" sz="2400" b="1" dirty="0" err="1"/>
              <a:t>db4-4.accdb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　　　</a:t>
            </a:r>
            <a:endParaRPr lang="en-US" altLang="ja-JP" sz="2400" b="1" dirty="0"/>
          </a:p>
          <a:p>
            <a:pPr marL="0" indent="0">
              <a:buNone/>
            </a:pPr>
            <a:endParaRPr kumimoji="1" lang="en-US" altLang="ja-JP" sz="2400" dirty="0"/>
          </a:p>
          <a:p>
            <a:r>
              <a:rPr lang="ja-JP" altLang="en-US" sz="2400" dirty="0"/>
              <a:t>「</a:t>
            </a:r>
            <a:r>
              <a:rPr lang="ja-JP" altLang="en-US" sz="2400" b="1" dirty="0"/>
              <a:t>コンテンツの有効化</a:t>
            </a:r>
            <a:r>
              <a:rPr lang="ja-JP" altLang="en-US" sz="2400" dirty="0"/>
              <a:t>」のメッセージが出たときは、確認のうえ、次にすすむ</a:t>
            </a:r>
            <a:endParaRPr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r>
              <a:rPr lang="ja-JP" altLang="en-US" sz="2400" dirty="0"/>
              <a:t>つぎのような表示が出たときは、確認のうえ、「</a:t>
            </a:r>
            <a:r>
              <a:rPr lang="ja-JP" altLang="en-US" sz="2400" b="1" dirty="0"/>
              <a:t>はい</a:t>
            </a:r>
            <a:r>
              <a:rPr lang="ja-JP" altLang="en-US" sz="2400" dirty="0"/>
              <a:t>」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A5BFA1-8B15-475C-93EA-025827C4E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A806211-86BA-4E6E-9858-822AF7EAB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17" y="3998403"/>
            <a:ext cx="8853183" cy="56389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61CC3CB-06C4-4380-8628-AFD501EB9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5403861"/>
            <a:ext cx="3124200" cy="1170089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B3DB42-61DE-4DFD-9D2B-301E024EC500}"/>
              </a:ext>
            </a:extLst>
          </p:cNvPr>
          <p:cNvSpPr/>
          <p:nvPr/>
        </p:nvSpPr>
        <p:spPr>
          <a:xfrm>
            <a:off x="4912468" y="6292776"/>
            <a:ext cx="860898" cy="2626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3435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5648" y="186368"/>
            <a:ext cx="8346333" cy="105940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米国成人調査データ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22A37F1-F18D-442B-BD71-FF1195A37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48" y="1032433"/>
            <a:ext cx="9018352" cy="4727272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2644034-2F36-4AE0-AC0E-9E61C930A6EC}"/>
              </a:ext>
            </a:extLst>
          </p:cNvPr>
          <p:cNvSpPr/>
          <p:nvPr/>
        </p:nvSpPr>
        <p:spPr>
          <a:xfrm>
            <a:off x="58528" y="3429000"/>
            <a:ext cx="970172" cy="236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3256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3615" y="723900"/>
            <a:ext cx="9030385" cy="330774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SQL</a:t>
            </a:r>
            <a:r>
              <a:rPr lang="ja-JP" altLang="en-US" sz="2400" dirty="0">
                <a:latin typeface="メイリオ" panose="020B0604030504040204" pitchFamily="50" charset="-128"/>
              </a:rPr>
              <a:t>ビューで次を実行し、結果を確認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b="1" dirty="0">
                <a:latin typeface="メイリオ" panose="020B0604030504040204" pitchFamily="50" charset="-128"/>
              </a:rPr>
              <a:t>調査に協力した人たちの</a:t>
            </a:r>
            <a:r>
              <a:rPr lang="ja-JP" altLang="en-US" sz="2400" b="1" u="sng" dirty="0">
                <a:latin typeface="メイリオ" panose="020B0604030504040204" pitchFamily="50" charset="-128"/>
              </a:rPr>
              <a:t>年齢分布</a:t>
            </a:r>
            <a:r>
              <a:rPr lang="ja-JP" altLang="en-US" sz="2400" b="1" dirty="0">
                <a:latin typeface="メイリオ" panose="020B0604030504040204" pitchFamily="50" charset="-128"/>
              </a:rPr>
              <a:t>は？</a:t>
            </a:r>
            <a:endParaRPr lang="en-US" altLang="ja-JP" sz="2400" b="1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209550" y="1406816"/>
            <a:ext cx="7590418" cy="16206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年齢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, count(*)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FROM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米国成人調査データ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GROUP BY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年齢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;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Inconsolata" panose="020B0609030003000000" pitchFamily="49" charset="0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06C7E79-0A0C-46D5-9E5B-2FEE527E4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784" y="3830541"/>
            <a:ext cx="2917216" cy="289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1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30257-0A9A-7B17-3B1A-D49FBDAA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リレーショナルデータベースの仕組み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E6CEBD-0341-678F-901A-DC7F03FF6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データを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テーブル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と呼ばれる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表形式で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保存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テーブル間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関連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で結ばれる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複雑な構造を持ったデータを効率的に管理することを可能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B9CBA9-FAD0-9295-434C-B16AAD96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91518B82-30BF-4495-4CB6-70BD4643A899}"/>
              </a:ext>
            </a:extLst>
          </p:cNvPr>
          <p:cNvCxnSpPr>
            <a:cxnSpLocks/>
          </p:cNvCxnSpPr>
          <p:nvPr/>
        </p:nvCxnSpPr>
        <p:spPr>
          <a:xfrm>
            <a:off x="3582429" y="4261016"/>
            <a:ext cx="1678881" cy="7127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BC7277-0A80-7F7D-21D8-7436DBE0FA4B}"/>
              </a:ext>
            </a:extLst>
          </p:cNvPr>
          <p:cNvSpPr txBox="1"/>
          <p:nvPr/>
        </p:nvSpPr>
        <p:spPr>
          <a:xfrm>
            <a:off x="4950619" y="425398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2001DA8E-FE13-5EF9-3545-39CFAFE32C2C}"/>
              </a:ext>
            </a:extLst>
          </p:cNvPr>
          <p:cNvSpPr txBox="1">
            <a:spLocks/>
          </p:cNvSpPr>
          <p:nvPr/>
        </p:nvSpPr>
        <p:spPr>
          <a:xfrm>
            <a:off x="1906649" y="3194315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059E9BC7-181F-B6CE-9874-5CA8881CD327}"/>
              </a:ext>
            </a:extLst>
          </p:cNvPr>
          <p:cNvGraphicFramePr>
            <a:graphicFrameLocks noGrp="1"/>
          </p:cNvGraphicFramePr>
          <p:nvPr/>
        </p:nvGraphicFramePr>
        <p:xfrm>
          <a:off x="3100192" y="2477707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40654876-CA71-4BA8-B7C2-42D03DB303FB}"/>
              </a:ext>
            </a:extLst>
          </p:cNvPr>
          <p:cNvGraphicFramePr>
            <a:graphicFrameLocks noGrp="1"/>
          </p:cNvGraphicFramePr>
          <p:nvPr/>
        </p:nvGraphicFramePr>
        <p:xfrm>
          <a:off x="3266382" y="5043002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FF93B904-F2E0-841E-77A8-7D99EED99B63}"/>
              </a:ext>
            </a:extLst>
          </p:cNvPr>
          <p:cNvSpPr txBox="1">
            <a:spLocks/>
          </p:cNvSpPr>
          <p:nvPr/>
        </p:nvSpPr>
        <p:spPr>
          <a:xfrm>
            <a:off x="1900015" y="5580576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</a:p>
        </p:txBody>
      </p:sp>
    </p:spTree>
    <p:extLst>
      <p:ext uri="{BB962C8B-B14F-4D97-AF65-F5344CB8AC3E}">
        <p14:creationId xmlns:p14="http://schemas.microsoft.com/office/powerpoint/2010/main" val="8890135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1094" y="607212"/>
            <a:ext cx="9030385" cy="440578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SQL</a:t>
            </a:r>
            <a:r>
              <a:rPr lang="ja-JP" altLang="en-US" sz="2400" dirty="0">
                <a:latin typeface="メイリオ" panose="020B0604030504040204" pitchFamily="50" charset="-128"/>
              </a:rPr>
              <a:t>ビューで次を実行し、結果を確認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33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b="1" dirty="0">
                <a:latin typeface="メイリオ" panose="020B0604030504040204" pitchFamily="50" charset="-128"/>
              </a:rPr>
              <a:t>調査に協力した人たちの</a:t>
            </a:r>
            <a:r>
              <a:rPr lang="ja-JP" altLang="en-US" sz="2400" b="1" u="sng" dirty="0">
                <a:latin typeface="メイリオ" panose="020B0604030504040204" pitchFamily="50" charset="-128"/>
              </a:rPr>
              <a:t>教育の分布</a:t>
            </a:r>
            <a:r>
              <a:rPr lang="ja-JP" altLang="en-US" sz="2400" b="1" dirty="0">
                <a:latin typeface="メイリオ" panose="020B0604030504040204" pitchFamily="50" charset="-128"/>
              </a:rPr>
              <a:t>は？</a:t>
            </a:r>
            <a:endParaRPr lang="en-US" altLang="ja-JP" sz="2400" b="1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180975" y="1189460"/>
            <a:ext cx="7590418" cy="16206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教育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, count(*)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FROM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米国成人調査データ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GROUP BY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教育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;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Inconsolata" panose="020B0609030003000000" pitchFamily="49" charset="0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BC854F9-0FF2-40EB-BC2C-DB2F5082F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270" y="3695466"/>
            <a:ext cx="3410894" cy="311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869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807" y="609600"/>
            <a:ext cx="9030385" cy="507959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SQL</a:t>
            </a:r>
            <a:r>
              <a:rPr lang="ja-JP" altLang="en-US" sz="2400" dirty="0">
                <a:latin typeface="メイリオ" panose="020B0604030504040204" pitchFamily="50" charset="-128"/>
              </a:rPr>
              <a:t>ビューで次を実行し、結果を確認</a:t>
            </a:r>
            <a:endParaRPr lang="en-US" altLang="ja-JP" sz="2400" dirty="0">
              <a:solidFill>
                <a:srgbClr val="0033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b="1" dirty="0">
                <a:latin typeface="メイリオ" panose="020B0604030504040204" pitchFamily="50" charset="-128"/>
              </a:rPr>
              <a:t>調査に協力した人たちの週当たり</a:t>
            </a:r>
            <a:r>
              <a:rPr lang="ja-JP" altLang="en-US" sz="2400" b="1" u="sng" dirty="0">
                <a:latin typeface="メイリオ" panose="020B0604030504040204" pitchFamily="50" charset="-128"/>
              </a:rPr>
              <a:t>労働時間の分布</a:t>
            </a:r>
            <a:r>
              <a:rPr lang="ja-JP" altLang="en-US" sz="2400" b="1" dirty="0">
                <a:latin typeface="メイリオ" panose="020B0604030504040204" pitchFamily="50" charset="-128"/>
              </a:rPr>
              <a:t>は？</a:t>
            </a:r>
            <a:endParaRPr lang="en-US" altLang="ja-JP" sz="2400" b="1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323353" y="1168804"/>
            <a:ext cx="7590418" cy="16206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週当たり労働時間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, count(*)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FROM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米国成人調査データ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GROUP BY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週当たり労働時間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;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Inconsolata" panose="020B0609030003000000" pitchFamily="49" charset="0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709DC2A-31DD-4435-87E6-3725D6814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758" y="3511715"/>
            <a:ext cx="3624605" cy="330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056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5B0ACE27-F4DC-9F2E-36EE-63C04C9A311F}"/>
              </a:ext>
            </a:extLst>
          </p:cNvPr>
          <p:cNvSpPr txBox="1">
            <a:spLocks/>
          </p:cNvSpPr>
          <p:nvPr/>
        </p:nvSpPr>
        <p:spPr>
          <a:xfrm>
            <a:off x="56807" y="609600"/>
            <a:ext cx="9030385" cy="5079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SQL</a:t>
            </a:r>
            <a:r>
              <a:rPr lang="ja-JP" altLang="en-US" sz="2400" dirty="0">
                <a:latin typeface="メイリオ" panose="020B0604030504040204" pitchFamily="50" charset="-128"/>
              </a:rPr>
              <a:t>ビューで次を実行し、結果を確認</a:t>
            </a:r>
            <a:endParaRPr lang="en-US" altLang="ja-JP" sz="2400" dirty="0">
              <a:solidFill>
                <a:srgbClr val="0033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b="1" dirty="0">
                <a:latin typeface="メイリオ" panose="020B0604030504040204" pitchFamily="50" charset="-128"/>
              </a:rPr>
              <a:t>年収５万ドル以上の人とそうでない人の人数</a:t>
            </a:r>
            <a:endParaRPr lang="en-US" altLang="ja-JP" sz="2400" b="1" dirty="0">
              <a:latin typeface="メイリオ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3616" y="1492576"/>
            <a:ext cx="9030385" cy="440578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33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323353" y="1189460"/>
            <a:ext cx="7590418" cy="16206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年収５万ドル以上か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, count(*)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FROM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米国成人調査データ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GROUP BY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年収５万ドル以上か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;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Inconsolata" panose="020B0609030003000000" pitchFamily="49" charset="0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7357700-737E-416A-9F13-B36F883D0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656" y="3793114"/>
            <a:ext cx="6681186" cy="258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703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C9D38A4D-3D3F-27AC-4E06-B06FC988B3DB}"/>
              </a:ext>
            </a:extLst>
          </p:cNvPr>
          <p:cNvSpPr txBox="1">
            <a:spLocks/>
          </p:cNvSpPr>
          <p:nvPr/>
        </p:nvSpPr>
        <p:spPr>
          <a:xfrm>
            <a:off x="56807" y="609600"/>
            <a:ext cx="9030385" cy="5079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SQL</a:t>
            </a:r>
            <a:r>
              <a:rPr lang="ja-JP" altLang="en-US" sz="2400" dirty="0">
                <a:latin typeface="メイリオ" panose="020B0604030504040204" pitchFamily="50" charset="-128"/>
              </a:rPr>
              <a:t>ビューで次を実行し、結果を確認</a:t>
            </a:r>
            <a:endParaRPr lang="en-US" altLang="ja-JP" sz="2400" dirty="0">
              <a:solidFill>
                <a:srgbClr val="0033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3616" y="1492576"/>
            <a:ext cx="9030385" cy="440578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33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323353" y="1362074"/>
            <a:ext cx="7590418" cy="16206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教育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年収５万ドル以上か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, count(*)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FROM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米国成人調査データ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GROUP BY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教育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年収５万ドル以上か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;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Inconsolata" panose="020B0609030003000000" pitchFamily="49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09550" y="3113219"/>
            <a:ext cx="3570208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教育と年収の関係を見る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55FE56D-64C2-43EE-9F46-C5FA111A4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852" y="3575120"/>
            <a:ext cx="2547061" cy="328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32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E3D323-72D2-4252-82BC-7E5228B27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904E41-9D00-F146-F919-3758D9F7C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グループ化：同じ属性値を共有するデータをまとめる</a:t>
            </a:r>
            <a:r>
              <a:rPr kumimoji="1" lang="ja-JP" altLang="en-US" sz="2400" dirty="0"/>
              <a:t>．科目や受講者といった特定の属性値でデータを分類し、分析を容易にする．</a:t>
            </a:r>
            <a:endParaRPr kumimoji="1" lang="en-US" altLang="ja-JP" sz="2400" dirty="0"/>
          </a:p>
          <a:p>
            <a:r>
              <a:rPr kumimoji="1" lang="en-US" altLang="ja-JP" sz="2400" b="1" dirty="0"/>
              <a:t>GROUP BY</a:t>
            </a:r>
            <a:r>
              <a:rPr kumimoji="1" lang="ja-JP" altLang="en-US" sz="2400" b="1" dirty="0"/>
              <a:t>：</a:t>
            </a:r>
            <a:r>
              <a:rPr kumimoji="1" lang="en-US" altLang="ja-JP" sz="2400" b="1" dirty="0"/>
              <a:t>SQL</a:t>
            </a:r>
            <a:r>
              <a:rPr kumimoji="1" lang="ja-JP" altLang="en-US" sz="2400" dirty="0"/>
              <a:t>においてグループ化を実行するためのもの．それぞれのグループに対して集計処理を行うことができる．</a:t>
            </a:r>
            <a:endParaRPr kumimoji="1" lang="en-US" altLang="ja-JP" sz="2400" dirty="0"/>
          </a:p>
          <a:p>
            <a:r>
              <a:rPr kumimoji="1" lang="ja-JP" altLang="en-US" sz="2400" b="1" dirty="0"/>
              <a:t>集約関数</a:t>
            </a:r>
            <a:r>
              <a:rPr kumimoji="1" lang="ja-JP" altLang="en-US" sz="2400" dirty="0"/>
              <a:t>：グループ化されたデータに対して計算を行う．代表的なものとして</a:t>
            </a:r>
            <a:r>
              <a:rPr kumimoji="1" lang="en-US" altLang="ja-JP" sz="2400" b="1" dirty="0"/>
              <a:t>AVG</a:t>
            </a:r>
            <a:r>
              <a:rPr kumimoji="1" lang="ja-JP" altLang="en-US" sz="2400" dirty="0"/>
              <a:t>（平均値），</a:t>
            </a:r>
            <a:r>
              <a:rPr kumimoji="1" lang="en-US" altLang="ja-JP" sz="2400" b="1" dirty="0"/>
              <a:t>COUNT</a:t>
            </a:r>
            <a:r>
              <a:rPr kumimoji="1" lang="ja-JP" altLang="en-US" sz="2400" dirty="0"/>
              <a:t>（行数），</a:t>
            </a:r>
            <a:r>
              <a:rPr kumimoji="1" lang="en-US" altLang="ja-JP" sz="2400" b="1" dirty="0"/>
              <a:t>SUM</a:t>
            </a:r>
            <a:r>
              <a:rPr kumimoji="1" lang="ja-JP" altLang="en-US" sz="2400" dirty="0"/>
              <a:t>（合計値） ，</a:t>
            </a:r>
            <a:r>
              <a:rPr kumimoji="1" lang="en-US" altLang="ja-JP" sz="2400" b="1" dirty="0"/>
              <a:t>MAX</a:t>
            </a:r>
            <a:r>
              <a:rPr kumimoji="1" lang="ja-JP" altLang="en-US" sz="2400" dirty="0"/>
              <a:t>（最大） ，</a:t>
            </a:r>
            <a:r>
              <a:rPr kumimoji="1" lang="en-US" altLang="ja-JP" sz="2400" b="1" dirty="0"/>
              <a:t>MIN</a:t>
            </a:r>
            <a:r>
              <a:rPr kumimoji="1" lang="ja-JP" altLang="en-US" sz="2400" dirty="0"/>
              <a:t>（最小）がある．</a:t>
            </a: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D82B33-CC21-54F1-8C56-2B40F5759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25137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3F568-5CC1-19B3-C072-797723347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123FCB69-767A-AD34-3F3A-6CA2A0169B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0" y="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627128-0DBF-4B23-4448-8C5B35448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405" y="515500"/>
            <a:ext cx="6355868" cy="62535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0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① </a:t>
            </a:r>
            <a:r>
              <a:rPr lang="ja-JP" altLang="en-US" sz="2000" b="1" dirty="0">
                <a:latin typeface="メイリオ" panose="020B0604030504040204" pitchFamily="50" charset="-128"/>
              </a:rPr>
              <a:t>データベースのグループ化と集約の概念を理解し、基本的な分析手法を習得</a:t>
            </a:r>
            <a:endParaRPr lang="en-US" altLang="ja-JP" sz="2000" b="1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dirty="0"/>
              <a:t>リレーショナルデータベースでは、テーブル形式でデータを管理する．</a:t>
            </a:r>
            <a:r>
              <a:rPr lang="en-US" altLang="ja-JP" sz="2000" dirty="0"/>
              <a:t>GROUP BY</a:t>
            </a:r>
            <a:r>
              <a:rPr lang="ja-JP" altLang="en-US" sz="2000" dirty="0"/>
              <a:t>を用いて同じ属性値（科目や受講者など）を持つデータをグループ化し、そのグループに対して</a:t>
            </a:r>
            <a:r>
              <a:rPr lang="en-US" altLang="ja-JP" sz="2000" dirty="0"/>
              <a:t>AVG</a:t>
            </a:r>
            <a:r>
              <a:rPr lang="ja-JP" altLang="en-US" sz="2000" dirty="0"/>
              <a:t>、</a:t>
            </a:r>
            <a:r>
              <a:rPr lang="en-US" altLang="ja-JP" sz="2000" dirty="0"/>
              <a:t>COUNT</a:t>
            </a:r>
            <a:r>
              <a:rPr lang="ja-JP" altLang="en-US" sz="2000" dirty="0"/>
              <a:t>、</a:t>
            </a:r>
            <a:r>
              <a:rPr lang="en-US" altLang="ja-JP" sz="2000" dirty="0"/>
              <a:t>SUM</a:t>
            </a:r>
            <a:r>
              <a:rPr lang="ja-JP" altLang="en-US" sz="2000" dirty="0"/>
              <a:t>などの集約関数を適用することで、平均値や合計値などの統計値を算出できる．これにより、データの傾向や特徴を効率的に分析することが可能となる．</a:t>
            </a:r>
            <a:endParaRPr lang="en-US" altLang="ja-JP" sz="2000" b="1" dirty="0">
              <a:solidFill>
                <a:srgbClr val="374151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② </a:t>
            </a:r>
            <a:r>
              <a:rPr lang="en-US" altLang="ja-JP" sz="2000" b="1" dirty="0">
                <a:latin typeface="メイリオ" panose="020B0604030504040204" pitchFamily="50" charset="-128"/>
              </a:rPr>
              <a:t>Access </a:t>
            </a:r>
            <a:r>
              <a:rPr lang="ja-JP" altLang="en-US" sz="2000" b="1" dirty="0">
                <a:latin typeface="メイリオ" panose="020B0604030504040204" pitchFamily="50" charset="-128"/>
              </a:rPr>
              <a:t>の </a:t>
            </a:r>
            <a:r>
              <a:rPr lang="en-US" altLang="ja-JP" sz="2000" b="1" dirty="0">
                <a:latin typeface="メイリオ" panose="020B0604030504040204" pitchFamily="50" charset="-128"/>
              </a:rPr>
              <a:t>SQL</a:t>
            </a:r>
            <a:r>
              <a:rPr lang="ja-JP" altLang="en-US" sz="2000" b="1" dirty="0">
                <a:latin typeface="メイリオ" panose="020B0604030504040204" pitchFamily="50" charset="-128"/>
              </a:rPr>
              <a:t>ビューで，集計のための </a:t>
            </a:r>
            <a:r>
              <a:rPr lang="en-US" altLang="ja-JP" sz="2000" b="1" dirty="0">
                <a:latin typeface="メイリオ" panose="020B0604030504040204" pitchFamily="50" charset="-128"/>
              </a:rPr>
              <a:t>SQL </a:t>
            </a:r>
            <a:r>
              <a:rPr lang="ja-JP" altLang="en-US" sz="2000" b="1" dirty="0">
                <a:latin typeface="メイリオ" panose="020B0604030504040204" pitchFamily="50" charset="-128"/>
              </a:rPr>
              <a:t>を実行．結果を確認</a:t>
            </a:r>
            <a:endParaRPr lang="en-US" altLang="ja-JP" sz="2000" b="1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000" dirty="0"/>
              <a:t>Access</a:t>
            </a:r>
            <a:r>
              <a:rPr lang="ja-JP" altLang="en-US" sz="2000" dirty="0"/>
              <a:t>の</a:t>
            </a:r>
            <a:r>
              <a:rPr lang="en-US" altLang="ja-JP" sz="2000" dirty="0"/>
              <a:t>SQL</a:t>
            </a:r>
            <a:r>
              <a:rPr lang="ja-JP" altLang="en-US" sz="2000" dirty="0"/>
              <a:t>ビューでは、</a:t>
            </a:r>
            <a:r>
              <a:rPr lang="en-US" altLang="ja-JP" sz="2000" dirty="0"/>
              <a:t>SELECT</a:t>
            </a:r>
            <a:r>
              <a:rPr lang="ja-JP" altLang="en-US" sz="2000" dirty="0"/>
              <a:t>文に</a:t>
            </a:r>
            <a:r>
              <a:rPr lang="en-US" altLang="ja-JP" sz="2000" dirty="0"/>
              <a:t>GROUP BY</a:t>
            </a:r>
            <a:r>
              <a:rPr lang="ja-JP" altLang="en-US" sz="2000" dirty="0"/>
              <a:t>句と集約関数を組み合わせた</a:t>
            </a:r>
            <a:r>
              <a:rPr lang="en-US" altLang="ja-JP" sz="2000" dirty="0"/>
              <a:t>SQL</a:t>
            </a:r>
            <a:r>
              <a:rPr lang="ja-JP" altLang="en-US" sz="2000" dirty="0"/>
              <a:t>文を作成・実行できる．実行結果はデータシートビューに表示され、即座に確認が可能である．</a:t>
            </a:r>
            <a:r>
              <a:rPr lang="en-US" altLang="ja-JP" sz="2000" dirty="0"/>
              <a:t>WHERE</a:t>
            </a:r>
            <a:r>
              <a:rPr lang="ja-JP" altLang="en-US" sz="2000" dirty="0"/>
              <a:t>句と組み合わせることで、特定の条件を満たすデータに対する集計も実現できる．</a:t>
            </a:r>
            <a:r>
              <a:rPr lang="en-US" altLang="ja-JP" sz="2000" dirty="0"/>
              <a:t>SQL</a:t>
            </a:r>
            <a:r>
              <a:rPr lang="ja-JP" altLang="en-US" sz="2000" dirty="0"/>
              <a:t>ビューとデータシートビューを行き来しながら、段階的に</a:t>
            </a:r>
            <a:r>
              <a:rPr lang="en-US" altLang="ja-JP" sz="2000" dirty="0"/>
              <a:t>SQL</a:t>
            </a:r>
            <a:r>
              <a:rPr lang="ja-JP" altLang="en-US" sz="2000" dirty="0"/>
              <a:t>の理解を深めることができる．</a:t>
            </a:r>
            <a:endParaRPr lang="en-US" altLang="ja-JP" sz="2000" b="1" dirty="0">
              <a:solidFill>
                <a:srgbClr val="374151"/>
              </a:solidFill>
              <a:latin typeface="メイリオ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65A5CDC-9153-940C-91B4-37FDEE81C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73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150672-E35D-55C0-5C39-CDB0279AF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1E2A7C-1367-33C1-5AF7-89BCB6240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発展演習１．テーマ</a:t>
            </a:r>
            <a:r>
              <a:rPr kumimoji="1" lang="en-US" altLang="ja-JP" sz="2400" dirty="0"/>
              <a:t>: </a:t>
            </a:r>
            <a:r>
              <a:rPr kumimoji="1" lang="ja-JP" altLang="en-US" sz="2400" dirty="0"/>
              <a:t>科目別の平均得点の計算</a:t>
            </a:r>
          </a:p>
          <a:p>
            <a:pPr marL="0" indent="0">
              <a:buNone/>
            </a:pPr>
            <a:r>
              <a:rPr kumimoji="1" lang="ja-JP" altLang="en-US" sz="2400" dirty="0"/>
              <a:t>目的</a:t>
            </a:r>
            <a:r>
              <a:rPr kumimoji="1" lang="en-US" altLang="ja-JP" sz="2400" dirty="0"/>
              <a:t>: GROUP BY </a:t>
            </a:r>
            <a:r>
              <a:rPr kumimoji="1" lang="ja-JP" altLang="en-US" sz="2400" dirty="0"/>
              <a:t>を使用して、科目ごとに平均得点を計算する方法を学ぶ。</a:t>
            </a: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b="1" dirty="0"/>
              <a:t>成績テーブルから、科目ごとに平均得点を計算する</a:t>
            </a:r>
            <a:r>
              <a:rPr kumimoji="1" lang="en-US" altLang="ja-JP" sz="2400" b="1" dirty="0"/>
              <a:t>SQ</a:t>
            </a:r>
            <a:r>
              <a:rPr kumimoji="1" lang="ja-JP" altLang="en-US" sz="2400" b="1" dirty="0"/>
              <a:t>文を書いてください。</a:t>
            </a:r>
          </a:p>
          <a:p>
            <a:pPr marL="0" indent="0">
              <a:buNone/>
            </a:pPr>
            <a:r>
              <a:rPr kumimoji="1" lang="ja-JP" altLang="en-US" sz="2400" dirty="0"/>
              <a:t>  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ヒント</a:t>
            </a:r>
            <a:r>
              <a:rPr kumimoji="1" lang="en-US" altLang="ja-JP" sz="2400" dirty="0"/>
              <a:t>: AVG</a:t>
            </a:r>
            <a:r>
              <a:rPr lang="ja-JP" altLang="en-US" sz="2400" dirty="0"/>
              <a:t> </a:t>
            </a:r>
            <a:r>
              <a:rPr kumimoji="1" lang="ja-JP" altLang="en-US" sz="2400" dirty="0"/>
              <a:t>と </a:t>
            </a:r>
            <a:r>
              <a:rPr kumimoji="1" lang="en-US" altLang="ja-JP" sz="2400" dirty="0"/>
              <a:t>GROUP BY </a:t>
            </a:r>
            <a:r>
              <a:rPr kumimoji="1" lang="ja-JP" altLang="en-US" sz="2400" dirty="0"/>
              <a:t>を組み合わせて使用し、科目 でグループ化します。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66C795-0A43-A01B-BA8C-8506B1B8E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9221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150672-E35D-55C0-5C39-CDB0279AF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1E2A7C-1367-33C1-5AF7-89BCB6240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発展演習２．テーマ</a:t>
            </a:r>
            <a:r>
              <a:rPr kumimoji="1" lang="en-US" altLang="ja-JP" sz="2400" dirty="0"/>
              <a:t>:</a:t>
            </a:r>
            <a:r>
              <a:rPr kumimoji="1" lang="ja-JP" altLang="en-US" sz="2400" dirty="0"/>
              <a:t>　得点が</a:t>
            </a:r>
            <a:r>
              <a:rPr kumimoji="1" lang="en-US" altLang="ja-JP" sz="2400" dirty="0"/>
              <a:t>90</a:t>
            </a:r>
            <a:r>
              <a:rPr kumimoji="1" lang="ja-JP" altLang="en-US" sz="2400" dirty="0"/>
              <a:t>点以上の受講者数の計算</a:t>
            </a:r>
          </a:p>
          <a:p>
            <a:pPr marL="0" indent="0">
              <a:buNone/>
            </a:pPr>
            <a:endParaRPr kumimoji="1" lang="ja-JP" altLang="en-US" sz="2400" dirty="0"/>
          </a:p>
          <a:p>
            <a:pPr marL="0" indent="0">
              <a:buNone/>
            </a:pPr>
            <a:r>
              <a:rPr kumimoji="1" lang="ja-JP" altLang="en-US" sz="2400" dirty="0"/>
              <a:t>特定の得点基準を満たす受講者の数を科目ごとに調べる。</a:t>
            </a:r>
          </a:p>
          <a:p>
            <a:pPr marL="0" indent="0">
              <a:buNone/>
            </a:pPr>
            <a:r>
              <a:rPr kumimoji="1" lang="ja-JP" altLang="en-US" sz="2400" dirty="0"/>
              <a:t> 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b="1" dirty="0"/>
              <a:t>各科目について、得点が</a:t>
            </a:r>
            <a:r>
              <a:rPr kumimoji="1" lang="en-US" altLang="ja-JP" sz="2400" b="1" dirty="0"/>
              <a:t>90</a:t>
            </a:r>
            <a:r>
              <a:rPr kumimoji="1" lang="ja-JP" altLang="en-US" sz="2400" b="1" dirty="0"/>
              <a:t>点以上である受講者数をカウントする</a:t>
            </a:r>
            <a:r>
              <a:rPr kumimoji="1" lang="en-US" altLang="ja-JP" sz="2400" b="1" dirty="0"/>
              <a:t>SQL</a:t>
            </a:r>
            <a:r>
              <a:rPr kumimoji="1" lang="ja-JP" altLang="en-US" sz="2400" b="1" dirty="0"/>
              <a:t>文を書いてください。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ヒント</a:t>
            </a:r>
            <a:r>
              <a:rPr kumimoji="1" lang="en-US" altLang="ja-JP" sz="2400" dirty="0"/>
              <a:t>: WHERE </a:t>
            </a:r>
            <a:r>
              <a:rPr kumimoji="1" lang="ja-JP" altLang="en-US" sz="2400" dirty="0"/>
              <a:t>を使って得点が</a:t>
            </a:r>
            <a:r>
              <a:rPr kumimoji="1" lang="en-US" altLang="ja-JP" sz="2400" dirty="0"/>
              <a:t>90</a:t>
            </a:r>
            <a:r>
              <a:rPr kumimoji="1" lang="ja-JP" altLang="en-US" sz="2400" dirty="0"/>
              <a:t>点以上のものを選択。</a:t>
            </a:r>
            <a:r>
              <a:rPr kumimoji="1" lang="en-US" altLang="ja-JP" sz="2400" dirty="0"/>
              <a:t>GROUP BY </a:t>
            </a:r>
            <a:r>
              <a:rPr kumimoji="1" lang="ja-JP" altLang="en-US" sz="2400" dirty="0"/>
              <a:t>で科目ごとに</a:t>
            </a:r>
            <a:r>
              <a:rPr lang="ja-JP" altLang="en-US" sz="2400" dirty="0"/>
              <a:t>グループ化</a:t>
            </a:r>
            <a:r>
              <a:rPr kumimoji="1" lang="ja-JP" altLang="en-US" sz="2400" dirty="0"/>
              <a:t>します。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66C795-0A43-A01B-BA8C-8506B1B8E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24954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CA3735-5C17-6585-E34A-EE0B0C89B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273EE4-B3D0-84BD-0942-538873E6A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発展演習１</a:t>
            </a:r>
            <a:r>
              <a:rPr kumimoji="1" lang="ja-JP" altLang="en-US" dirty="0"/>
              <a:t>の正解例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en-US" altLang="ja-JP" sz="2800" dirty="0"/>
              <a:t>SELECT </a:t>
            </a:r>
            <a:r>
              <a:rPr kumimoji="1" lang="ja-JP" altLang="en-US" sz="2800" dirty="0"/>
              <a:t>科目</a:t>
            </a:r>
            <a:r>
              <a:rPr kumimoji="1" lang="en-US" altLang="ja-JP" sz="2800" dirty="0"/>
              <a:t>, AVG(</a:t>
            </a:r>
            <a:r>
              <a:rPr kumimoji="1" lang="ja-JP" altLang="en-US" sz="2800" dirty="0"/>
              <a:t>得点</a:t>
            </a:r>
            <a:r>
              <a:rPr kumimoji="1" lang="en-US" altLang="ja-JP" sz="2800" dirty="0"/>
              <a:t>) FROM </a:t>
            </a:r>
            <a:r>
              <a:rPr kumimoji="1" lang="ja-JP" altLang="en-US" sz="2800" dirty="0"/>
              <a:t>成績 </a:t>
            </a:r>
            <a:r>
              <a:rPr kumimoji="1" lang="en-US" altLang="ja-JP" sz="2800" dirty="0"/>
              <a:t>GROUP BY </a:t>
            </a:r>
            <a:r>
              <a:rPr kumimoji="1" lang="ja-JP" altLang="en-US" sz="2800" dirty="0"/>
              <a:t>科目</a:t>
            </a:r>
            <a:r>
              <a:rPr kumimoji="1" lang="en-US" altLang="ja-JP" sz="2800" dirty="0"/>
              <a:t>;</a:t>
            </a:r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/>
              <a:t>発展演習２</a:t>
            </a:r>
            <a:r>
              <a:rPr kumimoji="1" lang="ja-JP" altLang="en-US" dirty="0"/>
              <a:t>の正解例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sz="2800" dirty="0"/>
          </a:p>
          <a:p>
            <a:pPr marL="0" indent="0">
              <a:buNone/>
            </a:pPr>
            <a:r>
              <a:rPr kumimoji="1" lang="en-US" altLang="ja-JP" sz="2800" dirty="0"/>
              <a:t>SELECT </a:t>
            </a:r>
            <a:r>
              <a:rPr kumimoji="1" lang="ja-JP" altLang="en-US" sz="2800" dirty="0"/>
              <a:t>科目</a:t>
            </a:r>
            <a:r>
              <a:rPr kumimoji="1" lang="en-US" altLang="ja-JP" sz="2800" dirty="0"/>
              <a:t>, COUNT(*) FROM </a:t>
            </a:r>
            <a:r>
              <a:rPr kumimoji="1" lang="ja-JP" altLang="en-US" sz="2800" dirty="0"/>
              <a:t>成績 </a:t>
            </a:r>
            <a:r>
              <a:rPr kumimoji="1" lang="en-US" altLang="ja-JP" sz="2800" dirty="0"/>
              <a:t>WHERE </a:t>
            </a:r>
            <a:r>
              <a:rPr kumimoji="1" lang="ja-JP" altLang="en-US" sz="2800" dirty="0"/>
              <a:t>得点 </a:t>
            </a:r>
            <a:r>
              <a:rPr kumimoji="1" lang="en-US" altLang="ja-JP" sz="2800" dirty="0"/>
              <a:t>&gt;= 90 GROUP BY </a:t>
            </a:r>
            <a:r>
              <a:rPr kumimoji="1" lang="ja-JP" altLang="en-US" sz="2800" dirty="0"/>
              <a:t>科目</a:t>
            </a:r>
            <a:r>
              <a:rPr kumimoji="1" lang="en-US" altLang="ja-JP" sz="2800" dirty="0"/>
              <a:t>;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64CAF5-B298-573B-E38C-55D09E15F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4960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30257-0A9A-7B17-3B1A-D49FBDAA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商品テーブルと購入テーブル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B9CBA9-FAD0-9295-434C-B16AAD96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B3B6ABD-9024-9F5D-94DB-F67D58E86087}"/>
              </a:ext>
            </a:extLst>
          </p:cNvPr>
          <p:cNvCxnSpPr/>
          <p:nvPr/>
        </p:nvCxnSpPr>
        <p:spPr>
          <a:xfrm>
            <a:off x="895561" y="3253859"/>
            <a:ext cx="1542838" cy="10263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C43981D-F0C7-CFBD-DC2C-B663A14CC1D0}"/>
              </a:ext>
            </a:extLst>
          </p:cNvPr>
          <p:cNvSpPr txBox="1"/>
          <p:nvPr/>
        </p:nvSpPr>
        <p:spPr>
          <a:xfrm>
            <a:off x="2127708" y="356051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88382" y="979007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/>
        </p:nvGraphicFramePr>
        <p:xfrm>
          <a:off x="277281" y="1516499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/>
        </p:nvGraphicFramePr>
        <p:xfrm>
          <a:off x="443471" y="4349531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443471" y="3738851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19582" y="2576015"/>
            <a:ext cx="5174815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さんは、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みかん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と，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　　　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メロン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を買った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さんは、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 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0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りんご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を買った</a:t>
            </a: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右中かっこ 13"/>
          <p:cNvSpPr/>
          <p:nvPr/>
        </p:nvSpPr>
        <p:spPr>
          <a:xfrm rot="5400000">
            <a:off x="4876449" y="3172962"/>
            <a:ext cx="278177" cy="20815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右中かっこ 15"/>
          <p:cNvSpPr/>
          <p:nvPr/>
        </p:nvSpPr>
        <p:spPr>
          <a:xfrm rot="5400000">
            <a:off x="6364148" y="3519162"/>
            <a:ext cx="415498" cy="20815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136465" y="4799135"/>
            <a:ext cx="26084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テーブルの情報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598583" y="4671646"/>
            <a:ext cx="26084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テーブルの情報</a:t>
            </a:r>
          </a:p>
        </p:txBody>
      </p:sp>
    </p:spTree>
    <p:extLst>
      <p:ext uri="{BB962C8B-B14F-4D97-AF65-F5344CB8AC3E}">
        <p14:creationId xmlns:p14="http://schemas.microsoft.com/office/powerpoint/2010/main" val="3671429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集約の方法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96381" y="644893"/>
            <a:ext cx="8947619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AVG</a:t>
            </a:r>
            <a:r>
              <a:rPr lang="en-US" altLang="ja-JP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,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MAX</a:t>
            </a:r>
            <a:r>
              <a:rPr lang="en-US" altLang="ja-JP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,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MIN</a:t>
            </a:r>
            <a:r>
              <a:rPr lang="en-US" altLang="ja-JP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,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SUM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：平均値，最大値，最小値，合計値を算出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COUNT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：行数を計算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A421EE35-0D14-4CE5-B5A9-1985AD613FE3}"/>
              </a:ext>
            </a:extLst>
          </p:cNvPr>
          <p:cNvGraphicFramePr>
            <a:graphicFrameLocks noGrp="1"/>
          </p:cNvGraphicFramePr>
          <p:nvPr/>
        </p:nvGraphicFramePr>
        <p:xfrm>
          <a:off x="146418" y="2300037"/>
          <a:ext cx="434203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839">
                <a:tc>
                  <a:txBody>
                    <a:bodyPr/>
                    <a:lstStyle/>
                    <a:p>
                      <a:r>
                        <a:rPr lang="ja-JP" altLang="en-US" sz="2400" dirty="0"/>
                        <a:t>名前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ja-JP" altLang="en-US" sz="2400"/>
                        <a:t>得点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ja-JP" altLang="en-US" sz="2400"/>
                        <a:t>居室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04">
                <a:tc>
                  <a:txBody>
                    <a:bodyPr/>
                    <a:lstStyle/>
                    <a:p>
                      <a:r>
                        <a:rPr lang="ja-JP" altLang="en-US" sz="2400" dirty="0"/>
                        <a:t>徳川家康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/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/>
                        <a:t>1</a:t>
                      </a:r>
                      <a:r>
                        <a:rPr lang="ja-JP" altLang="en-US" sz="240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ja-JP" altLang="en-US" sz="2400"/>
                        <a:t>源義経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/>
                        <a:t>2</a:t>
                      </a:r>
                      <a:r>
                        <a:rPr lang="ja-JP" altLang="en-US" sz="240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ja-JP" altLang="en-US" sz="2400"/>
                        <a:t>西郷隆盛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/>
                        <a:t>3</a:t>
                      </a:r>
                      <a:r>
                        <a:rPr lang="ja-JP" altLang="en-US" sz="240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7875803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ja-JP" altLang="en-US" sz="2400"/>
                        <a:t>豊臣秀吉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/>
                        <a:t>1</a:t>
                      </a:r>
                      <a:r>
                        <a:rPr lang="ja-JP" altLang="en-US" sz="240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5325526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ja-JP" altLang="en-US" sz="2400"/>
                        <a:t>織田信長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2</a:t>
                      </a:r>
                      <a:r>
                        <a:rPr lang="ja-JP" altLang="en-US" sz="2400" dirty="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3571010"/>
                  </a:ext>
                </a:extLst>
              </a:tr>
            </a:tbl>
          </a:graphicData>
        </a:graphic>
      </p:graphicFrame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1172077" y="1745512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記録</a:t>
            </a:r>
            <a:r>
              <a:rPr lang="ja-JP" altLang="en-US" dirty="0">
                <a:solidFill>
                  <a:prstClr val="black"/>
                </a:solidFill>
              </a:rPr>
              <a:t>テーブル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901611" y="1878202"/>
            <a:ext cx="4194161" cy="4478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AVG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記録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結果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82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MAX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記録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結果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90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MIN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記録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結果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75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SUM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記録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結果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410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COUNT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*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記録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結果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5</a:t>
            </a:r>
          </a:p>
        </p:txBody>
      </p:sp>
    </p:spTree>
    <p:extLst>
      <p:ext uri="{BB962C8B-B14F-4D97-AF65-F5344CB8AC3E}">
        <p14:creationId xmlns:p14="http://schemas.microsoft.com/office/powerpoint/2010/main" val="1760850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91A85C-5582-C104-2835-49C86D0AD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グループ化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817623-5A93-DD69-DC6A-F76D92120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94476"/>
            <a:ext cx="8822155" cy="61635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グループ化</a:t>
            </a:r>
            <a:r>
              <a:rPr kumimoji="1" lang="ja-JP" altLang="en-US" sz="2400" dirty="0"/>
              <a:t>は、</a:t>
            </a:r>
            <a:r>
              <a:rPr kumimoji="1" lang="ja-JP" altLang="en-US" sz="2400" b="1" dirty="0"/>
              <a:t>同じ属性値を共有するデータ</a:t>
            </a:r>
            <a:r>
              <a:rPr kumimoji="1" lang="ja-JP" altLang="en-US" sz="2400" dirty="0"/>
              <a:t>を</a:t>
            </a:r>
            <a:r>
              <a:rPr lang="ja-JP" altLang="en-US" sz="2400" b="1" dirty="0"/>
              <a:t>集める</a:t>
            </a:r>
            <a:r>
              <a:rPr kumimoji="1" lang="ja-JP" altLang="en-US" sz="2400" b="1" dirty="0"/>
              <a:t>プロセス</a:t>
            </a:r>
            <a:r>
              <a:rPr kumimoji="1" lang="ja-JP" altLang="en-US" sz="2400" dirty="0"/>
              <a:t>．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例：</a:t>
            </a:r>
            <a:r>
              <a:rPr kumimoji="1" lang="ja-JP" altLang="en-US" sz="2400" b="1" dirty="0"/>
              <a:t>科目の「国語」、「算数」、「理科」でグループ化</a:t>
            </a:r>
            <a:endParaRPr kumimoji="1"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例：</a:t>
            </a:r>
            <a:r>
              <a:rPr kumimoji="1" lang="ja-JP" altLang="en-US" sz="2400" b="1" dirty="0"/>
              <a:t>受講者の「</a:t>
            </a:r>
            <a:r>
              <a:rPr kumimoji="1" lang="en-US" altLang="ja-JP" sz="2400" b="1" dirty="0"/>
              <a:t>A</a:t>
            </a:r>
            <a:r>
              <a:rPr kumimoji="1" lang="ja-JP" altLang="en-US" sz="2400" b="1" dirty="0"/>
              <a:t>」、「</a:t>
            </a:r>
            <a:r>
              <a:rPr kumimoji="1" lang="en-US" altLang="ja-JP" sz="2400" b="1" dirty="0"/>
              <a:t>B</a:t>
            </a:r>
            <a:r>
              <a:rPr kumimoji="1" lang="ja-JP" altLang="en-US" sz="2400" b="1" dirty="0"/>
              <a:t>」でグループ化</a:t>
            </a:r>
            <a:endParaRPr kumimoji="1"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それぞれの値ごとにグループに分けることで，データの分析が容易になる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2FF7986-3946-8564-F3A9-14C8037B6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DBE31C89-1FF0-FF30-9069-C86295E42E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397101"/>
              </p:ext>
            </p:extLst>
          </p:nvPr>
        </p:nvGraphicFramePr>
        <p:xfrm>
          <a:off x="804980" y="1554480"/>
          <a:ext cx="2380079" cy="18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4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4582">
                  <a:extLst>
                    <a:ext uri="{9D8B030D-6E8A-4147-A177-3AD203B41FA5}">
                      <a16:colId xmlns:a16="http://schemas.microsoft.com/office/drawing/2014/main" val="2813495405"/>
                    </a:ext>
                  </a:extLst>
                </a:gridCol>
              </a:tblGrid>
              <a:tr h="2779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90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A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85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90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B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90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90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A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90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  <a:tr h="27790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B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96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88489110"/>
                  </a:ext>
                </a:extLst>
              </a:tr>
              <a:tr h="27790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理科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A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95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5276735"/>
                  </a:ext>
                </a:extLst>
              </a:tr>
            </a:tbl>
          </a:graphicData>
        </a:graphic>
      </p:graphicFrame>
      <p:sp>
        <p:nvSpPr>
          <p:cNvPr id="6" name="矢印: 右 5">
            <a:extLst>
              <a:ext uri="{FF2B5EF4-FFF2-40B4-BE49-F238E27FC236}">
                <a16:creationId xmlns:a16="http://schemas.microsoft.com/office/drawing/2014/main" id="{01752C60-5BA5-44AF-79DF-3A3B8AF22C33}"/>
              </a:ext>
            </a:extLst>
          </p:cNvPr>
          <p:cNvSpPr/>
          <p:nvPr/>
        </p:nvSpPr>
        <p:spPr>
          <a:xfrm>
            <a:off x="3364976" y="2309045"/>
            <a:ext cx="208891" cy="4265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FFDD650C-C5F5-E466-49FC-AE1729110D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608750"/>
              </p:ext>
            </p:extLst>
          </p:nvPr>
        </p:nvGraphicFramePr>
        <p:xfrm>
          <a:off x="3753377" y="1634275"/>
          <a:ext cx="2380078" cy="973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4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4582">
                  <a:extLst>
                    <a:ext uri="{9D8B030D-6E8A-4147-A177-3AD203B41FA5}">
                      <a16:colId xmlns:a16="http://schemas.microsoft.com/office/drawing/2014/main" val="2813495405"/>
                    </a:ext>
                  </a:extLst>
                </a:gridCol>
              </a:tblGrid>
              <a:tr h="34862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128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A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85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128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B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90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C01A6765-4204-2549-3C30-0C1EE32E99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630557"/>
              </p:ext>
            </p:extLst>
          </p:nvPr>
        </p:nvGraphicFramePr>
        <p:xfrm>
          <a:off x="6606307" y="1670484"/>
          <a:ext cx="2418449" cy="638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553">
                  <a:extLst>
                    <a:ext uri="{9D8B030D-6E8A-4147-A177-3AD203B41FA5}">
                      <a16:colId xmlns:a16="http://schemas.microsoft.com/office/drawing/2014/main" val="2813495405"/>
                    </a:ext>
                  </a:extLst>
                </a:gridCol>
              </a:tblGrid>
              <a:tr h="32614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929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理科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A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95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5276735"/>
                  </a:ext>
                </a:extLst>
              </a:tr>
            </a:tbl>
          </a:graphicData>
        </a:graphic>
      </p:graphicFrame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4F6DB3D0-9E8C-C60C-ADD5-2D3CF2FD68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001045"/>
              </p:ext>
            </p:extLst>
          </p:nvPr>
        </p:nvGraphicFramePr>
        <p:xfrm>
          <a:off x="6312965" y="2485159"/>
          <a:ext cx="2380078" cy="937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4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4582">
                  <a:extLst>
                    <a:ext uri="{9D8B030D-6E8A-4147-A177-3AD203B41FA5}">
                      <a16:colId xmlns:a16="http://schemas.microsoft.com/office/drawing/2014/main" val="2813495405"/>
                    </a:ext>
                  </a:extLst>
                </a:gridCol>
              </a:tblGrid>
              <a:tr h="2969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90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A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90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  <a:tr h="27790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B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96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88489110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69093174-7606-7B1B-0474-C70E39BB33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660520"/>
              </p:ext>
            </p:extLst>
          </p:nvPr>
        </p:nvGraphicFramePr>
        <p:xfrm>
          <a:off x="3854274" y="4171950"/>
          <a:ext cx="2418449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553">
                  <a:extLst>
                    <a:ext uri="{9D8B030D-6E8A-4147-A177-3AD203B41FA5}">
                      <a16:colId xmlns:a16="http://schemas.microsoft.com/office/drawing/2014/main" val="2813495405"/>
                    </a:ext>
                  </a:extLst>
                </a:gridCol>
              </a:tblGrid>
              <a:tr h="2295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A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85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A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90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理科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A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95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5276735"/>
                  </a:ext>
                </a:extLst>
              </a:tr>
            </a:tbl>
          </a:graphicData>
        </a:graphic>
      </p:graphicFrame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148C3B79-47D3-8AF3-AC0D-B6AC648F8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5262"/>
              </p:ext>
            </p:extLst>
          </p:nvPr>
        </p:nvGraphicFramePr>
        <p:xfrm>
          <a:off x="6540800" y="4269921"/>
          <a:ext cx="2418449" cy="937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553">
                  <a:extLst>
                    <a:ext uri="{9D8B030D-6E8A-4147-A177-3AD203B41FA5}">
                      <a16:colId xmlns:a16="http://schemas.microsoft.com/office/drawing/2014/main" val="2813495405"/>
                    </a:ext>
                  </a:extLst>
                </a:gridCol>
              </a:tblGrid>
              <a:tr h="2295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B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90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B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96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88489110"/>
                  </a:ext>
                </a:extLst>
              </a:tr>
            </a:tbl>
          </a:graphicData>
        </a:graphic>
      </p:graphicFrame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F8985379-D4F4-11FA-DC6D-3A383760C6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544270"/>
              </p:ext>
            </p:extLst>
          </p:nvPr>
        </p:nvGraphicFramePr>
        <p:xfrm>
          <a:off x="817310" y="3859530"/>
          <a:ext cx="2380079" cy="18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4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4582">
                  <a:extLst>
                    <a:ext uri="{9D8B030D-6E8A-4147-A177-3AD203B41FA5}">
                      <a16:colId xmlns:a16="http://schemas.microsoft.com/office/drawing/2014/main" val="2813495405"/>
                    </a:ext>
                  </a:extLst>
                </a:gridCol>
              </a:tblGrid>
              <a:tr h="2779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90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A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85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90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B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90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90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A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90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  <a:tr h="27790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B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96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88489110"/>
                  </a:ext>
                </a:extLst>
              </a:tr>
              <a:tr h="27790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理科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A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95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5276735"/>
                  </a:ext>
                </a:extLst>
              </a:tr>
            </a:tbl>
          </a:graphicData>
        </a:graphic>
      </p:graphicFrame>
      <p:sp>
        <p:nvSpPr>
          <p:cNvPr id="15" name="矢印: 右 14">
            <a:extLst>
              <a:ext uri="{FF2B5EF4-FFF2-40B4-BE49-F238E27FC236}">
                <a16:creationId xmlns:a16="http://schemas.microsoft.com/office/drawing/2014/main" id="{D8A4723B-C9F1-F285-3BDC-A8C8C4FEFAB3}"/>
              </a:ext>
            </a:extLst>
          </p:cNvPr>
          <p:cNvSpPr/>
          <p:nvPr/>
        </p:nvSpPr>
        <p:spPr>
          <a:xfrm>
            <a:off x="3377306" y="4614095"/>
            <a:ext cx="208891" cy="4265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323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91A85C-5582-C104-2835-49C86D0AD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成績テーブルの「科目」によるグループ化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817623-5A93-DD69-DC6A-F76D92120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257005" cy="6011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① 成績テーブルには科目、受講者、得点が記載されている</a:t>
            </a:r>
            <a:endParaRPr kumimoji="1" lang="en-US" altLang="ja-JP" sz="2400" b="1" dirty="0"/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endParaRPr kumimoji="1" lang="en-US" altLang="ja-JP" sz="2400" b="1" dirty="0"/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b="1" dirty="0"/>
              <a:t>②科目の「国語」、</a:t>
            </a:r>
            <a:r>
              <a:rPr lang="ja-JP" altLang="en-US" sz="2400" b="1" dirty="0"/>
              <a:t>「算数」、「理科」のグループを形成</a:t>
            </a:r>
            <a:endParaRPr lang="en-US" altLang="ja-JP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2FF7986-3946-8564-F3A9-14C8037B6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DBE31C89-1FF0-FF30-9069-C86295E42E2F}"/>
              </a:ext>
            </a:extLst>
          </p:cNvPr>
          <p:cNvGraphicFramePr>
            <a:graphicFrameLocks noGrp="1"/>
          </p:cNvGraphicFramePr>
          <p:nvPr/>
        </p:nvGraphicFramePr>
        <p:xfrm>
          <a:off x="1073360" y="1360251"/>
          <a:ext cx="2749340" cy="18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9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9410">
                  <a:extLst>
                    <a:ext uri="{9D8B030D-6E8A-4147-A177-3AD203B41FA5}">
                      <a16:colId xmlns:a16="http://schemas.microsoft.com/office/drawing/2014/main" val="2813495405"/>
                    </a:ext>
                  </a:extLst>
                </a:gridCol>
              </a:tblGrid>
              <a:tr h="2295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A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85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B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90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A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90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B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96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88489110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理科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A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95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5276735"/>
                  </a:ext>
                </a:extLst>
              </a:tr>
            </a:tbl>
          </a:graphicData>
        </a:graphic>
      </p:graphicFrame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EBDFF939-6161-A06D-1C1C-CCA20D634E15}"/>
              </a:ext>
            </a:extLst>
          </p:cNvPr>
          <p:cNvGraphicFramePr>
            <a:graphicFrameLocks noGrp="1"/>
          </p:cNvGraphicFramePr>
          <p:nvPr/>
        </p:nvGraphicFramePr>
        <p:xfrm>
          <a:off x="1208381" y="4339805"/>
          <a:ext cx="2353559" cy="937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617">
                  <a:extLst>
                    <a:ext uri="{9D8B030D-6E8A-4147-A177-3AD203B41FA5}">
                      <a16:colId xmlns:a16="http://schemas.microsoft.com/office/drawing/2014/main" val="2813495405"/>
                    </a:ext>
                  </a:extLst>
                </a:gridCol>
              </a:tblGrid>
              <a:tr h="2295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A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85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B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90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id="{F79DE122-2144-5746-1902-D8CE139E74D1}"/>
              </a:ext>
            </a:extLst>
          </p:cNvPr>
          <p:cNvGraphicFramePr>
            <a:graphicFrameLocks noGrp="1"/>
          </p:cNvGraphicFramePr>
          <p:nvPr/>
        </p:nvGraphicFramePr>
        <p:xfrm>
          <a:off x="3822700" y="5745712"/>
          <a:ext cx="2353559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617">
                  <a:extLst>
                    <a:ext uri="{9D8B030D-6E8A-4147-A177-3AD203B41FA5}">
                      <a16:colId xmlns:a16="http://schemas.microsoft.com/office/drawing/2014/main" val="2813495405"/>
                    </a:ext>
                  </a:extLst>
                </a:gridCol>
              </a:tblGrid>
              <a:tr h="2295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理科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A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95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5276735"/>
                  </a:ext>
                </a:extLst>
              </a:tr>
            </a:tbl>
          </a:graphicData>
        </a:graphic>
      </p:graphicFrame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2ED819B6-AE01-6A4B-23D0-86008050291C}"/>
              </a:ext>
            </a:extLst>
          </p:cNvPr>
          <p:cNvGraphicFramePr>
            <a:graphicFrameLocks noGrp="1"/>
          </p:cNvGraphicFramePr>
          <p:nvPr/>
        </p:nvGraphicFramePr>
        <p:xfrm>
          <a:off x="1208381" y="5745712"/>
          <a:ext cx="2353559" cy="937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617">
                  <a:extLst>
                    <a:ext uri="{9D8B030D-6E8A-4147-A177-3AD203B41FA5}">
                      <a16:colId xmlns:a16="http://schemas.microsoft.com/office/drawing/2014/main" val="2813495405"/>
                    </a:ext>
                  </a:extLst>
                </a:gridCol>
              </a:tblGrid>
              <a:tr h="2295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A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90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B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96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88489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154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817623-5A93-DD69-DC6A-F76D92120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257005" cy="6011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③ グループ</a:t>
            </a:r>
            <a:r>
              <a:rPr lang="ja-JP" altLang="en-US" sz="2400" b="1" dirty="0"/>
              <a:t>で、集約（行数、平均、合計など）を実施</a:t>
            </a:r>
            <a:endParaRPr lang="en-US" altLang="ja-JP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2FF7986-3946-8564-F3A9-14C8037B6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7D11C1A5-4F18-7923-9F48-2B7390895111}"/>
              </a:ext>
            </a:extLst>
          </p:cNvPr>
          <p:cNvSpPr/>
          <p:nvPr/>
        </p:nvSpPr>
        <p:spPr>
          <a:xfrm>
            <a:off x="1426782" y="4927599"/>
            <a:ext cx="469900" cy="431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B974FC5-CDB6-C9E1-FD3F-1507331C010A}"/>
              </a:ext>
            </a:extLst>
          </p:cNvPr>
          <p:cNvSpPr txBox="1"/>
          <p:nvPr/>
        </p:nvSpPr>
        <p:spPr>
          <a:xfrm>
            <a:off x="1995018" y="4703355"/>
            <a:ext cx="53455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国語　　　　　　算数　　　理科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行数：２　　　　２　　　　１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平均：８７．５　９３　　　９５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合計：１７５　　１８６　　９５</a:t>
            </a:r>
          </a:p>
        </p:txBody>
      </p:sp>
      <p:sp>
        <p:nvSpPr>
          <p:cNvPr id="14" name="タイトル 13">
            <a:extLst>
              <a:ext uri="{FF2B5EF4-FFF2-40B4-BE49-F238E27FC236}">
                <a16:creationId xmlns:a16="http://schemas.microsoft.com/office/drawing/2014/main" id="{9CF7CF4D-44F9-F115-7964-66FAD62E5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データのグループ化を用いた集約</a:t>
            </a: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D8A4699D-5BCE-0FAC-2AF1-4B4D37FDF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555347"/>
              </p:ext>
            </p:extLst>
          </p:nvPr>
        </p:nvGraphicFramePr>
        <p:xfrm>
          <a:off x="804980" y="1554480"/>
          <a:ext cx="2380079" cy="18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4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4582">
                  <a:extLst>
                    <a:ext uri="{9D8B030D-6E8A-4147-A177-3AD203B41FA5}">
                      <a16:colId xmlns:a16="http://schemas.microsoft.com/office/drawing/2014/main" val="2813495405"/>
                    </a:ext>
                  </a:extLst>
                </a:gridCol>
              </a:tblGrid>
              <a:tr h="2779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90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A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85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90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B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90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90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A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90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  <a:tr h="27790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B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96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88489110"/>
                  </a:ext>
                </a:extLst>
              </a:tr>
              <a:tr h="27790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理科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A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95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5276735"/>
                  </a:ext>
                </a:extLst>
              </a:tr>
            </a:tbl>
          </a:graphicData>
        </a:graphic>
      </p:graphicFrame>
      <p:sp>
        <p:nvSpPr>
          <p:cNvPr id="13" name="矢印: 右 12">
            <a:extLst>
              <a:ext uri="{FF2B5EF4-FFF2-40B4-BE49-F238E27FC236}">
                <a16:creationId xmlns:a16="http://schemas.microsoft.com/office/drawing/2014/main" id="{239CAB4E-7EC8-2690-DAFB-AF0F436D09AA}"/>
              </a:ext>
            </a:extLst>
          </p:cNvPr>
          <p:cNvSpPr/>
          <p:nvPr/>
        </p:nvSpPr>
        <p:spPr>
          <a:xfrm>
            <a:off x="3364976" y="2309045"/>
            <a:ext cx="208891" cy="4265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id="{BB64284D-2648-2F7A-DEB4-DF232D898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067409"/>
              </p:ext>
            </p:extLst>
          </p:nvPr>
        </p:nvGraphicFramePr>
        <p:xfrm>
          <a:off x="3753377" y="1634275"/>
          <a:ext cx="2380078" cy="973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4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4582">
                  <a:extLst>
                    <a:ext uri="{9D8B030D-6E8A-4147-A177-3AD203B41FA5}">
                      <a16:colId xmlns:a16="http://schemas.microsoft.com/office/drawing/2014/main" val="2813495405"/>
                    </a:ext>
                  </a:extLst>
                </a:gridCol>
              </a:tblGrid>
              <a:tr h="34862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128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A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85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128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B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90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65DFEC88-7B90-A6A8-B9DA-EE27C32DD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055941"/>
              </p:ext>
            </p:extLst>
          </p:nvPr>
        </p:nvGraphicFramePr>
        <p:xfrm>
          <a:off x="6606307" y="1670484"/>
          <a:ext cx="2418449" cy="638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553">
                  <a:extLst>
                    <a:ext uri="{9D8B030D-6E8A-4147-A177-3AD203B41FA5}">
                      <a16:colId xmlns:a16="http://schemas.microsoft.com/office/drawing/2014/main" val="2813495405"/>
                    </a:ext>
                  </a:extLst>
                </a:gridCol>
              </a:tblGrid>
              <a:tr h="32614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929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理科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A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95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5276735"/>
                  </a:ext>
                </a:extLst>
              </a:tr>
            </a:tbl>
          </a:graphicData>
        </a:graphic>
      </p:graphicFrame>
      <p:graphicFrame>
        <p:nvGraphicFramePr>
          <p:cNvPr id="17" name="表 16">
            <a:extLst>
              <a:ext uri="{FF2B5EF4-FFF2-40B4-BE49-F238E27FC236}">
                <a16:creationId xmlns:a16="http://schemas.microsoft.com/office/drawing/2014/main" id="{808ABB13-71B9-B481-5D92-45A0B90A08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489840"/>
              </p:ext>
            </p:extLst>
          </p:nvPr>
        </p:nvGraphicFramePr>
        <p:xfrm>
          <a:off x="6312965" y="2485159"/>
          <a:ext cx="2380078" cy="937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4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4582">
                  <a:extLst>
                    <a:ext uri="{9D8B030D-6E8A-4147-A177-3AD203B41FA5}">
                      <a16:colId xmlns:a16="http://schemas.microsoft.com/office/drawing/2014/main" val="2813495405"/>
                    </a:ext>
                  </a:extLst>
                </a:gridCol>
              </a:tblGrid>
              <a:tr h="2969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90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A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90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  <a:tr h="27790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B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96</a:t>
                      </a:r>
                      <a:endParaRPr kumimoji="1" lang="ja-JP" alt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88489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8824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1956</TotalTime>
  <Words>2874</Words>
  <Application>Microsoft Office PowerPoint</Application>
  <PresentationFormat>画面に合わせる (4:3)</PresentationFormat>
  <Paragraphs>687</Paragraphs>
  <Slides>48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48</vt:i4>
      </vt:variant>
    </vt:vector>
  </HeadingPairs>
  <TitlesOfParts>
    <vt:vector size="59" baseType="lpstr">
      <vt:lpstr>Söhne</vt:lpstr>
      <vt:lpstr>メイリオ</vt:lpstr>
      <vt:lpstr>游ゴシック</vt:lpstr>
      <vt:lpstr>Abadi</vt:lpstr>
      <vt:lpstr>Arial</vt:lpstr>
      <vt:lpstr>Calibri</vt:lpstr>
      <vt:lpstr>Courier New</vt:lpstr>
      <vt:lpstr>Inconsolata</vt:lpstr>
      <vt:lpstr>Office テーマ</vt:lpstr>
      <vt:lpstr>1_Office テーマ</vt:lpstr>
      <vt:lpstr>2_Office テーマ</vt:lpstr>
      <vt:lpstr>de-7. SQLによるデータ分析：GROUP BYを用いたグループ化と集約 </vt:lpstr>
      <vt:lpstr>PowerPoint プレゼンテーション</vt:lpstr>
      <vt:lpstr>7-1. イントロダクション</vt:lpstr>
      <vt:lpstr>リレーショナルデータベースの仕組み</vt:lpstr>
      <vt:lpstr>商品テーブルと購入テーブル</vt:lpstr>
      <vt:lpstr>集約の方法</vt:lpstr>
      <vt:lpstr>グループ化</vt:lpstr>
      <vt:lpstr>成績テーブルの「科目」によるグループ化</vt:lpstr>
      <vt:lpstr>データのグループ化を用いた集約</vt:lpstr>
      <vt:lpstr>SQL における GROUP BY の基礎</vt:lpstr>
      <vt:lpstr>GROUP BY の役割と書き方</vt:lpstr>
      <vt:lpstr>データ分析とビジネスインテリジェンス</vt:lpstr>
      <vt:lpstr>7-2. 演習</vt:lpstr>
      <vt:lpstr>いまから演習で行うこと、注意点</vt:lpstr>
      <vt:lpstr>SQL 理解のための前提知識</vt:lpstr>
      <vt:lpstr>SQL によるテーブル定義</vt:lpstr>
      <vt:lpstr>データ追加のSQL</vt:lpstr>
      <vt:lpstr>演習１．Access の SQL ビューを用いたテーブル定義 とデータの追加</vt:lpstr>
      <vt:lpstr>演習　</vt:lpstr>
      <vt:lpstr>PowerPoint プレゼンテーション</vt:lpstr>
      <vt:lpstr>PowerPoint プレゼンテーション</vt:lpstr>
      <vt:lpstr>PowerPoint プレゼンテーション</vt:lpstr>
      <vt:lpstr>間違ってしまったときは、テーブルの削除 を行ってからやり直した方が早い場合がある</vt:lpstr>
      <vt:lpstr>演習２．SQL によるグループ化と集約． Access の SQL ビューを使用． </vt:lpstr>
      <vt:lpstr>Access の SQL ビューを用いた問い合わせ</vt:lpstr>
      <vt:lpstr>SQL 問い合わせ（クエリ）で使用する２つのビュー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7-3. 実データを用いた演習</vt:lpstr>
      <vt:lpstr>演習の目的と形式</vt:lpstr>
      <vt:lpstr>演習の内容</vt:lpstr>
      <vt:lpstr>演習で使うデータベース</vt:lpstr>
      <vt:lpstr>演習用のデータベースファイル</vt:lpstr>
      <vt:lpstr>　　</vt:lpstr>
      <vt:lpstr>　　</vt:lpstr>
      <vt:lpstr>　　</vt:lpstr>
      <vt:lpstr>　　</vt:lpstr>
      <vt:lpstr>　　</vt:lpstr>
      <vt:lpstr>　　</vt:lpstr>
      <vt:lpstr>全体まとめ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リレーショナルデータベース演習</dc:title>
  <dc:creator>kaneko kunihiko</dc:creator>
  <cp:lastModifiedBy>金子　邦彦</cp:lastModifiedBy>
  <cp:revision>171</cp:revision>
  <dcterms:created xsi:type="dcterms:W3CDTF">2019-11-02T00:06:04Z</dcterms:created>
  <dcterms:modified xsi:type="dcterms:W3CDTF">2025-03-14T09:14:26Z</dcterms:modified>
</cp:coreProperties>
</file>