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1037" r:id="rId2"/>
    <p:sldId id="345" r:id="rId3"/>
    <p:sldId id="333" r:id="rId4"/>
    <p:sldId id="1103" r:id="rId5"/>
    <p:sldId id="1102" r:id="rId6"/>
    <p:sldId id="814" r:id="rId7"/>
    <p:sldId id="897" r:id="rId8"/>
    <p:sldId id="857" r:id="rId9"/>
    <p:sldId id="370" r:id="rId10"/>
    <p:sldId id="744" r:id="rId11"/>
    <p:sldId id="878" r:id="rId12"/>
    <p:sldId id="404" r:id="rId13"/>
    <p:sldId id="341" r:id="rId14"/>
    <p:sldId id="409" r:id="rId15"/>
    <p:sldId id="354" r:id="rId16"/>
    <p:sldId id="355" r:id="rId17"/>
    <p:sldId id="356" r:id="rId18"/>
    <p:sldId id="879" r:id="rId19"/>
    <p:sldId id="357" r:id="rId20"/>
    <p:sldId id="856" r:id="rId21"/>
    <p:sldId id="518" r:id="rId22"/>
    <p:sldId id="579" r:id="rId23"/>
    <p:sldId id="580" r:id="rId24"/>
    <p:sldId id="581" r:id="rId25"/>
    <p:sldId id="882" r:id="rId26"/>
    <p:sldId id="745" r:id="rId27"/>
    <p:sldId id="883" r:id="rId28"/>
    <p:sldId id="906" r:id="rId29"/>
    <p:sldId id="1077" r:id="rId30"/>
    <p:sldId id="1094" r:id="rId31"/>
    <p:sldId id="1095" r:id="rId32"/>
    <p:sldId id="1096" r:id="rId33"/>
    <p:sldId id="1097" r:id="rId34"/>
    <p:sldId id="1098" r:id="rId35"/>
    <p:sldId id="1101" r:id="rId36"/>
    <p:sldId id="1083" r:id="rId37"/>
    <p:sldId id="349" r:id="rId38"/>
    <p:sldId id="1084" r:id="rId39"/>
    <p:sldId id="1085" r:id="rId40"/>
    <p:sldId id="1104" r:id="rId41"/>
    <p:sldId id="352" r:id="rId42"/>
    <p:sldId id="360" r:id="rId43"/>
    <p:sldId id="1100" r:id="rId44"/>
    <p:sldId id="353" r:id="rId45"/>
    <p:sldId id="1105" r:id="rId46"/>
    <p:sldId id="1106" r:id="rId4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06" autoAdjust="0"/>
    <p:restoredTop sz="94660"/>
  </p:normalViewPr>
  <p:slideViewPr>
    <p:cSldViewPr snapToGrid="0">
      <p:cViewPr varScale="1">
        <p:scale>
          <a:sx n="61" d="100"/>
          <a:sy n="61" d="100"/>
        </p:scale>
        <p:origin x="52" y="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70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6020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4866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4530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8316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844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kkaneko.jp/de/de/index.htm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243685" cy="2387600"/>
          </a:xfrm>
        </p:spPr>
        <p:txBody>
          <a:bodyPr>
            <a:noAutofit/>
          </a:bodyPr>
          <a:lstStyle/>
          <a:p>
            <a:r>
              <a:rPr lang="en-US" altLang="ja-JP" dirty="0">
                <a:latin typeface="メイリオ" panose="020B0604030504040204" pitchFamily="50" charset="-128"/>
              </a:rPr>
              <a:t>de</a:t>
            </a:r>
            <a:r>
              <a:rPr lang="en-US" altLang="ja-JP" sz="4400" dirty="0">
                <a:latin typeface="メイリオ" panose="020B0604030504040204" pitchFamily="50" charset="-128"/>
              </a:rPr>
              <a:t>-9. </a:t>
            </a:r>
            <a:r>
              <a:rPr lang="ja-JP" altLang="en-US" sz="4400" dirty="0"/>
              <a:t>並べ替え（ソート）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301658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 dirty="0"/>
              <a:t>（データベース演習）</a:t>
            </a:r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5"/>
              </a:rPr>
              <a:t>https://www.kkaneko.jp/de/de/index</a:t>
            </a:r>
            <a:r>
              <a:rPr lang="en-US" altLang="ja-JP">
                <a:hlinkClick r:id="rId5"/>
              </a:rPr>
              <a:t>.html</a:t>
            </a:r>
            <a:endParaRPr lang="en-US" altLang="ja-JP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709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C6B1BA1-0BD1-45F8-A793-30AA15158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63" y="2359992"/>
            <a:ext cx="3888568" cy="3631202"/>
          </a:xfrm>
          <a:prstGeom prst="rect">
            <a:avLst/>
          </a:prstGeom>
        </p:spPr>
      </p:pic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E85D0C-2A18-4259-B8B7-078272595A85}" type="slidenum">
              <a:rPr lang="ja-JP" altLang="en-US" sz="21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ja-JP" altLang="en-US" sz="1350" dirty="0"/>
          </a:p>
        </p:txBody>
      </p:sp>
      <p:sp>
        <p:nvSpPr>
          <p:cNvPr id="19460" name="Rectangle 2"/>
          <p:cNvSpPr>
            <a:spLocks noGrp="1"/>
          </p:cNvSpPr>
          <p:nvPr>
            <p:ph type="title" idx="4294967295"/>
          </p:nvPr>
        </p:nvSpPr>
        <p:spPr>
          <a:xfrm>
            <a:off x="237849" y="207040"/>
            <a:ext cx="6429375" cy="7536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ja-JP" sz="3000" dirty="0"/>
              <a:t>SQL </a:t>
            </a:r>
            <a:r>
              <a:rPr lang="ja-JP" altLang="en-US" sz="3000" dirty="0"/>
              <a:t>ビュー</a:t>
            </a:r>
          </a:p>
        </p:txBody>
      </p:sp>
      <p:sp>
        <p:nvSpPr>
          <p:cNvPr id="19461" name="Rectangle 3"/>
          <p:cNvSpPr>
            <a:spLocks noGrp="1"/>
          </p:cNvSpPr>
          <p:nvPr>
            <p:ph type="body" idx="4294967295"/>
          </p:nvPr>
        </p:nvSpPr>
        <p:spPr>
          <a:xfrm>
            <a:off x="661063" y="1074163"/>
            <a:ext cx="7862844" cy="113121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/>
              <a:t>Access  </a:t>
            </a:r>
            <a:r>
              <a:rPr lang="ja-JP" altLang="en-US" sz="2400" dirty="0"/>
              <a:t>で、</a:t>
            </a:r>
            <a:r>
              <a:rPr lang="en-US" altLang="ja-JP" sz="2400" b="1" dirty="0">
                <a:solidFill>
                  <a:srgbClr val="C00000"/>
                </a:solidFill>
              </a:rPr>
              <a:t>SQL </a:t>
            </a:r>
            <a:r>
              <a:rPr lang="ja-JP" altLang="en-US" sz="2400" b="1" dirty="0">
                <a:solidFill>
                  <a:srgbClr val="C00000"/>
                </a:solidFill>
              </a:rPr>
              <a:t>ビュー</a:t>
            </a:r>
            <a:r>
              <a:rPr lang="ja-JP" altLang="en-US" sz="2400" dirty="0"/>
              <a:t>を</a:t>
            </a:r>
            <a:r>
              <a:rPr lang="ja-JP" altLang="en-US" sz="2400" b="1" dirty="0"/>
              <a:t>開くとき</a:t>
            </a:r>
            <a:r>
              <a:rPr lang="ja-JP" altLang="en-US" sz="2400" dirty="0"/>
              <a:t>は、</a:t>
            </a: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表示</a:t>
            </a:r>
            <a:r>
              <a:rPr lang="ja-JP" altLang="en-US" sz="2400" dirty="0">
                <a:latin typeface="メイリオ" panose="020B0604030504040204" pitchFamily="50" charset="-128"/>
              </a:rPr>
              <a:t>」→「</a:t>
            </a:r>
            <a:r>
              <a:rPr lang="en-US" altLang="ja-JP" sz="2400" b="1" dirty="0"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」と操作する</a:t>
            </a:r>
            <a:endParaRPr lang="en-US" altLang="ja-JP" sz="2400" dirty="0">
              <a:solidFill>
                <a:srgbClr val="C00000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435035" y="1000840"/>
            <a:ext cx="8273930" cy="1101085"/>
          </a:xfrm>
          <a:prstGeom prst="round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1" name="正方形/長方形 10"/>
          <p:cNvSpPr/>
          <p:nvPr/>
        </p:nvSpPr>
        <p:spPr>
          <a:xfrm>
            <a:off x="661063" y="3328409"/>
            <a:ext cx="931621" cy="979400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0" name="正方形/長方形 9"/>
          <p:cNvSpPr/>
          <p:nvPr/>
        </p:nvSpPr>
        <p:spPr>
          <a:xfrm>
            <a:off x="943097" y="4393302"/>
            <a:ext cx="2017547" cy="597999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C251054-525F-48C0-AE76-7DE16DEF7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664" y="3174204"/>
            <a:ext cx="1999782" cy="182156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5D0D47-A29A-4246-9B50-119F4EEE02A9}"/>
              </a:ext>
            </a:extLst>
          </p:cNvPr>
          <p:cNvSpPr txBox="1"/>
          <p:nvPr/>
        </p:nvSpPr>
        <p:spPr>
          <a:xfrm>
            <a:off x="5185664" y="2512645"/>
            <a:ext cx="3082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表示の下に「</a:t>
            </a:r>
            <a:r>
              <a:rPr kumimoji="1" lang="en-US" altLang="ja-JP" dirty="0"/>
              <a:t>SQL</a:t>
            </a:r>
            <a:r>
              <a:rPr kumimoji="1" lang="ja-JP" altLang="en-US" dirty="0"/>
              <a:t>ビュー」が</a:t>
            </a:r>
            <a:endParaRPr kumimoji="1" lang="en-US" altLang="ja-JP" dirty="0"/>
          </a:p>
          <a:p>
            <a:r>
              <a:rPr kumimoji="1" lang="ja-JP" altLang="en-US" dirty="0"/>
              <a:t>ないときは、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C7F0BF5-BF62-4E8F-AD92-3F6F3D023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038" y="5566993"/>
            <a:ext cx="3237899" cy="1258465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7A35FEA-D20D-40EB-8740-0901BEF3ABBC}"/>
              </a:ext>
            </a:extLst>
          </p:cNvPr>
          <p:cNvSpPr txBox="1"/>
          <p:nvPr/>
        </p:nvSpPr>
        <p:spPr>
          <a:xfrm>
            <a:off x="5185664" y="4936563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「</a:t>
            </a:r>
            <a:r>
              <a:rPr kumimoji="1" lang="ja-JP" altLang="en-US" b="1" dirty="0"/>
              <a:t>作成</a:t>
            </a:r>
            <a:r>
              <a:rPr kumimoji="1" lang="ja-JP" altLang="en-US" dirty="0"/>
              <a:t>」，「</a:t>
            </a:r>
            <a:r>
              <a:rPr kumimoji="1" lang="ja-JP" altLang="en-US" b="1" dirty="0"/>
              <a:t>クエリデザイン</a:t>
            </a:r>
            <a:r>
              <a:rPr kumimoji="1" lang="ja-JP" altLang="en-US" dirty="0"/>
              <a:t>」</a:t>
            </a:r>
            <a:endParaRPr kumimoji="1" lang="en-US" altLang="ja-JP" dirty="0"/>
          </a:p>
          <a:p>
            <a:r>
              <a:rPr kumimoji="1" lang="ja-JP" altLang="en-US" dirty="0"/>
              <a:t>と操作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66EDF79-D3D6-473D-BB39-A7F3098FE339}"/>
              </a:ext>
            </a:extLst>
          </p:cNvPr>
          <p:cNvSpPr/>
          <p:nvPr/>
        </p:nvSpPr>
        <p:spPr>
          <a:xfrm>
            <a:off x="7558826" y="5961062"/>
            <a:ext cx="538463" cy="753905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939DEC5-2D09-4BEE-A60E-FF2FE765B23C}"/>
              </a:ext>
            </a:extLst>
          </p:cNvPr>
          <p:cNvSpPr/>
          <p:nvPr/>
        </p:nvSpPr>
        <p:spPr>
          <a:xfrm>
            <a:off x="6134779" y="5682506"/>
            <a:ext cx="591134" cy="471614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1103503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09285" y="1122363"/>
            <a:ext cx="8171727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9-2. SQL </a:t>
            </a:r>
            <a:r>
              <a:rPr lang="ja-JP" altLang="en-US" dirty="0"/>
              <a:t>によるテーブル定義（</a:t>
            </a:r>
            <a:r>
              <a:rPr lang="en-US" altLang="ja-JP" dirty="0"/>
              <a:t>Access </a:t>
            </a:r>
            <a:r>
              <a:rPr lang="ja-JP" altLang="en-US" dirty="0"/>
              <a:t>を使用）</a:t>
            </a: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9BC028D1-48FA-44F4-BFBA-226587D92A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5722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8996" y="388440"/>
            <a:ext cx="8753475" cy="507206"/>
          </a:xfrm>
        </p:spPr>
        <p:txBody>
          <a:bodyPr>
            <a:normAutofit/>
          </a:bodyPr>
          <a:lstStyle/>
          <a:p>
            <a:r>
              <a:rPr lang="en-US" altLang="ja-JP" sz="2700" dirty="0">
                <a:latin typeface="メイリオ" panose="020B0604030504040204" pitchFamily="50" charset="-128"/>
              </a:rPr>
              <a:t>Access</a:t>
            </a:r>
            <a:r>
              <a:rPr lang="ja-JP" altLang="en-US" sz="2700" dirty="0">
                <a:latin typeface="メイリオ" panose="020B0604030504040204" pitchFamily="50" charset="-128"/>
              </a:rPr>
              <a:t> のスタート画面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12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1A08C32-7C64-4E79-A267-4531F9596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96" y="1175094"/>
            <a:ext cx="8877756" cy="432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78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231905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実習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8096" y="946168"/>
            <a:ext cx="8332334" cy="3649133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パソコンを使用する</a:t>
            </a:r>
            <a:br>
              <a:rPr lang="en-US" altLang="ja-JP" sz="2400" dirty="0">
                <a:latin typeface="メイリオ" panose="020B0604030504040204" pitchFamily="50" charset="-128"/>
              </a:rPr>
            </a:br>
            <a:r>
              <a:rPr lang="ja-JP" altLang="en-US" sz="2400" dirty="0">
                <a:latin typeface="メイリオ" panose="020B0604030504040204" pitchFamily="50" charset="-128"/>
              </a:rPr>
              <a:t>　</a:t>
            </a:r>
            <a:r>
              <a:rPr lang="ja-JP" altLang="en-US" sz="2400" b="1" dirty="0">
                <a:latin typeface="メイリオ" panose="020B0604030504040204" pitchFamily="50" charset="-128"/>
              </a:rPr>
              <a:t>前もって </a:t>
            </a:r>
            <a:r>
              <a:rPr lang="en-US" altLang="ja-JP" sz="2400" b="1" dirty="0">
                <a:latin typeface="メイリオ" panose="020B0604030504040204" pitchFamily="50" charset="-128"/>
              </a:rPr>
              <a:t>Access </a:t>
            </a:r>
            <a:r>
              <a:rPr lang="ja-JP" altLang="en-US" sz="2400" b="1" dirty="0">
                <a:latin typeface="メイリオ" panose="020B0604030504040204" pitchFamily="50" charset="-128"/>
              </a:rPr>
              <a:t>をインストールしておくこと</a:t>
            </a:r>
            <a:endParaRPr lang="en-US" altLang="ja-JP" sz="2400" b="1" dirty="0">
              <a:latin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endParaRPr lang="en-US" altLang="ja-JP" sz="2400" b="1" dirty="0">
              <a:latin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</a:rPr>
              <a:t>Access </a:t>
            </a:r>
            <a:r>
              <a:rPr lang="ja-JP" altLang="ja-JP" sz="2400" dirty="0">
                <a:latin typeface="メイリオ" panose="020B0604030504040204" pitchFamily="50" charset="-128"/>
              </a:rPr>
              <a:t>を</a:t>
            </a:r>
            <a:r>
              <a:rPr lang="ja-JP" altLang="ja-JP" sz="2400" dirty="0">
                <a:solidFill>
                  <a:srgbClr val="FF0000"/>
                </a:solidFill>
                <a:latin typeface="メイリオ" panose="020B0604030504040204" pitchFamily="50" charset="-128"/>
              </a:rPr>
              <a:t>起動</a:t>
            </a:r>
            <a:r>
              <a:rPr lang="ja-JP" altLang="en-US" sz="2400" dirty="0">
                <a:latin typeface="メイリオ" panose="020B0604030504040204" pitchFamily="50" charset="-128"/>
              </a:rPr>
              <a:t>する</a:t>
            </a:r>
            <a:br>
              <a:rPr lang="en-US" altLang="ja-JP" sz="2100" dirty="0">
                <a:latin typeface="メイリオ" panose="020B0604030504040204" pitchFamily="50" charset="-128"/>
              </a:rPr>
            </a:br>
            <a:endParaRPr lang="ja-JP" altLang="ja-JP" dirty="0">
              <a:effectLst/>
              <a:latin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</a:rPr>
              <a:t>Access </a:t>
            </a:r>
            <a:r>
              <a:rPr lang="ja-JP" altLang="ja-JP" sz="2400" dirty="0">
                <a:latin typeface="メイリオ" panose="020B0604030504040204" pitchFamily="50" charset="-128"/>
              </a:rPr>
              <a:t>で、</a:t>
            </a: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空のデータベース</a:t>
            </a:r>
            <a:r>
              <a:rPr lang="ja-JP" altLang="en-US" sz="2400" dirty="0">
                <a:latin typeface="メイリオ" panose="020B0604030504040204" pitchFamily="50" charset="-128"/>
              </a:rPr>
              <a:t>」を選び、「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作成</a:t>
            </a:r>
            <a:r>
              <a:rPr lang="ja-JP" altLang="en-US" sz="2400" dirty="0">
                <a:latin typeface="メイリオ" panose="020B0604030504040204" pitchFamily="50" charset="-128"/>
              </a:rPr>
              <a:t>」をクリック．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13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468FF45-76CA-48C1-83A3-D4BDCC1EF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996" y="4556922"/>
            <a:ext cx="4446799" cy="2164554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DD456EC-0EEC-43E5-89EC-257EF0A8C39E}"/>
              </a:ext>
            </a:extLst>
          </p:cNvPr>
          <p:cNvSpPr/>
          <p:nvPr/>
        </p:nvSpPr>
        <p:spPr>
          <a:xfrm>
            <a:off x="2417094" y="5101243"/>
            <a:ext cx="1025761" cy="8977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3504347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6695" y="939422"/>
            <a:ext cx="7185710" cy="364913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4.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テーブルツール画面</a:t>
            </a:r>
            <a:r>
              <a:rPr lang="ja-JP" altLang="en-US" sz="2400" dirty="0">
                <a:latin typeface="メイリオ" panose="020B0604030504040204" pitchFamily="50" charset="-128"/>
              </a:rPr>
              <a:t>が表示されることを確認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14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4A0E256-381D-48E9-B446-DE2EEE7C7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46" y="1708220"/>
            <a:ext cx="8357507" cy="408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42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6785FB4D-1515-4076-BE88-DD8C27F6B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28" y="4054934"/>
            <a:ext cx="4873875" cy="230834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90DEADB-C80A-4AC7-9AE0-E90DF53F9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28" y="884099"/>
            <a:ext cx="5829600" cy="200035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128" y="2791436"/>
            <a:ext cx="1220995" cy="124535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181" y="389477"/>
            <a:ext cx="8211296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5. </a:t>
            </a:r>
            <a:r>
              <a:rPr lang="ja-JP" altLang="en-US" sz="2400" dirty="0">
                <a:latin typeface="メイリオ" panose="020B0604030504040204" pitchFamily="50" charset="-128"/>
              </a:rPr>
              <a:t>次の手順で、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を開く．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15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435778" y="1246909"/>
            <a:ext cx="607767" cy="286039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186795" y="1532948"/>
            <a:ext cx="519296" cy="74427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2807754" y="3076852"/>
            <a:ext cx="557711" cy="291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6" name="正方形/長方形 25"/>
          <p:cNvSpPr/>
          <p:nvPr/>
        </p:nvSpPr>
        <p:spPr>
          <a:xfrm>
            <a:off x="6939748" y="3894367"/>
            <a:ext cx="453923" cy="230446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608948" y="4403182"/>
            <a:ext cx="676561" cy="301322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61129" y="4638039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23263" y="5480574"/>
            <a:ext cx="1488664" cy="421461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5505588" y="4934950"/>
            <a:ext cx="3215149" cy="91146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デザイン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」タブで、「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」を展開し「</a:t>
            </a:r>
            <a:r>
              <a:rPr lang="en-US" altLang="ja-JP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ビュー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」を選ぶ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6234475" y="1125071"/>
            <a:ext cx="2879042" cy="110133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作成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」タブで、「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クエリデザイン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0A9BCD-A84D-42D1-8807-5DC880EC377E}"/>
              </a:ext>
            </a:extLst>
          </p:cNvPr>
          <p:cNvSpPr txBox="1"/>
          <p:nvPr/>
        </p:nvSpPr>
        <p:spPr>
          <a:xfrm>
            <a:off x="7435650" y="2647485"/>
            <a:ext cx="15696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このような</a:t>
            </a:r>
            <a:endParaRPr kumimoji="1" lang="en-US" altLang="ja-JP" dirty="0"/>
          </a:p>
          <a:p>
            <a:r>
              <a:rPr kumimoji="1" lang="ja-JP" altLang="en-US" dirty="0"/>
              <a:t>表示が出た</a:t>
            </a:r>
            <a:endParaRPr kumimoji="1" lang="en-US" altLang="ja-JP" dirty="0"/>
          </a:p>
          <a:p>
            <a:r>
              <a:rPr kumimoji="1" lang="ja-JP" altLang="en-US" dirty="0"/>
              <a:t>ときは</a:t>
            </a:r>
            <a:endParaRPr kumimoji="1" lang="en-US" altLang="ja-JP" dirty="0"/>
          </a:p>
          <a:p>
            <a:r>
              <a:rPr kumimoji="1" lang="ja-JP" altLang="en-US" dirty="0"/>
              <a:t>「</a:t>
            </a:r>
            <a:r>
              <a:rPr kumimoji="1" lang="ja-JP" altLang="en-US" b="1" dirty="0"/>
              <a:t>閉じる</a:t>
            </a:r>
            <a:r>
              <a:rPr kumimoji="1" lang="ja-JP" altLang="en-US" dirty="0"/>
              <a:t>」を</a:t>
            </a:r>
            <a:endParaRPr kumimoji="1" lang="en-US" altLang="ja-JP" dirty="0"/>
          </a:p>
          <a:p>
            <a:r>
              <a:rPr kumimoji="1" lang="ja-JP" altLang="en-US" dirty="0"/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943928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4199" y="97521"/>
            <a:ext cx="8195601" cy="31335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6. 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に、次の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を入れる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16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1933" y="687656"/>
            <a:ext cx="6503717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kumimoji="1" lang="en-US" altLang="ja-JP" sz="3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seiseki</a:t>
            </a:r>
            <a:r>
              <a:rPr kumimoji="1" lang="ja-JP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ja-JP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ja-JP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kamoku</a:t>
            </a:r>
            <a:r>
              <a:rPr lang="en-US" altLang="ja-JP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ja-JP" sz="3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altLang="ja-JP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altLang="ja-JP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ja-JP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jukousya</a:t>
            </a:r>
            <a:r>
              <a:rPr lang="en-US" altLang="ja-JP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ja-JP" sz="3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altLang="ja-JP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 </a:t>
            </a:r>
          </a:p>
          <a:p>
            <a:r>
              <a:rPr kumimoji="1" lang="en-US" altLang="ja-JP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ja-JP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tokuten</a:t>
            </a:r>
            <a:r>
              <a:rPr kumimoji="1" lang="ja-JP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ja-JP" sz="3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</a:p>
          <a:p>
            <a:r>
              <a:rPr lang="en-US" altLang="ja-JP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kumimoji="1" lang="ja-JP" altLang="en-US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7AC4020-53DA-47A9-9C89-2BC86660CFBF}"/>
              </a:ext>
            </a:extLst>
          </p:cNvPr>
          <p:cNvSpPr txBox="1"/>
          <p:nvPr/>
        </p:nvSpPr>
        <p:spPr>
          <a:xfrm>
            <a:off x="7105650" y="1741277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すべて半角</a:t>
            </a:r>
            <a:endParaRPr kumimoji="1" lang="en-US" altLang="ja-JP" sz="28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946BEED-4F03-478E-89A7-B7C5F2608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958" y="3705060"/>
            <a:ext cx="3951742" cy="307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04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698833D-249D-410A-B64B-BB9D09F02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924" y="1521137"/>
            <a:ext cx="3718426" cy="4298651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C1A90AA0-E918-48E5-85B5-EEA8A76C3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74" y="1540188"/>
            <a:ext cx="3918378" cy="4354498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807" y="834696"/>
            <a:ext cx="9030385" cy="31335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7.</a:t>
            </a: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コマンド</a:t>
            </a:r>
            <a:r>
              <a:rPr lang="ja-JP" altLang="en-US" sz="2400" dirty="0">
                <a:latin typeface="メイリオ" panose="020B0604030504040204" pitchFamily="50" charset="-128"/>
              </a:rPr>
              <a:t>を実行する</a:t>
            </a:r>
            <a:r>
              <a:rPr lang="en-US" altLang="ja-JP" sz="2400" dirty="0">
                <a:latin typeface="メイリオ" panose="020B0604030504040204" pitchFamily="50" charset="-128"/>
              </a:rPr>
              <a:t>.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17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12" name="右矢印 11"/>
          <p:cNvSpPr/>
          <p:nvPr/>
        </p:nvSpPr>
        <p:spPr>
          <a:xfrm>
            <a:off x="4149252" y="3138005"/>
            <a:ext cx="324826" cy="382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56710" y="5894686"/>
            <a:ext cx="3640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テーブル</a:t>
            </a:r>
            <a:r>
              <a:rPr lang="ja-JP" altLang="en-US" sz="2400" b="1" dirty="0"/>
              <a:t> </a:t>
            </a:r>
            <a:r>
              <a:rPr lang="en-US" altLang="ja-JP" sz="2400" b="1" dirty="0" err="1"/>
              <a:t>seiseki</a:t>
            </a:r>
            <a:r>
              <a:rPr lang="ja-JP" altLang="en-US" sz="2400" b="1" dirty="0"/>
              <a:t> </a:t>
            </a:r>
            <a:r>
              <a:rPr lang="ja-JP" altLang="en-US" sz="2400" dirty="0"/>
              <a:t>が増える</a:t>
            </a:r>
            <a:endParaRPr kumimoji="1" lang="ja-JP" altLang="en-US" sz="2400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F1A17C1-0B26-4EA3-BC4B-0DBE864E5EF6}"/>
              </a:ext>
            </a:extLst>
          </p:cNvPr>
          <p:cNvSpPr/>
          <p:nvPr/>
        </p:nvSpPr>
        <p:spPr>
          <a:xfrm>
            <a:off x="979588" y="2660023"/>
            <a:ext cx="727364" cy="955964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4BB1EF8-5571-4BBA-9E97-1DAA931EC5BF}"/>
              </a:ext>
            </a:extLst>
          </p:cNvPr>
          <p:cNvSpPr/>
          <p:nvPr/>
        </p:nvSpPr>
        <p:spPr>
          <a:xfrm>
            <a:off x="4756710" y="5067896"/>
            <a:ext cx="1269440" cy="461665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92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13853E-29E1-4CA0-807D-19731A43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気を付けて欲しいこと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CE9DE87-9ED0-4F7B-89F0-02D400562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実習では、</a:t>
            </a:r>
            <a:r>
              <a:rPr kumimoji="1" lang="ja-JP" altLang="en-US" b="1" dirty="0"/>
              <a:t>失敗を恐れずチャレンジ</a:t>
            </a:r>
            <a:endParaRPr kumimoji="1" lang="en-US" altLang="ja-JP" b="1" dirty="0"/>
          </a:p>
          <a:p>
            <a:endParaRPr lang="en-US" altLang="ja-JP" dirty="0"/>
          </a:p>
          <a:p>
            <a:r>
              <a:rPr kumimoji="1" lang="ja-JP" altLang="en-US" b="1" u="sng" dirty="0"/>
              <a:t>分からなくなったら</a:t>
            </a:r>
            <a:r>
              <a:rPr kumimoji="1" lang="ja-JP" altLang="en-US" dirty="0"/>
              <a:t>、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ja-JP" altLang="en-US" b="1" dirty="0"/>
              <a:t>作りかけのテーブルがあれば削除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  </a:t>
            </a:r>
            <a:r>
              <a:rPr kumimoji="1" lang="ja-JP" altLang="en-US" dirty="0"/>
              <a:t>してから、やり直すと早い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BD5C978-B08D-4CF4-80EE-FDC0F0208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2134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415AD776-8212-4585-96CF-B3A105148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959" y="903414"/>
            <a:ext cx="5416868" cy="444596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テーブルの削除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417920" y="2211279"/>
            <a:ext cx="1380698" cy="469864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915265" y="4058468"/>
            <a:ext cx="3090680" cy="513531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28959" y="5653812"/>
            <a:ext cx="54168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削除したいテーブルを</a:t>
            </a:r>
            <a:r>
              <a:rPr kumimoji="1" lang="ja-JP" altLang="en-US" sz="2400" b="1" dirty="0"/>
              <a:t>右クリック</a:t>
            </a:r>
            <a:r>
              <a:rPr kumimoji="1" lang="ja-JP" altLang="en-US" sz="2400" dirty="0"/>
              <a:t>して</a:t>
            </a:r>
            <a:endParaRPr kumimoji="1" lang="en-US" altLang="ja-JP" sz="2400" dirty="0"/>
          </a:p>
          <a:p>
            <a:r>
              <a:rPr kumimoji="1" lang="ja-JP" altLang="en-US" sz="2400" dirty="0"/>
              <a:t>「</a:t>
            </a:r>
            <a:r>
              <a:rPr kumimoji="1" lang="ja-JP" altLang="en-US" sz="2400" b="1" dirty="0"/>
              <a:t>削除</a:t>
            </a:r>
            <a:r>
              <a:rPr kumimoji="1" lang="ja-JP" altLang="en-US" sz="2400" dirty="0"/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274705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E85D0C-2A18-4259-B8B7-078272595A85}" type="slidenum">
              <a:rPr lang="ja-JP" altLang="en-US" sz="2100">
                <a:cs typeface="Segoe UI" panose="020B0502040204020203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ja-JP" altLang="en-US" sz="1350" dirty="0">
              <a:cs typeface="Segoe UI" panose="020B0502040204020203" pitchFamily="34" charset="0"/>
            </a:endParaRPr>
          </a:p>
        </p:txBody>
      </p:sp>
      <p:sp>
        <p:nvSpPr>
          <p:cNvPr id="19460" name="Rectangle 2"/>
          <p:cNvSpPr>
            <a:spLocks noGrp="1"/>
          </p:cNvSpPr>
          <p:nvPr>
            <p:ph type="title" idx="4294967295"/>
          </p:nvPr>
        </p:nvSpPr>
        <p:spPr>
          <a:xfrm>
            <a:off x="248583" y="355227"/>
            <a:ext cx="6429375" cy="7536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ja-JP" sz="3000" dirty="0">
                <a:latin typeface="メイリオ" panose="020B0604030504040204" pitchFamily="50" charset="-128"/>
              </a:rPr>
              <a:t>SQL </a:t>
            </a:r>
            <a:r>
              <a:rPr lang="ja-JP" altLang="en-US" sz="3000" dirty="0">
                <a:latin typeface="メイリオ" panose="020B0604030504040204" pitchFamily="50" charset="-128"/>
              </a:rPr>
              <a:t>による問い合わせの例</a:t>
            </a:r>
          </a:p>
        </p:txBody>
      </p:sp>
      <p:sp>
        <p:nvSpPr>
          <p:cNvPr id="1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2231" y="1163068"/>
            <a:ext cx="9041769" cy="27432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ja-JP" altLang="en-US" sz="2400" dirty="0">
                <a:latin typeface="+mn-ea"/>
                <a:ea typeface="+mn-ea"/>
              </a:rPr>
              <a:t>①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SELECT</a:t>
            </a:r>
            <a:r>
              <a:rPr lang="en-US" altLang="ja-JP" sz="2400" b="1" dirty="0">
                <a:latin typeface="+mn-ea"/>
                <a:ea typeface="+mn-ea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* FROM </a:t>
            </a:r>
            <a:r>
              <a:rPr lang="ja-JP" altLang="en-US" sz="2400" dirty="0">
                <a:latin typeface="+mn-ea"/>
                <a:ea typeface="+mn-ea"/>
              </a:rPr>
              <a:t>商品</a:t>
            </a:r>
            <a:r>
              <a:rPr lang="en-US" altLang="ja-JP" sz="2400" dirty="0">
                <a:latin typeface="+mn-ea"/>
                <a:ea typeface="+mn-ea"/>
              </a:rPr>
              <a:t>;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ja-JP" altLang="en-US" sz="2400" dirty="0">
                <a:latin typeface="+mn-ea"/>
                <a:ea typeface="+mn-ea"/>
              </a:rPr>
              <a:t>②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SELECT</a:t>
            </a:r>
            <a:r>
              <a:rPr lang="en-US" altLang="ja-JP" sz="2400" dirty="0">
                <a:solidFill>
                  <a:srgbClr val="C00000"/>
                </a:solidFill>
                <a:latin typeface="+mn-ea"/>
                <a:ea typeface="+mn-ea"/>
              </a:rPr>
              <a:t> </a:t>
            </a:r>
            <a:r>
              <a:rPr lang="ja-JP" altLang="en-US" sz="2400" dirty="0">
                <a:latin typeface="+mn-ea"/>
                <a:ea typeface="+mn-ea"/>
              </a:rPr>
              <a:t>名前</a:t>
            </a:r>
            <a:r>
              <a:rPr lang="en-US" altLang="ja-JP" sz="2400" dirty="0">
                <a:latin typeface="+mn-ea"/>
                <a:ea typeface="+mn-ea"/>
              </a:rPr>
              <a:t>, </a:t>
            </a:r>
            <a:r>
              <a:rPr lang="ja-JP" altLang="en-US" sz="2400" dirty="0">
                <a:latin typeface="+mn-ea"/>
                <a:ea typeface="+mn-ea"/>
              </a:rPr>
              <a:t>単価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FROM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ja-JP" altLang="en-US" sz="2400" dirty="0">
                <a:latin typeface="+mn-ea"/>
                <a:ea typeface="+mn-ea"/>
              </a:rPr>
              <a:t>商品</a:t>
            </a:r>
            <a:r>
              <a:rPr lang="en-US" altLang="ja-JP" sz="2400" dirty="0">
                <a:latin typeface="+mn-ea"/>
                <a:ea typeface="+mn-ea"/>
              </a:rPr>
              <a:t>;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ja-JP" altLang="en-US" sz="2400" dirty="0">
                <a:latin typeface="+mn-ea"/>
                <a:ea typeface="+mn-ea"/>
              </a:rPr>
              <a:t>③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SELECT</a:t>
            </a:r>
            <a:r>
              <a:rPr lang="en-US" altLang="ja-JP" sz="2400" dirty="0">
                <a:solidFill>
                  <a:srgbClr val="C00000"/>
                </a:solidFill>
                <a:latin typeface="+mn-ea"/>
                <a:ea typeface="+mn-ea"/>
              </a:rPr>
              <a:t> </a:t>
            </a:r>
            <a:r>
              <a:rPr lang="ja-JP" altLang="en-US" sz="2400" dirty="0">
                <a:latin typeface="+mn-ea"/>
                <a:ea typeface="+mn-ea"/>
              </a:rPr>
              <a:t>名前</a:t>
            </a:r>
            <a:r>
              <a:rPr lang="en-US" altLang="ja-JP" sz="2400" dirty="0">
                <a:latin typeface="+mn-ea"/>
                <a:ea typeface="+mn-ea"/>
              </a:rPr>
              <a:t>, </a:t>
            </a:r>
            <a:r>
              <a:rPr lang="ja-JP" altLang="en-US" sz="2400" dirty="0">
                <a:latin typeface="+mn-ea"/>
                <a:ea typeface="+mn-ea"/>
              </a:rPr>
              <a:t>単価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FROM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ja-JP" altLang="en-US" sz="2400" dirty="0">
                <a:latin typeface="+mn-ea"/>
                <a:ea typeface="+mn-ea"/>
              </a:rPr>
              <a:t>商品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WHERE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ja-JP" altLang="en-US" sz="2400" dirty="0">
                <a:latin typeface="+mn-ea"/>
                <a:ea typeface="+mn-ea"/>
              </a:rPr>
              <a:t>単価 </a:t>
            </a:r>
            <a:r>
              <a:rPr lang="en-US" altLang="ja-JP" sz="2400" dirty="0">
                <a:latin typeface="+mn-ea"/>
                <a:ea typeface="+mn-ea"/>
              </a:rPr>
              <a:t>&gt; 80;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ja-JP" altLang="en-US" sz="2400" dirty="0">
                <a:latin typeface="+mn-ea"/>
                <a:ea typeface="+mn-ea"/>
              </a:rPr>
              <a:t>④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SELECT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ja-JP" altLang="en-US" sz="2400" dirty="0">
                <a:latin typeface="+mn-ea"/>
                <a:ea typeface="+mn-ea"/>
              </a:rPr>
              <a:t>受講者</a:t>
            </a:r>
            <a:r>
              <a:rPr lang="en-US" altLang="ja-JP" sz="2400" dirty="0">
                <a:latin typeface="+mn-ea"/>
                <a:ea typeface="+mn-ea"/>
              </a:rPr>
              <a:t>,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COUNT(*) FROM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ja-JP" altLang="en-US" sz="2400" dirty="0">
                <a:latin typeface="+mn-ea"/>
                <a:ea typeface="+mn-ea"/>
              </a:rPr>
              <a:t>成績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GROUP BY </a:t>
            </a:r>
            <a:r>
              <a:rPr lang="ja-JP" altLang="en-US" sz="2400" dirty="0">
                <a:latin typeface="+mn-ea"/>
                <a:ea typeface="+mn-ea"/>
              </a:rPr>
              <a:t>受講者</a:t>
            </a:r>
            <a:r>
              <a:rPr lang="en-US" altLang="ja-JP" sz="2400" dirty="0">
                <a:latin typeface="+mn-ea"/>
                <a:ea typeface="+mn-ea"/>
              </a:rPr>
              <a:t>;</a:t>
            </a:r>
          </a:p>
          <a:p>
            <a:pPr marL="0" indent="0">
              <a:buNone/>
            </a:pPr>
            <a:r>
              <a:rPr lang="ja-JP" altLang="en-US" sz="2400" dirty="0">
                <a:latin typeface="+mn-ea"/>
              </a:rPr>
              <a:t>⑤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SELECT</a:t>
            </a:r>
            <a:r>
              <a:rPr lang="en-US" altLang="ja-JP" sz="2400" dirty="0">
                <a:latin typeface="+mn-ea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*</a:t>
            </a:r>
            <a:r>
              <a:rPr lang="ja-JP" altLang="en-US" sz="2400" b="1" dirty="0">
                <a:solidFill>
                  <a:srgbClr val="C00000"/>
                </a:solidFill>
                <a:latin typeface="+mn-ea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FROM</a:t>
            </a:r>
            <a:r>
              <a:rPr lang="en-US" altLang="ja-JP" sz="2400" dirty="0">
                <a:latin typeface="+mn-ea"/>
              </a:rPr>
              <a:t> </a:t>
            </a:r>
            <a:r>
              <a:rPr lang="ja-JP" altLang="en-US" sz="2400" dirty="0">
                <a:latin typeface="+mn-ea"/>
              </a:rPr>
              <a:t>米国成人調査データ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ORDER BY</a:t>
            </a:r>
            <a:r>
              <a:rPr lang="en-US" altLang="ja-JP" sz="2400" dirty="0">
                <a:latin typeface="+mn-ea"/>
              </a:rPr>
              <a:t> </a:t>
            </a:r>
            <a:r>
              <a:rPr lang="ja-JP" altLang="en-US" sz="2400" dirty="0">
                <a:latin typeface="+mn-ea"/>
              </a:rPr>
              <a:t>年齢</a:t>
            </a:r>
            <a:r>
              <a:rPr lang="en-US" altLang="ja-JP" sz="2400" dirty="0">
                <a:latin typeface="+mn-ea"/>
              </a:rPr>
              <a:t>;</a:t>
            </a:r>
          </a:p>
          <a:p>
            <a:pPr marL="0" indent="0">
              <a:lnSpc>
                <a:spcPct val="140000"/>
              </a:lnSpc>
              <a:buNone/>
            </a:pPr>
            <a:endParaRPr lang="en-US" altLang="ja-JP" sz="2400" dirty="0">
              <a:latin typeface="+mn-ea"/>
              <a:ea typeface="+mn-ea"/>
            </a:endParaRPr>
          </a:p>
          <a:p>
            <a:pPr marL="0" indent="0">
              <a:lnSpc>
                <a:spcPct val="140000"/>
              </a:lnSpc>
              <a:buNone/>
            </a:pPr>
            <a:endParaRPr lang="en-US" altLang="ja-JP" sz="2400" dirty="0">
              <a:latin typeface="+mn-ea"/>
              <a:ea typeface="+mn-ea"/>
            </a:endParaRPr>
          </a:p>
          <a:p>
            <a:pPr marL="0" indent="0">
              <a:buNone/>
            </a:pPr>
            <a:endParaRPr lang="ja-JP" altLang="en-US" sz="2400" dirty="0">
              <a:latin typeface="+mn-ea"/>
              <a:ea typeface="+mn-ea"/>
            </a:endParaRPr>
          </a:p>
          <a:p>
            <a:pPr marL="0" indent="0"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704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09285" y="1122363"/>
            <a:ext cx="8171727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9-3. Access </a:t>
            </a:r>
            <a:r>
              <a:rPr lang="ja-JP" altLang="en-US" dirty="0"/>
              <a:t>の</a:t>
            </a:r>
            <a:br>
              <a:rPr lang="en-US" altLang="ja-JP" dirty="0"/>
            </a:br>
            <a:r>
              <a:rPr lang="ja-JP" altLang="en-US" dirty="0"/>
              <a:t>データシートビュー</a:t>
            </a: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9BC028D1-48FA-44F4-BFBA-226587D92A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7796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774777" y="6304959"/>
            <a:ext cx="2057400" cy="273844"/>
          </a:xfrm>
        </p:spPr>
        <p:txBody>
          <a:bodyPr/>
          <a:lstStyle/>
          <a:p>
            <a:fld id="{55940FB6-D91C-4C45-82A6-6C3F63B50793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231322" y="1499274"/>
            <a:ext cx="7836063" cy="99615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データシートビュー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を使って、テーブル「</a:t>
            </a:r>
            <a:r>
              <a:rPr lang="en-US" altLang="ja-JP" sz="2400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seiseki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」を生成する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F7EC6336-2F56-4DEB-9B36-FF9CB97E2A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601355"/>
              </p:ext>
            </p:extLst>
          </p:nvPr>
        </p:nvGraphicFramePr>
        <p:xfrm>
          <a:off x="1318846" y="2429002"/>
          <a:ext cx="6955203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8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8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8401">
                  <a:extLst>
                    <a:ext uri="{9D8B030D-6E8A-4147-A177-3AD203B41FA5}">
                      <a16:colId xmlns:a16="http://schemas.microsoft.com/office/drawing/2014/main" val="217878902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kamoku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jukousya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tokuten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85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90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90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96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理科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95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486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E2CE2B1-75F9-4BE1-BB74-1E7D4238B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86" y="3909989"/>
            <a:ext cx="4221449" cy="2476412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03DB99EB-0485-44C4-B53F-AA972A5F3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87" y="104739"/>
            <a:ext cx="3775745" cy="336485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0" y="314904"/>
            <a:ext cx="4370471" cy="573260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1.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テーブルビュー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で、</a:t>
            </a:r>
            <a:r>
              <a:rPr lang="en-US" altLang="ja-JP" sz="2400" b="1" dirty="0" err="1">
                <a:solidFill>
                  <a:srgbClr val="C00000"/>
                </a:solidFill>
                <a:latin typeface="メイリオ" panose="020B0604030504040204" pitchFamily="50" charset="-128"/>
              </a:rPr>
              <a:t>seiseki</a:t>
            </a:r>
            <a:r>
              <a:rPr lang="ja-JP" altLang="en-US" sz="2400" dirty="0">
                <a:latin typeface="メイリオ" panose="020B0604030504040204" pitchFamily="50" charset="-128"/>
              </a:rPr>
              <a:t>をダブルクリック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2.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データシートビュー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が開くので確認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22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01528" y="3062140"/>
            <a:ext cx="1106572" cy="36686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3765359-3FF6-4E7B-A16D-6DFCC9E12EC2}"/>
              </a:ext>
            </a:extLst>
          </p:cNvPr>
          <p:cNvSpPr/>
          <p:nvPr/>
        </p:nvSpPr>
        <p:spPr>
          <a:xfrm>
            <a:off x="939801" y="5264150"/>
            <a:ext cx="3295650" cy="92710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3546499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7CDBA1F-B8A3-4AD8-886E-D5D3A5846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36" y="4114737"/>
            <a:ext cx="5376775" cy="2095563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5606" y="263054"/>
            <a:ext cx="7657579" cy="364478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3.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データシートビュー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で，テーブルを生成する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23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930008" y="208544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0000FF"/>
                </a:solidFill>
              </a:rPr>
              <a:t>入れる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7A42525-87C0-42E0-AF22-8360C368660F}"/>
              </a:ext>
            </a:extLst>
          </p:cNvPr>
          <p:cNvSpPr/>
          <p:nvPr/>
        </p:nvSpPr>
        <p:spPr>
          <a:xfrm>
            <a:off x="1312008" y="4559948"/>
            <a:ext cx="4317658" cy="1332852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7FFCE4E-40D0-4EE8-A889-340E4662D874}"/>
              </a:ext>
            </a:extLst>
          </p:cNvPr>
          <p:cNvSpPr txBox="1"/>
          <p:nvPr/>
        </p:nvSpPr>
        <p:spPr>
          <a:xfrm>
            <a:off x="5629666" y="5323662"/>
            <a:ext cx="3400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0000FF"/>
                </a:solidFill>
              </a:rPr>
              <a:t>最後の </a:t>
            </a:r>
            <a:r>
              <a:rPr kumimoji="1" lang="en-US" altLang="ja-JP" sz="2400" b="1" dirty="0">
                <a:solidFill>
                  <a:srgbClr val="0000FF"/>
                </a:solidFill>
              </a:rPr>
              <a:t>95 </a:t>
            </a:r>
            <a:r>
              <a:rPr kumimoji="1" lang="ja-JP" altLang="en-US" sz="2400" b="1" dirty="0">
                <a:solidFill>
                  <a:srgbClr val="0000FF"/>
                </a:solidFill>
              </a:rPr>
              <a:t>を入れたら、</a:t>
            </a:r>
            <a:endParaRPr kumimoji="1" lang="en-US" altLang="ja-JP" sz="2400" b="1" dirty="0">
              <a:solidFill>
                <a:srgbClr val="0000FF"/>
              </a:solidFill>
            </a:endParaRPr>
          </a:p>
          <a:p>
            <a:r>
              <a:rPr kumimoji="1" lang="en-US" altLang="ja-JP" sz="2400" b="1" dirty="0">
                <a:solidFill>
                  <a:srgbClr val="0000FF"/>
                </a:solidFill>
              </a:rPr>
              <a:t>95 </a:t>
            </a:r>
            <a:r>
              <a:rPr kumimoji="1" lang="ja-JP" altLang="en-US" sz="2400" b="1" dirty="0">
                <a:solidFill>
                  <a:srgbClr val="0000FF"/>
                </a:solidFill>
              </a:rPr>
              <a:t>のセルで </a:t>
            </a:r>
            <a:r>
              <a:rPr kumimoji="1" lang="en-US" altLang="ja-JP" sz="2400" b="1" dirty="0">
                <a:solidFill>
                  <a:srgbClr val="0000FF"/>
                </a:solidFill>
              </a:rPr>
              <a:t>Enter </a:t>
            </a:r>
            <a:r>
              <a:rPr kumimoji="1" lang="ja-JP" altLang="en-US" sz="2400" b="1" dirty="0">
                <a:solidFill>
                  <a:srgbClr val="0000FF"/>
                </a:solidFill>
              </a:rPr>
              <a:t>キー</a:t>
            </a:r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9623E97E-CF8E-4E84-BF23-42ED4250E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083339"/>
              </p:ext>
            </p:extLst>
          </p:nvPr>
        </p:nvGraphicFramePr>
        <p:xfrm>
          <a:off x="755206" y="765116"/>
          <a:ext cx="6955203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8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8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8401">
                  <a:extLst>
                    <a:ext uri="{9D8B030D-6E8A-4147-A177-3AD203B41FA5}">
                      <a16:colId xmlns:a16="http://schemas.microsoft.com/office/drawing/2014/main" val="217878902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kamoku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jukousya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tokuten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85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90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90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96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理科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95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751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AE4D1D3-8130-4331-978E-8822D74BB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38" y="1780308"/>
            <a:ext cx="6938661" cy="4941168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7860" y="308277"/>
            <a:ext cx="8090449" cy="147203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4. </a:t>
            </a:r>
            <a:r>
              <a:rPr lang="ja-JP" altLang="en-US" sz="2400" dirty="0">
                <a:latin typeface="メイリオ" panose="020B0604030504040204" pitchFamily="50" charset="-128"/>
              </a:rPr>
              <a:t>テーブルを保存する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en-US" altLang="ja-JP" sz="2400" b="1" dirty="0" err="1">
                <a:latin typeface="メイリオ" panose="020B0604030504040204" pitchFamily="50" charset="-128"/>
              </a:rPr>
              <a:t>seiseki</a:t>
            </a:r>
            <a:r>
              <a:rPr lang="ja-JP" altLang="en-US" sz="2400" dirty="0">
                <a:latin typeface="メイリオ" panose="020B0604030504040204" pitchFamily="50" charset="-128"/>
              </a:rPr>
              <a:t>」を</a:t>
            </a:r>
            <a:r>
              <a:rPr lang="ja-JP" altLang="en-US" sz="2400" b="1" dirty="0">
                <a:latin typeface="メイリオ" panose="020B0604030504040204" pitchFamily="50" charset="-128"/>
              </a:rPr>
              <a:t>右クリック</a:t>
            </a:r>
            <a:r>
              <a:rPr lang="ja-JP" altLang="en-US" sz="2400" dirty="0">
                <a:latin typeface="メイリオ" panose="020B0604030504040204" pitchFamily="50" charset="-128"/>
              </a:rPr>
              <a:t>して、</a:t>
            </a:r>
            <a:r>
              <a:rPr lang="ja-JP" altLang="en-US" sz="2400" b="1" dirty="0">
                <a:latin typeface="メイリオ" panose="020B0604030504040204" pitchFamily="50" charset="-128"/>
              </a:rPr>
              <a:t>右クリックメニュー</a:t>
            </a:r>
            <a:r>
              <a:rPr lang="ja-JP" altLang="en-US" sz="2400" dirty="0">
                <a:latin typeface="メイリオ" panose="020B0604030504040204" pitchFamily="50" charset="-128"/>
              </a:rPr>
              <a:t>で「</a:t>
            </a:r>
            <a:r>
              <a:rPr lang="ja-JP" altLang="en-US" sz="2400" b="1" dirty="0">
                <a:latin typeface="メイリオ" panose="020B0604030504040204" pitchFamily="50" charset="-128"/>
              </a:rPr>
              <a:t>上書き保存</a:t>
            </a:r>
            <a:r>
              <a:rPr lang="ja-JP" altLang="en-US" sz="2400" dirty="0">
                <a:latin typeface="メイリオ" panose="020B0604030504040204" pitchFamily="50" charset="-128"/>
              </a:rPr>
              <a:t>」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24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44FFFA1-6086-47FF-9469-C7CD3FE9C244}"/>
              </a:ext>
            </a:extLst>
          </p:cNvPr>
          <p:cNvSpPr/>
          <p:nvPr/>
        </p:nvSpPr>
        <p:spPr>
          <a:xfrm flipV="1">
            <a:off x="3678684" y="4303222"/>
            <a:ext cx="1280178" cy="37995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1F697F2-783C-4993-A855-DD723008DC16}"/>
              </a:ext>
            </a:extLst>
          </p:cNvPr>
          <p:cNvSpPr/>
          <p:nvPr/>
        </p:nvSpPr>
        <p:spPr>
          <a:xfrm flipV="1">
            <a:off x="4958862" y="4562522"/>
            <a:ext cx="2292928" cy="45920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2147862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7600" y="1122363"/>
            <a:ext cx="9086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9-4 SQL </a:t>
            </a:r>
            <a:r>
              <a:rPr lang="ja-JP" altLang="en-US" dirty="0"/>
              <a:t>による並べ替え（ソート）</a:t>
            </a:r>
            <a:br>
              <a:rPr lang="en-US" altLang="ja-JP" dirty="0"/>
            </a:br>
            <a:r>
              <a:rPr lang="en-US" altLang="ja-JP" dirty="0"/>
              <a:t>(Access </a:t>
            </a:r>
            <a:r>
              <a:rPr lang="ja-JP" altLang="en-US" dirty="0"/>
              <a:t>を使用</a:t>
            </a:r>
            <a:r>
              <a:rPr lang="en-US" altLang="ja-JP" dirty="0"/>
              <a:t>)</a:t>
            </a:r>
            <a:endParaRPr lang="ja-JP" altLang="en-US" dirty="0"/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9BC028D1-48FA-44F4-BFBA-226587D92A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62321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E85D0C-2A18-4259-B8B7-078272595A85}" type="slidenum">
              <a:rPr lang="ja-JP" altLang="en-US" sz="21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ja-JP" altLang="en-US" sz="1350" dirty="0"/>
          </a:p>
        </p:txBody>
      </p:sp>
      <p:sp>
        <p:nvSpPr>
          <p:cNvPr id="19460" name="Rectangle 2"/>
          <p:cNvSpPr>
            <a:spLocks noGrp="1"/>
          </p:cNvSpPr>
          <p:nvPr>
            <p:ph type="title" idx="4294967295"/>
          </p:nvPr>
        </p:nvSpPr>
        <p:spPr>
          <a:xfrm>
            <a:off x="351707" y="361036"/>
            <a:ext cx="7490939" cy="7536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ja-JP" altLang="en-US" sz="3000" dirty="0"/>
              <a:t>問い合わせ（クエリ）での、２つのビュー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9057" y="3904246"/>
            <a:ext cx="3147015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b="1" u="sng" dirty="0">
                <a:solidFill>
                  <a:srgbClr val="C00000"/>
                </a:solidFill>
              </a:rPr>
              <a:t>SQL </a:t>
            </a:r>
            <a:r>
              <a:rPr kumimoji="1" lang="ja-JP" altLang="en-US" sz="2100" b="1" u="sng" dirty="0">
                <a:solidFill>
                  <a:srgbClr val="C00000"/>
                </a:solidFill>
              </a:rPr>
              <a:t>ビュー</a:t>
            </a:r>
            <a:endParaRPr kumimoji="1" lang="en-US" altLang="ja-JP" sz="2100" b="1" u="sng" dirty="0">
              <a:solidFill>
                <a:srgbClr val="C00000"/>
              </a:solidFill>
            </a:endParaRPr>
          </a:p>
          <a:p>
            <a:r>
              <a:rPr kumimoji="1" lang="ja-JP" altLang="en-US" sz="2100" dirty="0">
                <a:solidFill>
                  <a:srgbClr val="C00000"/>
                </a:solidFill>
              </a:rPr>
              <a:t>問い合わせ（クエリ）</a:t>
            </a:r>
            <a:r>
              <a:rPr kumimoji="1" lang="ja-JP" altLang="en-US" sz="2100" dirty="0"/>
              <a:t>の</a:t>
            </a:r>
            <a:endParaRPr kumimoji="1" lang="en-US" altLang="ja-JP" sz="2100" dirty="0"/>
          </a:p>
          <a:p>
            <a:r>
              <a:rPr lang="ja-JP" altLang="en-US" sz="2100" b="1" u="sng" dirty="0">
                <a:solidFill>
                  <a:srgbClr val="FF0000"/>
                </a:solidFill>
              </a:rPr>
              <a:t>作成</a:t>
            </a:r>
            <a:r>
              <a:rPr lang="ja-JP" altLang="en-US" sz="2100" dirty="0"/>
              <a:t>、</a:t>
            </a:r>
            <a:r>
              <a:rPr lang="ja-JP" altLang="en-US" sz="2100" b="1" u="sng" dirty="0">
                <a:solidFill>
                  <a:srgbClr val="FF0000"/>
                </a:solidFill>
              </a:rPr>
              <a:t>編集</a:t>
            </a:r>
            <a:endParaRPr kumimoji="1" lang="ja-JP" altLang="en-US" sz="2100" b="1" u="sng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27649" y="4005532"/>
            <a:ext cx="3147015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u="sng" dirty="0">
                <a:solidFill>
                  <a:srgbClr val="C00000"/>
                </a:solidFill>
              </a:rPr>
              <a:t>データシートビュー</a:t>
            </a:r>
            <a:endParaRPr kumimoji="1" lang="en-US" altLang="ja-JP" sz="2100" b="1" u="sng" dirty="0">
              <a:solidFill>
                <a:srgbClr val="C00000"/>
              </a:solidFill>
            </a:endParaRPr>
          </a:p>
          <a:p>
            <a:r>
              <a:rPr kumimoji="1" lang="ja-JP" altLang="en-US" sz="2100" dirty="0">
                <a:solidFill>
                  <a:srgbClr val="C00000"/>
                </a:solidFill>
              </a:rPr>
              <a:t>問い合わせ（クエリ）</a:t>
            </a:r>
            <a:r>
              <a:rPr kumimoji="1" lang="ja-JP" altLang="en-US" sz="2100" dirty="0"/>
              <a:t>の</a:t>
            </a:r>
            <a:endParaRPr kumimoji="1" lang="en-US" altLang="ja-JP" sz="2100" dirty="0"/>
          </a:p>
          <a:p>
            <a:r>
              <a:rPr lang="ja-JP" altLang="en-US" sz="2100" dirty="0"/>
              <a:t>結果</a:t>
            </a:r>
            <a:endParaRPr kumimoji="1" lang="en-US" altLang="ja-JP" sz="2100" dirty="0"/>
          </a:p>
        </p:txBody>
      </p:sp>
      <p:sp>
        <p:nvSpPr>
          <p:cNvPr id="5" name="右矢印 4"/>
          <p:cNvSpPr/>
          <p:nvPr/>
        </p:nvSpPr>
        <p:spPr>
          <a:xfrm>
            <a:off x="3889482" y="3041700"/>
            <a:ext cx="1225250" cy="324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3" name="右矢印 12"/>
          <p:cNvSpPr/>
          <p:nvPr/>
        </p:nvSpPr>
        <p:spPr>
          <a:xfrm flipH="1">
            <a:off x="3980875" y="5044278"/>
            <a:ext cx="1225250" cy="324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227" y="1759197"/>
            <a:ext cx="1800476" cy="1057423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4118182" y="2810157"/>
            <a:ext cx="7232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b="1" dirty="0"/>
              <a:t>実行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3927240" y="2111799"/>
            <a:ext cx="437784" cy="53486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285" y="3627488"/>
            <a:ext cx="1350357" cy="99312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3878285" y="3922841"/>
            <a:ext cx="437784" cy="53486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397138" y="4695214"/>
            <a:ext cx="22733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b="1" dirty="0"/>
              <a:t>表示</a:t>
            </a:r>
            <a:r>
              <a:rPr lang="ja-JP" altLang="en-US" sz="2100" b="1" dirty="0"/>
              <a:t> </a:t>
            </a:r>
            <a:r>
              <a:rPr lang="en-US" altLang="ja-JP" sz="2100" b="1" dirty="0"/>
              <a:t>+</a:t>
            </a:r>
            <a:r>
              <a:rPr lang="ja-JP" altLang="en-US" sz="2100" b="1" dirty="0"/>
              <a:t> </a:t>
            </a:r>
            <a:r>
              <a:rPr lang="en-US" altLang="ja-JP" sz="2100" b="1" dirty="0"/>
              <a:t>SQL </a:t>
            </a:r>
            <a:r>
              <a:rPr lang="ja-JP" altLang="en-US" sz="2100" b="1" dirty="0"/>
              <a:t>ビュー</a:t>
            </a:r>
            <a:endParaRPr kumimoji="1" lang="ja-JP" altLang="en-US" sz="2100" b="1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7" y="2657528"/>
            <a:ext cx="3259760" cy="92627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4322" y="2875741"/>
            <a:ext cx="3427506" cy="86732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B53376-2AB2-442E-8C83-26EF1A6892F3}"/>
              </a:ext>
            </a:extLst>
          </p:cNvPr>
          <p:cNvSpPr txBox="1"/>
          <p:nvPr/>
        </p:nvSpPr>
        <p:spPr>
          <a:xfrm>
            <a:off x="1680737" y="5962677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マウス操作でビューを切り替え</a:t>
            </a:r>
          </a:p>
        </p:txBody>
      </p:sp>
    </p:spTree>
    <p:extLst>
      <p:ext uri="{BB962C8B-B14F-4D97-AF65-F5344CB8AC3E}">
        <p14:creationId xmlns:p14="http://schemas.microsoft.com/office/powerpoint/2010/main" val="1246311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6785FB4D-1515-4076-BE88-DD8C27F6B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28" y="4054934"/>
            <a:ext cx="4873875" cy="230834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90DEADB-C80A-4AC7-9AE0-E90DF53F9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28" y="884099"/>
            <a:ext cx="5829600" cy="200035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128" y="2791436"/>
            <a:ext cx="1220995" cy="124535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181" y="389477"/>
            <a:ext cx="8211296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1. </a:t>
            </a:r>
            <a:r>
              <a:rPr lang="ja-JP" altLang="en-US" sz="2400" dirty="0">
                <a:latin typeface="メイリオ" panose="020B0604030504040204" pitchFamily="50" charset="-128"/>
              </a:rPr>
              <a:t>次の手順で、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を開く．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27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435778" y="1246909"/>
            <a:ext cx="607767" cy="286039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186795" y="1532948"/>
            <a:ext cx="519296" cy="74427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2807754" y="3076852"/>
            <a:ext cx="557711" cy="291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6" name="正方形/長方形 25"/>
          <p:cNvSpPr/>
          <p:nvPr/>
        </p:nvSpPr>
        <p:spPr>
          <a:xfrm>
            <a:off x="6939748" y="3894367"/>
            <a:ext cx="453923" cy="230446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608948" y="4403182"/>
            <a:ext cx="676561" cy="301322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61129" y="4638039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23263" y="5480574"/>
            <a:ext cx="1488664" cy="421461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5505588" y="4934950"/>
            <a:ext cx="3215149" cy="91146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デザイン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」タブで、「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」を展開し「</a:t>
            </a:r>
            <a:r>
              <a:rPr lang="en-US" altLang="ja-JP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ビュー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」を選ぶ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6234475" y="1125071"/>
            <a:ext cx="2879042" cy="110133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作成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」タブで、「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クエリデザイン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0A9BCD-A84D-42D1-8807-5DC880EC377E}"/>
              </a:ext>
            </a:extLst>
          </p:cNvPr>
          <p:cNvSpPr txBox="1"/>
          <p:nvPr/>
        </p:nvSpPr>
        <p:spPr>
          <a:xfrm>
            <a:off x="7435650" y="2647485"/>
            <a:ext cx="15696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このような</a:t>
            </a:r>
            <a:endParaRPr kumimoji="1" lang="en-US" altLang="ja-JP" dirty="0"/>
          </a:p>
          <a:p>
            <a:r>
              <a:rPr kumimoji="1" lang="ja-JP" altLang="en-US" dirty="0"/>
              <a:t>表示が出た</a:t>
            </a:r>
            <a:endParaRPr kumimoji="1" lang="en-US" altLang="ja-JP" dirty="0"/>
          </a:p>
          <a:p>
            <a:r>
              <a:rPr kumimoji="1" lang="ja-JP" altLang="en-US" dirty="0"/>
              <a:t>ときは</a:t>
            </a:r>
            <a:endParaRPr kumimoji="1" lang="en-US" altLang="ja-JP" dirty="0"/>
          </a:p>
          <a:p>
            <a:r>
              <a:rPr kumimoji="1" lang="ja-JP" altLang="en-US" dirty="0"/>
              <a:t>「</a:t>
            </a:r>
            <a:r>
              <a:rPr kumimoji="1" lang="ja-JP" altLang="en-US" b="1" dirty="0"/>
              <a:t>閉じる</a:t>
            </a:r>
            <a:r>
              <a:rPr kumimoji="1" lang="ja-JP" altLang="en-US" dirty="0"/>
              <a:t>」を</a:t>
            </a:r>
            <a:endParaRPr kumimoji="1" lang="en-US" altLang="ja-JP" dirty="0"/>
          </a:p>
          <a:p>
            <a:r>
              <a:rPr kumimoji="1" lang="ja-JP" altLang="en-US" dirty="0"/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826084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854" y="256935"/>
            <a:ext cx="8195601" cy="31335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2. 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に、次の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を入れる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28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9545" y="924785"/>
            <a:ext cx="5195455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C00000"/>
                </a:solidFill>
              </a:rPr>
              <a:t>SELECT *</a:t>
            </a:r>
          </a:p>
          <a:p>
            <a:r>
              <a:rPr lang="en-US" altLang="ja-JP" sz="3200" dirty="0">
                <a:solidFill>
                  <a:srgbClr val="C00000"/>
                </a:solidFill>
              </a:rPr>
              <a:t>FROM</a:t>
            </a:r>
            <a:r>
              <a:rPr lang="en-US" altLang="ja-JP" sz="3200" dirty="0"/>
              <a:t> </a:t>
            </a:r>
            <a:r>
              <a:rPr lang="en-US" altLang="ja-JP" sz="3200" dirty="0" err="1"/>
              <a:t>seiseki</a:t>
            </a:r>
            <a:endParaRPr lang="en-US" altLang="ja-JP" sz="3200" dirty="0">
              <a:solidFill>
                <a:srgbClr val="C00000"/>
              </a:solidFill>
            </a:endParaRPr>
          </a:p>
          <a:p>
            <a:r>
              <a:rPr lang="en-US" altLang="ja-JP" sz="3200" dirty="0">
                <a:solidFill>
                  <a:srgbClr val="C00000"/>
                </a:solidFill>
              </a:rPr>
              <a:t>ORDER BY</a:t>
            </a:r>
            <a:r>
              <a:rPr lang="en-US" altLang="ja-JP" sz="3200" dirty="0"/>
              <a:t> </a:t>
            </a:r>
            <a:r>
              <a:rPr lang="en-US" altLang="ja-JP" sz="3200" dirty="0" err="1"/>
              <a:t>jukousya</a:t>
            </a:r>
            <a:r>
              <a:rPr lang="en-US" altLang="ja-JP" sz="3200" dirty="0"/>
              <a:t>;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7AC4020-53DA-47A9-9C89-2BC86660CFBF}"/>
              </a:ext>
            </a:extLst>
          </p:cNvPr>
          <p:cNvSpPr txBox="1"/>
          <p:nvPr/>
        </p:nvSpPr>
        <p:spPr>
          <a:xfrm>
            <a:off x="5805691" y="1220848"/>
            <a:ext cx="34163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>
                <a:solidFill>
                  <a:srgbClr val="FF0000"/>
                </a:solidFill>
              </a:rPr>
              <a:t>jukousya</a:t>
            </a:r>
            <a:r>
              <a:rPr kumimoji="1" lang="en-US" altLang="ja-JP" sz="2800" dirty="0">
                <a:solidFill>
                  <a:srgbClr val="FF0000"/>
                </a:solidFill>
              </a:rPr>
              <a:t> </a:t>
            </a:r>
            <a:r>
              <a:rPr kumimoji="1" lang="ja-JP" altLang="en-US" sz="2800" dirty="0"/>
              <a:t>で</a:t>
            </a:r>
            <a:endParaRPr kumimoji="1" lang="en-US" altLang="ja-JP" sz="2800" dirty="0"/>
          </a:p>
          <a:p>
            <a:r>
              <a:rPr kumimoji="1" lang="ja-JP" altLang="en-US" sz="2800" dirty="0"/>
              <a:t>並べ替え（ソート）</a:t>
            </a:r>
            <a:endParaRPr kumimoji="1" lang="en-US" altLang="ja-JP" sz="2800" dirty="0"/>
          </a:p>
          <a:p>
            <a:r>
              <a:rPr kumimoji="1" lang="ja-JP" altLang="en-US" sz="2800" dirty="0"/>
              <a:t>昇順</a:t>
            </a:r>
            <a:endParaRPr kumimoji="1" lang="en-US" altLang="ja-JP" sz="2800" dirty="0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428854" y="4126948"/>
            <a:ext cx="8195601" cy="2757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コマンド</a:t>
            </a:r>
            <a:r>
              <a:rPr lang="ja-JP" altLang="en-US" sz="2400" dirty="0">
                <a:latin typeface="メイリオ" panose="020B0604030504040204" pitchFamily="50" charset="-128"/>
              </a:rPr>
              <a:t>を実行．結果を確認</a:t>
            </a: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4108A3B-5A0D-45E1-9C2B-A64620389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" y="4618542"/>
            <a:ext cx="1719123" cy="1054254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542F6DD-BF4F-4B1A-9DF7-8F6C436A3362}"/>
              </a:ext>
            </a:extLst>
          </p:cNvPr>
          <p:cNvSpPr/>
          <p:nvPr/>
        </p:nvSpPr>
        <p:spPr>
          <a:xfrm>
            <a:off x="428854" y="4735023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DCBAC49-516E-47EC-92E3-B633456C0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694" y="4618058"/>
            <a:ext cx="5753969" cy="198300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07AE275-71E7-4405-A543-9F5594DF0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739" y="2842239"/>
            <a:ext cx="3235951" cy="85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18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854" y="256935"/>
            <a:ext cx="8195601" cy="31335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3. 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に、次の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を入れる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29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9545" y="924785"/>
            <a:ext cx="4993169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C00000"/>
                </a:solidFill>
              </a:rPr>
              <a:t>SELECT *</a:t>
            </a:r>
          </a:p>
          <a:p>
            <a:r>
              <a:rPr lang="en-US" altLang="ja-JP" sz="3200" dirty="0">
                <a:solidFill>
                  <a:srgbClr val="C00000"/>
                </a:solidFill>
              </a:rPr>
              <a:t>FROM</a:t>
            </a:r>
            <a:r>
              <a:rPr lang="en-US" altLang="ja-JP" sz="3200" dirty="0"/>
              <a:t> </a:t>
            </a:r>
            <a:r>
              <a:rPr lang="en-US" altLang="ja-JP" sz="3200" dirty="0" err="1"/>
              <a:t>seiseki</a:t>
            </a:r>
            <a:endParaRPr lang="en-US" altLang="ja-JP" sz="3200" dirty="0">
              <a:solidFill>
                <a:srgbClr val="C00000"/>
              </a:solidFill>
            </a:endParaRPr>
          </a:p>
          <a:p>
            <a:r>
              <a:rPr lang="en-US" altLang="ja-JP" sz="3200" dirty="0">
                <a:solidFill>
                  <a:srgbClr val="C00000"/>
                </a:solidFill>
              </a:rPr>
              <a:t>ORDER BY</a:t>
            </a:r>
            <a:r>
              <a:rPr lang="en-US" altLang="ja-JP" sz="3200" dirty="0"/>
              <a:t> </a:t>
            </a:r>
            <a:r>
              <a:rPr lang="en-US" altLang="ja-JP" sz="3200" dirty="0" err="1"/>
              <a:t>jukousya</a:t>
            </a:r>
            <a:r>
              <a:rPr lang="en-US" altLang="ja-JP" sz="3200" dirty="0"/>
              <a:t> </a:t>
            </a:r>
            <a:r>
              <a:rPr lang="en-US" altLang="ja-JP" sz="3200" dirty="0">
                <a:solidFill>
                  <a:srgbClr val="C00000"/>
                </a:solidFill>
              </a:rPr>
              <a:t>DESC</a:t>
            </a:r>
            <a:r>
              <a:rPr lang="en-US" altLang="ja-JP" sz="3200" dirty="0"/>
              <a:t>;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7AC4020-53DA-47A9-9C89-2BC86660CFBF}"/>
              </a:ext>
            </a:extLst>
          </p:cNvPr>
          <p:cNvSpPr txBox="1"/>
          <p:nvPr/>
        </p:nvSpPr>
        <p:spPr>
          <a:xfrm>
            <a:off x="5609148" y="1026738"/>
            <a:ext cx="34163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>
                <a:solidFill>
                  <a:srgbClr val="FF0000"/>
                </a:solidFill>
              </a:rPr>
              <a:t>jukousya</a:t>
            </a:r>
            <a:r>
              <a:rPr kumimoji="1" lang="en-US" altLang="ja-JP" sz="2800" dirty="0">
                <a:solidFill>
                  <a:srgbClr val="FF0000"/>
                </a:solidFill>
              </a:rPr>
              <a:t> </a:t>
            </a:r>
            <a:r>
              <a:rPr kumimoji="1" lang="ja-JP" altLang="en-US" sz="2800" dirty="0"/>
              <a:t>で</a:t>
            </a:r>
            <a:endParaRPr kumimoji="1" lang="en-US" altLang="ja-JP" sz="2800" dirty="0"/>
          </a:p>
          <a:p>
            <a:r>
              <a:rPr kumimoji="1" lang="ja-JP" altLang="en-US" sz="2800" dirty="0"/>
              <a:t>並べ替え（ソート）</a:t>
            </a:r>
            <a:endParaRPr kumimoji="1" lang="en-US" altLang="ja-JP" sz="2800" dirty="0"/>
          </a:p>
          <a:p>
            <a:r>
              <a:rPr kumimoji="1" lang="ja-JP" altLang="en-US" sz="2800" dirty="0"/>
              <a:t>降順</a:t>
            </a:r>
            <a:endParaRPr kumimoji="1" lang="en-US" altLang="ja-JP" sz="2800" dirty="0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428854" y="4126948"/>
            <a:ext cx="8195601" cy="2757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コマンド</a:t>
            </a:r>
            <a:r>
              <a:rPr lang="ja-JP" altLang="en-US" sz="2400" dirty="0">
                <a:latin typeface="メイリオ" panose="020B0604030504040204" pitchFamily="50" charset="-128"/>
              </a:rPr>
              <a:t>を実行．結果を確認</a:t>
            </a: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4108A3B-5A0D-45E1-9C2B-A64620389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" y="4618542"/>
            <a:ext cx="1719123" cy="1054254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542F6DD-BF4F-4B1A-9DF7-8F6C436A3362}"/>
              </a:ext>
            </a:extLst>
          </p:cNvPr>
          <p:cNvSpPr/>
          <p:nvPr/>
        </p:nvSpPr>
        <p:spPr>
          <a:xfrm>
            <a:off x="428854" y="4735023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68D8CD4-D577-461A-9FE5-F1A4C24C482D}"/>
              </a:ext>
            </a:extLst>
          </p:cNvPr>
          <p:cNvSpPr/>
          <p:nvPr/>
        </p:nvSpPr>
        <p:spPr>
          <a:xfrm>
            <a:off x="3866400" y="1750943"/>
            <a:ext cx="871200" cy="869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AD6EE7A-C02E-44B7-B948-7F91534CB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392" y="2861292"/>
            <a:ext cx="4488936" cy="102212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103A6B7-FB0A-4716-A7D7-7FBEFB782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5155" y="4622510"/>
            <a:ext cx="5737806" cy="197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29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latin typeface="メイリオ" panose="020B0604030504040204" pitchFamily="50" charset="-128"/>
              </a:rPr>
              <a:t>並べ替え（ソート）のバリエーション</a:t>
            </a:r>
            <a:endParaRPr kumimoji="1" lang="ja-JP" altLang="en-US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</a:rPr>
              <a:t>3</a:t>
            </a:fld>
            <a:endParaRPr kumimoji="1" lang="ja-JP" altLang="en-US">
              <a:latin typeface="メイリオ" panose="020B0604030504040204" pitchFamily="50" charset="-128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2300340" y="711950"/>
            <a:ext cx="2169325" cy="46986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元データ</a:t>
            </a:r>
            <a:endParaRPr lang="en-US" altLang="ja-JP" sz="2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CBFC9B67-E58D-419A-8B5A-E9FFE922B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199483"/>
              </p:ext>
            </p:extLst>
          </p:nvPr>
        </p:nvGraphicFramePr>
        <p:xfrm>
          <a:off x="216710" y="1078582"/>
          <a:ext cx="5296344" cy="254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5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5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5448">
                  <a:extLst>
                    <a:ext uri="{9D8B030D-6E8A-4147-A177-3AD203B41FA5}">
                      <a16:colId xmlns:a16="http://schemas.microsoft.com/office/drawing/2014/main" val="21787890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kamoku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jukousya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tokuten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85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90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90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96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理科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95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矢印: 右 4">
            <a:extLst>
              <a:ext uri="{FF2B5EF4-FFF2-40B4-BE49-F238E27FC236}">
                <a16:creationId xmlns:a16="http://schemas.microsoft.com/office/drawing/2014/main" id="{5C9FFC70-CD0D-42ED-9F00-208165ADF0DB}"/>
              </a:ext>
            </a:extLst>
          </p:cNvPr>
          <p:cNvSpPr/>
          <p:nvPr/>
        </p:nvSpPr>
        <p:spPr>
          <a:xfrm>
            <a:off x="134422" y="4848303"/>
            <a:ext cx="546100" cy="673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E2104D8-CA94-4785-9E1E-87AEAE8B1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78" y="4679188"/>
            <a:ext cx="3556699" cy="101133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8B5C9A9-B9F6-42E7-AA00-8878462A8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656" y="4462620"/>
            <a:ext cx="4526815" cy="152130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6DF8EB2-1A64-4601-872C-CDC630F40E90}"/>
              </a:ext>
            </a:extLst>
          </p:cNvPr>
          <p:cNvSpPr txBox="1"/>
          <p:nvPr/>
        </p:nvSpPr>
        <p:spPr>
          <a:xfrm flipH="1">
            <a:off x="1031675" y="5940852"/>
            <a:ext cx="4481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err="1"/>
              <a:t>kamoku</a:t>
            </a:r>
            <a:r>
              <a:rPr kumimoji="1" lang="en-US" altLang="ja-JP" sz="2400" b="1" dirty="0"/>
              <a:t> </a:t>
            </a:r>
            <a:r>
              <a:rPr kumimoji="1" lang="ja-JP" altLang="en-US" sz="2400" b="1" dirty="0"/>
              <a:t>で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並べ替え（ソート）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F668D9E-18BF-47D8-AB5F-10DD5B9CF80C}"/>
              </a:ext>
            </a:extLst>
          </p:cNvPr>
          <p:cNvSpPr txBox="1"/>
          <p:nvPr/>
        </p:nvSpPr>
        <p:spPr>
          <a:xfrm flipH="1">
            <a:off x="4253946" y="6027003"/>
            <a:ext cx="5122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複数属性（</a:t>
            </a:r>
            <a:r>
              <a:rPr kumimoji="1" lang="en-US" altLang="ja-JP" sz="2400" b="1" dirty="0" err="1"/>
              <a:t>kamoku</a:t>
            </a:r>
            <a:r>
              <a:rPr kumimoji="1" lang="en-US" altLang="ja-JP" sz="2400" b="1" dirty="0"/>
              <a:t> </a:t>
            </a:r>
            <a:r>
              <a:rPr kumimoji="1" lang="ja-JP" altLang="en-US" sz="2400" b="1" dirty="0"/>
              <a:t>と </a:t>
            </a:r>
            <a:r>
              <a:rPr kumimoji="1" lang="en-US" altLang="ja-JP" sz="2400" b="1" dirty="0" err="1"/>
              <a:t>jukousya</a:t>
            </a:r>
            <a:r>
              <a:rPr kumimoji="1" lang="ja-JP" altLang="en-US" sz="2400" b="1" dirty="0"/>
              <a:t>）</a:t>
            </a:r>
            <a:endParaRPr kumimoji="1" lang="en-US" altLang="ja-JP" sz="2400" b="1" dirty="0"/>
          </a:p>
          <a:p>
            <a:r>
              <a:rPr kumimoji="1" lang="en-US" altLang="ja-JP" sz="2400" b="1" dirty="0"/>
              <a:t> </a:t>
            </a:r>
            <a:r>
              <a:rPr kumimoji="1" lang="ja-JP" altLang="en-US" sz="2400" b="1" dirty="0"/>
              <a:t>で並べ替え（ソート）</a:t>
            </a:r>
          </a:p>
        </p:txBody>
      </p:sp>
    </p:spTree>
    <p:extLst>
      <p:ext uri="{BB962C8B-B14F-4D97-AF65-F5344CB8AC3E}">
        <p14:creationId xmlns:p14="http://schemas.microsoft.com/office/powerpoint/2010/main" val="25235630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854" y="256935"/>
            <a:ext cx="8195601" cy="31335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4. 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に、次の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を入れる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30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9545" y="924785"/>
            <a:ext cx="5195455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C00000"/>
                </a:solidFill>
              </a:rPr>
              <a:t>SELECT *</a:t>
            </a:r>
          </a:p>
          <a:p>
            <a:r>
              <a:rPr lang="en-US" altLang="ja-JP" sz="3200" dirty="0">
                <a:solidFill>
                  <a:srgbClr val="C00000"/>
                </a:solidFill>
              </a:rPr>
              <a:t>FROM</a:t>
            </a:r>
            <a:r>
              <a:rPr lang="en-US" altLang="ja-JP" sz="3200" dirty="0"/>
              <a:t> </a:t>
            </a:r>
            <a:r>
              <a:rPr lang="en-US" altLang="ja-JP" sz="3200" dirty="0" err="1"/>
              <a:t>seiseki</a:t>
            </a:r>
            <a:endParaRPr lang="en-US" altLang="ja-JP" sz="3200" dirty="0">
              <a:solidFill>
                <a:srgbClr val="C00000"/>
              </a:solidFill>
            </a:endParaRPr>
          </a:p>
          <a:p>
            <a:r>
              <a:rPr lang="en-US" altLang="ja-JP" sz="3200" dirty="0">
                <a:solidFill>
                  <a:srgbClr val="C00000"/>
                </a:solidFill>
              </a:rPr>
              <a:t>ORDER BY</a:t>
            </a:r>
            <a:r>
              <a:rPr lang="en-US" altLang="ja-JP" sz="3200" dirty="0"/>
              <a:t> </a:t>
            </a:r>
            <a:r>
              <a:rPr lang="en-US" altLang="ja-JP" sz="3200" dirty="0" err="1"/>
              <a:t>tokuten</a:t>
            </a:r>
            <a:r>
              <a:rPr lang="en-US" altLang="ja-JP" sz="3200" dirty="0"/>
              <a:t>;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7AC4020-53DA-47A9-9C89-2BC86660CFBF}"/>
              </a:ext>
            </a:extLst>
          </p:cNvPr>
          <p:cNvSpPr txBox="1"/>
          <p:nvPr/>
        </p:nvSpPr>
        <p:spPr>
          <a:xfrm>
            <a:off x="5805691" y="1220848"/>
            <a:ext cx="34163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>
                <a:solidFill>
                  <a:srgbClr val="FF0000"/>
                </a:solidFill>
              </a:rPr>
              <a:t>tokuten</a:t>
            </a:r>
            <a:r>
              <a:rPr kumimoji="1" lang="en-US" altLang="ja-JP" sz="2800" dirty="0">
                <a:solidFill>
                  <a:srgbClr val="FF0000"/>
                </a:solidFill>
              </a:rPr>
              <a:t> </a:t>
            </a:r>
            <a:r>
              <a:rPr kumimoji="1" lang="ja-JP" altLang="en-US" sz="2800" dirty="0"/>
              <a:t>で</a:t>
            </a:r>
            <a:endParaRPr kumimoji="1" lang="en-US" altLang="ja-JP" sz="2800" dirty="0"/>
          </a:p>
          <a:p>
            <a:r>
              <a:rPr kumimoji="1" lang="ja-JP" altLang="en-US" sz="2800" dirty="0"/>
              <a:t>並べ替え（ソート）</a:t>
            </a:r>
            <a:endParaRPr kumimoji="1" lang="en-US" altLang="ja-JP" sz="2800" dirty="0"/>
          </a:p>
          <a:p>
            <a:r>
              <a:rPr kumimoji="1" lang="ja-JP" altLang="en-US" sz="2800" dirty="0"/>
              <a:t>昇順</a:t>
            </a:r>
            <a:endParaRPr kumimoji="1" lang="en-US" altLang="ja-JP" sz="2800" dirty="0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428854" y="4126948"/>
            <a:ext cx="8195601" cy="2757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コマンド</a:t>
            </a:r>
            <a:r>
              <a:rPr lang="ja-JP" altLang="en-US" sz="2400" dirty="0">
                <a:latin typeface="メイリオ" panose="020B0604030504040204" pitchFamily="50" charset="-128"/>
              </a:rPr>
              <a:t>を実行．結果を確認</a:t>
            </a: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4108A3B-5A0D-45E1-9C2B-A64620389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" y="4618542"/>
            <a:ext cx="1719123" cy="1054254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542F6DD-BF4F-4B1A-9DF7-8F6C436A3362}"/>
              </a:ext>
            </a:extLst>
          </p:cNvPr>
          <p:cNvSpPr/>
          <p:nvPr/>
        </p:nvSpPr>
        <p:spPr>
          <a:xfrm>
            <a:off x="428854" y="4735023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8CF3403-E83F-4445-A77C-35AB2DD74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557" y="2723403"/>
            <a:ext cx="4109439" cy="110000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8F615DF-3B6E-445A-81FB-5421540C0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177" y="4625256"/>
            <a:ext cx="5879238" cy="197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04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854" y="256935"/>
            <a:ext cx="8195601" cy="31335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5. 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に、次の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を入れる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31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9545" y="924785"/>
            <a:ext cx="4993169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C00000"/>
                </a:solidFill>
              </a:rPr>
              <a:t>SELECT *</a:t>
            </a:r>
          </a:p>
          <a:p>
            <a:r>
              <a:rPr lang="en-US" altLang="ja-JP" sz="3200" dirty="0">
                <a:solidFill>
                  <a:srgbClr val="C00000"/>
                </a:solidFill>
              </a:rPr>
              <a:t>FROM</a:t>
            </a:r>
            <a:r>
              <a:rPr lang="en-US" altLang="ja-JP" sz="3200" dirty="0"/>
              <a:t> </a:t>
            </a:r>
            <a:r>
              <a:rPr lang="en-US" altLang="ja-JP" sz="3200" dirty="0" err="1"/>
              <a:t>seiseki</a:t>
            </a:r>
            <a:endParaRPr lang="en-US" altLang="ja-JP" sz="3200" dirty="0">
              <a:solidFill>
                <a:srgbClr val="C00000"/>
              </a:solidFill>
            </a:endParaRPr>
          </a:p>
          <a:p>
            <a:r>
              <a:rPr lang="en-US" altLang="ja-JP" sz="3200" dirty="0">
                <a:solidFill>
                  <a:srgbClr val="C00000"/>
                </a:solidFill>
              </a:rPr>
              <a:t>ORDER BY</a:t>
            </a:r>
            <a:r>
              <a:rPr lang="en-US" altLang="ja-JP" sz="3200" dirty="0"/>
              <a:t> </a:t>
            </a:r>
            <a:r>
              <a:rPr lang="en-US" altLang="ja-JP" sz="3200" dirty="0" err="1"/>
              <a:t>tokuten</a:t>
            </a:r>
            <a:r>
              <a:rPr lang="en-US" altLang="ja-JP" sz="3200" dirty="0"/>
              <a:t> </a:t>
            </a:r>
            <a:r>
              <a:rPr lang="en-US" altLang="ja-JP" sz="3200" dirty="0">
                <a:solidFill>
                  <a:srgbClr val="C00000"/>
                </a:solidFill>
              </a:rPr>
              <a:t>DESC</a:t>
            </a:r>
            <a:r>
              <a:rPr lang="en-US" altLang="ja-JP" sz="3200" dirty="0"/>
              <a:t>;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7AC4020-53DA-47A9-9C89-2BC86660CFBF}"/>
              </a:ext>
            </a:extLst>
          </p:cNvPr>
          <p:cNvSpPr txBox="1"/>
          <p:nvPr/>
        </p:nvSpPr>
        <p:spPr>
          <a:xfrm>
            <a:off x="5609148" y="1026738"/>
            <a:ext cx="34163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>
                <a:solidFill>
                  <a:srgbClr val="FF0000"/>
                </a:solidFill>
              </a:rPr>
              <a:t>tokuten</a:t>
            </a:r>
            <a:r>
              <a:rPr kumimoji="1" lang="en-US" altLang="ja-JP" sz="2800" dirty="0">
                <a:solidFill>
                  <a:srgbClr val="FF0000"/>
                </a:solidFill>
              </a:rPr>
              <a:t> </a:t>
            </a:r>
            <a:r>
              <a:rPr kumimoji="1" lang="ja-JP" altLang="en-US" sz="2800" dirty="0"/>
              <a:t>で</a:t>
            </a:r>
            <a:endParaRPr kumimoji="1" lang="en-US" altLang="ja-JP" sz="2800" dirty="0"/>
          </a:p>
          <a:p>
            <a:r>
              <a:rPr kumimoji="1" lang="ja-JP" altLang="en-US" sz="2800" dirty="0"/>
              <a:t>並べ替え（ソート）</a:t>
            </a:r>
            <a:endParaRPr kumimoji="1" lang="en-US" altLang="ja-JP" sz="2800" dirty="0"/>
          </a:p>
          <a:p>
            <a:r>
              <a:rPr kumimoji="1" lang="ja-JP" altLang="en-US" sz="2800" dirty="0"/>
              <a:t>降順</a:t>
            </a:r>
            <a:endParaRPr kumimoji="1" lang="en-US" altLang="ja-JP" sz="2800" dirty="0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428854" y="4126948"/>
            <a:ext cx="8195601" cy="2757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コマンド</a:t>
            </a:r>
            <a:r>
              <a:rPr lang="ja-JP" altLang="en-US" sz="2400" dirty="0">
                <a:latin typeface="メイリオ" panose="020B0604030504040204" pitchFamily="50" charset="-128"/>
              </a:rPr>
              <a:t>を実行．結果を確認</a:t>
            </a: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4108A3B-5A0D-45E1-9C2B-A64620389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" y="4618542"/>
            <a:ext cx="1719123" cy="1054254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542F6DD-BF4F-4B1A-9DF7-8F6C436A3362}"/>
              </a:ext>
            </a:extLst>
          </p:cNvPr>
          <p:cNvSpPr/>
          <p:nvPr/>
        </p:nvSpPr>
        <p:spPr>
          <a:xfrm>
            <a:off x="428854" y="4735023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68D8CD4-D577-461A-9FE5-F1A4C24C482D}"/>
              </a:ext>
            </a:extLst>
          </p:cNvPr>
          <p:cNvSpPr/>
          <p:nvPr/>
        </p:nvSpPr>
        <p:spPr>
          <a:xfrm>
            <a:off x="3700800" y="1734579"/>
            <a:ext cx="871200" cy="869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D235A3E-EB3A-40F3-96E3-CB842781D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363" y="2762210"/>
            <a:ext cx="5302013" cy="115981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ABFEAE6-B904-42CE-AEC5-697C92CD2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361" y="4660120"/>
            <a:ext cx="6645785" cy="182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26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854" y="256935"/>
            <a:ext cx="8195601" cy="31335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6. 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に、次の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を入れる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32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9545" y="924785"/>
            <a:ext cx="4993169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C00000"/>
                </a:solidFill>
              </a:rPr>
              <a:t>SELECT *</a:t>
            </a:r>
          </a:p>
          <a:p>
            <a:r>
              <a:rPr lang="en-US" altLang="ja-JP" sz="3200" dirty="0">
                <a:solidFill>
                  <a:srgbClr val="C00000"/>
                </a:solidFill>
              </a:rPr>
              <a:t>FROM</a:t>
            </a:r>
            <a:r>
              <a:rPr lang="en-US" altLang="ja-JP" sz="3200" dirty="0"/>
              <a:t> </a:t>
            </a:r>
            <a:r>
              <a:rPr lang="en-US" altLang="ja-JP" sz="3200" dirty="0" err="1"/>
              <a:t>seiseki</a:t>
            </a:r>
            <a:endParaRPr lang="en-US" altLang="ja-JP" sz="3200" dirty="0">
              <a:solidFill>
                <a:srgbClr val="C00000"/>
              </a:solidFill>
            </a:endParaRPr>
          </a:p>
          <a:p>
            <a:r>
              <a:rPr lang="en-US" altLang="ja-JP" sz="3200" dirty="0">
                <a:solidFill>
                  <a:srgbClr val="C00000"/>
                </a:solidFill>
              </a:rPr>
              <a:t>ORDER BY</a:t>
            </a:r>
            <a:r>
              <a:rPr lang="en-US" altLang="ja-JP" sz="3200" dirty="0"/>
              <a:t> </a:t>
            </a:r>
            <a:r>
              <a:rPr lang="en-US" altLang="ja-JP" sz="3200" dirty="0" err="1"/>
              <a:t>jukousya</a:t>
            </a:r>
            <a:r>
              <a:rPr lang="en-US" altLang="ja-JP" sz="3200" dirty="0"/>
              <a:t>, </a:t>
            </a:r>
            <a:r>
              <a:rPr lang="en-US" altLang="ja-JP" sz="3200" dirty="0" err="1"/>
              <a:t>tokuten</a:t>
            </a:r>
            <a:r>
              <a:rPr lang="en-US" altLang="ja-JP" sz="3200" dirty="0"/>
              <a:t>;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7AC4020-53DA-47A9-9C89-2BC86660CFBF}"/>
              </a:ext>
            </a:extLst>
          </p:cNvPr>
          <p:cNvSpPr txBox="1"/>
          <p:nvPr/>
        </p:nvSpPr>
        <p:spPr>
          <a:xfrm>
            <a:off x="5609148" y="1026738"/>
            <a:ext cx="34163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>
                <a:solidFill>
                  <a:srgbClr val="FF0000"/>
                </a:solidFill>
              </a:rPr>
              <a:t>jukousya</a:t>
            </a:r>
            <a:r>
              <a:rPr kumimoji="1" lang="en-US" altLang="ja-JP" sz="2800" dirty="0">
                <a:solidFill>
                  <a:srgbClr val="FF0000"/>
                </a:solidFill>
              </a:rPr>
              <a:t>, </a:t>
            </a:r>
            <a:r>
              <a:rPr kumimoji="1" lang="en-US" altLang="ja-JP" sz="2800" dirty="0" err="1">
                <a:solidFill>
                  <a:srgbClr val="FF0000"/>
                </a:solidFill>
              </a:rPr>
              <a:t>tokuten</a:t>
            </a:r>
            <a:r>
              <a:rPr kumimoji="1" lang="en-US" altLang="ja-JP" sz="2800" dirty="0">
                <a:solidFill>
                  <a:srgbClr val="FF0000"/>
                </a:solidFill>
              </a:rPr>
              <a:t> </a:t>
            </a:r>
            <a:r>
              <a:rPr kumimoji="1" lang="ja-JP" altLang="en-US" sz="2800" dirty="0"/>
              <a:t>で</a:t>
            </a:r>
            <a:endParaRPr kumimoji="1" lang="en-US" altLang="ja-JP" sz="2800" dirty="0"/>
          </a:p>
          <a:p>
            <a:r>
              <a:rPr kumimoji="1" lang="ja-JP" altLang="en-US" sz="2800" dirty="0"/>
              <a:t>並べ替え（ソート）</a:t>
            </a:r>
            <a:endParaRPr kumimoji="1" lang="en-US" altLang="ja-JP" sz="2800" dirty="0"/>
          </a:p>
          <a:p>
            <a:r>
              <a:rPr kumimoji="1" lang="ja-JP" altLang="en-US" sz="2800" dirty="0"/>
              <a:t>降順</a:t>
            </a:r>
            <a:endParaRPr kumimoji="1" lang="en-US" altLang="ja-JP" sz="2800" dirty="0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428854" y="4126948"/>
            <a:ext cx="8195601" cy="2757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コマンド</a:t>
            </a:r>
            <a:r>
              <a:rPr lang="ja-JP" altLang="en-US" sz="2400" dirty="0">
                <a:latin typeface="メイリオ" panose="020B0604030504040204" pitchFamily="50" charset="-128"/>
              </a:rPr>
              <a:t>を実行．結果を確認</a:t>
            </a: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4108A3B-5A0D-45E1-9C2B-A64620389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" y="4618542"/>
            <a:ext cx="1719123" cy="1054254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542F6DD-BF4F-4B1A-9DF7-8F6C436A3362}"/>
              </a:ext>
            </a:extLst>
          </p:cNvPr>
          <p:cNvSpPr/>
          <p:nvPr/>
        </p:nvSpPr>
        <p:spPr>
          <a:xfrm>
            <a:off x="428854" y="4735023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E2E140B-15FC-45A1-B41D-EF6735553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627" y="4618542"/>
            <a:ext cx="6174210" cy="210293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B1AD87-BF3F-4459-AB38-4ECFF5512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822" y="2651196"/>
            <a:ext cx="5340991" cy="113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924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854" y="256935"/>
            <a:ext cx="8195601" cy="31335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7. 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に、次の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を入れる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33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9545" y="924785"/>
            <a:ext cx="4993169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C00000"/>
                </a:solidFill>
              </a:rPr>
              <a:t>SELECT *</a:t>
            </a:r>
          </a:p>
          <a:p>
            <a:r>
              <a:rPr lang="en-US" altLang="ja-JP" sz="3200" dirty="0">
                <a:solidFill>
                  <a:srgbClr val="C00000"/>
                </a:solidFill>
              </a:rPr>
              <a:t>FROM</a:t>
            </a:r>
            <a:r>
              <a:rPr lang="en-US" altLang="ja-JP" sz="3200" dirty="0"/>
              <a:t> </a:t>
            </a:r>
            <a:r>
              <a:rPr lang="en-US" altLang="ja-JP" sz="3200" dirty="0" err="1"/>
              <a:t>seiseki</a:t>
            </a:r>
            <a:endParaRPr lang="en-US" altLang="ja-JP" sz="3200" dirty="0">
              <a:solidFill>
                <a:srgbClr val="C00000"/>
              </a:solidFill>
            </a:endParaRPr>
          </a:p>
          <a:p>
            <a:r>
              <a:rPr lang="en-US" altLang="ja-JP" sz="3200" dirty="0">
                <a:solidFill>
                  <a:srgbClr val="C00000"/>
                </a:solidFill>
              </a:rPr>
              <a:t>ORDER BY</a:t>
            </a:r>
            <a:r>
              <a:rPr lang="en-US" altLang="ja-JP" sz="3200" dirty="0"/>
              <a:t> </a:t>
            </a:r>
            <a:r>
              <a:rPr lang="en-US" altLang="ja-JP" sz="3200" dirty="0" err="1"/>
              <a:t>tokuten</a:t>
            </a:r>
            <a:r>
              <a:rPr lang="en-US" altLang="ja-JP" sz="3200" dirty="0"/>
              <a:t>, </a:t>
            </a:r>
            <a:r>
              <a:rPr lang="en-US" altLang="ja-JP" sz="3200" dirty="0" err="1"/>
              <a:t>jukousya</a:t>
            </a:r>
            <a:r>
              <a:rPr lang="en-US" altLang="ja-JP" sz="3200" dirty="0"/>
              <a:t>;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7AC4020-53DA-47A9-9C89-2BC86660CFBF}"/>
              </a:ext>
            </a:extLst>
          </p:cNvPr>
          <p:cNvSpPr txBox="1"/>
          <p:nvPr/>
        </p:nvSpPr>
        <p:spPr>
          <a:xfrm>
            <a:off x="5609148" y="1026738"/>
            <a:ext cx="34163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>
                <a:solidFill>
                  <a:srgbClr val="FF0000"/>
                </a:solidFill>
              </a:rPr>
              <a:t>tokuten</a:t>
            </a:r>
            <a:r>
              <a:rPr kumimoji="1" lang="en-US" altLang="ja-JP" sz="2800" dirty="0">
                <a:solidFill>
                  <a:srgbClr val="FF0000"/>
                </a:solidFill>
              </a:rPr>
              <a:t>, </a:t>
            </a:r>
            <a:r>
              <a:rPr kumimoji="1" lang="en-US" altLang="ja-JP" sz="2800" dirty="0" err="1">
                <a:solidFill>
                  <a:srgbClr val="FF0000"/>
                </a:solidFill>
              </a:rPr>
              <a:t>jukousya</a:t>
            </a:r>
            <a:r>
              <a:rPr kumimoji="1" lang="en-US" altLang="ja-JP" sz="2800" dirty="0">
                <a:solidFill>
                  <a:srgbClr val="FF0000"/>
                </a:solidFill>
              </a:rPr>
              <a:t> </a:t>
            </a:r>
            <a:r>
              <a:rPr kumimoji="1" lang="ja-JP" altLang="en-US" sz="2800" dirty="0"/>
              <a:t>で</a:t>
            </a:r>
            <a:endParaRPr kumimoji="1" lang="en-US" altLang="ja-JP" sz="2800" dirty="0"/>
          </a:p>
          <a:p>
            <a:r>
              <a:rPr kumimoji="1" lang="ja-JP" altLang="en-US" sz="2800" dirty="0"/>
              <a:t>並べ替え（ソート）</a:t>
            </a:r>
            <a:endParaRPr kumimoji="1" lang="en-US" altLang="ja-JP" sz="2800" dirty="0"/>
          </a:p>
          <a:p>
            <a:r>
              <a:rPr kumimoji="1" lang="ja-JP" altLang="en-US" sz="2800" dirty="0"/>
              <a:t>降順</a:t>
            </a:r>
            <a:endParaRPr kumimoji="1" lang="en-US" altLang="ja-JP" sz="2800" dirty="0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428854" y="4126948"/>
            <a:ext cx="8195601" cy="2757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コマンド</a:t>
            </a:r>
            <a:r>
              <a:rPr lang="ja-JP" altLang="en-US" sz="2400" dirty="0">
                <a:latin typeface="メイリオ" panose="020B0604030504040204" pitchFamily="50" charset="-128"/>
              </a:rPr>
              <a:t>を実行．結果を確認</a:t>
            </a: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4108A3B-5A0D-45E1-9C2B-A64620389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" y="4618542"/>
            <a:ext cx="1719123" cy="1054254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542F6DD-BF4F-4B1A-9DF7-8F6C436A3362}"/>
              </a:ext>
            </a:extLst>
          </p:cNvPr>
          <p:cNvSpPr/>
          <p:nvPr/>
        </p:nvSpPr>
        <p:spPr>
          <a:xfrm>
            <a:off x="428854" y="4735023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7D86D89-0AE3-422E-AA18-AF94DB142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364" y="2653100"/>
            <a:ext cx="5933541" cy="139166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35F9FAB-55D3-406C-BA34-773C5BCC5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976" y="4621605"/>
            <a:ext cx="6165659" cy="203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508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854" y="256935"/>
            <a:ext cx="8195601" cy="31335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8. 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に、次の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を入れる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34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9545" y="924785"/>
            <a:ext cx="5195455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C00000"/>
                </a:solidFill>
              </a:rPr>
              <a:t>SELECT </a:t>
            </a:r>
            <a:r>
              <a:rPr lang="en-US" altLang="ja-JP" sz="3200" dirty="0" err="1">
                <a:solidFill>
                  <a:srgbClr val="C00000"/>
                </a:solidFill>
              </a:rPr>
              <a:t>tokuten</a:t>
            </a:r>
            <a:r>
              <a:rPr lang="en-US" altLang="ja-JP" sz="3200" dirty="0">
                <a:solidFill>
                  <a:srgbClr val="C00000"/>
                </a:solidFill>
              </a:rPr>
              <a:t>, count(*)</a:t>
            </a:r>
          </a:p>
          <a:p>
            <a:r>
              <a:rPr lang="en-US" altLang="ja-JP" sz="3200" dirty="0">
                <a:solidFill>
                  <a:srgbClr val="C00000"/>
                </a:solidFill>
              </a:rPr>
              <a:t>FROM</a:t>
            </a:r>
            <a:r>
              <a:rPr lang="en-US" altLang="ja-JP" sz="3200" dirty="0"/>
              <a:t> </a:t>
            </a:r>
            <a:r>
              <a:rPr lang="en-US" altLang="ja-JP" sz="3200" dirty="0" err="1"/>
              <a:t>seiseki</a:t>
            </a:r>
            <a:endParaRPr lang="en-US" altLang="ja-JP" sz="3200" dirty="0"/>
          </a:p>
          <a:p>
            <a:r>
              <a:rPr lang="en-US" altLang="ja-JP" sz="3200" dirty="0">
                <a:solidFill>
                  <a:srgbClr val="C00000"/>
                </a:solidFill>
              </a:rPr>
              <a:t>GROUP BY </a:t>
            </a:r>
            <a:r>
              <a:rPr lang="en-US" altLang="ja-JP" sz="3200" dirty="0" err="1"/>
              <a:t>tokuten</a:t>
            </a:r>
            <a:endParaRPr lang="en-US" altLang="ja-JP" sz="3200" dirty="0"/>
          </a:p>
          <a:p>
            <a:r>
              <a:rPr lang="en-US" altLang="ja-JP" sz="3200" dirty="0">
                <a:solidFill>
                  <a:srgbClr val="C00000"/>
                </a:solidFill>
              </a:rPr>
              <a:t>ORDER BY</a:t>
            </a:r>
            <a:r>
              <a:rPr lang="en-US" altLang="ja-JP" sz="3200" dirty="0"/>
              <a:t> count(*), </a:t>
            </a:r>
            <a:r>
              <a:rPr lang="en-US" altLang="ja-JP" sz="3200" dirty="0" err="1"/>
              <a:t>tokuten</a:t>
            </a:r>
            <a:r>
              <a:rPr lang="en-US" altLang="ja-JP" sz="3200" dirty="0"/>
              <a:t>;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7AC4020-53DA-47A9-9C89-2BC86660CFBF}"/>
              </a:ext>
            </a:extLst>
          </p:cNvPr>
          <p:cNvSpPr txBox="1"/>
          <p:nvPr/>
        </p:nvSpPr>
        <p:spPr>
          <a:xfrm>
            <a:off x="5625088" y="1355672"/>
            <a:ext cx="35189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>
                <a:solidFill>
                  <a:srgbClr val="FF0000"/>
                </a:solidFill>
              </a:rPr>
              <a:t>tokuten</a:t>
            </a:r>
            <a:r>
              <a:rPr kumimoji="1" lang="en-US" altLang="ja-JP" sz="2000" dirty="0">
                <a:solidFill>
                  <a:srgbClr val="FF0000"/>
                </a:solidFill>
              </a:rPr>
              <a:t> </a:t>
            </a:r>
            <a:r>
              <a:rPr kumimoji="1" lang="ja-JP" altLang="en-US" sz="2000" dirty="0"/>
              <a:t>で集計・集約．</a:t>
            </a:r>
            <a:endParaRPr kumimoji="1" lang="en-US" altLang="ja-JP" sz="2000" dirty="0"/>
          </a:p>
          <a:p>
            <a:r>
              <a:rPr kumimoji="1" lang="ja-JP" altLang="en-US" sz="2000" dirty="0"/>
              <a:t>そして，並べ替え（ソート）</a:t>
            </a:r>
            <a:endParaRPr kumimoji="1" lang="en-US" altLang="ja-JP" sz="2000" dirty="0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428854" y="4126948"/>
            <a:ext cx="8195601" cy="2757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コマンド</a:t>
            </a:r>
            <a:r>
              <a:rPr lang="ja-JP" altLang="en-US" sz="2400" dirty="0">
                <a:latin typeface="メイリオ" panose="020B0604030504040204" pitchFamily="50" charset="-128"/>
              </a:rPr>
              <a:t>を実行．結果を確認</a:t>
            </a: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4108A3B-5A0D-45E1-9C2B-A64620389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" y="4618542"/>
            <a:ext cx="1719123" cy="1054254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542F6DD-BF4F-4B1A-9DF7-8F6C436A3362}"/>
              </a:ext>
            </a:extLst>
          </p:cNvPr>
          <p:cNvSpPr/>
          <p:nvPr/>
        </p:nvSpPr>
        <p:spPr>
          <a:xfrm>
            <a:off x="428854" y="4735023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A8D31B4-3791-41CC-826E-338A75956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301" y="4618542"/>
            <a:ext cx="5331628" cy="218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88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854" y="256935"/>
            <a:ext cx="8195601" cy="31335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9. 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に、次の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を入れる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35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7089" y="924785"/>
            <a:ext cx="5497912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C00000"/>
                </a:solidFill>
              </a:rPr>
              <a:t>SELECT </a:t>
            </a:r>
            <a:r>
              <a:rPr lang="en-US" altLang="ja-JP" sz="3200" dirty="0" err="1"/>
              <a:t>kamoku</a:t>
            </a:r>
            <a:r>
              <a:rPr lang="en-US" altLang="ja-JP" sz="3200" dirty="0"/>
              <a:t>,</a:t>
            </a:r>
            <a:r>
              <a:rPr lang="en-US" altLang="ja-JP" sz="3200" dirty="0">
                <a:solidFill>
                  <a:srgbClr val="C00000"/>
                </a:solidFill>
              </a:rPr>
              <a:t> AVG</a:t>
            </a:r>
            <a:r>
              <a:rPr lang="en-US" altLang="ja-JP" sz="3200" dirty="0"/>
              <a:t>(</a:t>
            </a:r>
            <a:r>
              <a:rPr lang="en-US" altLang="ja-JP" sz="3200" dirty="0" err="1"/>
              <a:t>tokuten</a:t>
            </a:r>
            <a:r>
              <a:rPr lang="en-US" altLang="ja-JP" sz="3200" dirty="0"/>
              <a:t>)</a:t>
            </a:r>
          </a:p>
          <a:p>
            <a:r>
              <a:rPr lang="en-US" altLang="ja-JP" sz="3200" dirty="0">
                <a:solidFill>
                  <a:srgbClr val="C00000"/>
                </a:solidFill>
              </a:rPr>
              <a:t>FROM</a:t>
            </a:r>
            <a:r>
              <a:rPr lang="en-US" altLang="ja-JP" sz="3200" dirty="0"/>
              <a:t> </a:t>
            </a:r>
            <a:r>
              <a:rPr lang="en-US" altLang="ja-JP" sz="3200" dirty="0" err="1"/>
              <a:t>seiseki</a:t>
            </a:r>
            <a:endParaRPr lang="en-US" altLang="ja-JP" sz="3200" dirty="0"/>
          </a:p>
          <a:p>
            <a:r>
              <a:rPr lang="en-US" altLang="ja-JP" sz="3200" dirty="0">
                <a:solidFill>
                  <a:srgbClr val="C00000"/>
                </a:solidFill>
              </a:rPr>
              <a:t>GROUP BY </a:t>
            </a:r>
            <a:r>
              <a:rPr lang="en-US" altLang="ja-JP" sz="3200" dirty="0" err="1"/>
              <a:t>kamoku</a:t>
            </a:r>
            <a:endParaRPr lang="en-US" altLang="ja-JP" sz="3200" dirty="0"/>
          </a:p>
          <a:p>
            <a:r>
              <a:rPr lang="en-US" altLang="ja-JP" sz="3200" dirty="0">
                <a:solidFill>
                  <a:srgbClr val="C00000"/>
                </a:solidFill>
              </a:rPr>
              <a:t>ORDER BY</a:t>
            </a:r>
            <a:r>
              <a:rPr lang="en-US" altLang="ja-JP" sz="3200" dirty="0"/>
              <a:t> </a:t>
            </a:r>
            <a:r>
              <a:rPr lang="en-US" altLang="ja-JP" sz="3200" dirty="0">
                <a:solidFill>
                  <a:srgbClr val="C00000"/>
                </a:solidFill>
              </a:rPr>
              <a:t>AVG</a:t>
            </a:r>
            <a:r>
              <a:rPr lang="en-US" altLang="ja-JP" sz="3200" dirty="0"/>
              <a:t>(</a:t>
            </a:r>
            <a:r>
              <a:rPr lang="en-US" altLang="ja-JP" sz="3200" dirty="0" err="1"/>
              <a:t>tokuten</a:t>
            </a:r>
            <a:r>
              <a:rPr lang="en-US" altLang="ja-JP" sz="3200" dirty="0"/>
              <a:t>) </a:t>
            </a:r>
            <a:r>
              <a:rPr lang="en-US" altLang="ja-JP" sz="3200" dirty="0">
                <a:solidFill>
                  <a:srgbClr val="C00000"/>
                </a:solidFill>
              </a:rPr>
              <a:t>DESC</a:t>
            </a:r>
            <a:r>
              <a:rPr lang="en-US" altLang="ja-JP" sz="3200" dirty="0"/>
              <a:t>;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7AC4020-53DA-47A9-9C89-2BC86660CFBF}"/>
              </a:ext>
            </a:extLst>
          </p:cNvPr>
          <p:cNvSpPr txBox="1"/>
          <p:nvPr/>
        </p:nvSpPr>
        <p:spPr>
          <a:xfrm>
            <a:off x="5625088" y="1355672"/>
            <a:ext cx="35189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>
                <a:solidFill>
                  <a:srgbClr val="FF0000"/>
                </a:solidFill>
              </a:rPr>
              <a:t>kakomu</a:t>
            </a:r>
            <a:r>
              <a:rPr kumimoji="1" lang="en-US" altLang="ja-JP" sz="2000" dirty="0">
                <a:solidFill>
                  <a:srgbClr val="FF0000"/>
                </a:solidFill>
              </a:rPr>
              <a:t> </a:t>
            </a:r>
            <a:r>
              <a:rPr kumimoji="1" lang="ja-JP" altLang="en-US" sz="2000" dirty="0"/>
              <a:t>で集計・集約．</a:t>
            </a:r>
            <a:endParaRPr kumimoji="1" lang="en-US" altLang="ja-JP" sz="2000" dirty="0"/>
          </a:p>
          <a:p>
            <a:r>
              <a:rPr kumimoji="1" lang="ja-JP" altLang="en-US" sz="2000" dirty="0"/>
              <a:t>そして，並べ替え（ソート）</a:t>
            </a:r>
            <a:endParaRPr kumimoji="1" lang="en-US" altLang="ja-JP" sz="2000" dirty="0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428854" y="4126948"/>
            <a:ext cx="8195601" cy="2757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コマンド</a:t>
            </a:r>
            <a:r>
              <a:rPr lang="ja-JP" altLang="en-US" sz="2400" dirty="0">
                <a:latin typeface="メイリオ" panose="020B0604030504040204" pitchFamily="50" charset="-128"/>
              </a:rPr>
              <a:t>を実行．結果を確認</a:t>
            </a: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4108A3B-5A0D-45E1-9C2B-A64620389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" y="4618542"/>
            <a:ext cx="1719123" cy="1054254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542F6DD-BF4F-4B1A-9DF7-8F6C436A3362}"/>
              </a:ext>
            </a:extLst>
          </p:cNvPr>
          <p:cNvSpPr/>
          <p:nvPr/>
        </p:nvSpPr>
        <p:spPr>
          <a:xfrm>
            <a:off x="428854" y="4735023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420E145-9F94-4495-8736-FFF6B89A9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681" y="4806549"/>
            <a:ext cx="5450426" cy="154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24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09285" y="1122363"/>
            <a:ext cx="8171727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9-5. </a:t>
            </a:r>
            <a:r>
              <a:rPr lang="ja-JP" altLang="en-US" dirty="0"/>
              <a:t>演習</a:t>
            </a: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9BC028D1-48FA-44F4-BFBA-226587D92A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651197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7799" y="268130"/>
            <a:ext cx="8383906" cy="138302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1. </a:t>
            </a:r>
            <a:r>
              <a:rPr lang="ja-JP" altLang="en-US" sz="2400" dirty="0">
                <a:latin typeface="メイリオ" panose="020B0604030504040204" pitchFamily="50" charset="-128"/>
              </a:rPr>
              <a:t>あるイベントでは</a:t>
            </a:r>
            <a:r>
              <a:rPr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７名の参加者</a:t>
            </a:r>
            <a:r>
              <a:rPr lang="ja-JP" altLang="en-US" sz="2400" dirty="0">
                <a:latin typeface="メイリオ" panose="020B0604030504040204" pitchFamily="50" charset="-128"/>
              </a:rPr>
              <a:t>があった。その記録を残し、分析するため、次のような</a:t>
            </a:r>
            <a:r>
              <a:rPr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テーブル（テーブル名は </a:t>
            </a:r>
            <a:r>
              <a:rPr lang="en-US" altLang="ja-JP" sz="2400" b="1" u="sng" dirty="0" err="1">
                <a:solidFill>
                  <a:srgbClr val="FF0000"/>
                </a:solidFill>
                <a:latin typeface="メイリオ" panose="020B0604030504040204" pitchFamily="50" charset="-128"/>
              </a:rPr>
              <a:t>sanka</a:t>
            </a:r>
            <a:r>
              <a:rPr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）</a:t>
            </a:r>
            <a:r>
              <a:rPr lang="ja-JP" altLang="en-US" sz="2400" dirty="0">
                <a:latin typeface="メイリオ" panose="020B0604030504040204" pitchFamily="50" charset="-128"/>
              </a:rPr>
              <a:t>を考える．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37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49264"/>
              </p:ext>
            </p:extLst>
          </p:nvPr>
        </p:nvGraphicFramePr>
        <p:xfrm>
          <a:off x="1302219" y="1651157"/>
          <a:ext cx="6276039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2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2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2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592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name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age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gender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A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m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B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19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f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C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19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m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m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E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20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f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F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m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G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f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760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4199" y="97521"/>
            <a:ext cx="8195601" cy="31335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2. 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に、次の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を入れて実行し、テーブル定義する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38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81354" y="1195656"/>
            <a:ext cx="6503717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kumimoji="1" lang="en-US" altLang="ja-JP" sz="3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sanka</a:t>
            </a:r>
            <a:r>
              <a:rPr kumimoji="1" lang="en-US" altLang="ja-JP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ja-JP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ja-JP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 </a:t>
            </a:r>
            <a:r>
              <a:rPr lang="en-US" altLang="ja-JP" sz="3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altLang="ja-JP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altLang="ja-JP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age </a:t>
            </a:r>
            <a:r>
              <a:rPr lang="en-US" altLang="ja-JP" sz="3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n-US" altLang="ja-JP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 </a:t>
            </a:r>
          </a:p>
          <a:p>
            <a:r>
              <a:rPr kumimoji="1" lang="en-US" altLang="ja-JP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gender</a:t>
            </a:r>
            <a:r>
              <a:rPr kumimoji="1" lang="ja-JP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3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endParaRPr lang="en-US" altLang="ja-JP" sz="36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ja-JP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kumimoji="1" lang="ja-JP" altLang="en-US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7AC4020-53DA-47A9-9C89-2BC86660CFBF}"/>
              </a:ext>
            </a:extLst>
          </p:cNvPr>
          <p:cNvSpPr txBox="1"/>
          <p:nvPr/>
        </p:nvSpPr>
        <p:spPr>
          <a:xfrm>
            <a:off x="7105650" y="1741277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すべて半角</a:t>
            </a:r>
            <a:endParaRPr kumimoji="1"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9630955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7799" y="268130"/>
            <a:ext cx="8383906" cy="138302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3. </a:t>
            </a:r>
            <a:r>
              <a:rPr lang="ja-JP" altLang="en-US" sz="2400" dirty="0">
                <a:latin typeface="メイリオ" panose="020B0604030504040204" pitchFamily="50" charset="-128"/>
              </a:rPr>
              <a:t>データシートビューを用いて、次のようにデータを入れる．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39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17" name="表 16"/>
          <p:cNvGraphicFramePr>
            <a:graphicFrameLocks noGrp="1"/>
          </p:cNvGraphicFramePr>
          <p:nvPr/>
        </p:nvGraphicFramePr>
        <p:xfrm>
          <a:off x="1302219" y="1651157"/>
          <a:ext cx="6276039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2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2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2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592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name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age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gender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A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m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B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19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f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C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19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m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m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E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20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f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F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m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G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f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ED96880-3131-439B-83D6-DD80D474AD38}"/>
              </a:ext>
            </a:extLst>
          </p:cNvPr>
          <p:cNvSpPr/>
          <p:nvPr/>
        </p:nvSpPr>
        <p:spPr>
          <a:xfrm>
            <a:off x="837421" y="5556448"/>
            <a:ext cx="5416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400" dirty="0"/>
              <a:t>作成が終わったら、必ず</a:t>
            </a:r>
            <a:r>
              <a:rPr kumimoji="1" lang="ja-JP" altLang="en-US" sz="2400" b="1" dirty="0"/>
              <a:t>保存</a:t>
            </a:r>
            <a:r>
              <a:rPr kumimoji="1" lang="ja-JP" altLang="en-US" sz="2400" dirty="0"/>
              <a:t>すること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86786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CBF8F9-77E0-481D-B4E7-366C64A1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SQL </a:t>
            </a:r>
            <a:r>
              <a:rPr kumimoji="1" lang="ja-JP" altLang="en-US"/>
              <a:t>を用いた並べ替え（ソート）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017F1F-0D4B-4E0A-AFB0-7992DD175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29" y="635736"/>
            <a:ext cx="8904705" cy="6011748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latin typeface="+mn-ea"/>
              </a:rPr>
              <a:t>昇順</a:t>
            </a: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SELECT * FROM </a:t>
            </a:r>
            <a:r>
              <a:rPr lang="ja-JP" altLang="en-US" sz="2400" dirty="0">
                <a:latin typeface="+mn-ea"/>
              </a:rPr>
              <a:t>米国成人調査データ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ORDER BY </a:t>
            </a:r>
            <a:r>
              <a:rPr lang="ja-JP" altLang="en-US" sz="2400" dirty="0">
                <a:latin typeface="+mn-ea"/>
              </a:rPr>
              <a:t>年齢</a:t>
            </a:r>
            <a:r>
              <a:rPr lang="en-US" altLang="ja-JP" sz="2400" dirty="0">
                <a:latin typeface="+mn-ea"/>
              </a:rPr>
              <a:t>;</a:t>
            </a:r>
          </a:p>
          <a:p>
            <a:r>
              <a:rPr lang="ja-JP" altLang="en-US" sz="2400" b="1" dirty="0">
                <a:latin typeface="+mn-ea"/>
              </a:rPr>
              <a:t>降順</a:t>
            </a: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SELECT * FROM </a:t>
            </a:r>
            <a:r>
              <a:rPr lang="ja-JP" altLang="en-US" sz="2400" dirty="0">
                <a:latin typeface="+mn-ea"/>
              </a:rPr>
              <a:t>米国成人調査データ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ORDER BY </a:t>
            </a:r>
            <a:r>
              <a:rPr lang="ja-JP" altLang="en-US" sz="2400" dirty="0">
                <a:latin typeface="+mn-ea"/>
              </a:rPr>
              <a:t>年齢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DESC;</a:t>
            </a:r>
          </a:p>
          <a:p>
            <a:r>
              <a:rPr lang="ja-JP" altLang="en-US" sz="2400" b="1" dirty="0">
                <a:latin typeface="+mn-ea"/>
              </a:rPr>
              <a:t>複数属性で並べ替え</a:t>
            </a: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SELECT * FROM </a:t>
            </a:r>
            <a:r>
              <a:rPr lang="ja-JP" altLang="en-US" sz="2400" dirty="0">
                <a:latin typeface="+mn-ea"/>
              </a:rPr>
              <a:t>米国成人調査データ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ORDER BY </a:t>
            </a:r>
            <a:r>
              <a:rPr lang="ja-JP" altLang="en-US" sz="2400" dirty="0">
                <a:latin typeface="+mn-ea"/>
              </a:rPr>
              <a:t>年齢</a:t>
            </a:r>
            <a:r>
              <a:rPr lang="en-US" altLang="ja-JP" sz="2400" dirty="0">
                <a:latin typeface="+mn-ea"/>
              </a:rPr>
              <a:t>, </a:t>
            </a:r>
            <a:r>
              <a:rPr lang="ja-JP" altLang="en-US" sz="2400" dirty="0">
                <a:latin typeface="+mn-ea"/>
              </a:rPr>
              <a:t>教育年数</a:t>
            </a:r>
            <a:r>
              <a:rPr lang="en-US" altLang="ja-JP" sz="2400" dirty="0">
                <a:latin typeface="+mn-ea"/>
              </a:rPr>
              <a:t>;</a:t>
            </a:r>
          </a:p>
          <a:p>
            <a:r>
              <a:rPr lang="ja-JP" altLang="en-US" sz="2400" b="1" dirty="0">
                <a:latin typeface="+mn-ea"/>
              </a:rPr>
              <a:t>選択との組み合わせ</a:t>
            </a: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SELECT * FROM </a:t>
            </a:r>
            <a:r>
              <a:rPr lang="ja-JP" altLang="en-US" sz="2400" dirty="0">
                <a:latin typeface="+mn-ea"/>
              </a:rPr>
              <a:t>米国成人調査データ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WHERE</a:t>
            </a:r>
            <a:r>
              <a:rPr lang="en-US" altLang="ja-JP" sz="2400" dirty="0">
                <a:latin typeface="+mn-ea"/>
              </a:rPr>
              <a:t> </a:t>
            </a:r>
            <a:r>
              <a:rPr lang="ja-JP" altLang="en-US" sz="2400" dirty="0">
                <a:latin typeface="+mn-ea"/>
              </a:rPr>
              <a:t>年齢 </a:t>
            </a:r>
            <a:r>
              <a:rPr lang="en-US" altLang="ja-JP" sz="2400" dirty="0">
                <a:latin typeface="+mn-ea"/>
              </a:rPr>
              <a:t>&gt; 80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ORDER BY </a:t>
            </a:r>
            <a:r>
              <a:rPr lang="ja-JP" altLang="en-US" sz="2400" dirty="0">
                <a:latin typeface="+mn-ea"/>
              </a:rPr>
              <a:t>年齢</a:t>
            </a:r>
            <a:r>
              <a:rPr lang="en-US" altLang="ja-JP" sz="2400" dirty="0">
                <a:latin typeface="+mn-ea"/>
              </a:rPr>
              <a:t>;</a:t>
            </a:r>
          </a:p>
          <a:p>
            <a:r>
              <a:rPr lang="ja-JP" altLang="en-US" sz="2400" b="1" dirty="0">
                <a:latin typeface="+mn-ea"/>
              </a:rPr>
              <a:t>集計・集約との組み合わせ</a:t>
            </a: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SELECT</a:t>
            </a:r>
            <a:r>
              <a:rPr lang="en-US" altLang="ja-JP" sz="2400" dirty="0">
                <a:latin typeface="+mn-ea"/>
              </a:rPr>
              <a:t> </a:t>
            </a:r>
            <a:r>
              <a:rPr lang="ja-JP" altLang="en-US" sz="2400" dirty="0">
                <a:latin typeface="+mn-ea"/>
              </a:rPr>
              <a:t>母国</a:t>
            </a:r>
            <a:r>
              <a:rPr lang="en-US" altLang="ja-JP" sz="2400" dirty="0">
                <a:latin typeface="+mn-ea"/>
              </a:rPr>
              <a:t>,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COUNT(*) FROM </a:t>
            </a:r>
            <a:r>
              <a:rPr lang="ja-JP" altLang="en-US" sz="2400" dirty="0">
                <a:latin typeface="+mn-ea"/>
              </a:rPr>
              <a:t>米国成人調査データ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GROUP BY</a:t>
            </a:r>
            <a:r>
              <a:rPr lang="en-US" altLang="ja-JP" sz="2400" dirty="0">
                <a:latin typeface="+mn-ea"/>
              </a:rPr>
              <a:t> </a:t>
            </a:r>
            <a:r>
              <a:rPr lang="ja-JP" altLang="en-US" sz="2400" dirty="0">
                <a:latin typeface="+mn-ea"/>
              </a:rPr>
              <a:t>母国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ORDER BY COUNT(*)</a:t>
            </a:r>
            <a:r>
              <a:rPr lang="en-US" altLang="ja-JP" sz="2400" dirty="0">
                <a:latin typeface="+mn-ea"/>
              </a:rPr>
              <a:t>;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FAF87A-5BFE-42B4-887D-F7F9C4EC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65565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0021" y="209475"/>
            <a:ext cx="9064256" cy="3879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/>
              <a:t>4. </a:t>
            </a:r>
            <a:r>
              <a:rPr lang="ja-JP" altLang="en-US" dirty="0"/>
              <a:t>次の </a:t>
            </a:r>
            <a:r>
              <a:rPr lang="en-US" altLang="ja-JP" dirty="0"/>
              <a:t>SQL </a:t>
            </a:r>
            <a:r>
              <a:rPr lang="ja-JP" altLang="en-US" dirty="0"/>
              <a:t>を実行し，結果を確認しなさい．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age, name </a:t>
            </a:r>
            <a:r>
              <a:rPr lang="ja-JP" altLang="en-US" dirty="0"/>
              <a:t>という複数属性で，</a:t>
            </a:r>
            <a:r>
              <a:rPr lang="ja-JP" altLang="en-US" b="1" dirty="0"/>
              <a:t>昇順</a:t>
            </a:r>
            <a:r>
              <a:rPr lang="ja-JP" altLang="en-US" dirty="0"/>
              <a:t>に並べ替えている．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0CA8D3F-B95E-438E-927C-FE0383DA674B}"/>
              </a:ext>
            </a:extLst>
          </p:cNvPr>
          <p:cNvSpPr txBox="1"/>
          <p:nvPr/>
        </p:nvSpPr>
        <p:spPr>
          <a:xfrm>
            <a:off x="1541618" y="1287637"/>
            <a:ext cx="5195455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C00000"/>
                </a:solidFill>
              </a:rPr>
              <a:t>SELECT </a:t>
            </a:r>
            <a:r>
              <a:rPr lang="en-US" altLang="ja-JP" sz="3200" dirty="0"/>
              <a:t>age</a:t>
            </a:r>
          </a:p>
          <a:p>
            <a:r>
              <a:rPr lang="en-US" altLang="ja-JP" sz="3200" dirty="0">
                <a:solidFill>
                  <a:srgbClr val="C00000"/>
                </a:solidFill>
              </a:rPr>
              <a:t>FROM</a:t>
            </a:r>
            <a:r>
              <a:rPr lang="en-US" altLang="ja-JP" sz="3200" dirty="0"/>
              <a:t> </a:t>
            </a:r>
            <a:r>
              <a:rPr lang="en-US" altLang="ja-JP" sz="3200" dirty="0" err="1"/>
              <a:t>sanka</a:t>
            </a:r>
            <a:endParaRPr lang="en-US" altLang="ja-JP" sz="3200" dirty="0">
              <a:solidFill>
                <a:srgbClr val="C00000"/>
              </a:solidFill>
            </a:endParaRPr>
          </a:p>
          <a:p>
            <a:r>
              <a:rPr lang="en-US" altLang="ja-JP" sz="3200" dirty="0">
                <a:solidFill>
                  <a:srgbClr val="C00000"/>
                </a:solidFill>
              </a:rPr>
              <a:t>ORDER BY</a:t>
            </a:r>
            <a:r>
              <a:rPr lang="en-US" altLang="ja-JP" sz="3200" dirty="0"/>
              <a:t> age;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A4EEDF0-7D34-4FC4-AA12-53DE313B6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569" y="3064297"/>
            <a:ext cx="3378713" cy="365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122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0021" y="209475"/>
            <a:ext cx="9064256" cy="3879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/>
              <a:t>5. </a:t>
            </a:r>
            <a:r>
              <a:rPr lang="ja-JP" altLang="en-US" dirty="0"/>
              <a:t>次の </a:t>
            </a:r>
            <a:r>
              <a:rPr lang="en-US" altLang="ja-JP" dirty="0"/>
              <a:t>SQL </a:t>
            </a:r>
            <a:r>
              <a:rPr lang="ja-JP" altLang="en-US" dirty="0"/>
              <a:t>を実行し，結果を確認しなさい．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age, name </a:t>
            </a:r>
            <a:r>
              <a:rPr lang="ja-JP" altLang="en-US" dirty="0"/>
              <a:t>という複数属性で，</a:t>
            </a:r>
            <a:r>
              <a:rPr lang="ja-JP" altLang="en-US" b="1" dirty="0"/>
              <a:t>昇順</a:t>
            </a:r>
            <a:r>
              <a:rPr lang="ja-JP" altLang="en-US" dirty="0"/>
              <a:t>に並べ替えている．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41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0CA8D3F-B95E-438E-927C-FE0383DA674B}"/>
              </a:ext>
            </a:extLst>
          </p:cNvPr>
          <p:cNvSpPr txBox="1"/>
          <p:nvPr/>
        </p:nvSpPr>
        <p:spPr>
          <a:xfrm>
            <a:off x="1541618" y="1287637"/>
            <a:ext cx="5195455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C00000"/>
                </a:solidFill>
              </a:rPr>
              <a:t>SELECT </a:t>
            </a:r>
            <a:r>
              <a:rPr lang="en-US" altLang="ja-JP" sz="3200" dirty="0"/>
              <a:t>age, name</a:t>
            </a:r>
          </a:p>
          <a:p>
            <a:r>
              <a:rPr lang="en-US" altLang="ja-JP" sz="3200" dirty="0">
                <a:solidFill>
                  <a:srgbClr val="C00000"/>
                </a:solidFill>
              </a:rPr>
              <a:t>FROM</a:t>
            </a:r>
            <a:r>
              <a:rPr lang="en-US" altLang="ja-JP" sz="3200" dirty="0"/>
              <a:t> </a:t>
            </a:r>
            <a:r>
              <a:rPr lang="en-US" altLang="ja-JP" sz="3200" dirty="0" err="1"/>
              <a:t>sanka</a:t>
            </a:r>
            <a:endParaRPr lang="en-US" altLang="ja-JP" sz="3200" dirty="0">
              <a:solidFill>
                <a:srgbClr val="C00000"/>
              </a:solidFill>
            </a:endParaRPr>
          </a:p>
          <a:p>
            <a:r>
              <a:rPr lang="en-US" altLang="ja-JP" sz="3200" dirty="0">
                <a:solidFill>
                  <a:srgbClr val="C00000"/>
                </a:solidFill>
              </a:rPr>
              <a:t>ORDER BY</a:t>
            </a:r>
            <a:r>
              <a:rPr lang="en-US" altLang="ja-JP" sz="3200" dirty="0"/>
              <a:t> age, name;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246E5C7-66EE-41CB-B8AB-281D52632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552" y="3039860"/>
            <a:ext cx="5406024" cy="368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376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0544" y="231775"/>
            <a:ext cx="8454656" cy="1749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/>
              <a:t>6.</a:t>
            </a:r>
            <a:r>
              <a:rPr lang="ja-JP" altLang="en-US" dirty="0"/>
              <a:t> 次の </a:t>
            </a:r>
            <a:r>
              <a:rPr lang="en-US" altLang="ja-JP" dirty="0"/>
              <a:t>SQL </a:t>
            </a:r>
            <a:r>
              <a:rPr lang="ja-JP" altLang="en-US" dirty="0"/>
              <a:t>を実行し、結果を確認しなさい．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1" dirty="0"/>
              <a:t>age</a:t>
            </a:r>
            <a:r>
              <a:rPr lang="ja-JP" altLang="en-US" dirty="0"/>
              <a:t>で</a:t>
            </a:r>
            <a:r>
              <a:rPr lang="ja-JP" altLang="en-US" b="1" dirty="0"/>
              <a:t>集計</a:t>
            </a:r>
            <a:r>
              <a:rPr lang="ja-JP" altLang="en-US" dirty="0"/>
              <a:t>し、</a:t>
            </a:r>
            <a:r>
              <a:rPr lang="ja-JP" altLang="en-US" b="1" u="sng" dirty="0">
                <a:solidFill>
                  <a:srgbClr val="FF0000"/>
                </a:solidFill>
              </a:rPr>
              <a:t>行数</a:t>
            </a:r>
            <a:r>
              <a:rPr lang="ja-JP" altLang="en-US" dirty="0"/>
              <a:t>を得て、行数で</a:t>
            </a:r>
            <a:r>
              <a:rPr lang="ja-JP" altLang="en-US" b="1" dirty="0"/>
              <a:t>降順</a:t>
            </a:r>
            <a:r>
              <a:rPr lang="ja-JP" altLang="en-US" dirty="0"/>
              <a:t>に並べ替えている．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42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D786D3-9A1D-4BC7-AE4C-FC9C2C7591A0}"/>
              </a:ext>
            </a:extLst>
          </p:cNvPr>
          <p:cNvSpPr txBox="1"/>
          <p:nvPr/>
        </p:nvSpPr>
        <p:spPr>
          <a:xfrm>
            <a:off x="1251189" y="1755035"/>
            <a:ext cx="6662582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C00000"/>
                </a:solidFill>
              </a:rPr>
              <a:t>SELECT </a:t>
            </a:r>
            <a:r>
              <a:rPr lang="en-US" altLang="ja-JP" sz="3200" dirty="0"/>
              <a:t>age, </a:t>
            </a:r>
            <a:r>
              <a:rPr lang="en-US" altLang="ja-JP" sz="3200" b="1" dirty="0">
                <a:solidFill>
                  <a:srgbClr val="C00000"/>
                </a:solidFill>
              </a:rPr>
              <a:t>COUNT</a:t>
            </a:r>
            <a:r>
              <a:rPr lang="en-US" altLang="ja-JP" sz="3200" dirty="0">
                <a:solidFill>
                  <a:srgbClr val="C00000"/>
                </a:solidFill>
              </a:rPr>
              <a:t>(*)</a:t>
            </a:r>
          </a:p>
          <a:p>
            <a:r>
              <a:rPr lang="en-US" altLang="ja-JP" sz="3200" dirty="0">
                <a:solidFill>
                  <a:srgbClr val="C00000"/>
                </a:solidFill>
              </a:rPr>
              <a:t>FROM</a:t>
            </a:r>
            <a:r>
              <a:rPr lang="en-US" altLang="ja-JP" sz="3200" dirty="0"/>
              <a:t> </a:t>
            </a:r>
            <a:r>
              <a:rPr lang="en-US" altLang="ja-JP" sz="3200" dirty="0" err="1"/>
              <a:t>sanka</a:t>
            </a:r>
            <a:endParaRPr lang="en-US" altLang="ja-JP" sz="3200" dirty="0">
              <a:solidFill>
                <a:srgbClr val="C00000"/>
              </a:solidFill>
            </a:endParaRPr>
          </a:p>
          <a:p>
            <a:r>
              <a:rPr lang="en-US" altLang="ja-JP" sz="3200" dirty="0">
                <a:solidFill>
                  <a:srgbClr val="C00000"/>
                </a:solidFill>
              </a:rPr>
              <a:t>GROUP BY</a:t>
            </a:r>
            <a:r>
              <a:rPr lang="en-US" altLang="ja-JP" sz="3200" dirty="0"/>
              <a:t> age</a:t>
            </a:r>
          </a:p>
          <a:p>
            <a:r>
              <a:rPr lang="en-US" altLang="ja-JP" sz="3200" dirty="0">
                <a:solidFill>
                  <a:srgbClr val="C00000"/>
                </a:solidFill>
              </a:rPr>
              <a:t>ORDER BY </a:t>
            </a:r>
            <a:r>
              <a:rPr lang="en-US" altLang="ja-JP" sz="3200" b="1" dirty="0">
                <a:solidFill>
                  <a:srgbClr val="C00000"/>
                </a:solidFill>
              </a:rPr>
              <a:t>COUNT(*) </a:t>
            </a:r>
            <a:r>
              <a:rPr lang="en-US" altLang="ja-JP" sz="3200" dirty="0"/>
              <a:t>DESC, age;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FB8E3E1-8A88-4EC6-8BEA-5E0185874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688" y="4081112"/>
            <a:ext cx="6864946" cy="264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243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0544" y="231775"/>
            <a:ext cx="8454656" cy="1749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/>
              <a:t>7. </a:t>
            </a:r>
            <a:r>
              <a:rPr lang="ja-JP" altLang="en-US" dirty="0"/>
              <a:t>次の </a:t>
            </a:r>
            <a:r>
              <a:rPr lang="en-US" altLang="ja-JP" dirty="0"/>
              <a:t>SQL </a:t>
            </a:r>
            <a:r>
              <a:rPr lang="ja-JP" altLang="en-US" dirty="0"/>
              <a:t>を実行し、結果を確認しなさい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u="sng" dirty="0">
                <a:solidFill>
                  <a:srgbClr val="FF0000"/>
                </a:solidFill>
              </a:rPr>
              <a:t>性別ごとの平均年齢</a:t>
            </a:r>
            <a:r>
              <a:rPr lang="ja-JP" altLang="en-US" dirty="0"/>
              <a:t>を得て、</a:t>
            </a:r>
            <a:r>
              <a:rPr lang="ja-JP" altLang="en-US" b="1" dirty="0"/>
              <a:t>平均年齢</a:t>
            </a:r>
            <a:r>
              <a:rPr lang="ja-JP" altLang="en-US" dirty="0"/>
              <a:t>で</a:t>
            </a:r>
            <a:r>
              <a:rPr lang="ja-JP" altLang="en-US" b="1" dirty="0"/>
              <a:t>降順</a:t>
            </a:r>
            <a:r>
              <a:rPr lang="ja-JP" altLang="en-US" dirty="0"/>
              <a:t>に並べ替えている．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43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D786D3-9A1D-4BC7-AE4C-FC9C2C7591A0}"/>
              </a:ext>
            </a:extLst>
          </p:cNvPr>
          <p:cNvSpPr txBox="1"/>
          <p:nvPr/>
        </p:nvSpPr>
        <p:spPr>
          <a:xfrm>
            <a:off x="1251189" y="1755035"/>
            <a:ext cx="6662582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C00000"/>
                </a:solidFill>
              </a:rPr>
              <a:t>SELECT </a:t>
            </a:r>
            <a:r>
              <a:rPr lang="en-US" altLang="ja-JP" sz="3200" dirty="0"/>
              <a:t>gender, </a:t>
            </a:r>
            <a:r>
              <a:rPr lang="en-US" altLang="ja-JP" sz="3200" b="1" dirty="0">
                <a:solidFill>
                  <a:srgbClr val="C00000"/>
                </a:solidFill>
              </a:rPr>
              <a:t>AVG</a:t>
            </a:r>
            <a:r>
              <a:rPr lang="en-US" altLang="ja-JP" sz="3200" dirty="0">
                <a:solidFill>
                  <a:srgbClr val="C00000"/>
                </a:solidFill>
              </a:rPr>
              <a:t>(</a:t>
            </a:r>
            <a:r>
              <a:rPr lang="en-US" altLang="ja-JP" sz="3200" dirty="0"/>
              <a:t>age</a:t>
            </a:r>
            <a:r>
              <a:rPr lang="en-US" altLang="ja-JP" sz="3200" dirty="0">
                <a:solidFill>
                  <a:srgbClr val="C00000"/>
                </a:solidFill>
              </a:rPr>
              <a:t>)</a:t>
            </a:r>
          </a:p>
          <a:p>
            <a:r>
              <a:rPr lang="en-US" altLang="ja-JP" sz="3200" dirty="0">
                <a:solidFill>
                  <a:srgbClr val="C00000"/>
                </a:solidFill>
              </a:rPr>
              <a:t>FROM</a:t>
            </a:r>
            <a:r>
              <a:rPr lang="en-US" altLang="ja-JP" sz="3200" dirty="0"/>
              <a:t> </a:t>
            </a:r>
            <a:r>
              <a:rPr lang="en-US" altLang="ja-JP" sz="3200" dirty="0" err="1"/>
              <a:t>sanka</a:t>
            </a:r>
            <a:endParaRPr lang="en-US" altLang="ja-JP" sz="3200" dirty="0">
              <a:solidFill>
                <a:srgbClr val="C00000"/>
              </a:solidFill>
            </a:endParaRPr>
          </a:p>
          <a:p>
            <a:r>
              <a:rPr lang="en-US" altLang="ja-JP" sz="3200" dirty="0">
                <a:solidFill>
                  <a:srgbClr val="C00000"/>
                </a:solidFill>
              </a:rPr>
              <a:t>GROUP BY</a:t>
            </a:r>
            <a:r>
              <a:rPr lang="en-US" altLang="ja-JP" sz="3200" dirty="0"/>
              <a:t> gender</a:t>
            </a:r>
          </a:p>
          <a:p>
            <a:r>
              <a:rPr lang="en-US" altLang="ja-JP" sz="3200" dirty="0">
                <a:solidFill>
                  <a:srgbClr val="C00000"/>
                </a:solidFill>
              </a:rPr>
              <a:t>ORDER BY AVG</a:t>
            </a:r>
            <a:r>
              <a:rPr lang="en-US" altLang="ja-JP" sz="3200" b="1" dirty="0">
                <a:solidFill>
                  <a:srgbClr val="C00000"/>
                </a:solidFill>
              </a:rPr>
              <a:t>(</a:t>
            </a:r>
            <a:r>
              <a:rPr lang="en-US" altLang="ja-JP" sz="3200" b="1" dirty="0"/>
              <a:t>age</a:t>
            </a:r>
            <a:r>
              <a:rPr lang="en-US" altLang="ja-JP" sz="3200" b="1" dirty="0">
                <a:solidFill>
                  <a:srgbClr val="C00000"/>
                </a:solidFill>
              </a:rPr>
              <a:t>)  DESC</a:t>
            </a:r>
            <a:r>
              <a:rPr lang="en-US" altLang="ja-JP" sz="3200" dirty="0"/>
              <a:t>;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14A26AC-DD81-4132-A10F-E04E27828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44" y="4428841"/>
            <a:ext cx="6750229" cy="128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811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6288" y="644893"/>
            <a:ext cx="9064256" cy="3879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b="1" dirty="0"/>
              <a:t>8. name </a:t>
            </a:r>
            <a:r>
              <a:rPr lang="ja-JP" altLang="en-US" dirty="0"/>
              <a:t>で</a:t>
            </a:r>
            <a:r>
              <a:rPr lang="ja-JP" altLang="en-US" b="1" dirty="0"/>
              <a:t>降順</a:t>
            </a:r>
            <a:r>
              <a:rPr lang="ja-JP" altLang="en-US" dirty="0"/>
              <a:t>に</a:t>
            </a:r>
            <a:r>
              <a:rPr lang="ja-JP" altLang="en-US" b="1" dirty="0"/>
              <a:t>並べ替え</a:t>
            </a:r>
            <a:r>
              <a:rPr lang="ja-JP" altLang="en-US" dirty="0"/>
              <a:t>たい．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/>
              <a:t>次のテーブルを得る </a:t>
            </a:r>
            <a:r>
              <a:rPr lang="en-US" altLang="ja-JP" b="1" dirty="0"/>
              <a:t>SQL </a:t>
            </a:r>
            <a:r>
              <a:rPr lang="ja-JP" altLang="en-US" dirty="0"/>
              <a:t>を考え、実行して確認しなさい．降順に並べ替えるには </a:t>
            </a:r>
            <a:r>
              <a:rPr lang="en-US" altLang="ja-JP" dirty="0"/>
              <a:t>DESC </a:t>
            </a:r>
            <a:r>
              <a:rPr lang="ja-JP" altLang="en-US" dirty="0"/>
              <a:t>を使う．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44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303316D-34CA-427C-BAEB-969464272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869" y="2451431"/>
            <a:ext cx="3537798" cy="444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037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7412" y="683394"/>
            <a:ext cx="9064256" cy="3879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b="1" dirty="0"/>
              <a:t>9. age </a:t>
            </a:r>
            <a:r>
              <a:rPr lang="ja-JP" altLang="en-US" dirty="0"/>
              <a:t>で</a:t>
            </a:r>
            <a:r>
              <a:rPr lang="ja-JP" altLang="en-US" b="1" dirty="0"/>
              <a:t>降順</a:t>
            </a:r>
            <a:r>
              <a:rPr lang="ja-JP" altLang="en-US" dirty="0"/>
              <a:t>に</a:t>
            </a:r>
            <a:r>
              <a:rPr lang="ja-JP" altLang="en-US" b="1" dirty="0"/>
              <a:t>並べ替え</a:t>
            </a:r>
            <a:r>
              <a:rPr lang="ja-JP" altLang="en-US" dirty="0"/>
              <a:t>たい．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/>
              <a:t>次のテーブルを得る </a:t>
            </a:r>
            <a:r>
              <a:rPr lang="en-US" altLang="ja-JP" b="1" dirty="0"/>
              <a:t>SQL </a:t>
            </a:r>
            <a:r>
              <a:rPr lang="ja-JP" altLang="en-US" dirty="0"/>
              <a:t>を考え、実行して確認しなさい．降順に並べ替えるには </a:t>
            </a:r>
            <a:r>
              <a:rPr lang="en-US" altLang="ja-JP" dirty="0"/>
              <a:t>DESC </a:t>
            </a:r>
            <a:r>
              <a:rPr lang="ja-JP" altLang="en-US" dirty="0"/>
              <a:t>を使う．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45</a:t>
            </a:fld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EE661A7-089D-4175-B189-B3BC88EC8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078" y="2412929"/>
            <a:ext cx="3664215" cy="436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840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7412" y="683394"/>
            <a:ext cx="9064256" cy="3879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b="1" dirty="0"/>
              <a:t>10. gender </a:t>
            </a:r>
            <a:r>
              <a:rPr lang="ja-JP" altLang="en-US" b="1" dirty="0"/>
              <a:t>で集計</a:t>
            </a:r>
            <a:r>
              <a:rPr lang="ja-JP" altLang="en-US" dirty="0"/>
              <a:t>し、</a:t>
            </a:r>
            <a:r>
              <a:rPr lang="ja-JP" altLang="en-US" b="1" u="sng" dirty="0">
                <a:solidFill>
                  <a:srgbClr val="FF0000"/>
                </a:solidFill>
              </a:rPr>
              <a:t>行数</a:t>
            </a:r>
            <a:r>
              <a:rPr lang="ja-JP" altLang="en-US" dirty="0"/>
              <a:t>を得て、行数で</a:t>
            </a:r>
            <a:r>
              <a:rPr lang="ja-JP" altLang="en-US" b="1" dirty="0"/>
              <a:t>降順</a:t>
            </a:r>
            <a:r>
              <a:rPr lang="ja-JP" altLang="en-US" dirty="0"/>
              <a:t>に並べ替えたい．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/>
              <a:t>次のテーブルを得る </a:t>
            </a:r>
            <a:r>
              <a:rPr lang="en-US" altLang="ja-JP" b="1" dirty="0"/>
              <a:t>SQL </a:t>
            </a:r>
            <a:r>
              <a:rPr lang="ja-JP" altLang="en-US" dirty="0"/>
              <a:t>を考え、実行して確認しなさい．ページ </a:t>
            </a:r>
            <a:r>
              <a:rPr lang="en-US" altLang="ja-JP" dirty="0"/>
              <a:t>42 </a:t>
            </a:r>
            <a:r>
              <a:rPr lang="ja-JP" altLang="en-US" dirty="0"/>
              <a:t>を参考にすること．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46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2B0F647-A79C-4485-998A-CBCF50918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63" y="2947255"/>
            <a:ext cx="8005352" cy="203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4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6785FB4D-1515-4076-BE88-DD8C27F6B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28" y="4054934"/>
            <a:ext cx="4873875" cy="230834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90DEADB-C80A-4AC7-9AE0-E90DF53F9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28" y="884099"/>
            <a:ext cx="5829600" cy="200035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128" y="2791436"/>
            <a:ext cx="1220995" cy="124535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181" y="197544"/>
            <a:ext cx="8211296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Access </a:t>
            </a:r>
            <a:r>
              <a:rPr lang="ja-JP" altLang="en-US" sz="2400" dirty="0">
                <a:latin typeface="メイリオ" panose="020B0604030504040204" pitchFamily="50" charset="-128"/>
              </a:rPr>
              <a:t>で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を開く．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5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435778" y="1246909"/>
            <a:ext cx="607767" cy="286039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186795" y="1532948"/>
            <a:ext cx="519296" cy="74427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2807754" y="3076852"/>
            <a:ext cx="557711" cy="291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6" name="正方形/長方形 25"/>
          <p:cNvSpPr/>
          <p:nvPr/>
        </p:nvSpPr>
        <p:spPr>
          <a:xfrm>
            <a:off x="6939748" y="3894367"/>
            <a:ext cx="453923" cy="230446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608948" y="4403182"/>
            <a:ext cx="676561" cy="301322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61129" y="4638039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23263" y="5480574"/>
            <a:ext cx="1488664" cy="421461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5505588" y="4934950"/>
            <a:ext cx="3215149" cy="91146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デザイン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」タブで、「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」を展開し「</a:t>
            </a:r>
            <a:r>
              <a:rPr lang="en-US" altLang="ja-JP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ビュー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」を選ぶ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6234475" y="1125071"/>
            <a:ext cx="2879042" cy="110133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作成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」タブで、「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クエリデザイン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0A9BCD-A84D-42D1-8807-5DC880EC377E}"/>
              </a:ext>
            </a:extLst>
          </p:cNvPr>
          <p:cNvSpPr txBox="1"/>
          <p:nvPr/>
        </p:nvSpPr>
        <p:spPr>
          <a:xfrm>
            <a:off x="7435650" y="2647485"/>
            <a:ext cx="15696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このような</a:t>
            </a:r>
            <a:endParaRPr kumimoji="1" lang="en-US" altLang="ja-JP" dirty="0"/>
          </a:p>
          <a:p>
            <a:r>
              <a:rPr kumimoji="1" lang="ja-JP" altLang="en-US" dirty="0"/>
              <a:t>表示が出た</a:t>
            </a:r>
            <a:endParaRPr kumimoji="1" lang="en-US" altLang="ja-JP" dirty="0"/>
          </a:p>
          <a:p>
            <a:r>
              <a:rPr kumimoji="1" lang="ja-JP" altLang="en-US" dirty="0"/>
              <a:t>ときは</a:t>
            </a:r>
            <a:endParaRPr kumimoji="1" lang="en-US" altLang="ja-JP" dirty="0"/>
          </a:p>
          <a:p>
            <a:r>
              <a:rPr kumimoji="1" lang="ja-JP" altLang="en-US" dirty="0"/>
              <a:t>「</a:t>
            </a:r>
            <a:r>
              <a:rPr kumimoji="1" lang="ja-JP" altLang="en-US" b="1" dirty="0"/>
              <a:t>閉じる</a:t>
            </a:r>
            <a:r>
              <a:rPr kumimoji="1" lang="ja-JP" altLang="en-US" dirty="0"/>
              <a:t>」を</a:t>
            </a:r>
            <a:endParaRPr kumimoji="1" lang="en-US" altLang="ja-JP" dirty="0"/>
          </a:p>
          <a:p>
            <a:r>
              <a:rPr kumimoji="1" lang="ja-JP" altLang="en-US" dirty="0"/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175049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CEE57B-D19F-463E-B4D5-C69386CB6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96" y="136524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035BEC-B19B-4591-91F6-08865F59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EC19BA5D-E942-4717-A6D4-8E0870FDD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533912"/>
              </p:ext>
            </p:extLst>
          </p:nvPr>
        </p:nvGraphicFramePr>
        <p:xfrm>
          <a:off x="455427" y="795190"/>
          <a:ext cx="8327625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791">
                  <a:extLst>
                    <a:ext uri="{9D8B030D-6E8A-4147-A177-3AD203B41FA5}">
                      <a16:colId xmlns:a16="http://schemas.microsoft.com/office/drawing/2014/main" val="3103978802"/>
                    </a:ext>
                  </a:extLst>
                </a:gridCol>
                <a:gridCol w="5939573">
                  <a:extLst>
                    <a:ext uri="{9D8B030D-6E8A-4147-A177-3AD203B41FA5}">
                      <a16:colId xmlns:a16="http://schemas.microsoft.com/office/drawing/2014/main" val="3168508019"/>
                    </a:ext>
                  </a:extLst>
                </a:gridCol>
                <a:gridCol w="1340261">
                  <a:extLst>
                    <a:ext uri="{9D8B030D-6E8A-4147-A177-3AD203B41FA5}">
                      <a16:colId xmlns:a16="http://schemas.microsoft.com/office/drawing/2014/main" val="3969157425"/>
                    </a:ext>
                  </a:extLst>
                </a:gridCol>
              </a:tblGrid>
              <a:tr h="36780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番号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項目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説明時間の目安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250238"/>
                  </a:ext>
                </a:extLst>
              </a:tr>
              <a:tr h="262718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9-1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Access </a:t>
                      </a:r>
                      <a:r>
                        <a:rPr kumimoji="1" lang="ja-JP" altLang="en-US" sz="2400" dirty="0"/>
                        <a:t>の </a:t>
                      </a:r>
                      <a:r>
                        <a:rPr kumimoji="1" lang="en-US" altLang="ja-JP" sz="2400" dirty="0"/>
                        <a:t>SQL </a:t>
                      </a:r>
                      <a:r>
                        <a:rPr kumimoji="1" lang="ja-JP" altLang="en-US" sz="2400" dirty="0"/>
                        <a:t>ビュー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r>
                        <a:rPr kumimoji="1" lang="ja-JP" altLang="en-US" dirty="0"/>
                        <a:t>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902989"/>
                  </a:ext>
                </a:extLst>
              </a:tr>
              <a:tr h="262718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9-2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SQL </a:t>
                      </a:r>
                      <a:r>
                        <a:rPr kumimoji="1" lang="ja-JP" altLang="en-US" sz="2400" dirty="0"/>
                        <a:t>によるテーブル定義（</a:t>
                      </a:r>
                      <a:r>
                        <a:rPr kumimoji="1" lang="en-US" altLang="ja-JP" sz="2400" dirty="0"/>
                        <a:t>Access </a:t>
                      </a:r>
                      <a:r>
                        <a:rPr kumimoji="1" lang="ja-JP" altLang="en-US" sz="2400" dirty="0"/>
                        <a:t>を使用）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</a:t>
                      </a:r>
                      <a:r>
                        <a:rPr kumimoji="1" lang="ja-JP" altLang="en-US" dirty="0"/>
                        <a:t>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144741"/>
                  </a:ext>
                </a:extLst>
              </a:tr>
              <a:tr h="262718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9-3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Access </a:t>
                      </a:r>
                      <a:r>
                        <a:rPr kumimoji="1" lang="ja-JP" altLang="en-US" sz="2400" dirty="0"/>
                        <a:t>のデータシートビュー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</a:t>
                      </a:r>
                      <a:r>
                        <a:rPr kumimoji="1" lang="ja-JP" altLang="en-US" dirty="0"/>
                        <a:t>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907994"/>
                  </a:ext>
                </a:extLst>
              </a:tr>
              <a:tr h="262718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9-4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SQL </a:t>
                      </a:r>
                      <a:r>
                        <a:rPr kumimoji="1" lang="ja-JP" altLang="en-US" sz="2400" dirty="0"/>
                        <a:t>による並べ替え（ソート）（</a:t>
                      </a:r>
                      <a:r>
                        <a:rPr kumimoji="1" lang="en-US" altLang="ja-JP" sz="2400" dirty="0"/>
                        <a:t>Access </a:t>
                      </a:r>
                      <a:r>
                        <a:rPr kumimoji="1" lang="ja-JP" altLang="en-US" sz="2400" dirty="0"/>
                        <a:t>を使用）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13</a:t>
                      </a:r>
                      <a:r>
                        <a:rPr kumimoji="1" lang="ja-JP" altLang="en-US" dirty="0"/>
                        <a:t>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39676"/>
                  </a:ext>
                </a:extLst>
              </a:tr>
              <a:tr h="262718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9-5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演習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9</a:t>
                      </a:r>
                      <a:r>
                        <a:rPr kumimoji="1" lang="ja-JP" altLang="en-US" dirty="0"/>
                        <a:t>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981474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3E4A11-384D-4420-8463-2600FCCCBA4B}"/>
              </a:ext>
            </a:extLst>
          </p:cNvPr>
          <p:cNvSpPr txBox="1"/>
          <p:nvPr/>
        </p:nvSpPr>
        <p:spPr>
          <a:xfrm>
            <a:off x="455427" y="6154161"/>
            <a:ext cx="5955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各自、資料を読み返したり、課題に取り組んだりも行う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483B9A2-A8B3-4F33-9D7C-FF075B1010F6}"/>
              </a:ext>
            </a:extLst>
          </p:cNvPr>
          <p:cNvSpPr txBox="1"/>
          <p:nvPr/>
        </p:nvSpPr>
        <p:spPr>
          <a:xfrm>
            <a:off x="455427" y="4373169"/>
            <a:ext cx="82638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9-1, 9-2, 9-3 </a:t>
            </a:r>
            <a:r>
              <a:rPr kumimoji="1" lang="ja-JP" altLang="en-US" b="1" dirty="0"/>
              <a:t>は復習，再確認である</a:t>
            </a:r>
            <a:endParaRPr kumimoji="1" lang="en-US" altLang="ja-JP" b="1" dirty="0"/>
          </a:p>
          <a:p>
            <a:r>
              <a:rPr kumimoji="1" lang="ja-JP" altLang="en-US" dirty="0"/>
              <a:t>（以前「うまく動かなかった」という人も，意外とうまくいく可能性が高い，</a:t>
            </a:r>
            <a:endParaRPr kumimoji="1" lang="en-US" altLang="ja-JP" dirty="0"/>
          </a:p>
          <a:p>
            <a:r>
              <a:rPr kumimoji="1" lang="ja-JP" altLang="en-US" dirty="0"/>
              <a:t>という気持ちで取り組んで下さい）</a:t>
            </a:r>
          </a:p>
        </p:txBody>
      </p:sp>
    </p:spTree>
    <p:extLst>
      <p:ext uri="{BB962C8B-B14F-4D97-AF65-F5344CB8AC3E}">
        <p14:creationId xmlns:p14="http://schemas.microsoft.com/office/powerpoint/2010/main" val="796174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B14B72-4EB9-4916-9802-825098C2F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776719" cy="5333166"/>
          </a:xfrm>
        </p:spPr>
        <p:txBody>
          <a:bodyPr>
            <a:normAutofit lnSpcReduction="10000"/>
          </a:bodyPr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並べ替え（ソート）</a:t>
            </a:r>
            <a:r>
              <a:rPr lang="ja-JP" altLang="en-US" dirty="0"/>
              <a:t>の演習を繰り返す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b="1" dirty="0"/>
              <a:t>	</a:t>
            </a: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kumimoji="1" lang="en-US" altLang="ja-JP" b="1" dirty="0"/>
              <a:t>Access </a:t>
            </a:r>
            <a:r>
              <a:rPr kumimoji="1" lang="ja-JP" altLang="en-US" b="1" dirty="0"/>
              <a:t>の主要機能</a:t>
            </a:r>
            <a:r>
              <a:rPr lang="ja-JP" altLang="en-US" dirty="0"/>
              <a:t>は</a:t>
            </a:r>
            <a:r>
              <a:rPr kumimoji="1" lang="ja-JP" altLang="en-US" dirty="0"/>
              <a:t>、</a:t>
            </a:r>
            <a:r>
              <a:rPr lang="ja-JP" altLang="en-US" dirty="0"/>
              <a:t>繰り返し実習によりマスター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	</a:t>
            </a:r>
            <a:r>
              <a:rPr kumimoji="1" lang="ja-JP" altLang="en-US" dirty="0"/>
              <a:t>テーブル定義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Access</a:t>
            </a:r>
            <a:r>
              <a:rPr lang="ja-JP" altLang="en-US" dirty="0"/>
              <a:t> のデータシートビュー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問い合わせ（クエリ）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	SQL </a:t>
            </a:r>
            <a:r>
              <a:rPr lang="ja-JP" altLang="en-US" dirty="0"/>
              <a:t>を使用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06F657B-ECE7-4943-BE56-51016D4BC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2C488F2-F496-4345-9CDE-19FE4878F2D2}"/>
              </a:ext>
            </a:extLst>
          </p:cNvPr>
          <p:cNvSpPr txBox="1"/>
          <p:nvPr/>
        </p:nvSpPr>
        <p:spPr>
          <a:xfrm>
            <a:off x="1445304" y="1538171"/>
            <a:ext cx="5195455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C00000"/>
                </a:solidFill>
              </a:rPr>
              <a:t>SELECT *</a:t>
            </a:r>
          </a:p>
          <a:p>
            <a:r>
              <a:rPr lang="en-US" altLang="ja-JP" sz="3200" dirty="0">
                <a:solidFill>
                  <a:srgbClr val="C00000"/>
                </a:solidFill>
              </a:rPr>
              <a:t>FROM</a:t>
            </a:r>
            <a:r>
              <a:rPr lang="en-US" altLang="ja-JP" sz="3200" dirty="0"/>
              <a:t> </a:t>
            </a:r>
            <a:r>
              <a:rPr lang="en-US" altLang="ja-JP" sz="3200" dirty="0" err="1"/>
              <a:t>seiseki</a:t>
            </a:r>
            <a:endParaRPr lang="en-US" altLang="ja-JP" sz="3200" dirty="0">
              <a:solidFill>
                <a:srgbClr val="C00000"/>
              </a:solidFill>
            </a:endParaRPr>
          </a:p>
          <a:p>
            <a:r>
              <a:rPr lang="en-US" altLang="ja-JP" sz="3200" dirty="0">
                <a:solidFill>
                  <a:srgbClr val="C00000"/>
                </a:solidFill>
              </a:rPr>
              <a:t>ORDER BY</a:t>
            </a:r>
            <a:r>
              <a:rPr lang="en-US" altLang="ja-JP" sz="3200" dirty="0"/>
              <a:t> </a:t>
            </a:r>
            <a:r>
              <a:rPr lang="en-US" altLang="ja-JP" sz="3200" dirty="0" err="1"/>
              <a:t>jukousya</a:t>
            </a:r>
            <a:r>
              <a:rPr lang="en-US" altLang="ja-JP" sz="32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297949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09285" y="1122363"/>
            <a:ext cx="8171727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9-1. Access </a:t>
            </a:r>
            <a:r>
              <a:rPr lang="ja-JP" altLang="en-US" dirty="0"/>
              <a:t>の </a:t>
            </a:r>
            <a:r>
              <a:rPr lang="en-US" altLang="ja-JP" dirty="0"/>
              <a:t>SQL </a:t>
            </a:r>
            <a:r>
              <a:rPr lang="ja-JP" altLang="en-US" dirty="0"/>
              <a:t>ビュー</a:t>
            </a: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9BC028D1-48FA-44F4-BFBA-226587D92A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06180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8996" y="440734"/>
            <a:ext cx="8753475" cy="507206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マイクロソフト </a:t>
            </a:r>
            <a:r>
              <a:rPr lang="en-US" altLang="ja-JP" dirty="0"/>
              <a:t>Access </a:t>
            </a:r>
            <a:r>
              <a:rPr lang="ja-JP" altLang="en-US" dirty="0"/>
              <a:t>はリレーショナル</a:t>
            </a:r>
            <a:br>
              <a:rPr lang="en-US" altLang="ja-JP" dirty="0"/>
            </a:br>
            <a:r>
              <a:rPr lang="ja-JP" altLang="en-US" dirty="0"/>
              <a:t>データベース管理システム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229354" y="6033185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自在なデータ操作（</a:t>
            </a:r>
            <a:r>
              <a:rPr kumimoji="1" lang="ja-JP" altLang="en-US" b="1" dirty="0">
                <a:solidFill>
                  <a:srgbClr val="C00000"/>
                </a:solidFill>
              </a:rPr>
              <a:t>検索</a:t>
            </a:r>
            <a:r>
              <a:rPr kumimoji="1" lang="ja-JP" altLang="en-US" dirty="0"/>
              <a:t>、</a:t>
            </a:r>
            <a:r>
              <a:rPr kumimoji="1" lang="ja-JP" altLang="en-US" b="1" dirty="0">
                <a:solidFill>
                  <a:srgbClr val="C00000"/>
                </a:solidFill>
              </a:rPr>
              <a:t>集計</a:t>
            </a:r>
            <a:r>
              <a:rPr kumimoji="1" lang="ja-JP" altLang="en-US" dirty="0"/>
              <a:t>、</a:t>
            </a:r>
            <a:endParaRPr kumimoji="1" lang="en-US" altLang="ja-JP" dirty="0"/>
          </a:p>
          <a:p>
            <a:r>
              <a:rPr kumimoji="1" lang="ja-JP" altLang="en-US" b="1" dirty="0">
                <a:solidFill>
                  <a:srgbClr val="C00000"/>
                </a:solidFill>
              </a:rPr>
              <a:t>並べ替え</a:t>
            </a:r>
            <a:r>
              <a:rPr kumimoji="1" lang="ja-JP" altLang="en-US" dirty="0"/>
              <a:t>）のための</a:t>
            </a:r>
            <a:r>
              <a:rPr lang="ja-JP" altLang="en-US" dirty="0"/>
              <a:t>いくつかのビュー</a:t>
            </a:r>
            <a:endParaRPr kumimoji="1" lang="en-US" altLang="ja-JP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73" y="1347828"/>
            <a:ext cx="2706832" cy="115201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896" y="4511185"/>
            <a:ext cx="2240374" cy="669323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4229354" y="5206366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データの確認のための</a:t>
            </a:r>
            <a:r>
              <a:rPr lang="ja-JP" altLang="en-US" b="1" dirty="0">
                <a:solidFill>
                  <a:srgbClr val="C00000"/>
                </a:solidFill>
              </a:rPr>
              <a:t>データシートビュ</a:t>
            </a:r>
            <a:r>
              <a:rPr lang="ja-JP" altLang="en-US" dirty="0">
                <a:solidFill>
                  <a:srgbClr val="C00000"/>
                </a:solidFill>
              </a:rPr>
              <a:t>ー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470" y="998613"/>
            <a:ext cx="1653023" cy="1095444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4289806" y="2228379"/>
            <a:ext cx="4570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b="1" dirty="0">
                <a:solidFill>
                  <a:srgbClr val="C00000"/>
                </a:solidFill>
              </a:rPr>
              <a:t>問い合わせ（クエリ）</a:t>
            </a:r>
            <a:r>
              <a:rPr lang="ja-JP" altLang="en-US" dirty="0"/>
              <a:t>をビジュアルに行う</a:t>
            </a:r>
            <a:endParaRPr lang="en-US" altLang="ja-JP" dirty="0"/>
          </a:p>
          <a:p>
            <a:pPr algn="ctr"/>
            <a:r>
              <a:rPr lang="ja-JP" altLang="en-US" b="1" dirty="0">
                <a:solidFill>
                  <a:srgbClr val="C00000"/>
                </a:solidFill>
              </a:rPr>
              <a:t>デザインビュー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2695" y="3113084"/>
            <a:ext cx="2314575" cy="457200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4289806" y="3627628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b="1" dirty="0">
                <a:solidFill>
                  <a:srgbClr val="C00000"/>
                </a:solidFill>
              </a:rPr>
              <a:t>問い合わせ（クエリ）</a:t>
            </a:r>
            <a:r>
              <a:rPr lang="ja-JP" altLang="en-US" dirty="0"/>
              <a:t>をコマンドで行う</a:t>
            </a:r>
            <a:endParaRPr lang="en-US" altLang="ja-JP" b="1" dirty="0">
              <a:solidFill>
                <a:srgbClr val="C00000"/>
              </a:solidFill>
            </a:endParaRPr>
          </a:p>
          <a:p>
            <a:pPr algn="ctr"/>
            <a:r>
              <a:rPr lang="en-US" altLang="ja-JP" b="1" dirty="0">
                <a:solidFill>
                  <a:srgbClr val="C00000"/>
                </a:solidFill>
              </a:rPr>
              <a:t>SQL</a:t>
            </a:r>
            <a:r>
              <a:rPr lang="ja-JP" altLang="en-US" b="1" dirty="0">
                <a:solidFill>
                  <a:srgbClr val="C00000"/>
                </a:solidFill>
              </a:rPr>
              <a:t>ビュー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4898" y="2526206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データシートビュー</a:t>
            </a:r>
            <a:r>
              <a:rPr lang="ja-JP" altLang="en-US" dirty="0"/>
              <a:t>では，</a:t>
            </a:r>
            <a:endParaRPr lang="en-US" altLang="ja-JP" dirty="0"/>
          </a:p>
          <a:p>
            <a:r>
              <a:rPr lang="ja-JP" altLang="en-US" b="1" dirty="0"/>
              <a:t>テーブルの編集</a:t>
            </a:r>
            <a:r>
              <a:rPr lang="ja-JP" altLang="en-US" dirty="0"/>
              <a:t>などができる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349305" y="1923836"/>
            <a:ext cx="1918854" cy="4805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23" y="3585290"/>
            <a:ext cx="2706832" cy="1152015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437954" y="4256725"/>
            <a:ext cx="654627" cy="45421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24898" y="4737305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テーブルビュー</a:t>
            </a:r>
            <a:r>
              <a:rPr lang="ja-JP" altLang="en-US" dirty="0"/>
              <a:t>は，リレーショナル</a:t>
            </a:r>
            <a:endParaRPr lang="en-US" altLang="ja-JP" dirty="0"/>
          </a:p>
          <a:p>
            <a:r>
              <a:rPr lang="ja-JP" altLang="en-US" dirty="0"/>
              <a:t>データベースの中の</a:t>
            </a:r>
            <a:r>
              <a:rPr lang="ja-JP" altLang="en-US" b="1" dirty="0"/>
              <a:t>テーブル一覧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825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1855</TotalTime>
  <Words>1796</Words>
  <Application>Microsoft Office PowerPoint</Application>
  <PresentationFormat>画面に合わせる (4:3)</PresentationFormat>
  <Paragraphs>433</Paragraphs>
  <Slides>46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46</vt:i4>
      </vt:variant>
    </vt:vector>
  </HeadingPairs>
  <TitlesOfParts>
    <vt:vector size="55" baseType="lpstr">
      <vt:lpstr>メイリオ</vt:lpstr>
      <vt:lpstr>游ゴシック</vt:lpstr>
      <vt:lpstr>Abadi</vt:lpstr>
      <vt:lpstr>Arial</vt:lpstr>
      <vt:lpstr>Calibri</vt:lpstr>
      <vt:lpstr>Courier New</vt:lpstr>
      <vt:lpstr>Inconsolata</vt:lpstr>
      <vt:lpstr>Segoe UI</vt:lpstr>
      <vt:lpstr>Office テーマ</vt:lpstr>
      <vt:lpstr>de-9. 並べ替え（ソート） </vt:lpstr>
      <vt:lpstr>SQL による問い合わせの例</vt:lpstr>
      <vt:lpstr>並べ替え（ソート）のバリエーション</vt:lpstr>
      <vt:lpstr>SQL を用いた並べ替え（ソート）</vt:lpstr>
      <vt:lpstr>PowerPoint プレゼンテーション</vt:lpstr>
      <vt:lpstr>アウトライン</vt:lpstr>
      <vt:lpstr>PowerPoint プレゼンテーション</vt:lpstr>
      <vt:lpstr>9-1. Access の SQL ビュー</vt:lpstr>
      <vt:lpstr>マイクロソフト Access はリレーショナル データベース管理システム</vt:lpstr>
      <vt:lpstr>SQL ビュー</vt:lpstr>
      <vt:lpstr>9-2. SQL によるテーブル定義（Access を使用）</vt:lpstr>
      <vt:lpstr>Access のスタート画面</vt:lpstr>
      <vt:lpstr>実習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気を付けて欲しいこと</vt:lpstr>
      <vt:lpstr>テーブルの削除</vt:lpstr>
      <vt:lpstr>9-3. Access の データシートビュー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9-4 SQL による並べ替え（ソート） (Access を使用)</vt:lpstr>
      <vt:lpstr>問い合わせ（クエリ）での、２つのビュー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9-5. 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リレーショナルデータベース演習</dc:title>
  <dc:creator>kaneko kunihiko</dc:creator>
  <cp:lastModifiedBy>金子　邦彦</cp:lastModifiedBy>
  <cp:revision>166</cp:revision>
  <dcterms:created xsi:type="dcterms:W3CDTF">2019-11-02T00:06:04Z</dcterms:created>
  <dcterms:modified xsi:type="dcterms:W3CDTF">2025-03-14T08:59:07Z</dcterms:modified>
</cp:coreProperties>
</file>