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3" r:id="rId3"/>
    <p:sldMasterId id="2147483688" r:id="rId4"/>
  </p:sldMasterIdLst>
  <p:notesMasterIdLst>
    <p:notesMasterId r:id="rId39"/>
  </p:notesMasterIdLst>
  <p:sldIdLst>
    <p:sldId id="1037" r:id="rId5"/>
    <p:sldId id="1127" r:id="rId6"/>
    <p:sldId id="1218" r:id="rId7"/>
    <p:sldId id="1382" r:id="rId8"/>
    <p:sldId id="1221" r:id="rId9"/>
    <p:sldId id="1223" r:id="rId10"/>
    <p:sldId id="1222" r:id="rId11"/>
    <p:sldId id="1224" r:id="rId12"/>
    <p:sldId id="1383" r:id="rId13"/>
    <p:sldId id="1384" r:id="rId14"/>
    <p:sldId id="1219" r:id="rId15"/>
    <p:sldId id="1233" r:id="rId16"/>
    <p:sldId id="1235" r:id="rId17"/>
    <p:sldId id="1082" r:id="rId18"/>
    <p:sldId id="1083" r:id="rId19"/>
    <p:sldId id="1084" r:id="rId20"/>
    <p:sldId id="1085" r:id="rId21"/>
    <p:sldId id="1228" r:id="rId22"/>
    <p:sldId id="1229" r:id="rId23"/>
    <p:sldId id="1088" r:id="rId24"/>
    <p:sldId id="1209" r:id="rId25"/>
    <p:sldId id="1107" r:id="rId26"/>
    <p:sldId id="1108" r:id="rId27"/>
    <p:sldId id="1110" r:id="rId28"/>
    <p:sldId id="1230" r:id="rId29"/>
    <p:sldId id="1101" r:id="rId30"/>
    <p:sldId id="1232" r:id="rId31"/>
    <p:sldId id="1112" r:id="rId32"/>
    <p:sldId id="1211" r:id="rId33"/>
    <p:sldId id="1212" r:id="rId34"/>
    <p:sldId id="1213" r:id="rId35"/>
    <p:sldId id="1214" r:id="rId36"/>
    <p:sldId id="1217" r:id="rId37"/>
    <p:sldId id="1385" r:id="rId3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B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8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62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87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14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1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750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185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917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043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44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45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41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32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44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35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12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820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5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1878587"/>
          </a:xfrm>
        </p:spPr>
        <p:txBody>
          <a:bodyPr>
            <a:noAutofit/>
          </a:bodyPr>
          <a:lstStyle/>
          <a:p>
            <a:r>
              <a:rPr lang="en-US" altLang="ja-JP" sz="4400" dirty="0">
                <a:latin typeface="メイリオ" panose="020B0604030504040204" pitchFamily="50" charset="-128"/>
              </a:rPr>
              <a:t>de-6.</a:t>
            </a:r>
            <a:r>
              <a:rPr lang="ja-JP" altLang="en-US" dirty="0">
                <a:latin typeface="メイリオ" panose="020B0604030504040204" pitchFamily="50" charset="-128"/>
              </a:rPr>
              <a:t> </a:t>
            </a:r>
            <a:r>
              <a:rPr lang="ja-JP" altLang="en-US" sz="4400" dirty="0">
                <a:latin typeface="メイリオ" panose="020B0604030504040204" pitchFamily="50" charset="-128"/>
              </a:rPr>
              <a:t>テーブル結合と</a:t>
            </a:r>
            <a:r>
              <a:rPr lang="en-US" altLang="ja-JP" sz="4400" dirty="0">
                <a:latin typeface="メイリオ" panose="020B0604030504040204" pitchFamily="50" charset="-128"/>
              </a:rPr>
              <a:t>SQL</a:t>
            </a:r>
            <a:r>
              <a:rPr lang="ja-JP" altLang="en-US" sz="4400" dirty="0">
                <a:latin typeface="メイリオ" panose="020B0604030504040204" pitchFamily="50" charset="-128"/>
              </a:rPr>
              <a:t>によるデータ統合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</a:t>
            </a:r>
            <a:r>
              <a:rPr lang="en-US" altLang="ja-JP">
                <a:hlinkClick r:id="rId5"/>
              </a:rPr>
              <a:t>jp/de/</a:t>
            </a:r>
            <a:r>
              <a:rPr lang="en-US" altLang="ja-JP" dirty="0">
                <a:hlinkClick r:id="rId5"/>
              </a:rPr>
              <a:t>de/index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8929E4-37F7-4D9E-B3EC-061FFD4DAC97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589DB-6101-C2E3-7A0F-161B9453E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8618F3-D4DF-70EB-C980-59EB031E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7223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SQL </a:t>
            </a:r>
            <a:r>
              <a:rPr lang="ja-JP" altLang="en-US" dirty="0"/>
              <a:t>による結合の具体例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D25CE9-82DE-ECC8-A6F0-40F90517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15" y="1429104"/>
            <a:ext cx="8620626" cy="3779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SELECT</a:t>
            </a:r>
            <a:r>
              <a:rPr lang="en-US" altLang="ja-JP" sz="2400" dirty="0"/>
              <a:t> </a:t>
            </a:r>
            <a:r>
              <a:rPr lang="ja-JP" altLang="en-US" sz="2400" dirty="0"/>
              <a:t>顧客</a:t>
            </a:r>
            <a:r>
              <a:rPr lang="en-US" altLang="ja-JP" sz="2400" dirty="0"/>
              <a:t>.</a:t>
            </a:r>
            <a:r>
              <a:rPr lang="ja-JP" altLang="en-US" sz="2400" dirty="0"/>
              <a:t>名前</a:t>
            </a:r>
            <a:r>
              <a:rPr lang="en-US" altLang="ja-JP" sz="2400" dirty="0"/>
              <a:t>, </a:t>
            </a:r>
            <a:r>
              <a:rPr lang="ja-JP" altLang="en-US" sz="2400" dirty="0"/>
              <a:t>注文</a:t>
            </a:r>
            <a:r>
              <a:rPr lang="en-US" altLang="ja-JP" sz="2400" dirty="0"/>
              <a:t>.</a:t>
            </a:r>
            <a:r>
              <a:rPr lang="ja-JP" altLang="en-US" sz="2400" dirty="0"/>
              <a:t>注文日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FROM</a:t>
            </a:r>
            <a:r>
              <a:rPr lang="en-US" altLang="ja-JP" sz="2400" dirty="0"/>
              <a:t> </a:t>
            </a:r>
            <a:r>
              <a:rPr lang="ja-JP" altLang="en-US" sz="2400" dirty="0"/>
              <a:t>顧客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INNER JOIN</a:t>
            </a:r>
            <a:r>
              <a:rPr lang="en-US" altLang="ja-JP" sz="2400" dirty="0"/>
              <a:t> </a:t>
            </a:r>
            <a:r>
              <a:rPr lang="ja-JP" altLang="en-US" sz="2400" dirty="0"/>
              <a:t>注文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ON</a:t>
            </a:r>
            <a:r>
              <a:rPr lang="en-US" altLang="ja-JP" sz="2400" dirty="0"/>
              <a:t> </a:t>
            </a:r>
            <a:r>
              <a:rPr lang="ja-JP" altLang="en-US" sz="2400" dirty="0"/>
              <a:t>顧客</a:t>
            </a:r>
            <a:r>
              <a:rPr lang="en-US" altLang="ja-JP" sz="2400" dirty="0"/>
              <a:t>.ID = </a:t>
            </a:r>
            <a:r>
              <a:rPr lang="ja-JP" altLang="en-US" sz="2400" dirty="0"/>
              <a:t>注文</a:t>
            </a:r>
            <a:r>
              <a:rPr lang="en-US" altLang="ja-JP" sz="2400" dirty="0"/>
              <a:t>.</a:t>
            </a:r>
            <a:r>
              <a:rPr lang="ja-JP" altLang="en-US" sz="2400" dirty="0"/>
              <a:t>顧客</a:t>
            </a:r>
            <a:r>
              <a:rPr lang="en-US" altLang="ja-JP" sz="2400" dirty="0"/>
              <a:t>ID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WHERE</a:t>
            </a:r>
            <a:r>
              <a:rPr lang="en-US" altLang="ja-JP" sz="2400" dirty="0"/>
              <a:t> </a:t>
            </a:r>
            <a:r>
              <a:rPr lang="ja-JP" altLang="en-US" sz="2400" dirty="0"/>
              <a:t>顧客</a:t>
            </a:r>
            <a:r>
              <a:rPr lang="en-US" altLang="ja-JP" sz="2400" dirty="0"/>
              <a:t>.</a:t>
            </a:r>
            <a:r>
              <a:rPr lang="ja-JP" altLang="en-US" sz="2400" dirty="0"/>
              <a:t>名前 </a:t>
            </a:r>
            <a:r>
              <a:rPr lang="en-US" altLang="ja-JP" sz="2400" dirty="0"/>
              <a:t>= '</a:t>
            </a:r>
            <a:r>
              <a:rPr lang="ja-JP" altLang="en-US" sz="2400" dirty="0"/>
              <a:t>山田</a:t>
            </a:r>
            <a:r>
              <a:rPr lang="en-US" altLang="ja-JP" sz="2400" dirty="0"/>
              <a:t>' </a:t>
            </a:r>
            <a:r>
              <a:rPr lang="en-US" altLang="ja-JP" sz="2400" b="1" dirty="0">
                <a:solidFill>
                  <a:srgbClr val="C00000"/>
                </a:solidFill>
              </a:rPr>
              <a:t>AND</a:t>
            </a:r>
            <a:r>
              <a:rPr lang="en-US" altLang="ja-JP" sz="2400" dirty="0"/>
              <a:t> </a:t>
            </a:r>
            <a:r>
              <a:rPr lang="ja-JP" altLang="en-US" sz="2400" dirty="0"/>
              <a:t>注文</a:t>
            </a:r>
            <a:r>
              <a:rPr lang="en-US" altLang="ja-JP" sz="2400" dirty="0"/>
              <a:t>.</a:t>
            </a:r>
            <a:r>
              <a:rPr lang="ja-JP" altLang="en-US" sz="2400" dirty="0"/>
              <a:t>注文日 </a:t>
            </a:r>
            <a:r>
              <a:rPr lang="en-US" altLang="ja-JP" sz="2400" dirty="0"/>
              <a:t>= ‘2024-11-03';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49378-9392-7382-CDB6-B5063DAD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3D6DAD-F486-80C7-D81A-1C1E0A8309AE}"/>
              </a:ext>
            </a:extLst>
          </p:cNvPr>
          <p:cNvSpPr txBox="1"/>
          <p:nvPr/>
        </p:nvSpPr>
        <p:spPr>
          <a:xfrm>
            <a:off x="828264" y="4594636"/>
            <a:ext cx="74874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/>
              <a:t>INNER JOIN </a:t>
            </a:r>
            <a:r>
              <a:rPr lang="ja-JP" altLang="en-US" sz="2800" dirty="0"/>
              <a:t>を使う結合 </a:t>
            </a:r>
            <a:r>
              <a:rPr lang="en-US" altLang="ja-JP" sz="2800" dirty="0"/>
              <a:t>SQL </a:t>
            </a:r>
            <a:r>
              <a:rPr lang="ja-JP" altLang="en-US" sz="2800" dirty="0"/>
              <a:t>は，</a:t>
            </a:r>
            <a:r>
              <a:rPr lang="en-US" altLang="ja-JP" sz="2800" dirty="0"/>
              <a:t>Access </a:t>
            </a:r>
            <a:r>
              <a:rPr lang="ja-JP" altLang="en-US" sz="2800" dirty="0"/>
              <a:t>でも，その他でも使える書き方</a:t>
            </a:r>
          </a:p>
        </p:txBody>
      </p:sp>
    </p:spTree>
    <p:extLst>
      <p:ext uri="{BB962C8B-B14F-4D97-AF65-F5344CB8AC3E}">
        <p14:creationId xmlns:p14="http://schemas.microsoft.com/office/powerpoint/2010/main" val="418370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6-2.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03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</a:t>
            </a:r>
            <a:r>
              <a:rPr lang="ja-JP" altLang="en-US" dirty="0"/>
              <a:t> 固有の </a:t>
            </a:r>
            <a:r>
              <a:rPr lang="en-US" altLang="ja-JP" dirty="0"/>
              <a:t>SQL </a:t>
            </a:r>
            <a:r>
              <a:rPr lang="ja-JP" altLang="en-US" dirty="0"/>
              <a:t>制約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SQL </a:t>
            </a:r>
            <a:r>
              <a:rPr kumimoji="1" lang="ja-JP" altLang="en-US" dirty="0"/>
              <a:t>の世界標準</a:t>
            </a:r>
            <a:r>
              <a:rPr lang="ja-JP" altLang="en-US" dirty="0"/>
              <a:t>： </a:t>
            </a:r>
            <a:r>
              <a:rPr lang="en-US" altLang="ja-JP" b="1" dirty="0"/>
              <a:t>INNER JOIN … ON </a:t>
            </a:r>
            <a:r>
              <a:rPr lang="ja-JP" altLang="en-US" b="1" dirty="0"/>
              <a:t>のあとで </a:t>
            </a:r>
            <a:r>
              <a:rPr lang="en-US" altLang="ja-JP" b="1" dirty="0"/>
              <a:t>AND, OR </a:t>
            </a:r>
            <a:r>
              <a:rPr lang="ja-JP" altLang="en-US" b="1" dirty="0"/>
              <a:t>が使える．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Access</a:t>
            </a:r>
            <a:r>
              <a:rPr lang="ja-JP" altLang="en-US" dirty="0"/>
              <a:t>： </a:t>
            </a:r>
            <a:r>
              <a:rPr lang="en-US" altLang="ja-JP" b="1" dirty="0"/>
              <a:t>ON </a:t>
            </a:r>
            <a:r>
              <a:rPr lang="ja-JP" altLang="en-US" b="1" dirty="0"/>
              <a:t>のあとで </a:t>
            </a:r>
            <a:r>
              <a:rPr lang="en-US" altLang="ja-JP" b="1" dirty="0"/>
              <a:t>AND, OR </a:t>
            </a:r>
            <a:r>
              <a:rPr lang="ja-JP" altLang="en-US" b="1" dirty="0"/>
              <a:t>が</a:t>
            </a:r>
            <a:r>
              <a:rPr lang="ja-JP" altLang="en-US" b="1" u="sng" dirty="0"/>
              <a:t>使えない</a:t>
            </a:r>
            <a:r>
              <a:rPr lang="ja-JP" altLang="en-US" b="1" dirty="0"/>
              <a:t>．</a:t>
            </a:r>
            <a:r>
              <a:rPr lang="en-US" altLang="ja-JP" b="1" u="sng" dirty="0"/>
              <a:t>AND </a:t>
            </a:r>
            <a:r>
              <a:rPr lang="ja-JP" altLang="en-US" b="1" u="sng" dirty="0"/>
              <a:t>の代替で </a:t>
            </a:r>
            <a:r>
              <a:rPr lang="en-US" altLang="ja-JP" b="1" u="sng" dirty="0"/>
              <a:t>WHERE </a:t>
            </a:r>
            <a:r>
              <a:rPr lang="ja-JP" altLang="en-US" b="1" u="sng" dirty="0"/>
              <a:t>を使う</a:t>
            </a:r>
            <a:endParaRPr kumimoji="1" lang="en-US" altLang="ja-JP" b="1" u="sng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476282" y="1765704"/>
            <a:ext cx="7051767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INNER 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lvl="0" indent="0">
              <a:lnSpc>
                <a:spcPct val="140000"/>
              </a:lnSpc>
              <a:buNone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r>
              <a:rPr lang="ja-JP" altLang="en-US" sz="2700" noProof="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en-US" altLang="ja-JP" sz="2700" b="1" noProof="0" dirty="0">
                <a:solidFill>
                  <a:srgbClr val="C00000"/>
                </a:solidFill>
                <a:latin typeface="Segoe UI" panose="020B0502040204020203" pitchFamily="34" charset="0"/>
              </a:rPr>
              <a:t>AND</a:t>
            </a:r>
            <a:r>
              <a:rPr lang="en-US" altLang="ja-JP" sz="27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solidFill>
                  <a:prstClr val="black"/>
                </a:solidFill>
                <a:latin typeface="Segoe UI" panose="020B0502040204020203" pitchFamily="34" charset="0"/>
              </a:rPr>
              <a:t>購入者 </a:t>
            </a:r>
            <a:r>
              <a:rPr lang="en-US" altLang="ja-JP" sz="2700" dirty="0">
                <a:solidFill>
                  <a:prstClr val="black"/>
                </a:solidFill>
                <a:latin typeface="Segoe UI" panose="020B0502040204020203" pitchFamily="34" charset="0"/>
              </a:rPr>
              <a:t>= 'X';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361983" y="5169863"/>
            <a:ext cx="716606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INNER 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lvl="0" indent="0">
              <a:lnSpc>
                <a:spcPct val="140000"/>
              </a:lnSpc>
              <a:buNone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WHERE</a:t>
            </a:r>
            <a:r>
              <a:rPr lang="en-US" altLang="ja-JP" sz="27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solidFill>
                  <a:prstClr val="black"/>
                </a:solidFill>
                <a:latin typeface="Segoe UI" panose="020B0502040204020203" pitchFamily="34" charset="0"/>
              </a:rPr>
              <a:t>購入者 </a:t>
            </a:r>
            <a:r>
              <a:rPr lang="en-US" altLang="ja-JP" sz="2700" dirty="0">
                <a:solidFill>
                  <a:prstClr val="black"/>
                </a:solidFill>
                <a:latin typeface="Segoe UI" panose="020B0502040204020203" pitchFamily="34" charset="0"/>
              </a:rPr>
              <a:t>= 'X';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2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710338-32A7-546B-F6DA-FC827C86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いまから演習で行うこと、注意点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FEE139-38B0-5DE9-8AC1-2182A1BB1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次の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つのテーブルを作成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【Access </a:t>
            </a:r>
            <a:r>
              <a:rPr kumimoji="1" lang="ja-JP" altLang="en-US" sz="2400" dirty="0"/>
              <a:t>での注意点</a:t>
            </a:r>
            <a:r>
              <a:rPr kumimoji="1" lang="en-US" altLang="ja-JP" sz="2400" dirty="0"/>
              <a:t>】</a:t>
            </a:r>
          </a:p>
          <a:p>
            <a:r>
              <a:rPr lang="en-US" altLang="ja-JP" sz="2400" b="1" dirty="0"/>
              <a:t>SQL</a:t>
            </a:r>
            <a:r>
              <a:rPr lang="ja-JP" altLang="en-US" sz="2400" b="1" dirty="0"/>
              <a:t>ビューでは、</a:t>
            </a:r>
            <a:r>
              <a:rPr lang="en-US" altLang="ja-JP" sz="2400" b="1" dirty="0"/>
              <a:t>SQL</a:t>
            </a:r>
            <a:r>
              <a:rPr lang="ja-JP" altLang="en-US" sz="2400" b="1" dirty="0"/>
              <a:t>文を１つずつ実行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（複数まとめての一括実行ができない）</a:t>
            </a:r>
            <a:endParaRPr lang="en-US" altLang="ja-JP" sz="2400" dirty="0"/>
          </a:p>
          <a:p>
            <a:r>
              <a:rPr kumimoji="1" lang="en-US" altLang="ja-JP" sz="2400" b="1" dirty="0"/>
              <a:t>CREATE TABLE</a:t>
            </a:r>
            <a:r>
              <a:rPr lang="ja-JP" altLang="en-US" sz="2400" b="1" dirty="0"/>
              <a:t> </a:t>
            </a:r>
            <a:r>
              <a:rPr kumimoji="1" lang="ja-JP" altLang="en-US" sz="2400" dirty="0"/>
              <a:t>では、「実行」の後、</a:t>
            </a:r>
            <a:r>
              <a:rPr kumimoji="1" lang="ja-JP" altLang="en-US" sz="2400" b="1" dirty="0"/>
              <a:t>画面が変化しない</a:t>
            </a:r>
            <a:r>
              <a:rPr kumimoji="1" lang="ja-JP" altLang="en-US" sz="2400" dirty="0"/>
              <a:t>が実行できている</a:t>
            </a:r>
            <a:endParaRPr kumimoji="1" lang="en-US" altLang="ja-JP" sz="2400" dirty="0"/>
          </a:p>
          <a:p>
            <a:r>
              <a:rPr kumimoji="1" lang="en-US" altLang="ja-JP" sz="2400" b="1" dirty="0"/>
              <a:t>INSERT INTO </a:t>
            </a:r>
            <a:r>
              <a:rPr kumimoji="1" lang="ja-JP" altLang="en-US" sz="2400" dirty="0"/>
              <a:t>では、「実行」の後、</a:t>
            </a:r>
            <a:r>
              <a:rPr lang="ja-JP" altLang="en-US" sz="2400" dirty="0"/>
              <a:t>確認表示が出る。その後、</a:t>
            </a:r>
            <a:r>
              <a:rPr kumimoji="1" lang="ja-JP" altLang="en-US" sz="2400" b="1" dirty="0"/>
              <a:t>画面が変化しない</a:t>
            </a:r>
            <a:r>
              <a:rPr kumimoji="1" lang="ja-JP" altLang="en-US" sz="2400" dirty="0"/>
              <a:t>が実行できている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93D461-C8A7-0BD4-47F9-B72D3D66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502E6C2-9854-FF8B-31E5-07D2686E6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64" y="1450073"/>
            <a:ext cx="3177874" cy="131717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447456D-EA4A-BE52-4426-05E22C34C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173" y="1411446"/>
            <a:ext cx="4592851" cy="13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4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演習１．</a:t>
            </a: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ビューを用いたテーブル定義</a:t>
            </a:r>
            <a:br>
              <a:rPr lang="en-US" altLang="ja-JP" dirty="0"/>
            </a:br>
            <a:r>
              <a:rPr lang="ja-JP" altLang="en-US" dirty="0"/>
              <a:t>とデータの追加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559093"/>
            <a:ext cx="5177644" cy="409436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ビューを開く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文の編集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create table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insert into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文の実行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66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31905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演習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096" y="946168"/>
            <a:ext cx="8332334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パソコンを使用する</a:t>
            </a:r>
            <a:br>
              <a:rPr lang="en-US" altLang="ja-JP" sz="2400" dirty="0">
                <a:latin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</a:rPr>
              <a:t>前もって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をインストールしておくこと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起動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br>
              <a:rPr lang="en-US" altLang="ja-JP" sz="2100" dirty="0"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空のデータベース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」を選び、「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</a:rPr>
              <a:t>」をクリック．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68FF45-76CA-48C1-83A3-D4BDCC1E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96" y="4556922"/>
            <a:ext cx="4446799" cy="21645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D456EC-0EEC-43E5-89EC-257EF0A8C39E}"/>
              </a:ext>
            </a:extLst>
          </p:cNvPr>
          <p:cNvSpPr/>
          <p:nvPr/>
        </p:nvSpPr>
        <p:spPr>
          <a:xfrm>
            <a:off x="2417094" y="5101243"/>
            <a:ext cx="1025761" cy="897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63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695" y="939422"/>
            <a:ext cx="7185710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テーブルツール画面</a:t>
            </a:r>
            <a:r>
              <a:rPr lang="ja-JP" altLang="en-US" sz="2400" dirty="0">
                <a:latin typeface="メイリオ" panose="020B0604030504040204" pitchFamily="50" charset="-128"/>
              </a:rPr>
              <a:t>が表示されることを確認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A0E256-381D-48E9-B446-DE2EEE7C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" y="1708220"/>
            <a:ext cx="8357507" cy="40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9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812323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0024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6.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を１つずつ入れ、「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53" y="3857178"/>
            <a:ext cx="7969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307557" y="1236930"/>
            <a:ext cx="8509334" cy="48936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ID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TEXT,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みかん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りんご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メロン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6011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0024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latin typeface="メイリオ" panose="020B0604030504040204" pitchFamily="50" charset="-128"/>
              </a:rPr>
              <a:t>(</a:t>
            </a:r>
            <a:r>
              <a:rPr lang="ja-JP" altLang="en-US" dirty="0">
                <a:latin typeface="メイリオ" panose="020B0604030504040204" pitchFamily="50" charset="-128"/>
              </a:rPr>
              <a:t>前のページから続き）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53" y="3857178"/>
            <a:ext cx="7969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307557" y="1236930"/>
            <a:ext cx="8509334" cy="45243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 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購入者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TEXT,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商品番号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('X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('X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3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Y', 2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8319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269" y="1828800"/>
            <a:ext cx="6355868" cy="4254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リレーショナルデータベースの基礎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コマンドの習得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テーブルの結合とデータ取得</a:t>
            </a:r>
            <a:endParaRPr lang="ja-JP" altLang="en-US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④ 実践的な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の応用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0117ADB-59EA-9C01-3A4B-53A849E9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73" y="867928"/>
            <a:ext cx="5577272" cy="62010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学習目標</a:t>
            </a:r>
          </a:p>
        </p:txBody>
      </p:sp>
    </p:spTree>
    <p:extLst>
      <p:ext uri="{BB962C8B-B14F-4D97-AF65-F5344CB8AC3E}">
        <p14:creationId xmlns:p14="http://schemas.microsoft.com/office/powerpoint/2010/main" val="3409516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37181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間違ってしまったときは、テーブル</a:t>
            </a:r>
            <a:r>
              <a:rPr lang="ja-JP" altLang="en-US" dirty="0"/>
              <a:t>の</a:t>
            </a:r>
            <a:r>
              <a:rPr kumimoji="1" lang="ja-JP" altLang="en-US" dirty="0"/>
              <a:t>削除</a:t>
            </a:r>
            <a:br>
              <a:rPr kumimoji="1" lang="en-US" altLang="ja-JP" dirty="0"/>
            </a:br>
            <a:r>
              <a:rPr kumimoji="1" lang="ja-JP" altLang="en-US" dirty="0"/>
              <a:t>を行ってからやり直した方が早い場合がある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5" y="1901335"/>
            <a:ext cx="3065096" cy="3500926"/>
          </a:xfrm>
        </p:spPr>
      </p:pic>
      <p:sp>
        <p:nvSpPr>
          <p:cNvPr id="12" name="正方形/長方形 11"/>
          <p:cNvSpPr/>
          <p:nvPr/>
        </p:nvSpPr>
        <p:spPr>
          <a:xfrm>
            <a:off x="923583" y="3580839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74193" y="4762725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486701" y="2563322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テーブルビュー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で、削除したいテーブルを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削除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6701" y="4135288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を削除するときは、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間違って必要な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を削除しない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ように、十分に注意する！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（元に戻せない）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7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r>
              <a:rPr lang="ja-JP" altLang="en-US" dirty="0"/>
              <a:t>演習２．</a:t>
            </a:r>
            <a:r>
              <a:rPr lang="en-US" altLang="ja-JP" dirty="0"/>
              <a:t>SQL </a:t>
            </a:r>
            <a:r>
              <a:rPr lang="ja-JP" altLang="en-US" dirty="0"/>
              <a:t>による結合．</a:t>
            </a:r>
            <a:r>
              <a:rPr lang="en-US" altLang="ja-JP" dirty="0"/>
              <a:t> 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ビューを使用．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INNER JOIN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ON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WHERE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複数の条件の指定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結合条件のない結合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89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</a:t>
            </a:r>
            <a:r>
              <a:rPr lang="ja-JP" altLang="en-US" dirty="0"/>
              <a:t>問い合わせ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en-US" altLang="ja-JP" sz="2400" b="1" dirty="0">
                <a:solidFill>
                  <a:srgbClr val="C00000"/>
                </a:solidFill>
              </a:rPr>
              <a:t>SQL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開く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。</a:t>
            </a:r>
            <a:r>
              <a:rPr lang="en-US" altLang="ja-JP" sz="2400" b="1" dirty="0"/>
              <a:t>select, from, where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</a:t>
            </a:r>
            <a:r>
              <a:rPr lang="en-US" altLang="ja-JP" sz="2400" dirty="0"/>
              <a:t>: select * from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where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実行の結果、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に画面が変わり、そこに</a:t>
            </a:r>
            <a:r>
              <a:rPr lang="ja-JP" altLang="en-US" sz="2400" b="1" dirty="0"/>
              <a:t>問い合わせの結果</a:t>
            </a:r>
            <a:r>
              <a:rPr lang="ja-JP" altLang="en-US" sz="2400" dirty="0"/>
              <a:t>が表示される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さらに</a:t>
            </a:r>
            <a:r>
              <a:rPr lang="en-US" altLang="ja-JP" sz="2400" dirty="0"/>
              <a:t>SQL </a:t>
            </a:r>
            <a:r>
              <a:rPr lang="ja-JP" altLang="en-US" sz="2400" dirty="0"/>
              <a:t>文の編集、実行を続ける場合には、</a:t>
            </a:r>
            <a:r>
              <a:rPr lang="ja-JP" altLang="en-US" sz="2400" b="1" u="sng" dirty="0"/>
              <a:t>画面を </a:t>
            </a:r>
            <a:r>
              <a:rPr lang="en-US" altLang="ja-JP" sz="2400" b="1" u="sng" dirty="0"/>
              <a:t>SQL </a:t>
            </a:r>
            <a:r>
              <a:rPr lang="ja-JP" altLang="en-US" sz="2400" b="1" u="sng" dirty="0"/>
              <a:t>ビューに切り替える</a:t>
            </a:r>
            <a:endParaRPr lang="en-US" altLang="ja-JP" sz="2400" b="1" u="sng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60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190501" y="361036"/>
            <a:ext cx="8839200" cy="753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2900" dirty="0"/>
              <a:t>SQL </a:t>
            </a:r>
            <a:r>
              <a:rPr lang="ja-JP" altLang="en-US" sz="2900" dirty="0"/>
              <a:t>問い合わせ（クエリ）で使用する２つのビュー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057" y="3904246"/>
            <a:ext cx="25490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文の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</a:t>
            </a:r>
            <a:endParaRPr kumimoji="1" lang="ja-JP" altLang="en-US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7649" y="4005532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問い合わせ（クエリ）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889482" y="3041700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 flipH="1">
            <a:off x="3980875" y="5044278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27" y="1759197"/>
            <a:ext cx="1800476" cy="105742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118182" y="2810157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27240" y="2111799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85" y="3627488"/>
            <a:ext cx="1350357" cy="99312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78285" y="3922841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97138" y="4695214"/>
            <a:ext cx="22733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" y="2657528"/>
            <a:ext cx="3259760" cy="9262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322" y="2875741"/>
            <a:ext cx="3427506" cy="8673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53376-2AB2-442E-8C83-26EF1A6892F3}"/>
              </a:ext>
            </a:extLst>
          </p:cNvPr>
          <p:cNvSpPr txBox="1"/>
          <p:nvPr/>
        </p:nvSpPr>
        <p:spPr>
          <a:xfrm>
            <a:off x="1680737" y="5962677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マウス操作でビューを切り替え</a:t>
            </a:r>
          </a:p>
        </p:txBody>
      </p:sp>
    </p:spTree>
    <p:extLst>
      <p:ext uri="{BB962C8B-B14F-4D97-AF65-F5344CB8AC3E}">
        <p14:creationId xmlns:p14="http://schemas.microsoft.com/office/powerpoint/2010/main" val="1118707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912545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0024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2.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を１つずつ入れ、</a:t>
            </a:r>
            <a:r>
              <a:rPr lang="ja-JP" altLang="en-US" sz="2800" dirty="0">
                <a:latin typeface="メイリオ" panose="020B0604030504040204" pitchFamily="50" charset="-128"/>
              </a:rPr>
              <a:t>「</a:t>
            </a:r>
            <a:r>
              <a:rPr lang="ja-JP" altLang="en-US" sz="28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800" b="1" dirty="0">
                <a:latin typeface="メイリオ" panose="020B0604030504040204" pitchFamily="50" charset="-128"/>
              </a:rPr>
              <a:t>SQL</a:t>
            </a:r>
            <a:r>
              <a:rPr lang="ja-JP" altLang="en-US" sz="2800" b="1" dirty="0">
                <a:latin typeface="メイリオ" panose="020B0604030504040204" pitchFamily="50" charset="-128"/>
              </a:rPr>
              <a:t>文</a:t>
            </a:r>
            <a:r>
              <a:rPr lang="ja-JP" altLang="en-US" sz="28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800" dirty="0">
                <a:latin typeface="メイリオ" panose="020B0604030504040204" pitchFamily="50" charset="-128"/>
              </a:rPr>
              <a:t> </a:t>
            </a:r>
            <a:endParaRPr lang="en-US" altLang="ja-JP" sz="28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03" y="1315497"/>
            <a:ext cx="796971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latin typeface="Arial" panose="020B0604020202020204" pitchFamily="34" charset="0"/>
              </a:rPr>
              <a:t>1. </a:t>
            </a:r>
            <a:r>
              <a:rPr lang="ja-JP" altLang="en-US" sz="2000" dirty="0">
                <a:latin typeface="Arial" panose="020B0604020202020204" pitchFamily="34" charset="0"/>
              </a:rPr>
              <a:t>単純な表示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select * FROM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  <a:r>
              <a:rPr lang="en-US" altLang="ja-JP" sz="2000" b="1" dirty="0">
                <a:latin typeface="Arial" panose="020B0604020202020204" pitchFamily="34" charset="0"/>
              </a:rPr>
              <a:t>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latin typeface="Arial" panose="020B0604020202020204" pitchFamily="34" charset="0"/>
              </a:rPr>
              <a:t>2. </a:t>
            </a:r>
            <a:r>
              <a:rPr lang="ja-JP" altLang="en-US" sz="2000" dirty="0">
                <a:latin typeface="Arial" panose="020B0604020202020204" pitchFamily="34" charset="0"/>
              </a:rPr>
              <a:t>結合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SELECT * FROM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INNER JOIN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ON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  <a:r>
              <a:rPr lang="en-US" altLang="ja-JP" sz="2000" b="1" dirty="0">
                <a:latin typeface="Arial" panose="020B0604020202020204" pitchFamily="34" charset="0"/>
              </a:rPr>
              <a:t>.ID =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  <a:r>
              <a:rPr lang="en-US" altLang="ja-JP" sz="2000" b="1" dirty="0">
                <a:latin typeface="Arial" panose="020B0604020202020204" pitchFamily="34" charset="0"/>
              </a:rPr>
              <a:t>.</a:t>
            </a:r>
            <a:r>
              <a:rPr lang="ja-JP" altLang="en-US" sz="2000" b="1" dirty="0">
                <a:latin typeface="Arial" panose="020B0604020202020204" pitchFamily="34" charset="0"/>
              </a:rPr>
              <a:t>商品番号</a:t>
            </a:r>
            <a:r>
              <a:rPr lang="en-US" altLang="ja-JP" sz="2000" b="1" dirty="0">
                <a:latin typeface="Arial" panose="020B0604020202020204" pitchFamily="34" charset="0"/>
              </a:rPr>
              <a:t>;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12" y="2184384"/>
            <a:ext cx="6138938" cy="130361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41" y="5101149"/>
            <a:ext cx="7354100" cy="13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0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0024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（前のページから続き）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73" y="846546"/>
            <a:ext cx="796971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latin typeface="Arial" panose="020B0604020202020204" pitchFamily="34" charset="0"/>
              </a:rPr>
              <a:t>3. </a:t>
            </a:r>
            <a:r>
              <a:rPr lang="ja-JP" altLang="en-US" sz="2000" dirty="0">
                <a:latin typeface="Arial" panose="020B0604020202020204" pitchFamily="34" charset="0"/>
              </a:rPr>
              <a:t>複数の条件の指定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SELECT * FROM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INNER JOIN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ON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  <a:r>
              <a:rPr lang="en-US" altLang="ja-JP" sz="2000" b="1" dirty="0">
                <a:latin typeface="Arial" panose="020B0604020202020204" pitchFamily="34" charset="0"/>
              </a:rPr>
              <a:t>.ID =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  <a:r>
              <a:rPr lang="en-US" altLang="ja-JP" sz="2000" b="1" dirty="0">
                <a:latin typeface="Arial" panose="020B0604020202020204" pitchFamily="34" charset="0"/>
              </a:rPr>
              <a:t>.</a:t>
            </a:r>
            <a:r>
              <a:rPr lang="ja-JP" altLang="en-US" sz="2000" b="1" dirty="0">
                <a:latin typeface="Arial" panose="020B0604020202020204" pitchFamily="34" charset="0"/>
              </a:rPr>
              <a:t>商品番号 </a:t>
            </a:r>
            <a:r>
              <a:rPr lang="en-US" altLang="ja-JP" sz="2000" b="1" dirty="0">
                <a:latin typeface="Arial" panose="020B0604020202020204" pitchFamily="34" charset="0"/>
              </a:rPr>
              <a:t>WHERE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  <a:r>
              <a:rPr lang="en-US" altLang="ja-JP" sz="2000" b="1" dirty="0">
                <a:latin typeface="Arial" panose="020B0604020202020204" pitchFamily="34" charset="0"/>
              </a:rPr>
              <a:t>.</a:t>
            </a:r>
            <a:r>
              <a:rPr lang="ja-JP" altLang="en-US" sz="2000" b="1" dirty="0">
                <a:latin typeface="Arial" panose="020B0604020202020204" pitchFamily="34" charset="0"/>
              </a:rPr>
              <a:t>購入者 </a:t>
            </a:r>
            <a:r>
              <a:rPr lang="en-US" altLang="ja-JP" sz="2000" b="1" dirty="0">
                <a:latin typeface="Arial" panose="020B0604020202020204" pitchFamily="34" charset="0"/>
              </a:rPr>
              <a:t>= 'X';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latin typeface="Arial" panose="020B0604020202020204" pitchFamily="34" charset="0"/>
              </a:rPr>
              <a:t>4. </a:t>
            </a:r>
            <a:r>
              <a:rPr lang="ja-JP" altLang="en-US" sz="2000" dirty="0">
                <a:latin typeface="Arial" panose="020B0604020202020204" pitchFamily="34" charset="0"/>
              </a:rPr>
              <a:t>表示される属性を絞り込む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SELECT </a:t>
            </a:r>
            <a:r>
              <a:rPr lang="ja-JP" altLang="en-US" sz="2000" b="1" dirty="0">
                <a:latin typeface="Arial" panose="020B0604020202020204" pitchFamily="34" charset="0"/>
              </a:rPr>
              <a:t>商品名</a:t>
            </a:r>
            <a:r>
              <a:rPr lang="en-US" altLang="ja-JP" sz="2000" b="1" dirty="0">
                <a:latin typeface="Arial" panose="020B0604020202020204" pitchFamily="34" charset="0"/>
              </a:rPr>
              <a:t>, </a:t>
            </a:r>
            <a:r>
              <a:rPr lang="ja-JP" altLang="en-US" sz="2000" b="1" dirty="0">
                <a:latin typeface="Arial" panose="020B0604020202020204" pitchFamily="34" charset="0"/>
              </a:rPr>
              <a:t>購入者</a:t>
            </a:r>
            <a:r>
              <a:rPr lang="en-US" altLang="ja-JP" sz="2000" b="1" dirty="0">
                <a:latin typeface="Arial" panose="020B0604020202020204" pitchFamily="34" charset="0"/>
              </a:rPr>
              <a:t>, </a:t>
            </a:r>
            <a:r>
              <a:rPr lang="ja-JP" altLang="en-US" sz="2000" b="1" dirty="0">
                <a:latin typeface="Arial" panose="020B0604020202020204" pitchFamily="34" charset="0"/>
              </a:rPr>
              <a:t>単価 </a:t>
            </a:r>
            <a:r>
              <a:rPr lang="en-US" altLang="ja-JP" sz="2000" b="1" dirty="0">
                <a:latin typeface="Arial" panose="020B0604020202020204" pitchFamily="34" charset="0"/>
              </a:rPr>
              <a:t>FROM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INNER JOIN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ON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  <a:r>
              <a:rPr lang="en-US" altLang="ja-JP" sz="2000" b="1" dirty="0">
                <a:latin typeface="Arial" panose="020B0604020202020204" pitchFamily="34" charset="0"/>
              </a:rPr>
              <a:t>.ID =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  <a:r>
              <a:rPr lang="en-US" altLang="ja-JP" sz="2000" b="1" dirty="0">
                <a:latin typeface="Arial" panose="020B0604020202020204" pitchFamily="34" charset="0"/>
              </a:rPr>
              <a:t>.</a:t>
            </a:r>
            <a:r>
              <a:rPr lang="ja-JP" altLang="en-US" sz="2000" b="1" dirty="0">
                <a:latin typeface="Arial" panose="020B0604020202020204" pitchFamily="34" charset="0"/>
              </a:rPr>
              <a:t>商品番号 </a:t>
            </a:r>
            <a:r>
              <a:rPr lang="en-US" altLang="ja-JP" sz="2000" b="1" dirty="0">
                <a:latin typeface="Arial" panose="020B0604020202020204" pitchFamily="34" charset="0"/>
              </a:rPr>
              <a:t>WHERE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  <a:r>
              <a:rPr lang="en-US" altLang="ja-JP" sz="2000" b="1" dirty="0">
                <a:latin typeface="Arial" panose="020B0604020202020204" pitchFamily="34" charset="0"/>
              </a:rPr>
              <a:t>.</a:t>
            </a:r>
            <a:r>
              <a:rPr lang="ja-JP" altLang="en-US" sz="2000" b="1" dirty="0">
                <a:latin typeface="Arial" panose="020B0604020202020204" pitchFamily="34" charset="0"/>
              </a:rPr>
              <a:t>購入者 </a:t>
            </a:r>
            <a:r>
              <a:rPr lang="en-US" altLang="ja-JP" sz="2000" b="1" dirty="0">
                <a:latin typeface="Arial" panose="020B0604020202020204" pitchFamily="34" charset="0"/>
              </a:rPr>
              <a:t>= 'X';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26" y="2251552"/>
            <a:ext cx="8004474" cy="117744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99" y="5231066"/>
            <a:ext cx="5815172" cy="14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90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0024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（前のページから続き）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553" y="1244920"/>
            <a:ext cx="796971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latin typeface="Arial" panose="020B0604020202020204" pitchFamily="34" charset="0"/>
              </a:rPr>
              <a:t>5. </a:t>
            </a:r>
            <a:r>
              <a:rPr lang="ja-JP" altLang="en-US" sz="2000" dirty="0">
                <a:latin typeface="Arial" panose="020B0604020202020204" pitchFamily="34" charset="0"/>
              </a:rPr>
              <a:t>今度は、購入者 </a:t>
            </a:r>
            <a:r>
              <a:rPr lang="en-US" altLang="ja-JP" sz="2000" dirty="0">
                <a:latin typeface="Arial" panose="020B0604020202020204" pitchFamily="34" charset="0"/>
              </a:rPr>
              <a:t>Y </a:t>
            </a:r>
            <a:r>
              <a:rPr lang="ja-JP" altLang="en-US" sz="2000" dirty="0">
                <a:latin typeface="Arial" panose="020B0604020202020204" pitchFamily="34" charset="0"/>
              </a:rPr>
              <a:t>に関するデータ取得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SELECT </a:t>
            </a:r>
            <a:r>
              <a:rPr lang="ja-JP" altLang="en-US" sz="2000" b="1" dirty="0">
                <a:latin typeface="Arial" panose="020B0604020202020204" pitchFamily="34" charset="0"/>
              </a:rPr>
              <a:t>商品名</a:t>
            </a:r>
            <a:r>
              <a:rPr lang="en-US" altLang="ja-JP" sz="2000" b="1" dirty="0">
                <a:latin typeface="Arial" panose="020B0604020202020204" pitchFamily="34" charset="0"/>
              </a:rPr>
              <a:t>, </a:t>
            </a:r>
            <a:r>
              <a:rPr lang="ja-JP" altLang="en-US" sz="2000" b="1" dirty="0">
                <a:latin typeface="Arial" panose="020B0604020202020204" pitchFamily="34" charset="0"/>
              </a:rPr>
              <a:t>購入者</a:t>
            </a:r>
            <a:r>
              <a:rPr lang="en-US" altLang="ja-JP" sz="2000" b="1" dirty="0">
                <a:latin typeface="Arial" panose="020B0604020202020204" pitchFamily="34" charset="0"/>
              </a:rPr>
              <a:t>, </a:t>
            </a:r>
            <a:r>
              <a:rPr lang="ja-JP" altLang="en-US" sz="2000" b="1" dirty="0">
                <a:latin typeface="Arial" panose="020B0604020202020204" pitchFamily="34" charset="0"/>
              </a:rPr>
              <a:t>単価 </a:t>
            </a:r>
            <a:r>
              <a:rPr lang="en-US" altLang="ja-JP" sz="2000" b="1" dirty="0">
                <a:latin typeface="Arial" panose="020B0604020202020204" pitchFamily="34" charset="0"/>
              </a:rPr>
              <a:t>FROM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INNER JOIN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ON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  <a:r>
              <a:rPr lang="en-US" altLang="ja-JP" sz="2000" b="1" dirty="0">
                <a:latin typeface="Arial" panose="020B0604020202020204" pitchFamily="34" charset="0"/>
              </a:rPr>
              <a:t>.ID =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  <a:r>
              <a:rPr lang="en-US" altLang="ja-JP" sz="2000" b="1" dirty="0">
                <a:latin typeface="Arial" panose="020B0604020202020204" pitchFamily="34" charset="0"/>
              </a:rPr>
              <a:t>.</a:t>
            </a:r>
            <a:r>
              <a:rPr lang="ja-JP" altLang="en-US" sz="2000" b="1" dirty="0">
                <a:latin typeface="Arial" panose="020B0604020202020204" pitchFamily="34" charset="0"/>
              </a:rPr>
              <a:t>商品番号 </a:t>
            </a:r>
            <a:r>
              <a:rPr lang="en-US" altLang="ja-JP" sz="2000" b="1" dirty="0">
                <a:latin typeface="Arial" panose="020B0604020202020204" pitchFamily="34" charset="0"/>
              </a:rPr>
              <a:t>WHERE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  <a:r>
              <a:rPr lang="en-US" altLang="ja-JP" sz="2000" b="1" dirty="0">
                <a:latin typeface="Arial" panose="020B0604020202020204" pitchFamily="34" charset="0"/>
              </a:rPr>
              <a:t>.</a:t>
            </a:r>
            <a:r>
              <a:rPr lang="ja-JP" altLang="en-US" sz="2000" b="1" dirty="0">
                <a:latin typeface="Arial" panose="020B0604020202020204" pitchFamily="34" charset="0"/>
              </a:rPr>
              <a:t>購入者 </a:t>
            </a:r>
            <a:r>
              <a:rPr lang="en-US" altLang="ja-JP" sz="2000" b="1" dirty="0">
                <a:latin typeface="Arial" panose="020B0604020202020204" pitchFamily="34" charset="0"/>
              </a:rPr>
              <a:t>= 'Y';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27" y="2664833"/>
            <a:ext cx="6506220" cy="12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82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EE5977C-C7D1-4111-8476-675F89599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84" y="1823729"/>
            <a:ext cx="5075634" cy="482442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165" y="38144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latin typeface="メイリオ" panose="020B0604030504040204" pitchFamily="50" charset="-128"/>
              </a:rPr>
              <a:t>3. </a:t>
            </a:r>
            <a:r>
              <a:rPr lang="ja-JP" altLang="en-US" dirty="0">
                <a:latin typeface="メイリオ" panose="020B0604030504040204" pitchFamily="50" charset="-128"/>
              </a:rPr>
              <a:t>結果を確認したら、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ビューに戻</a:t>
            </a:r>
            <a:r>
              <a:rPr lang="ja-JP" altLang="en-US" dirty="0">
                <a:latin typeface="メイリオ" panose="020B0604030504040204" pitchFamily="50" charset="-128"/>
              </a:rPr>
              <a:t>り、前のページで次の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文に進む</a:t>
            </a:r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484" y="2973570"/>
            <a:ext cx="788799" cy="1142270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91741" y="4874008"/>
            <a:ext cx="2531568" cy="67608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968224" y="1035100"/>
            <a:ext cx="4718429" cy="65515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865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r>
              <a:rPr lang="ja-JP" altLang="en-US" dirty="0"/>
              <a:t>演習３．実データによる演習．</a:t>
            </a:r>
            <a:br>
              <a:rPr lang="en-US" altLang="ja-JP" dirty="0"/>
            </a:b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ビューを使用．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INNER JOIN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ON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3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6-1.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252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7271A3-82D9-42AC-BBA7-76B78914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演習で行うこと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0AF468-73B5-4EA2-9846-F6DEA244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AD1DD7-E863-99E2-13AA-F33DE2B30351}"/>
              </a:ext>
            </a:extLst>
          </p:cNvPr>
          <p:cNvSpPr txBox="1"/>
          <p:nvPr/>
        </p:nvSpPr>
        <p:spPr>
          <a:xfrm>
            <a:off x="759815" y="1121298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次の２つのテーブルを結合する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DB764ED-3801-F452-294C-0A163D076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692" y="2182478"/>
            <a:ext cx="3594367" cy="149416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716B260-8B36-1650-DDCE-26501EFD29E7}"/>
              </a:ext>
            </a:extLst>
          </p:cNvPr>
          <p:cNvSpPr txBox="1"/>
          <p:nvPr/>
        </p:nvSpPr>
        <p:spPr>
          <a:xfrm>
            <a:off x="5260120" y="3879284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テーブル名：対象国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5A1723D-2BA5-AD48-6BC2-F48C5F864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34" y="2182478"/>
            <a:ext cx="5004059" cy="131276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87EAD2D-603F-EE88-CF23-8996DCD0EAF0}"/>
              </a:ext>
            </a:extLst>
          </p:cNvPr>
          <p:cNvSpPr txBox="1"/>
          <p:nvPr/>
        </p:nvSpPr>
        <p:spPr>
          <a:xfrm>
            <a:off x="599888" y="3857204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テーブル名：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米国成人調査データ</a:t>
            </a:r>
          </a:p>
        </p:txBody>
      </p:sp>
    </p:spTree>
    <p:extLst>
      <p:ext uri="{BB962C8B-B14F-4D97-AF65-F5344CB8AC3E}">
        <p14:creationId xmlns:p14="http://schemas.microsoft.com/office/powerpoint/2010/main" val="628560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演習で使うデータベース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22" y="5242551"/>
            <a:ext cx="8784157" cy="365126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ja-JP" altLang="en-US" sz="1500" dirty="0"/>
              <a:t>データの出典：</a:t>
            </a:r>
            <a:r>
              <a:rPr lang="en-US" altLang="ja-JP" sz="1500" dirty="0" err="1"/>
              <a:t>Lichman</a:t>
            </a:r>
            <a:r>
              <a:rPr lang="en-US" altLang="ja-JP" sz="1500" dirty="0"/>
              <a:t>, M. (2013).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500" dirty="0"/>
              <a:t>	UCI Machine Learning Repository [http://</a:t>
            </a:r>
            <a:r>
              <a:rPr lang="en-US" altLang="ja-JP" sz="1500" dirty="0" err="1"/>
              <a:t>archive.ics.uci.edu</a:t>
            </a:r>
            <a:r>
              <a:rPr lang="en-US" altLang="ja-JP" sz="1500" dirty="0"/>
              <a:t>/ml].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500" dirty="0"/>
              <a:t>	Irvine, CA: University of California, School of Information and Computer Science </a:t>
            </a:r>
            <a:r>
              <a:rPr lang="ja-JP" altLang="en-US" sz="1500" dirty="0"/>
              <a:t>（米国）</a:t>
            </a:r>
            <a:endParaRPr lang="en-US" altLang="ja-JP" sz="1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523" y="4525430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このデータを使います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（演習では、特定の職業、学歴、性別、母国を差別的に見ないようにしてください）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2760" y="864155"/>
            <a:ext cx="79896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米国成人調査データ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（１９９４年、米国における統計調査データのうち </a:t>
            </a:r>
            <a:r>
              <a:rPr kumimoji="0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32561 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人分）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7" y="1555563"/>
            <a:ext cx="8319176" cy="21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14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648" y="186368"/>
            <a:ext cx="8346333" cy="10594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米国成人調査データ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2A37F1-F18D-442B-BD71-FF1195A3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8" y="1032433"/>
            <a:ext cx="9018352" cy="472727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644034-2F36-4AE0-AC0E-9E61C930A6EC}"/>
              </a:ext>
            </a:extLst>
          </p:cNvPr>
          <p:cNvSpPr/>
          <p:nvPr/>
        </p:nvSpPr>
        <p:spPr>
          <a:xfrm>
            <a:off x="58528" y="3429000"/>
            <a:ext cx="970172" cy="236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39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6910" y="157174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5" y="-279133"/>
            <a:ext cx="9030385" cy="442751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82377" y="1789796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* FROM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米国成人調査データ</a:t>
            </a:r>
            <a:endParaRPr lang="en-US" altLang="ja-JP" sz="27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INNER JOIN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対象国</a:t>
            </a:r>
          </a:p>
          <a:p>
            <a:pPr marL="0" lvl="0" indent="0">
              <a:buNone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ON </a:t>
            </a:r>
            <a:r>
              <a:rPr lang="ja-JP" altLang="en-US" sz="27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米国成人調査データ</a:t>
            </a:r>
            <a:r>
              <a:rPr lang="en-US" altLang="ja-JP" sz="27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.</a:t>
            </a:r>
            <a:r>
              <a:rPr lang="ja-JP" altLang="en-US" sz="27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母国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対象国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;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BA969B-E784-A747-019E-BE8C25F758BE}"/>
              </a:ext>
            </a:extLst>
          </p:cNvPr>
          <p:cNvSpPr txBox="1"/>
          <p:nvPr/>
        </p:nvSpPr>
        <p:spPr>
          <a:xfrm>
            <a:off x="113615" y="180408"/>
            <a:ext cx="66479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結合によりインドと日本のデータを得る</a:t>
            </a:r>
            <a:endParaRPr kumimoji="1"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次の</a:t>
            </a:r>
            <a:r>
              <a:rPr kumimoji="1" lang="en-US" altLang="ja-JP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kumimoji="1"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を実行し、結果を確認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77" y="3636670"/>
            <a:ext cx="7839478" cy="28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99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1A2F2-F69E-4175-ACD9-D806B6554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85A24C5-5820-782A-408B-A8EA77FE3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25DAE5-3172-0C07-5F22-37B6A6A8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461" y="732656"/>
            <a:ext cx="6355868" cy="4254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リレーショナルデータベースの基礎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/>
              <a:t>テーブル間の関連性を理解し，複雑なデータを複数のテーブルで管理する能力を習得</a:t>
            </a:r>
            <a:endParaRPr lang="ja-JP" altLang="en-US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コマンドの習得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2400" dirty="0"/>
              <a:t>SQL</a:t>
            </a:r>
            <a:r>
              <a:rPr lang="ja-JP" altLang="en-US" sz="2400" dirty="0"/>
              <a:t>コマンドを反復練習し，必要なデータを効率的に選択・抽出する能力を向上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テーブルの結合とデータ取得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2400" dirty="0"/>
              <a:t>ON</a:t>
            </a:r>
            <a:r>
              <a:rPr lang="ja-JP" altLang="en-US" sz="2400" dirty="0"/>
              <a:t> と </a:t>
            </a:r>
            <a:r>
              <a:rPr lang="en-US" altLang="ja-JP" sz="2400" dirty="0"/>
              <a:t>WHERE </a:t>
            </a:r>
            <a:r>
              <a:rPr lang="ja-JP" altLang="en-US" sz="2400" dirty="0"/>
              <a:t>による指定により，複数のテーブルからデータを効率よく取得するスキルを習得</a:t>
            </a:r>
            <a:endParaRPr lang="ja-JP" altLang="en-US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④ 実践的な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の応用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2400" dirty="0"/>
              <a:t>SQL</a:t>
            </a:r>
            <a:r>
              <a:rPr lang="ja-JP" altLang="en-US" sz="2400" dirty="0"/>
              <a:t>の反復練習を通じて，理論的な知識と実際の操作の間のギャップを埋め，問題解決のためのスキルを向上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D3B44B-FE84-26B0-4C40-863D9FEC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EE4FEA1-7DBC-EF78-34B6-3F428D12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06" y="157990"/>
            <a:ext cx="5577272" cy="62010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学習目標の確認</a:t>
            </a:r>
          </a:p>
        </p:txBody>
      </p:sp>
    </p:spTree>
    <p:extLst>
      <p:ext uri="{BB962C8B-B14F-4D97-AF65-F5344CB8AC3E}">
        <p14:creationId xmlns:p14="http://schemas.microsoft.com/office/powerpoint/2010/main" val="373407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複雑な構造を持ったデータを効率的に管理することを可能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>
            <a:cxnSpLocks/>
          </p:cNvCxnSpPr>
          <p:nvPr/>
        </p:nvCxnSpPr>
        <p:spPr>
          <a:xfrm>
            <a:off x="3582429" y="4261016"/>
            <a:ext cx="1678881" cy="7127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3194315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477707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235842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9582" y="2576015"/>
            <a:ext cx="51748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みかん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と，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メロン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りんご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876449" y="3172962"/>
            <a:ext cx="278177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/>
          <p:cNvSpPr/>
          <p:nvPr/>
        </p:nvSpPr>
        <p:spPr>
          <a:xfrm rot="5400000">
            <a:off x="6364148" y="3519162"/>
            <a:ext cx="415498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36465" y="479913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8583" y="4671646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</p:spTree>
    <p:extLst>
      <p:ext uri="{BB962C8B-B14F-4D97-AF65-F5344CB8AC3E}">
        <p14:creationId xmlns:p14="http://schemas.microsoft.com/office/powerpoint/2010/main" val="367142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4612" y="846253"/>
            <a:ext cx="4998441" cy="533316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商品テーブルと購入テーブルを</a:t>
            </a:r>
            <a:r>
              <a:rPr lang="ja-JP" altLang="en-US" sz="2400" b="1" dirty="0"/>
              <a:t>結合</a:t>
            </a:r>
            <a:r>
              <a:rPr lang="ja-JP" altLang="en-US" sz="2400" dirty="0"/>
              <a:t>して、</a:t>
            </a:r>
            <a:r>
              <a:rPr lang="ja-JP" altLang="en-US" sz="2400" b="1" dirty="0"/>
              <a:t>購入者がどの商品を購入したかのデータ</a:t>
            </a:r>
            <a:r>
              <a:rPr lang="ja-JP" altLang="en-US" sz="2400" dirty="0"/>
              <a:t>を取得。</a:t>
            </a:r>
            <a:endParaRPr lang="en-US" altLang="ja-JP" sz="2400" dirty="0"/>
          </a:p>
          <a:p>
            <a:r>
              <a:rPr lang="ja-JP" altLang="en-US" sz="2400" b="1" dirty="0"/>
              <a:t>結合条件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商品テーブルの</a:t>
            </a:r>
            <a:r>
              <a:rPr lang="en-US" altLang="ja-JP" sz="2400" b="1" dirty="0"/>
              <a:t>ID</a:t>
            </a:r>
            <a:r>
              <a:rPr lang="ja-JP" altLang="en-US" sz="2400" b="1" dirty="0"/>
              <a:t>属性と購入テーブルの商品番号属性が等しい</a:t>
            </a:r>
            <a:r>
              <a:rPr lang="ja-JP" altLang="en-US" sz="2400" dirty="0"/>
              <a:t>場合に結合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4618956" y="5035122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JOIN </a:t>
            </a:r>
            <a:r>
              <a:rPr kumimoji="1" lang="ja-JP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r>
              <a:rPr kumimoji="1" lang="en-US" altLang="ja-JP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C867B66C-3477-4CB1-844A-519331FCE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60220"/>
              </p:ext>
            </p:extLst>
          </p:nvPr>
        </p:nvGraphicFramePr>
        <p:xfrm>
          <a:off x="4249521" y="3438030"/>
          <a:ext cx="45335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ID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58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</a:tbl>
          </a:graphicData>
        </a:graphic>
      </p:graphicFrame>
      <p:sp>
        <p:nvSpPr>
          <p:cNvPr id="14" name="右矢印 4">
            <a:extLst>
              <a:ext uri="{FF2B5EF4-FFF2-40B4-BE49-F238E27FC236}">
                <a16:creationId xmlns:a16="http://schemas.microsoft.com/office/drawing/2014/main" id="{A3A5A180-4D0C-4639-9357-9FDE91CC3C9C}"/>
              </a:ext>
            </a:extLst>
          </p:cNvPr>
          <p:cNvSpPr/>
          <p:nvPr/>
        </p:nvSpPr>
        <p:spPr>
          <a:xfrm>
            <a:off x="3557494" y="3438030"/>
            <a:ext cx="531594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5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74732"/>
            <a:ext cx="8753475" cy="52680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による結合の基本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47450D-3ED1-4A4C-94DD-3561C325E358}"/>
              </a:ext>
            </a:extLst>
          </p:cNvPr>
          <p:cNvSpPr txBox="1"/>
          <p:nvPr/>
        </p:nvSpPr>
        <p:spPr>
          <a:xfrm>
            <a:off x="5089286" y="4627705"/>
            <a:ext cx="37753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/>
              <a:t>結合条件</a:t>
            </a:r>
            <a:r>
              <a:rPr lang="ja-JP" altLang="en-US" sz="2800" dirty="0"/>
              <a:t>に基づいて，</a:t>
            </a:r>
            <a:endParaRPr lang="en-US" altLang="ja-JP" sz="28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/>
              <a:t>両テーブルのデータが</a:t>
            </a:r>
            <a:endParaRPr lang="en-US" altLang="ja-JP" sz="28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/>
              <a:t>結合される．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C867B66C-3477-4CB1-844A-519331FCEFE2}"/>
              </a:ext>
            </a:extLst>
          </p:cNvPr>
          <p:cNvGraphicFramePr>
            <a:graphicFrameLocks noGrp="1"/>
          </p:cNvGraphicFramePr>
          <p:nvPr/>
        </p:nvGraphicFramePr>
        <p:xfrm>
          <a:off x="4337995" y="3065787"/>
          <a:ext cx="45335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ID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58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</a:tbl>
          </a:graphicData>
        </a:graphic>
      </p:graphicFrame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974" y="1123522"/>
            <a:ext cx="3593856" cy="15516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INNER 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 dirty="0"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7400010" y="2124901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7525270" y="2168902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右矢印 4">
            <a:extLst>
              <a:ext uri="{FF2B5EF4-FFF2-40B4-BE49-F238E27FC236}">
                <a16:creationId xmlns:a16="http://schemas.microsoft.com/office/drawing/2014/main" id="{A3A5A180-4D0C-4639-9357-9FDE91CC3C9C}"/>
              </a:ext>
            </a:extLst>
          </p:cNvPr>
          <p:cNvSpPr/>
          <p:nvPr/>
        </p:nvSpPr>
        <p:spPr>
          <a:xfrm>
            <a:off x="3555497" y="3134452"/>
            <a:ext cx="531594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4013318" y="664922"/>
            <a:ext cx="27991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323013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結合条件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006435"/>
            <a:ext cx="8461208" cy="3172983"/>
          </a:xfrm>
        </p:spPr>
        <p:txBody>
          <a:bodyPr/>
          <a:lstStyle/>
          <a:p>
            <a:r>
              <a:rPr lang="ja-JP" altLang="en-US" b="1" dirty="0"/>
              <a:t>商品テーブルの「</a:t>
            </a:r>
            <a:r>
              <a:rPr lang="en-US" altLang="ja-JP" b="1" dirty="0"/>
              <a:t>ID</a:t>
            </a:r>
            <a:r>
              <a:rPr lang="ja-JP" altLang="en-US" b="1" dirty="0"/>
              <a:t>」と購入テーブルの「商品番号」属性が等しい</a:t>
            </a:r>
            <a:r>
              <a:rPr lang="ja-JP" altLang="en-US" dirty="0"/>
              <a:t>という結合条件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「</a:t>
            </a:r>
            <a:r>
              <a:rPr lang="ja-JP" altLang="en-US" b="1" dirty="0"/>
              <a:t>等しい値を持つ」という結合条件の表し方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044483" y="1092604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INNER 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4684519" y="2093983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4809779" y="2137984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1297827" y="634004"/>
            <a:ext cx="27991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883789" y="4093307"/>
            <a:ext cx="5001282" cy="65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883789" y="5839909"/>
            <a:ext cx="6202648" cy="72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76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9F43E-0DF9-6007-A4E2-09113E63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テーブル結合の総括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EB20A3-7C5B-B960-4DA6-5D7B18462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結合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異なるテーブルを一つにまとめる</a:t>
            </a:r>
            <a:r>
              <a:rPr kumimoji="1" lang="ja-JP" altLang="en-US" dirty="0"/>
              <a:t>操作である．</a:t>
            </a:r>
            <a:endParaRPr kumimoji="1" lang="en-US" altLang="ja-JP" dirty="0"/>
          </a:p>
          <a:p>
            <a:r>
              <a:rPr kumimoji="1" lang="ja-JP" altLang="en-US" b="1" dirty="0"/>
              <a:t>結合条件</a:t>
            </a:r>
            <a:r>
              <a:rPr kumimoji="1" lang="ja-JP" altLang="en-US" dirty="0"/>
              <a:t>は通常，</a:t>
            </a:r>
            <a:r>
              <a:rPr kumimoji="1" lang="ja-JP" altLang="en-US" b="1" dirty="0"/>
              <a:t>テーブルの特定の属性同士の値が等しい</a:t>
            </a:r>
            <a:r>
              <a:rPr kumimoji="1" lang="ja-JP" altLang="en-US" dirty="0"/>
              <a:t>という条件を指定する．</a:t>
            </a:r>
            <a:endParaRPr kumimoji="1" lang="en-US" altLang="ja-JP" dirty="0"/>
          </a:p>
          <a:p>
            <a:r>
              <a:rPr kumimoji="1" lang="ja-JP" altLang="en-US" dirty="0"/>
              <a:t>より複雑な結合条件なども指定できる．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DD046A-AEFA-3027-14E2-F8409E43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974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1852</Words>
  <Application>Microsoft Office PowerPoint</Application>
  <PresentationFormat>画面に合わせる (4:3)</PresentationFormat>
  <Paragraphs>421</Paragraphs>
  <Slides>34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34</vt:i4>
      </vt:variant>
    </vt:vector>
  </HeadingPairs>
  <TitlesOfParts>
    <vt:vector size="47" baseType="lpstr">
      <vt:lpstr>Söhne</vt:lpstr>
      <vt:lpstr>メイリオ</vt:lpstr>
      <vt:lpstr>游ゴシック</vt:lpstr>
      <vt:lpstr>Abadi</vt:lpstr>
      <vt:lpstr>Arial</vt:lpstr>
      <vt:lpstr>Calibri</vt:lpstr>
      <vt:lpstr>Courier New</vt:lpstr>
      <vt:lpstr>Inconsolata</vt:lpstr>
      <vt:lpstr>Segoe UI</vt:lpstr>
      <vt:lpstr>Office テーマ</vt:lpstr>
      <vt:lpstr>2_Office テーマ</vt:lpstr>
      <vt:lpstr>1_Office テーマ</vt:lpstr>
      <vt:lpstr>3_Office テーマ</vt:lpstr>
      <vt:lpstr>de-6. テーブル結合とSQLによるデータ統合</vt:lpstr>
      <vt:lpstr>学習目標</vt:lpstr>
      <vt:lpstr>6-1. イントロダクション</vt:lpstr>
      <vt:lpstr>リレーショナルデータベースの仕組み</vt:lpstr>
      <vt:lpstr>商品テーブルと購入テーブル</vt:lpstr>
      <vt:lpstr>結合の例</vt:lpstr>
      <vt:lpstr>SQL による結合の基本</vt:lpstr>
      <vt:lpstr>結合条件</vt:lpstr>
      <vt:lpstr>テーブル結合の総括</vt:lpstr>
      <vt:lpstr>SQL による結合の具体例</vt:lpstr>
      <vt:lpstr>6-2. 演習</vt:lpstr>
      <vt:lpstr>Access 固有の SQL 制約</vt:lpstr>
      <vt:lpstr>いまから演習で行うこと、注意点</vt:lpstr>
      <vt:lpstr>演習１．Access の SQL ビューを用いたテーブル定義 とデータの追加</vt:lpstr>
      <vt:lpstr>演習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間違ってしまったときは、テーブルの削除 を行ってからやり直した方が早い場合がある</vt:lpstr>
      <vt:lpstr>演習２．SQL による結合． Access の SQL ビューを使用． </vt:lpstr>
      <vt:lpstr>Access の SQL ビューを用いた問い合わせ</vt:lpstr>
      <vt:lpstr>SQL 問い合わせ（クエリ）で使用する２つのビュー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演習３．実データによる演習． Access の SQL ビューを使用． </vt:lpstr>
      <vt:lpstr>演習で行うこと</vt:lpstr>
      <vt:lpstr>演習で使うデータベース</vt:lpstr>
      <vt:lpstr>　　</vt:lpstr>
      <vt:lpstr>　　</vt:lpstr>
      <vt:lpstr>学習目標の確認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173</cp:revision>
  <dcterms:created xsi:type="dcterms:W3CDTF">2019-11-02T00:06:04Z</dcterms:created>
  <dcterms:modified xsi:type="dcterms:W3CDTF">2025-03-14T09:13:44Z</dcterms:modified>
</cp:coreProperties>
</file>