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9"/>
  </p:notesMasterIdLst>
  <p:sldIdLst>
    <p:sldId id="1037" r:id="rId2"/>
    <p:sldId id="1199" r:id="rId3"/>
    <p:sldId id="814" r:id="rId4"/>
    <p:sldId id="1155" r:id="rId5"/>
    <p:sldId id="955" r:id="rId6"/>
    <p:sldId id="838" r:id="rId7"/>
    <p:sldId id="345" r:id="rId8"/>
    <p:sldId id="534" r:id="rId9"/>
    <p:sldId id="532" r:id="rId10"/>
    <p:sldId id="1207" r:id="rId11"/>
    <p:sldId id="854" r:id="rId12"/>
    <p:sldId id="465" r:id="rId13"/>
    <p:sldId id="1193" r:id="rId14"/>
    <p:sldId id="1195" r:id="rId15"/>
    <p:sldId id="1197" r:id="rId16"/>
    <p:sldId id="1198" r:id="rId17"/>
    <p:sldId id="443" r:id="rId18"/>
    <p:sldId id="1156" r:id="rId19"/>
    <p:sldId id="825" r:id="rId20"/>
    <p:sldId id="1050" r:id="rId21"/>
    <p:sldId id="1061" r:id="rId22"/>
    <p:sldId id="1060" r:id="rId23"/>
    <p:sldId id="1154" r:id="rId24"/>
    <p:sldId id="396" r:id="rId25"/>
    <p:sldId id="397" r:id="rId26"/>
    <p:sldId id="398" r:id="rId27"/>
    <p:sldId id="399" r:id="rId28"/>
    <p:sldId id="1149" r:id="rId29"/>
    <p:sldId id="1153" r:id="rId30"/>
    <p:sldId id="1202" r:id="rId31"/>
    <p:sldId id="588" r:id="rId32"/>
    <p:sldId id="1205" r:id="rId33"/>
    <p:sldId id="387" r:id="rId34"/>
    <p:sldId id="1203" r:id="rId35"/>
    <p:sldId id="388" r:id="rId36"/>
    <p:sldId id="586" r:id="rId37"/>
    <p:sldId id="607" r:id="rId38"/>
    <p:sldId id="608" r:id="rId39"/>
    <p:sldId id="1152" r:id="rId40"/>
    <p:sldId id="609" r:id="rId41"/>
    <p:sldId id="610" r:id="rId42"/>
    <p:sldId id="611" r:id="rId43"/>
    <p:sldId id="1201" r:id="rId44"/>
    <p:sldId id="612" r:id="rId45"/>
    <p:sldId id="1204" r:id="rId46"/>
    <p:sldId id="1148" r:id="rId47"/>
    <p:sldId id="1206" r:id="rId48"/>
    <p:sldId id="401" r:id="rId49"/>
    <p:sldId id="1140" r:id="rId50"/>
    <p:sldId id="1142" r:id="rId51"/>
    <p:sldId id="1141" r:id="rId52"/>
    <p:sldId id="1143" r:id="rId53"/>
    <p:sldId id="1144" r:id="rId54"/>
    <p:sldId id="1145" r:id="rId55"/>
    <p:sldId id="1146" r:id="rId56"/>
    <p:sldId id="1147" r:id="rId57"/>
    <p:sldId id="1200" r:id="rId5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69" autoAdjust="0"/>
    <p:restoredTop sz="94660"/>
  </p:normalViewPr>
  <p:slideViewPr>
    <p:cSldViewPr snapToGrid="0">
      <p:cViewPr varScale="1">
        <p:scale>
          <a:sx n="56" d="100"/>
          <a:sy n="56" d="100"/>
        </p:scale>
        <p:origin x="660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-55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2024/9/9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927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8896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lang="ja-JP" altLang="en-US" smtClean="0">
                <a:solidFill>
                  <a:prstClr val="black"/>
                </a:solidFill>
              </a:rPr>
              <a:pPr/>
              <a:t>12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589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3511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128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0645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0530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2024/9/9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2024/9/9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2024/9/9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2024/9/9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2024/9/9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kkaneko.jp/de/de/index.html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onlinegdb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hyperlink" Target="https://www.tutorialspoint.com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colab.research.google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hyperlink" Target="https://pythontutor.com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paiza.io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11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50157" y="1122363"/>
            <a:ext cx="8243685" cy="2387600"/>
          </a:xfrm>
        </p:spPr>
        <p:txBody>
          <a:bodyPr>
            <a:noAutofit/>
          </a:bodyPr>
          <a:lstStyle/>
          <a:p>
            <a:r>
              <a:rPr lang="en-US" altLang="ja-JP" sz="4400" dirty="0">
                <a:latin typeface="メイリオ" panose="020B0604030504040204" pitchFamily="50" charset="-128"/>
              </a:rPr>
              <a:t>8. </a:t>
            </a:r>
            <a:r>
              <a:rPr lang="ja-JP" altLang="en-US" dirty="0">
                <a:latin typeface="メイリオ" panose="020B0604030504040204" pitchFamily="50" charset="-128"/>
              </a:rPr>
              <a:t>行の挿入，</a:t>
            </a:r>
            <a:r>
              <a:rPr lang="en-US" altLang="ja-JP" dirty="0">
                <a:latin typeface="メイリオ" panose="020B0604030504040204" pitchFamily="50" charset="-128"/>
              </a:rPr>
              <a:t>SQL</a:t>
            </a:r>
            <a:r>
              <a:rPr lang="ja-JP" altLang="en-US">
                <a:latin typeface="メイリオ" panose="020B0604030504040204" pitchFamily="50" charset="-128"/>
              </a:rPr>
              <a:t>問い合わせのまとめ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105" y="59281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メガネをかけた男性&#10;&#10;自動的に生成された説明">
            <a:extLst>
              <a:ext uri="{FF2B5EF4-FFF2-40B4-BE49-F238E27FC236}">
                <a16:creationId xmlns:a16="http://schemas.microsoft.com/office/drawing/2014/main" id="{1C3B59FE-4A47-434A-A600-E43D38ADCC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  <p:sp>
        <p:nvSpPr>
          <p:cNvPr id="8" name="字幕 7">
            <a:extLst>
              <a:ext uri="{FF2B5EF4-FFF2-40B4-BE49-F238E27FC236}">
                <a16:creationId xmlns:a16="http://schemas.microsoft.com/office/drawing/2014/main" id="{E246CD48-9EDC-44F7-8CDD-2B1DAA1CE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157" y="3301658"/>
            <a:ext cx="8266421" cy="1506085"/>
          </a:xfrm>
        </p:spPr>
        <p:txBody>
          <a:bodyPr>
            <a:normAutofit/>
          </a:bodyPr>
          <a:lstStyle/>
          <a:p>
            <a:r>
              <a:rPr lang="ja-JP" altLang="en-US" dirty="0"/>
              <a:t>（データベース演習）</a:t>
            </a:r>
          </a:p>
          <a:p>
            <a:r>
              <a:rPr lang="en-US" altLang="ja-JP" dirty="0"/>
              <a:t>URL: </a:t>
            </a:r>
            <a:r>
              <a:rPr lang="en-US" altLang="ja-JP" dirty="0">
                <a:hlinkClick r:id="rId5"/>
              </a:rPr>
              <a:t>https://www.kkaneko.</a:t>
            </a:r>
            <a:r>
              <a:rPr lang="en-US" altLang="ja-JP">
                <a:hlinkClick r:id="rId5"/>
              </a:rPr>
              <a:t>jp/de/</a:t>
            </a:r>
            <a:r>
              <a:rPr lang="en-US" altLang="ja-JP" dirty="0">
                <a:hlinkClick r:id="rId5"/>
              </a:rPr>
              <a:t>de/index</a:t>
            </a:r>
            <a:r>
              <a:rPr lang="en-US" altLang="ja-JP">
                <a:hlinkClick r:id="rId5"/>
              </a:rPr>
              <a:t>.html</a:t>
            </a:r>
            <a:endParaRPr lang="en-US" altLang="ja-JP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70952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38745" y="1302826"/>
            <a:ext cx="7378700" cy="37994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b="1" dirty="0">
                <a:solidFill>
                  <a:srgbClr val="C00000"/>
                </a:solidFill>
              </a:rPr>
              <a:t>リレーショナルデータベース</a:t>
            </a:r>
            <a:r>
              <a:rPr lang="ja-JP" altLang="en-US" dirty="0"/>
              <a:t>の</a:t>
            </a:r>
            <a:r>
              <a:rPr lang="ja-JP" altLang="en-US" b="1" dirty="0">
                <a:solidFill>
                  <a:srgbClr val="C00000"/>
                </a:solidFill>
              </a:rPr>
              <a:t>テーブル定義</a:t>
            </a:r>
            <a:r>
              <a:rPr lang="ja-JP" altLang="en-US" dirty="0"/>
              <a:t>は，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・</a:t>
            </a:r>
            <a:r>
              <a:rPr lang="ja-JP" altLang="en-US" b="1" dirty="0">
                <a:solidFill>
                  <a:srgbClr val="C00000"/>
                </a:solidFill>
              </a:rPr>
              <a:t>テーブル名</a:t>
            </a:r>
            <a:endParaRPr lang="en-US" altLang="ja-JP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ja-JP" altLang="en-US" dirty="0"/>
              <a:t>・各属性の</a:t>
            </a:r>
            <a:r>
              <a:rPr lang="ja-JP" altLang="en-US" b="1" dirty="0">
                <a:solidFill>
                  <a:srgbClr val="C00000"/>
                </a:solidFill>
              </a:rPr>
              <a:t>属性名</a:t>
            </a:r>
            <a:endParaRPr lang="en-US" altLang="ja-JP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ja-JP" altLang="en-US" dirty="0"/>
              <a:t>・各属性の</a:t>
            </a:r>
            <a:r>
              <a:rPr lang="ja-JP" altLang="en-US" b="1" dirty="0">
                <a:solidFill>
                  <a:srgbClr val="C00000"/>
                </a:solidFill>
              </a:rPr>
              <a:t>データ型</a:t>
            </a:r>
            <a:endParaRPr lang="en-US" altLang="ja-JP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ja-JP" altLang="en-US" b="1" u="sng" dirty="0">
                <a:solidFill>
                  <a:srgbClr val="FF0000"/>
                </a:solidFill>
              </a:rPr>
              <a:t>など</a:t>
            </a:r>
            <a:r>
              <a:rPr lang="ja-JP" altLang="en-US" dirty="0"/>
              <a:t>を定義すること</a:t>
            </a:r>
            <a:r>
              <a:rPr lang="ja-JP" altLang="en-US" dirty="0" err="1"/>
              <a:t>．，</a:t>
            </a:r>
            <a:r>
              <a:rPr lang="ja-JP" altLang="en-US" dirty="0"/>
              <a:t>参照整合性制約などの</a:t>
            </a:r>
            <a:r>
              <a:rPr lang="ja-JP" altLang="en-US" b="1" dirty="0">
                <a:solidFill>
                  <a:srgbClr val="C00000"/>
                </a:solidFill>
              </a:rPr>
              <a:t>制約</a:t>
            </a:r>
            <a:r>
              <a:rPr lang="ja-JP" altLang="en-US" dirty="0"/>
              <a:t>の指定も行う</a:t>
            </a:r>
            <a:endParaRPr lang="en-US" altLang="ja-JP" dirty="0"/>
          </a:p>
          <a:p>
            <a:pPr marL="0" indent="0">
              <a:buNone/>
            </a:pPr>
            <a:endParaRPr lang="ja-JP" altLang="en-US" dirty="0"/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474245" y="433306"/>
            <a:ext cx="8461208" cy="687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ja-JP" altLang="en-US" sz="3200" dirty="0">
                <a:solidFill>
                  <a:srgbClr val="FF0000"/>
                </a:solidFill>
              </a:rPr>
              <a:t>テーブル定義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716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811B4F-9E8A-4A7F-BE1E-EF4B73C1A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属性のデータ型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904D384-1F56-419E-BC98-917D33693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11</a:t>
            </a:fld>
            <a:endParaRPr kumimoji="1" lang="ja-JP" altLang="en-US"/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4F9C79DC-A6CE-4734-96ED-81460D1D9A1F}"/>
              </a:ext>
            </a:extLst>
          </p:cNvPr>
          <p:cNvGraphicFramePr>
            <a:graphicFrameLocks noGrp="1"/>
          </p:cNvGraphicFramePr>
          <p:nvPr/>
        </p:nvGraphicFramePr>
        <p:xfrm>
          <a:off x="764565" y="951160"/>
          <a:ext cx="7937175" cy="38830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8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9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9303">
                  <a:extLst>
                    <a:ext uri="{9D8B030D-6E8A-4147-A177-3AD203B41FA5}">
                      <a16:colId xmlns:a16="http://schemas.microsoft.com/office/drawing/2014/main" val="2036084990"/>
                    </a:ext>
                  </a:extLst>
                </a:gridCol>
              </a:tblGrid>
              <a:tr h="823894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Access</a:t>
                      </a:r>
                      <a:r>
                        <a:rPr kumimoji="1" lang="en-US" altLang="ja-JP" sz="2400" baseline="0" dirty="0"/>
                        <a:t> </a:t>
                      </a:r>
                      <a:r>
                        <a:rPr kumimoji="1" lang="ja-JP" altLang="en-US" sz="2400" baseline="0" dirty="0"/>
                        <a:t>の主なデータ型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SQL </a:t>
                      </a:r>
                      <a:r>
                        <a:rPr kumimoji="1" lang="ja-JP" altLang="en-US" sz="2400" dirty="0"/>
                        <a:t>のキーワード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endParaRPr kumimoji="1" lang="ja-JP" altLang="en-US" sz="2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/>
                        <a:t>NULL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空値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37146662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短いテキスト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/>
                        <a:t>char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文字列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長いテキスト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/>
                        <a:t>text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文字列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数値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/>
                        <a:t>integer, real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整数や浮動小数点数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日付／時刻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 err="1"/>
                        <a:t>datetime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日付や時刻など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Yes</a:t>
                      </a:r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／</a:t>
                      </a:r>
                      <a:r>
                        <a:rPr kumimoji="1" lang="en-US" altLang="ja-JP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No </a:t>
                      </a:r>
                      <a:endParaRPr kumimoji="1" lang="ja-JP" altLang="en-US" sz="2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/>
                        <a:t>bit, bool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ブール値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C93ABF5-6625-4029-88CE-7AEB79FFD9A2}"/>
              </a:ext>
            </a:extLst>
          </p:cNvPr>
          <p:cNvSpPr txBox="1"/>
          <p:nvPr/>
        </p:nvSpPr>
        <p:spPr>
          <a:xfrm>
            <a:off x="940661" y="5046977"/>
            <a:ext cx="7262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整数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 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integer, </a:t>
            </a:r>
            <a:r>
              <a:rPr kumimoji="1"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浮動小数点数</a:t>
            </a:r>
            <a:r>
              <a:rPr kumimoji="1" lang="ja-JP" altLang="en-US" sz="24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（小数付きの数）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 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real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8FD4C39-9E65-4742-B947-466BE3185DF0}"/>
              </a:ext>
            </a:extLst>
          </p:cNvPr>
          <p:cNvSpPr txBox="1"/>
          <p:nvPr/>
        </p:nvSpPr>
        <p:spPr>
          <a:xfrm>
            <a:off x="940661" y="5726174"/>
            <a:ext cx="69557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 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短いテキスト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半角 </a:t>
            </a: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255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文字分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までが目安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それ以上になる可能性があるときは</a:t>
            </a:r>
            <a:r>
              <a:rPr kumimoji="1"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長いテキスト</a:t>
            </a:r>
            <a:endParaRPr lang="en-US" altLang="ja-JP" sz="24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1770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37744" y="2472820"/>
            <a:ext cx="8725281" cy="1085959"/>
          </a:xfrm>
        </p:spPr>
        <p:txBody>
          <a:bodyPr>
            <a:normAutofit fontScale="90000"/>
          </a:bodyPr>
          <a:lstStyle/>
          <a:p>
            <a:r>
              <a:rPr lang="en-US" altLang="ja-JP" sz="3975" dirty="0">
                <a:latin typeface="メイリオ" panose="020B0604030504040204" pitchFamily="50" charset="-128"/>
              </a:rPr>
              <a:t>8-2.</a:t>
            </a:r>
            <a:r>
              <a:rPr lang="ja-JP" altLang="en-US" sz="3975" dirty="0">
                <a:latin typeface="メイリオ" panose="020B0604030504040204" pitchFamily="50" charset="-128"/>
              </a:rPr>
              <a:t> </a:t>
            </a:r>
            <a:r>
              <a:rPr lang="en-US" altLang="ja-JP" sz="3975" dirty="0">
                <a:latin typeface="メイリオ" panose="020B0604030504040204" pitchFamily="50" charset="-128"/>
              </a:rPr>
              <a:t>SQL </a:t>
            </a:r>
            <a:r>
              <a:rPr lang="ja-JP" altLang="en-US" sz="3975" dirty="0">
                <a:latin typeface="メイリオ" panose="020B0604030504040204" pitchFamily="50" charset="-128"/>
              </a:rPr>
              <a:t>による行の挿入・削除，更新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</a:rPr>
              <a:pPr/>
              <a:t>12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4073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A43D08-570D-4F09-8B4F-3028CAC38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SQL </a:t>
            </a:r>
            <a:r>
              <a:rPr kumimoji="1" lang="ja-JP" altLang="en-US" dirty="0"/>
              <a:t>によるデータベース操作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A7D9D56-9302-4F4F-87DD-FFEF6DAF9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13</a:t>
            </a:fld>
            <a:endParaRPr kumimoji="1" lang="ja-JP" altLang="en-US"/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626D1ADB-6D53-4D45-B39A-91FC52D28D17}"/>
              </a:ext>
            </a:extLst>
          </p:cNvPr>
          <p:cNvGraphicFramePr>
            <a:graphicFrameLocks noGrp="1"/>
          </p:cNvGraphicFramePr>
          <p:nvPr/>
        </p:nvGraphicFramePr>
        <p:xfrm>
          <a:off x="844316" y="1139175"/>
          <a:ext cx="6742954" cy="3594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14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14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5450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操作の種類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SQL</a:t>
                      </a:r>
                      <a:r>
                        <a:rPr kumimoji="1" lang="ja-JP" altLang="en-US" sz="2400" dirty="0"/>
                        <a:t> のキーワード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5450">
                <a:tc>
                  <a:txBody>
                    <a:bodyPr/>
                    <a:lstStyle/>
                    <a:p>
                      <a:r>
                        <a:rPr lang="ja-JP" altLang="en-US" sz="2400" dirty="0">
                          <a:latin typeface="Segoe UI" panose="020B0502040204020203" pitchFamily="34" charset="0"/>
                          <a:ea typeface="メイリオ" panose="020B0604030504040204" pitchFamily="50" charset="-128"/>
                          <a:cs typeface="Segoe UI" panose="020B0502040204020203" pitchFamily="34" charset="0"/>
                        </a:rPr>
                        <a:t>新しい行の</a:t>
                      </a:r>
                      <a:r>
                        <a:rPr lang="ja-JP" altLang="en-US" sz="240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ea typeface="メイリオ" panose="020B0604030504040204" pitchFamily="50" charset="-128"/>
                          <a:cs typeface="Segoe UI" panose="020B0502040204020203" pitchFamily="34" charset="0"/>
                        </a:rPr>
                        <a:t>挿入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1" dirty="0">
                          <a:solidFill>
                            <a:srgbClr val="C00000"/>
                          </a:solidFill>
                        </a:rPr>
                        <a:t>INSERT INTO</a:t>
                      </a:r>
                      <a:endParaRPr kumimoji="1" lang="ja-JP" alt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58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dirty="0">
                          <a:latin typeface="Segoe UI" panose="020B0502040204020203" pitchFamily="34" charset="0"/>
                          <a:ea typeface="メイリオ" panose="020B0604030504040204" pitchFamily="50" charset="-128"/>
                          <a:cs typeface="Segoe UI" panose="020B0502040204020203" pitchFamily="34" charset="0"/>
                        </a:rPr>
                        <a:t>条件に合致する行の</a:t>
                      </a:r>
                      <a:r>
                        <a:rPr lang="ja-JP" altLang="en-US" sz="240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ea typeface="メイリオ" panose="020B0604030504040204" pitchFamily="50" charset="-128"/>
                          <a:cs typeface="Segoe UI" panose="020B0502040204020203" pitchFamily="34" charset="0"/>
                        </a:rPr>
                        <a:t>削除</a:t>
                      </a:r>
                      <a:endParaRPr lang="en-US" altLang="ja-JP" sz="2400" dirty="0">
                        <a:solidFill>
                          <a:srgbClr val="C00000"/>
                        </a:solidFill>
                        <a:latin typeface="Segoe UI" panose="020B0502040204020203" pitchFamily="34" charset="0"/>
                        <a:ea typeface="メイリオ" panose="020B0604030504040204" pitchFamily="50" charset="-128"/>
                        <a:cs typeface="Segoe UI" panose="020B0502040204020203" pitchFamily="34" charset="0"/>
                      </a:endParaRPr>
                    </a:p>
                    <a:p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baseline="0" dirty="0">
                          <a:solidFill>
                            <a:srgbClr val="C00000"/>
                          </a:solidFill>
                        </a:rPr>
                        <a:t>DELETE FROM WHERE</a:t>
                      </a:r>
                      <a:endParaRPr kumimoji="1" lang="ja-JP" alt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78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dirty="0">
                          <a:latin typeface="Segoe UI" panose="020B0502040204020203" pitchFamily="34" charset="0"/>
                          <a:ea typeface="メイリオ" panose="020B0604030504040204" pitchFamily="50" charset="-128"/>
                          <a:cs typeface="Segoe UI" panose="020B0502040204020203" pitchFamily="34" charset="0"/>
                        </a:rPr>
                        <a:t>既存のデータの</a:t>
                      </a:r>
                      <a:r>
                        <a:rPr lang="ja-JP" altLang="en-US" sz="240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ea typeface="メイリオ" panose="020B0604030504040204" pitchFamily="50" charset="-128"/>
                          <a:cs typeface="Segoe UI" panose="020B0502040204020203" pitchFamily="34" charset="0"/>
                        </a:rPr>
                        <a:t>更新</a:t>
                      </a:r>
                      <a:endParaRPr lang="en-US" altLang="ja-JP" sz="2400" dirty="0">
                        <a:solidFill>
                          <a:srgbClr val="C00000"/>
                        </a:solidFill>
                        <a:latin typeface="Segoe UI" panose="020B0502040204020203" pitchFamily="34" charset="0"/>
                        <a:ea typeface="メイリオ" panose="020B0604030504040204" pitchFamily="50" charset="-128"/>
                        <a:cs typeface="Segoe UI" panose="020B0502040204020203" pitchFamily="34" charset="0"/>
                      </a:endParaRPr>
                    </a:p>
                    <a:p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1" baseline="0" dirty="0">
                          <a:solidFill>
                            <a:srgbClr val="C00000"/>
                          </a:solidFill>
                        </a:rPr>
                        <a:t>UPDATE SET WHERE</a:t>
                      </a:r>
                      <a:endParaRPr kumimoji="1" lang="ja-JP" altLang="en-US" sz="2400" b="1" dirty="0">
                        <a:solidFill>
                          <a:srgbClr val="C00000"/>
                        </a:solidFill>
                      </a:endParaRPr>
                    </a:p>
                    <a:p>
                      <a:endParaRPr kumimoji="1" lang="ja-JP" alt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3165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145E2C-70AB-4B4D-93D5-87D9DF959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挿入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720E3F7-9B10-4701-9175-2B1E4B009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14</a:t>
            </a:fld>
            <a:endParaRPr kumimoji="1" lang="ja-JP" altLang="en-US"/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3D9B204B-104D-4F55-B49A-5968DE2CBC8B}"/>
              </a:ext>
            </a:extLst>
          </p:cNvPr>
          <p:cNvGraphicFramePr>
            <a:graphicFrameLocks noGrp="1"/>
          </p:cNvGraphicFramePr>
          <p:nvPr/>
        </p:nvGraphicFramePr>
        <p:xfrm>
          <a:off x="5040975" y="1491462"/>
          <a:ext cx="3692929" cy="1628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1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0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0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名前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昼食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料金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A</a:t>
                      </a:r>
                      <a:endParaRPr kumimoji="1" lang="ja-JP" altLang="en-US" sz="1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そば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250</a:t>
                      </a:r>
                      <a:endParaRPr kumimoji="1" lang="ja-JP" altLang="en-US" sz="18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B</a:t>
                      </a:r>
                      <a:endParaRPr kumimoji="1" lang="ja-JP" altLang="en-US" sz="1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カレーライス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400</a:t>
                      </a:r>
                      <a:endParaRPr kumimoji="1" lang="ja-JP" altLang="en-US" sz="18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C</a:t>
                      </a:r>
                      <a:endParaRPr kumimoji="1" lang="ja-JP" altLang="en-US" sz="1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カレーライス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400</a:t>
                      </a:r>
                      <a:endParaRPr kumimoji="1" lang="ja-JP" altLang="en-US" sz="18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D</a:t>
                      </a:r>
                      <a:endParaRPr kumimoji="1" lang="ja-JP" altLang="en-US" sz="1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うどん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250</a:t>
                      </a:r>
                      <a:endParaRPr kumimoji="1" lang="ja-JP" altLang="en-US" sz="18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右矢印 10">
            <a:extLst>
              <a:ext uri="{FF2B5EF4-FFF2-40B4-BE49-F238E27FC236}">
                <a16:creationId xmlns:a16="http://schemas.microsoft.com/office/drawing/2014/main" id="{A53E9181-6448-42A6-9F47-79DB8102CD82}"/>
              </a:ext>
            </a:extLst>
          </p:cNvPr>
          <p:cNvSpPr/>
          <p:nvPr/>
        </p:nvSpPr>
        <p:spPr>
          <a:xfrm>
            <a:off x="4406775" y="1677545"/>
            <a:ext cx="327837" cy="9518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13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3468190-F200-4724-A54C-E845C6420435}"/>
              </a:ext>
            </a:extLst>
          </p:cNvPr>
          <p:cNvSpPr txBox="1"/>
          <p:nvPr/>
        </p:nvSpPr>
        <p:spPr>
          <a:xfrm>
            <a:off x="5490534" y="773620"/>
            <a:ext cx="1635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テーブル </a:t>
            </a:r>
            <a:r>
              <a:rPr kumimoji="1" lang="en-US" altLang="ja-JP" sz="2400" dirty="0"/>
              <a:t>T</a:t>
            </a:r>
            <a:endParaRPr kumimoji="1" lang="ja-JP" altLang="en-US" sz="24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E6523DA-B465-4048-BB47-9397BE5B0AEA}"/>
              </a:ext>
            </a:extLst>
          </p:cNvPr>
          <p:cNvSpPr txBox="1"/>
          <p:nvPr/>
        </p:nvSpPr>
        <p:spPr>
          <a:xfrm>
            <a:off x="1392360" y="773620"/>
            <a:ext cx="1635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テーブル </a:t>
            </a:r>
            <a:r>
              <a:rPr kumimoji="1" lang="en-US" altLang="ja-JP" sz="2400" dirty="0"/>
              <a:t>T</a:t>
            </a:r>
            <a:endParaRPr kumimoji="1" lang="ja-JP" altLang="en-US" sz="2400" dirty="0"/>
          </a:p>
        </p:txBody>
      </p:sp>
      <p:graphicFrame>
        <p:nvGraphicFramePr>
          <p:cNvPr id="14" name="表 13">
            <a:extLst>
              <a:ext uri="{FF2B5EF4-FFF2-40B4-BE49-F238E27FC236}">
                <a16:creationId xmlns:a16="http://schemas.microsoft.com/office/drawing/2014/main" id="{B5542A28-3DBA-4B70-95D7-44966F89DD69}"/>
              </a:ext>
            </a:extLst>
          </p:cNvPr>
          <p:cNvGraphicFramePr>
            <a:graphicFrameLocks noGrp="1"/>
          </p:cNvGraphicFramePr>
          <p:nvPr/>
        </p:nvGraphicFramePr>
        <p:xfrm>
          <a:off x="363587" y="1494431"/>
          <a:ext cx="3692929" cy="651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1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0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0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名前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昼食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料金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CABA0FE-3200-4878-B083-2D9E4352E511}"/>
              </a:ext>
            </a:extLst>
          </p:cNvPr>
          <p:cNvSpPr txBox="1"/>
          <p:nvPr/>
        </p:nvSpPr>
        <p:spPr>
          <a:xfrm>
            <a:off x="2013043" y="253381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空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DB89C93-87DD-43AA-85CE-531C6B59B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637" y="3966811"/>
            <a:ext cx="5241800" cy="1240559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C4E9592-8A0A-4A7E-B707-7B353DB89FFE}"/>
              </a:ext>
            </a:extLst>
          </p:cNvPr>
          <p:cNvSpPr txBox="1"/>
          <p:nvPr/>
        </p:nvSpPr>
        <p:spPr>
          <a:xfrm>
            <a:off x="321845" y="3429000"/>
            <a:ext cx="67169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〇 実行例（テーブル定義，３行の挿入，確認）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69E74AF1-5021-458F-A9AC-0CCC6B189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637" y="5376885"/>
            <a:ext cx="3987665" cy="137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077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145E2C-70AB-4B4D-93D5-87D9DF959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更新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720E3F7-9B10-4701-9175-2B1E4B009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15</a:t>
            </a:fld>
            <a:endParaRPr kumimoji="1" lang="ja-JP" altLang="en-US"/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3D9B204B-104D-4F55-B49A-5968DE2CBC8B}"/>
              </a:ext>
            </a:extLst>
          </p:cNvPr>
          <p:cNvGraphicFramePr>
            <a:graphicFrameLocks noGrp="1"/>
          </p:cNvGraphicFramePr>
          <p:nvPr/>
        </p:nvGraphicFramePr>
        <p:xfrm>
          <a:off x="566210" y="1220537"/>
          <a:ext cx="3692929" cy="1628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1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0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0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名前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昼食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料金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A</a:t>
                      </a:r>
                      <a:endParaRPr kumimoji="1" lang="ja-JP" altLang="en-US" sz="1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そば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250</a:t>
                      </a:r>
                      <a:endParaRPr kumimoji="1" lang="ja-JP" altLang="en-US" sz="18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B</a:t>
                      </a:r>
                      <a:endParaRPr kumimoji="1" lang="ja-JP" altLang="en-US" sz="1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カレーライス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400</a:t>
                      </a:r>
                      <a:endParaRPr kumimoji="1" lang="ja-JP" altLang="en-US" sz="18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C</a:t>
                      </a:r>
                      <a:endParaRPr kumimoji="1" lang="ja-JP" altLang="en-US" sz="1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カレーライス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400</a:t>
                      </a:r>
                      <a:endParaRPr kumimoji="1" lang="ja-JP" altLang="en-US" sz="18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D</a:t>
                      </a:r>
                      <a:endParaRPr kumimoji="1" lang="ja-JP" altLang="en-US" sz="1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b="1" dirty="0">
                          <a:solidFill>
                            <a:srgbClr val="FF0000"/>
                          </a:solidFill>
                        </a:rPr>
                        <a:t>うどん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>
                          <a:solidFill>
                            <a:srgbClr val="FF0000"/>
                          </a:solidFill>
                        </a:rPr>
                        <a:t>250</a:t>
                      </a:r>
                      <a:endParaRPr kumimoji="1" lang="ja-JP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右矢印 10">
            <a:extLst>
              <a:ext uri="{FF2B5EF4-FFF2-40B4-BE49-F238E27FC236}">
                <a16:creationId xmlns:a16="http://schemas.microsoft.com/office/drawing/2014/main" id="{A53E9181-6448-42A6-9F47-79DB8102CD82}"/>
              </a:ext>
            </a:extLst>
          </p:cNvPr>
          <p:cNvSpPr/>
          <p:nvPr/>
        </p:nvSpPr>
        <p:spPr>
          <a:xfrm>
            <a:off x="4495444" y="1516832"/>
            <a:ext cx="327837" cy="9518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13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3468190-F200-4724-A54C-E845C6420435}"/>
              </a:ext>
            </a:extLst>
          </p:cNvPr>
          <p:cNvSpPr txBox="1"/>
          <p:nvPr/>
        </p:nvSpPr>
        <p:spPr>
          <a:xfrm>
            <a:off x="5490534" y="773620"/>
            <a:ext cx="1635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テーブル </a:t>
            </a:r>
            <a:r>
              <a:rPr kumimoji="1" lang="en-US" altLang="ja-JP" sz="2400" dirty="0"/>
              <a:t>T</a:t>
            </a:r>
            <a:endParaRPr kumimoji="1" lang="ja-JP" altLang="en-US" sz="24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E6523DA-B465-4048-BB47-9397BE5B0AEA}"/>
              </a:ext>
            </a:extLst>
          </p:cNvPr>
          <p:cNvSpPr txBox="1"/>
          <p:nvPr/>
        </p:nvSpPr>
        <p:spPr>
          <a:xfrm>
            <a:off x="1392360" y="773620"/>
            <a:ext cx="1635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テーブル </a:t>
            </a:r>
            <a:r>
              <a:rPr kumimoji="1" lang="en-US" altLang="ja-JP" sz="2400" dirty="0"/>
              <a:t>T</a:t>
            </a:r>
            <a:endParaRPr kumimoji="1" lang="ja-JP" altLang="en-US" sz="24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C4E9592-8A0A-4A7E-B707-7B353DB89FFE}"/>
              </a:ext>
            </a:extLst>
          </p:cNvPr>
          <p:cNvSpPr txBox="1"/>
          <p:nvPr/>
        </p:nvSpPr>
        <p:spPr>
          <a:xfrm>
            <a:off x="321845" y="3124474"/>
            <a:ext cx="3331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〇 </a:t>
            </a:r>
            <a:r>
              <a:rPr kumimoji="1" lang="ja-JP" altLang="en-US" sz="2400" b="1" dirty="0"/>
              <a:t>演習</a:t>
            </a:r>
            <a:r>
              <a:rPr kumimoji="1" lang="ja-JP" altLang="en-US" sz="2400" dirty="0"/>
              <a:t>として次を行う</a:t>
            </a:r>
          </a:p>
        </p:txBody>
      </p:sp>
      <p:graphicFrame>
        <p:nvGraphicFramePr>
          <p:cNvPr id="18" name="表 17">
            <a:extLst>
              <a:ext uri="{FF2B5EF4-FFF2-40B4-BE49-F238E27FC236}">
                <a16:creationId xmlns:a16="http://schemas.microsoft.com/office/drawing/2014/main" id="{60D58501-04FF-4DC3-9950-86A93B237343}"/>
              </a:ext>
            </a:extLst>
          </p:cNvPr>
          <p:cNvGraphicFramePr>
            <a:graphicFrameLocks noGrp="1"/>
          </p:cNvGraphicFramePr>
          <p:nvPr/>
        </p:nvGraphicFramePr>
        <p:xfrm>
          <a:off x="5038606" y="1220537"/>
          <a:ext cx="3692929" cy="1628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1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0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0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名前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昼食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料金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A</a:t>
                      </a:r>
                      <a:endParaRPr kumimoji="1" lang="ja-JP" altLang="en-US" sz="1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そば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250</a:t>
                      </a:r>
                      <a:endParaRPr kumimoji="1" lang="ja-JP" altLang="en-US" sz="18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B</a:t>
                      </a:r>
                      <a:endParaRPr kumimoji="1" lang="ja-JP" altLang="en-US" sz="1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カレーライス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400</a:t>
                      </a:r>
                      <a:endParaRPr kumimoji="1" lang="ja-JP" altLang="en-US" sz="18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C</a:t>
                      </a:r>
                      <a:endParaRPr kumimoji="1" lang="ja-JP" altLang="en-US" sz="1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カレーライス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400</a:t>
                      </a:r>
                      <a:endParaRPr kumimoji="1" lang="ja-JP" altLang="en-US" sz="18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D</a:t>
                      </a:r>
                      <a:endParaRPr kumimoji="1" lang="ja-JP" altLang="en-US" sz="1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b="1" dirty="0">
                          <a:solidFill>
                            <a:srgbClr val="FF0000"/>
                          </a:solidFill>
                        </a:rPr>
                        <a:t>うどん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>
                          <a:solidFill>
                            <a:srgbClr val="FF0000"/>
                          </a:solidFill>
                        </a:rPr>
                        <a:t>300</a:t>
                      </a:r>
                      <a:endParaRPr kumimoji="1" lang="ja-JP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図 5">
            <a:extLst>
              <a:ext uri="{FF2B5EF4-FFF2-40B4-BE49-F238E27FC236}">
                <a16:creationId xmlns:a16="http://schemas.microsoft.com/office/drawing/2014/main" id="{02CCFFCC-E281-4B61-A980-14C20AE57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70" y="3553133"/>
            <a:ext cx="6238648" cy="1850385"/>
          </a:xfrm>
          <a:prstGeom prst="rect">
            <a:avLst/>
          </a:prstGeom>
        </p:spPr>
      </p:pic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3D66E0B6-F5B4-4158-B3C5-6954F50BE406}"/>
              </a:ext>
            </a:extLst>
          </p:cNvPr>
          <p:cNvCxnSpPr/>
          <p:nvPr/>
        </p:nvCxnSpPr>
        <p:spPr>
          <a:xfrm flipH="1">
            <a:off x="6738851" y="4931601"/>
            <a:ext cx="637309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8C47B8E-1AD1-402E-98AA-BAAAD0D5B528}"/>
              </a:ext>
            </a:extLst>
          </p:cNvPr>
          <p:cNvSpPr txBox="1"/>
          <p:nvPr/>
        </p:nvSpPr>
        <p:spPr>
          <a:xfrm>
            <a:off x="7370618" y="4700768"/>
            <a:ext cx="13468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更新を</a:t>
            </a:r>
            <a:endParaRPr kumimoji="1" lang="en-US" altLang="ja-JP" sz="2400" dirty="0"/>
          </a:p>
          <a:p>
            <a:r>
              <a:rPr kumimoji="1" lang="ja-JP" altLang="en-US" sz="2400" dirty="0"/>
              <a:t>行う </a:t>
            </a:r>
            <a:r>
              <a:rPr kumimoji="1" lang="en-US" altLang="ja-JP" sz="2400" dirty="0"/>
              <a:t>SQL</a:t>
            </a:r>
            <a:endParaRPr kumimoji="1" lang="ja-JP" altLang="en-US" sz="2400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94279D8E-AD95-48A8-AA6A-7DD6BDA7E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269" y="5521509"/>
            <a:ext cx="3047421" cy="125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023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F9273AA-8162-4C66-92CD-12B426E02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368" y="3586139"/>
            <a:ext cx="6354872" cy="1996376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7D145E2C-70AB-4B4D-93D5-87D9DF959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削除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720E3F7-9B10-4701-9175-2B1E4B009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7" name="右矢印 10">
            <a:extLst>
              <a:ext uri="{FF2B5EF4-FFF2-40B4-BE49-F238E27FC236}">
                <a16:creationId xmlns:a16="http://schemas.microsoft.com/office/drawing/2014/main" id="{A53E9181-6448-42A6-9F47-79DB8102CD82}"/>
              </a:ext>
            </a:extLst>
          </p:cNvPr>
          <p:cNvSpPr/>
          <p:nvPr/>
        </p:nvSpPr>
        <p:spPr>
          <a:xfrm>
            <a:off x="4495444" y="1516832"/>
            <a:ext cx="327837" cy="9518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13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3468190-F200-4724-A54C-E845C6420435}"/>
              </a:ext>
            </a:extLst>
          </p:cNvPr>
          <p:cNvSpPr txBox="1"/>
          <p:nvPr/>
        </p:nvSpPr>
        <p:spPr>
          <a:xfrm>
            <a:off x="5490534" y="773620"/>
            <a:ext cx="1635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テーブル </a:t>
            </a:r>
            <a:r>
              <a:rPr kumimoji="1" lang="en-US" altLang="ja-JP" sz="2400" dirty="0"/>
              <a:t>T</a:t>
            </a:r>
            <a:endParaRPr kumimoji="1" lang="ja-JP" altLang="en-US" sz="24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E6523DA-B465-4048-BB47-9397BE5B0AEA}"/>
              </a:ext>
            </a:extLst>
          </p:cNvPr>
          <p:cNvSpPr txBox="1"/>
          <p:nvPr/>
        </p:nvSpPr>
        <p:spPr>
          <a:xfrm>
            <a:off x="1392360" y="773620"/>
            <a:ext cx="1635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テーブル </a:t>
            </a:r>
            <a:r>
              <a:rPr kumimoji="1" lang="en-US" altLang="ja-JP" sz="2400" dirty="0"/>
              <a:t>T</a:t>
            </a:r>
            <a:endParaRPr kumimoji="1" lang="ja-JP" altLang="en-US" sz="24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C4E9592-8A0A-4A7E-B707-7B353DB89FFE}"/>
              </a:ext>
            </a:extLst>
          </p:cNvPr>
          <p:cNvSpPr txBox="1"/>
          <p:nvPr/>
        </p:nvSpPr>
        <p:spPr>
          <a:xfrm>
            <a:off x="321845" y="3124474"/>
            <a:ext cx="3331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〇 </a:t>
            </a:r>
            <a:r>
              <a:rPr kumimoji="1" lang="ja-JP" altLang="en-US" sz="2400" b="1" dirty="0"/>
              <a:t>演習</a:t>
            </a:r>
            <a:r>
              <a:rPr kumimoji="1" lang="ja-JP" altLang="en-US" sz="2400" dirty="0"/>
              <a:t>として次を行う</a:t>
            </a:r>
          </a:p>
        </p:txBody>
      </p:sp>
      <p:graphicFrame>
        <p:nvGraphicFramePr>
          <p:cNvPr id="18" name="表 17">
            <a:extLst>
              <a:ext uri="{FF2B5EF4-FFF2-40B4-BE49-F238E27FC236}">
                <a16:creationId xmlns:a16="http://schemas.microsoft.com/office/drawing/2014/main" id="{60D58501-04FF-4DC3-9950-86A93B237343}"/>
              </a:ext>
            </a:extLst>
          </p:cNvPr>
          <p:cNvGraphicFramePr>
            <a:graphicFrameLocks noGrp="1"/>
          </p:cNvGraphicFramePr>
          <p:nvPr/>
        </p:nvGraphicFramePr>
        <p:xfrm>
          <a:off x="566210" y="1234745"/>
          <a:ext cx="3692929" cy="1628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1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0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0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名前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昼食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料金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800" b="1" dirty="0">
                          <a:solidFill>
                            <a:srgbClr val="FF0000"/>
                          </a:solidFill>
                        </a:rPr>
                        <a:t>A</a:t>
                      </a:r>
                      <a:endParaRPr kumimoji="1" lang="ja-JP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b="1" dirty="0">
                          <a:solidFill>
                            <a:srgbClr val="FF0000"/>
                          </a:solidFill>
                        </a:rPr>
                        <a:t>そば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>
                          <a:solidFill>
                            <a:srgbClr val="FF0000"/>
                          </a:solidFill>
                        </a:rPr>
                        <a:t>250</a:t>
                      </a:r>
                      <a:endParaRPr kumimoji="1" lang="ja-JP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B</a:t>
                      </a:r>
                      <a:endParaRPr kumimoji="1" lang="ja-JP" altLang="en-US" sz="1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カレーライス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400</a:t>
                      </a:r>
                      <a:endParaRPr kumimoji="1" lang="ja-JP" altLang="en-US" sz="18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800" b="0" dirty="0">
                          <a:solidFill>
                            <a:schemeClr val="tx1"/>
                          </a:solidFill>
                        </a:rPr>
                        <a:t>C</a:t>
                      </a:r>
                      <a:endParaRPr kumimoji="1" lang="ja-JP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b="0" dirty="0">
                          <a:solidFill>
                            <a:schemeClr val="tx1"/>
                          </a:solidFill>
                        </a:rPr>
                        <a:t>カレーライス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0" dirty="0">
                          <a:solidFill>
                            <a:schemeClr val="tx1"/>
                          </a:solidFill>
                        </a:rPr>
                        <a:t>400</a:t>
                      </a:r>
                      <a:endParaRPr kumimoji="1" lang="ja-JP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800" b="0" dirty="0">
                          <a:solidFill>
                            <a:schemeClr val="tx1"/>
                          </a:solidFill>
                        </a:rPr>
                        <a:t>D</a:t>
                      </a:r>
                      <a:endParaRPr kumimoji="1" lang="ja-JP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b="0" dirty="0">
                          <a:solidFill>
                            <a:schemeClr val="tx1"/>
                          </a:solidFill>
                        </a:rPr>
                        <a:t>うどん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0" dirty="0">
                          <a:solidFill>
                            <a:schemeClr val="tx1"/>
                          </a:solidFill>
                        </a:rPr>
                        <a:t>300</a:t>
                      </a:r>
                      <a:endParaRPr kumimoji="1" lang="ja-JP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3D66E0B6-F5B4-4158-B3C5-6954F50BE406}"/>
              </a:ext>
            </a:extLst>
          </p:cNvPr>
          <p:cNvCxnSpPr>
            <a:cxnSpLocks/>
          </p:cNvCxnSpPr>
          <p:nvPr/>
        </p:nvCxnSpPr>
        <p:spPr>
          <a:xfrm flipH="1">
            <a:off x="5248103" y="5208692"/>
            <a:ext cx="2200101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8C47B8E-1AD1-402E-98AA-BAAAD0D5B528}"/>
              </a:ext>
            </a:extLst>
          </p:cNvPr>
          <p:cNvSpPr txBox="1"/>
          <p:nvPr/>
        </p:nvSpPr>
        <p:spPr>
          <a:xfrm>
            <a:off x="7520247" y="4955692"/>
            <a:ext cx="13468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削除を</a:t>
            </a:r>
            <a:endParaRPr kumimoji="1" lang="en-US" altLang="ja-JP" sz="2400" dirty="0"/>
          </a:p>
          <a:p>
            <a:r>
              <a:rPr kumimoji="1" lang="ja-JP" altLang="en-US" sz="2400" dirty="0"/>
              <a:t>行う </a:t>
            </a:r>
            <a:r>
              <a:rPr kumimoji="1" lang="en-US" altLang="ja-JP" sz="2400" dirty="0"/>
              <a:t>SQL</a:t>
            </a:r>
            <a:endParaRPr kumimoji="1" lang="ja-JP" altLang="en-US" sz="2400" dirty="0"/>
          </a:p>
        </p:txBody>
      </p:sp>
      <p:graphicFrame>
        <p:nvGraphicFramePr>
          <p:cNvPr id="14" name="表 13">
            <a:extLst>
              <a:ext uri="{FF2B5EF4-FFF2-40B4-BE49-F238E27FC236}">
                <a16:creationId xmlns:a16="http://schemas.microsoft.com/office/drawing/2014/main" id="{5202FE43-94AD-45B4-9D80-FEDA0424E63E}"/>
              </a:ext>
            </a:extLst>
          </p:cNvPr>
          <p:cNvGraphicFramePr>
            <a:graphicFrameLocks noGrp="1"/>
          </p:cNvGraphicFramePr>
          <p:nvPr/>
        </p:nvGraphicFramePr>
        <p:xfrm>
          <a:off x="5024533" y="1234745"/>
          <a:ext cx="3692929" cy="1303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1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0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0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名前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昼食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料金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800" b="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kumimoji="1" lang="ja-JP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b="0" dirty="0">
                          <a:solidFill>
                            <a:schemeClr val="tx1"/>
                          </a:solidFill>
                        </a:rPr>
                        <a:t>カレーライス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0" dirty="0">
                          <a:solidFill>
                            <a:schemeClr val="tx1"/>
                          </a:solidFill>
                        </a:rPr>
                        <a:t>400</a:t>
                      </a:r>
                      <a:endParaRPr kumimoji="1" lang="ja-JP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800" b="0" dirty="0">
                          <a:solidFill>
                            <a:schemeClr val="tx1"/>
                          </a:solidFill>
                        </a:rPr>
                        <a:t>C</a:t>
                      </a:r>
                      <a:endParaRPr kumimoji="1" lang="ja-JP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b="0" dirty="0">
                          <a:solidFill>
                            <a:schemeClr val="tx1"/>
                          </a:solidFill>
                        </a:rPr>
                        <a:t>カレーライス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0" dirty="0">
                          <a:solidFill>
                            <a:schemeClr val="tx1"/>
                          </a:solidFill>
                        </a:rPr>
                        <a:t>400</a:t>
                      </a:r>
                      <a:endParaRPr kumimoji="1" lang="ja-JP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800" b="0" dirty="0">
                          <a:solidFill>
                            <a:schemeClr val="tx1"/>
                          </a:solidFill>
                        </a:rPr>
                        <a:t>D</a:t>
                      </a:r>
                      <a:endParaRPr kumimoji="1" lang="ja-JP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b="0" dirty="0">
                          <a:solidFill>
                            <a:schemeClr val="tx1"/>
                          </a:solidFill>
                        </a:rPr>
                        <a:t>うどん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0" dirty="0">
                          <a:solidFill>
                            <a:schemeClr val="tx1"/>
                          </a:solidFill>
                        </a:rPr>
                        <a:t>300</a:t>
                      </a:r>
                      <a:endParaRPr kumimoji="1" lang="ja-JP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" name="図 9">
            <a:extLst>
              <a:ext uri="{FF2B5EF4-FFF2-40B4-BE49-F238E27FC236}">
                <a16:creationId xmlns:a16="http://schemas.microsoft.com/office/drawing/2014/main" id="{B130EFB7-1AE5-442C-BBE3-71513ECAB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367" y="5670670"/>
            <a:ext cx="3716967" cy="114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817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SQL </a:t>
            </a:r>
            <a:r>
              <a:rPr lang="ja-JP" altLang="en-US" dirty="0"/>
              <a:t>によるデータベース操作</a:t>
            </a:r>
            <a:endParaRPr 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17</a:t>
            </a:fld>
            <a:endParaRPr kumimoji="1" lang="ja-JP" altLang="en-US"/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5FFFB1BE-A493-4025-A5A5-5D968AFC3C5C}"/>
              </a:ext>
            </a:extLst>
          </p:cNvPr>
          <p:cNvGraphicFramePr>
            <a:graphicFrameLocks noGrp="1"/>
          </p:cNvGraphicFramePr>
          <p:nvPr/>
        </p:nvGraphicFramePr>
        <p:xfrm>
          <a:off x="602631" y="1000630"/>
          <a:ext cx="7938737" cy="3842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3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5450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操作の種類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SQL</a:t>
                      </a:r>
                      <a:r>
                        <a:rPr kumimoji="1" lang="ja-JP" altLang="en-US" sz="2400" dirty="0"/>
                        <a:t> の例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5450">
                <a:tc>
                  <a:txBody>
                    <a:bodyPr/>
                    <a:lstStyle/>
                    <a:p>
                      <a:r>
                        <a:rPr lang="ja-JP" altLang="en-US" sz="2400" dirty="0">
                          <a:latin typeface="Segoe UI" panose="020B0502040204020203" pitchFamily="34" charset="0"/>
                          <a:ea typeface="メイリオ" panose="020B0604030504040204" pitchFamily="50" charset="-128"/>
                          <a:cs typeface="Segoe UI" panose="020B0502040204020203" pitchFamily="34" charset="0"/>
                        </a:rPr>
                        <a:t>新しい行の</a:t>
                      </a:r>
                      <a:r>
                        <a:rPr lang="ja-JP" altLang="en-US" sz="240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ea typeface="メイリオ" panose="020B0604030504040204" pitchFamily="50" charset="-128"/>
                          <a:cs typeface="Segoe UI" panose="020B0502040204020203" pitchFamily="34" charset="0"/>
                        </a:rPr>
                        <a:t>挿入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1" dirty="0">
                          <a:solidFill>
                            <a:srgbClr val="C00000"/>
                          </a:solidFill>
                        </a:rPr>
                        <a:t>insert into T values('A', '</a:t>
                      </a:r>
                      <a:r>
                        <a:rPr kumimoji="1" lang="ja-JP" altLang="en-US" sz="2400" b="1" dirty="0">
                          <a:solidFill>
                            <a:srgbClr val="C00000"/>
                          </a:solidFill>
                        </a:rPr>
                        <a:t>そば</a:t>
                      </a:r>
                      <a:r>
                        <a:rPr kumimoji="1" lang="en-US" altLang="ja-JP" sz="2400" b="1" dirty="0">
                          <a:solidFill>
                            <a:srgbClr val="C00000"/>
                          </a:solidFill>
                        </a:rPr>
                        <a:t>', 250);</a:t>
                      </a:r>
                      <a:endParaRPr kumimoji="1" lang="ja-JP" alt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58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dirty="0">
                          <a:latin typeface="Segoe UI" panose="020B0502040204020203" pitchFamily="34" charset="0"/>
                          <a:ea typeface="メイリオ" panose="020B0604030504040204" pitchFamily="50" charset="-128"/>
                          <a:cs typeface="Segoe UI" panose="020B0502040204020203" pitchFamily="34" charset="0"/>
                        </a:rPr>
                        <a:t>条件に合致する行の</a:t>
                      </a:r>
                      <a:r>
                        <a:rPr lang="ja-JP" altLang="en-US" sz="240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ea typeface="メイリオ" panose="020B0604030504040204" pitchFamily="50" charset="-128"/>
                          <a:cs typeface="Segoe UI" panose="020B0502040204020203" pitchFamily="34" charset="0"/>
                        </a:rPr>
                        <a:t>削除</a:t>
                      </a:r>
                      <a:endParaRPr lang="en-US" altLang="ja-JP" sz="2400" dirty="0">
                        <a:solidFill>
                          <a:srgbClr val="C00000"/>
                        </a:solidFill>
                        <a:latin typeface="Segoe UI" panose="020B0502040204020203" pitchFamily="34" charset="0"/>
                        <a:ea typeface="メイリオ" panose="020B0604030504040204" pitchFamily="50" charset="-128"/>
                        <a:cs typeface="Segoe UI" panose="020B0502040204020203" pitchFamily="34" charset="0"/>
                      </a:endParaRPr>
                    </a:p>
                    <a:p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>
                          <a:solidFill>
                            <a:srgbClr val="C00000"/>
                          </a:solidFill>
                        </a:rPr>
                        <a:t>delete from T where </a:t>
                      </a:r>
                      <a:r>
                        <a:rPr kumimoji="1" lang="ja-JP" altLang="en-US" sz="2400" b="1" dirty="0">
                          <a:solidFill>
                            <a:srgbClr val="C00000"/>
                          </a:solidFill>
                        </a:rPr>
                        <a:t>名前 </a:t>
                      </a:r>
                      <a:r>
                        <a:rPr kumimoji="1" lang="en-US" altLang="ja-JP" sz="2400" b="1" dirty="0">
                          <a:solidFill>
                            <a:srgbClr val="C00000"/>
                          </a:solidFill>
                        </a:rPr>
                        <a:t>= 'A';</a:t>
                      </a:r>
                      <a:endParaRPr kumimoji="1" lang="ja-JP" alt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78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dirty="0">
                          <a:latin typeface="Segoe UI" panose="020B0502040204020203" pitchFamily="34" charset="0"/>
                          <a:ea typeface="メイリオ" panose="020B0604030504040204" pitchFamily="50" charset="-128"/>
                          <a:cs typeface="Segoe UI" panose="020B0502040204020203" pitchFamily="34" charset="0"/>
                        </a:rPr>
                        <a:t>既存のデータの</a:t>
                      </a:r>
                      <a:r>
                        <a:rPr lang="ja-JP" altLang="en-US" sz="240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ea typeface="メイリオ" panose="020B0604030504040204" pitchFamily="50" charset="-128"/>
                          <a:cs typeface="Segoe UI" panose="020B0502040204020203" pitchFamily="34" charset="0"/>
                        </a:rPr>
                        <a:t>更新</a:t>
                      </a:r>
                      <a:endParaRPr lang="en-US" altLang="ja-JP" sz="2400" dirty="0">
                        <a:solidFill>
                          <a:srgbClr val="C00000"/>
                        </a:solidFill>
                        <a:latin typeface="Segoe UI" panose="020B0502040204020203" pitchFamily="34" charset="0"/>
                        <a:ea typeface="メイリオ" panose="020B0604030504040204" pitchFamily="50" charset="-128"/>
                        <a:cs typeface="Segoe UI" panose="020B0502040204020203" pitchFamily="34" charset="0"/>
                      </a:endParaRPr>
                    </a:p>
                    <a:p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>
                          <a:solidFill>
                            <a:srgbClr val="C00000"/>
                          </a:solidFill>
                        </a:rPr>
                        <a:t>update T set </a:t>
                      </a:r>
                      <a:r>
                        <a:rPr kumimoji="1" lang="ja-JP" altLang="en-US" sz="2400" b="1" dirty="0">
                          <a:solidFill>
                            <a:srgbClr val="C00000"/>
                          </a:solidFill>
                        </a:rPr>
                        <a:t>料金 </a:t>
                      </a:r>
                      <a:r>
                        <a:rPr kumimoji="1" lang="en-US" altLang="ja-JP" sz="2400" b="1" dirty="0">
                          <a:solidFill>
                            <a:srgbClr val="C00000"/>
                          </a:solidFill>
                        </a:rPr>
                        <a:t>= 300 where </a:t>
                      </a:r>
                      <a:r>
                        <a:rPr kumimoji="1" lang="ja-JP" altLang="en-US" sz="2400" b="1" dirty="0">
                          <a:solidFill>
                            <a:srgbClr val="C00000"/>
                          </a:solidFill>
                        </a:rPr>
                        <a:t>昼食 </a:t>
                      </a:r>
                      <a:r>
                        <a:rPr kumimoji="1" lang="en-US" altLang="ja-JP" sz="2400" b="1" dirty="0">
                          <a:solidFill>
                            <a:srgbClr val="C00000"/>
                          </a:solidFill>
                        </a:rPr>
                        <a:t>= '</a:t>
                      </a:r>
                      <a:r>
                        <a:rPr kumimoji="1" lang="ja-JP" altLang="en-US" sz="2400" b="1" dirty="0">
                          <a:solidFill>
                            <a:srgbClr val="C00000"/>
                          </a:solidFill>
                        </a:rPr>
                        <a:t>うどん</a:t>
                      </a:r>
                      <a:r>
                        <a:rPr kumimoji="1" lang="en-US" altLang="ja-JP" sz="2400" b="1" dirty="0">
                          <a:solidFill>
                            <a:srgbClr val="C00000"/>
                          </a:solidFill>
                        </a:rPr>
                        <a:t>';</a:t>
                      </a:r>
                      <a:endParaRPr kumimoji="1" lang="ja-JP" alt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6342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09285" y="1122363"/>
            <a:ext cx="8171727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8-3.</a:t>
            </a:r>
            <a:r>
              <a:rPr lang="ja-JP" altLang="en-US" dirty="0"/>
              <a:t> オンラインの</a:t>
            </a:r>
            <a:br>
              <a:rPr lang="en-US" altLang="ja-JP" dirty="0"/>
            </a:br>
            <a:r>
              <a:rPr lang="ja-JP" altLang="en-US" dirty="0"/>
              <a:t>プログラム開発環境</a:t>
            </a:r>
          </a:p>
        </p:txBody>
      </p:sp>
      <p:sp>
        <p:nvSpPr>
          <p:cNvPr id="15" name="字幕 14">
            <a:extLst>
              <a:ext uri="{FF2B5EF4-FFF2-40B4-BE49-F238E27FC236}">
                <a16:creationId xmlns:a16="http://schemas.microsoft.com/office/drawing/2014/main" id="{9BC028D1-48FA-44F4-BFBA-226587D92A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36417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プログラム開発環境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78868"/>
            <a:ext cx="7920725" cy="58426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b="1" dirty="0">
                <a:solidFill>
                  <a:srgbClr val="C00000"/>
                </a:solidFill>
              </a:rPr>
              <a:t>プログラム開発環境</a:t>
            </a:r>
            <a:r>
              <a:rPr kumimoji="1" lang="ja-JP" altLang="en-US" dirty="0"/>
              <a:t>は，</a:t>
            </a:r>
            <a:r>
              <a:rPr kumimoji="1" lang="ja-JP" altLang="en-US" b="1" dirty="0">
                <a:solidFill>
                  <a:srgbClr val="C00000"/>
                </a:solidFill>
              </a:rPr>
              <a:t>プログラミング</a:t>
            </a:r>
            <a:r>
              <a:rPr kumimoji="1" lang="ja-JP" altLang="en-US" dirty="0"/>
              <a:t>におけるさまざまなことを支援する機能をもった</a:t>
            </a:r>
            <a:r>
              <a:rPr kumimoji="1" lang="ja-JP" altLang="en-US" b="1" dirty="0">
                <a:solidFill>
                  <a:srgbClr val="C00000"/>
                </a:solidFill>
              </a:rPr>
              <a:t>プログラム</a:t>
            </a:r>
            <a:endParaRPr kumimoji="1" lang="en-US" altLang="ja-JP" b="1" dirty="0">
              <a:solidFill>
                <a:srgbClr val="C00000"/>
              </a:solidFill>
            </a:endParaRPr>
          </a:p>
          <a:p>
            <a:pPr lvl="1"/>
            <a:r>
              <a:rPr lang="ja-JP" altLang="en-US" dirty="0"/>
              <a:t>プログラムの作成，編集（</a:t>
            </a:r>
            <a:r>
              <a:rPr lang="ja-JP" altLang="en-US" b="1" dirty="0"/>
              <a:t>エディタ</a:t>
            </a:r>
            <a:r>
              <a:rPr lang="ja-JP" altLang="en-US" dirty="0"/>
              <a:t>）</a:t>
            </a:r>
            <a:endParaRPr lang="en-US" altLang="ja-JP" dirty="0"/>
          </a:p>
          <a:p>
            <a:pPr lvl="1"/>
            <a:r>
              <a:rPr kumimoji="1" lang="ja-JP" altLang="en-US" dirty="0"/>
              <a:t>プログラム中の誤り（</a:t>
            </a:r>
            <a:r>
              <a:rPr lang="ja-JP" altLang="en-US" b="1" dirty="0">
                <a:solidFill>
                  <a:srgbClr val="C00000"/>
                </a:solidFill>
              </a:rPr>
              <a:t>バグ</a:t>
            </a:r>
            <a:r>
              <a:rPr kumimoji="1" lang="ja-JP" altLang="en-US" dirty="0"/>
              <a:t>）の発見やテストの支援（</a:t>
            </a:r>
            <a:r>
              <a:rPr kumimoji="1" lang="ja-JP" altLang="en-US" b="1" dirty="0"/>
              <a:t>デバッガ</a:t>
            </a:r>
            <a:r>
              <a:rPr kumimoji="1" lang="ja-JP" altLang="en-US" dirty="0"/>
              <a:t>）</a:t>
            </a:r>
            <a:endParaRPr kumimoji="1" lang="en-US" altLang="ja-JP" dirty="0"/>
          </a:p>
          <a:p>
            <a:pPr lvl="1"/>
            <a:r>
              <a:rPr lang="ja-JP" altLang="en-US" dirty="0"/>
              <a:t>プログラムの実行</a:t>
            </a:r>
            <a:endParaRPr lang="en-US" altLang="ja-JP" dirty="0"/>
          </a:p>
          <a:p>
            <a:pPr lvl="1"/>
            <a:r>
              <a:rPr lang="ja-JP" altLang="en-US" dirty="0"/>
              <a:t>マニュアルの表示</a:t>
            </a:r>
            <a:endParaRPr lang="en-US" altLang="ja-JP" dirty="0"/>
          </a:p>
          <a:p>
            <a:pPr lvl="1"/>
            <a:r>
              <a:rPr lang="ja-JP" altLang="en-US" dirty="0"/>
              <a:t>プログラムが扱うファイルのブラウズ</a:t>
            </a:r>
            <a:endParaRPr lang="en-US" altLang="ja-JP" dirty="0"/>
          </a:p>
          <a:p>
            <a:pPr lvl="1"/>
            <a:r>
              <a:rPr kumimoji="1" lang="ja-JP" altLang="en-US" dirty="0"/>
              <a:t>プログラムの配布（</a:t>
            </a:r>
            <a:r>
              <a:rPr kumimoji="1" lang="ja-JP" altLang="en-US" b="1" dirty="0"/>
              <a:t>パッケージ機能</a:t>
            </a:r>
            <a:r>
              <a:rPr kumimoji="1" lang="ja-JP" altLang="en-US" dirty="0"/>
              <a:t>など）</a:t>
            </a:r>
            <a:r>
              <a:rPr lang="ja-JP" altLang="en-US" dirty="0"/>
              <a:t>，共有，共同編集</a:t>
            </a:r>
            <a:endParaRPr kumimoji="1" lang="en-US" altLang="ja-JP" dirty="0"/>
          </a:p>
          <a:p>
            <a:pPr lvl="1"/>
            <a:r>
              <a:rPr lang="ja-JP" altLang="en-US" dirty="0"/>
              <a:t>バックアップ，バージョン管理</a:t>
            </a:r>
            <a:endParaRPr kumimoji="1" lang="en-US" altLang="ja-JP" dirty="0"/>
          </a:p>
          <a:p>
            <a:pPr marL="457200" lvl="1" indent="0">
              <a:buNone/>
            </a:pPr>
            <a:endParaRPr lang="en-US" altLang="ja-JP" dirty="0"/>
          </a:p>
          <a:p>
            <a:pPr marL="457200" lvl="1" indent="0">
              <a:buNone/>
            </a:pPr>
            <a:r>
              <a:rPr lang="ja-JP" altLang="en-US" dirty="0"/>
              <a:t>これらが簡単に行えるようになる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3001545" y="3615404"/>
            <a:ext cx="4675605" cy="2749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691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63B67A-897E-48E0-BEFF-932D08354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全体まとめ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FDA684C-D2C3-4B37-BA15-491A3482B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リレーショナルデータベース管理システム</a:t>
            </a:r>
            <a:r>
              <a:rPr lang="ja-JP" altLang="en-US" dirty="0"/>
              <a:t>には，</a:t>
            </a:r>
            <a:r>
              <a:rPr lang="ja-JP" altLang="en-US" b="1" u="sng" dirty="0">
                <a:solidFill>
                  <a:srgbClr val="FF0000"/>
                </a:solidFill>
              </a:rPr>
              <a:t>さまざまな種類</a:t>
            </a:r>
            <a:r>
              <a:rPr lang="ja-JP" altLang="en-US" dirty="0"/>
              <a:t>がある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Access, MySQL, SQLite, Oracle </a:t>
            </a:r>
            <a:r>
              <a:rPr lang="ja-JP" altLang="en-US" dirty="0"/>
              <a:t>など</a:t>
            </a:r>
            <a:endParaRPr lang="en-US" altLang="ja-JP" dirty="0"/>
          </a:p>
          <a:p>
            <a:r>
              <a:rPr kumimoji="1" lang="en-US" altLang="ja-JP" dirty="0"/>
              <a:t>M</a:t>
            </a:r>
            <a:r>
              <a:rPr lang="en-US" altLang="ja-JP" dirty="0"/>
              <a:t>ySQL, SQLite </a:t>
            </a:r>
            <a:r>
              <a:rPr lang="ja-JP" altLang="en-US" dirty="0"/>
              <a:t>などは，</a:t>
            </a:r>
            <a:r>
              <a:rPr lang="ja-JP" altLang="en-US" b="1" u="sng" dirty="0">
                <a:solidFill>
                  <a:srgbClr val="FF0000"/>
                </a:solidFill>
              </a:rPr>
              <a:t>オンラインで利用</a:t>
            </a:r>
            <a:r>
              <a:rPr lang="ja-JP" altLang="en-US" dirty="0"/>
              <a:t>できる</a:t>
            </a:r>
            <a:endParaRPr lang="en-US" altLang="ja-JP" dirty="0"/>
          </a:p>
          <a:p>
            <a:endParaRPr lang="en-US" altLang="ja-JP" dirty="0"/>
          </a:p>
          <a:p>
            <a:r>
              <a:rPr lang="en-US" altLang="ja-JP" b="1" dirty="0">
                <a:solidFill>
                  <a:srgbClr val="C00000"/>
                </a:solidFill>
              </a:rPr>
              <a:t>SQL</a:t>
            </a:r>
            <a:r>
              <a:rPr lang="en-US" altLang="ja-JP" dirty="0"/>
              <a:t> </a:t>
            </a:r>
            <a:r>
              <a:rPr lang="ja-JP" altLang="en-US" dirty="0"/>
              <a:t>は、</a:t>
            </a:r>
            <a:r>
              <a:rPr lang="ja-JP" altLang="en-US" b="1" dirty="0">
                <a:solidFill>
                  <a:srgbClr val="C00000"/>
                </a:solidFill>
              </a:rPr>
              <a:t>リレーショナルデータベースシステム</a:t>
            </a:r>
            <a:r>
              <a:rPr lang="ja-JP" altLang="en-US" dirty="0"/>
              <a:t>のさまざまな機能を使える言語．</a:t>
            </a:r>
            <a:endParaRPr lang="en-US" altLang="ja-JP" dirty="0"/>
          </a:p>
          <a:p>
            <a:r>
              <a:rPr lang="en-US" altLang="ja-JP" b="1" u="sng" dirty="0">
                <a:solidFill>
                  <a:srgbClr val="FF0000"/>
                </a:solidFill>
              </a:rPr>
              <a:t>SQL </a:t>
            </a:r>
            <a:r>
              <a:rPr lang="ja-JP" altLang="en-US" b="1" u="sng" dirty="0">
                <a:solidFill>
                  <a:srgbClr val="FF0000"/>
                </a:solidFill>
              </a:rPr>
              <a:t>は世界標準</a:t>
            </a:r>
            <a:r>
              <a:rPr lang="ja-JP" altLang="en-US" dirty="0"/>
              <a:t>なので，</a:t>
            </a:r>
            <a:r>
              <a:rPr lang="en-US" altLang="ja-JP" dirty="0"/>
              <a:t>SQL </a:t>
            </a:r>
            <a:r>
              <a:rPr lang="ja-JP" altLang="en-US" dirty="0"/>
              <a:t>のスキルは，さまざまなリレーショナルデータベース管理システムで通用する</a:t>
            </a:r>
            <a:endParaRPr lang="en-US" altLang="ja-JP" dirty="0"/>
          </a:p>
          <a:p>
            <a:r>
              <a:rPr lang="ja-JP" altLang="en-US" dirty="0"/>
              <a:t>データベース操作（</a:t>
            </a:r>
            <a:r>
              <a:rPr lang="ja-JP" altLang="en-US" b="1" u="sng" dirty="0">
                <a:solidFill>
                  <a:srgbClr val="FF0000"/>
                </a:solidFill>
              </a:rPr>
              <a:t>行の挿入・削除，更新</a:t>
            </a:r>
            <a:r>
              <a:rPr lang="ja-JP" altLang="en-US" dirty="0"/>
              <a:t>）も</a:t>
            </a:r>
            <a:r>
              <a:rPr lang="en-US" altLang="ja-JP" dirty="0"/>
              <a:t> </a:t>
            </a:r>
            <a:r>
              <a:rPr lang="en-US" altLang="ja-JP" b="1" u="sng" dirty="0">
                <a:solidFill>
                  <a:srgbClr val="FF0000"/>
                </a:solidFill>
              </a:rPr>
              <a:t>SQL </a:t>
            </a:r>
            <a:r>
              <a:rPr lang="ja-JP" altLang="en-US" b="1" u="sng" dirty="0">
                <a:solidFill>
                  <a:srgbClr val="FF0000"/>
                </a:solidFill>
              </a:rPr>
              <a:t>で可能</a:t>
            </a:r>
            <a:endParaRPr lang="en-US" altLang="ja-JP" b="1" u="sng" dirty="0">
              <a:solidFill>
                <a:srgbClr val="FF0000"/>
              </a:solidFill>
            </a:endParaRPr>
          </a:p>
          <a:p>
            <a:endParaRPr lang="en-US" altLang="ja-JP" dirty="0"/>
          </a:p>
          <a:p>
            <a:endParaRPr lang="ja-JP" altLang="en-US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4AF72D3-8326-4060-AE3D-5ED878B73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30634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オンラインのプログラム開発環境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プログラム開発環境</a:t>
            </a:r>
            <a:r>
              <a:rPr lang="ja-JP" altLang="en-US" dirty="0"/>
              <a:t>の操作は，ウエブブラウザでできる</a:t>
            </a:r>
            <a:endParaRPr lang="en-US" altLang="ja-JP" dirty="0"/>
          </a:p>
          <a:p>
            <a:r>
              <a:rPr lang="ja-JP" altLang="en-US" dirty="0"/>
              <a:t>自分のパソコンに，特別なソフトをインストールする</a:t>
            </a:r>
            <a:r>
              <a:rPr lang="ja-JP" altLang="en-US" b="1" u="sng" dirty="0">
                <a:solidFill>
                  <a:srgbClr val="FF0000"/>
                </a:solidFill>
              </a:rPr>
              <a:t>必要がない</a:t>
            </a:r>
            <a:endParaRPr lang="en-US" altLang="ja-JP" b="1" u="sng" dirty="0">
              <a:solidFill>
                <a:srgbClr val="FF0000"/>
              </a:solidFill>
            </a:endParaRPr>
          </a:p>
          <a:p>
            <a:r>
              <a:rPr lang="ja-JP" altLang="en-US" dirty="0"/>
              <a:t>機能制限がある場合が多い</a:t>
            </a:r>
            <a:endParaRPr lang="en-US" altLang="ja-JP" dirty="0"/>
          </a:p>
          <a:p>
            <a:r>
              <a:rPr lang="ja-JP" altLang="en-US" dirty="0"/>
              <a:t>利用登録の有無と内容，利用条件，料金については，利用者で確認のこと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27CC91-C432-44F8-8C26-04739D1A0D7D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67243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29154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プログラム作成ができるウエブサービス</a:t>
            </a:r>
            <a:br>
              <a:rPr lang="en-US" altLang="ja-JP" dirty="0"/>
            </a:br>
            <a:r>
              <a:rPr lang="ja-JP" altLang="en-US" dirty="0"/>
              <a:t>（オンラインの開発環境）の例 ②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54080" y="6205835"/>
            <a:ext cx="2254143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  <a:hlinkClick r:id="rId2"/>
              </a:rPr>
              <a:t>https://www.onlinegdb.com/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1352106" y="4223370"/>
            <a:ext cx="2512449" cy="51988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GDB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online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844B964-4DE9-4EFC-BD0B-FA8069FC7235}"/>
              </a:ext>
            </a:extLst>
          </p:cNvPr>
          <p:cNvSpPr/>
          <p:nvPr/>
        </p:nvSpPr>
        <p:spPr>
          <a:xfrm>
            <a:off x="-321039" y="4623477"/>
            <a:ext cx="487213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C, C++, Java, Python, PHP, C#, </a:t>
            </a:r>
            <a:r>
              <a:rPr lang="en-US" altLang="ja-JP" sz="2000" dirty="0" err="1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OCam</a:t>
            </a:r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, VB, HTML, Ruby, Perl, Pascal, R, Fortran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Haskell, </a:t>
            </a:r>
            <a:r>
              <a:rPr lang="ja-JP" altLang="en-US" sz="20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アセンブリ</a:t>
            </a:r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, Objective C, </a:t>
            </a:r>
            <a:r>
              <a:rPr lang="en-US" altLang="ja-JP" sz="2000" b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SQLite</a:t>
            </a:r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, 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Javascript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Prolog, Swift, Rust, Go, Bash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デバッガの機能あり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CB32B92E-3FB8-4E74-9FCA-3F22CA3BC8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529" y="1122894"/>
            <a:ext cx="3953079" cy="3068747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A4C41439-9518-49CA-9C5F-6F3C2B893B73}"/>
              </a:ext>
            </a:extLst>
          </p:cNvPr>
          <p:cNvSpPr/>
          <p:nvPr/>
        </p:nvSpPr>
        <p:spPr>
          <a:xfrm>
            <a:off x="4679847" y="5560422"/>
            <a:ext cx="6346265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  <a:hlinkClick r:id="rId4"/>
              </a:rPr>
              <a:t>https://www.tutorialspoint.com/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  <a:hlinkClick r:id="rId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  <a:hlinkClick r:id="rId4"/>
              </a:rPr>
              <a:t>codingground.htm</a:t>
            </a:r>
            <a:endParaRPr kumimoji="0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コンテンツ プレースホルダー 2">
            <a:extLst>
              <a:ext uri="{FF2B5EF4-FFF2-40B4-BE49-F238E27FC236}">
                <a16:creationId xmlns:a16="http://schemas.microsoft.com/office/drawing/2014/main" id="{EA566569-2FCA-4041-9097-82A7CE11D755}"/>
              </a:ext>
            </a:extLst>
          </p:cNvPr>
          <p:cNvSpPr txBox="1">
            <a:spLocks/>
          </p:cNvSpPr>
          <p:nvPr/>
        </p:nvSpPr>
        <p:spPr>
          <a:xfrm>
            <a:off x="5677767" y="3138887"/>
            <a:ext cx="2512449" cy="51988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Coding Ground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963555DD-00D6-4181-8BF1-BC6632ECB2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1098" y="1122894"/>
            <a:ext cx="4536677" cy="1847309"/>
          </a:xfrm>
          <a:prstGeom prst="rect">
            <a:avLst/>
          </a:prstGeom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BCE24C78-CED4-425F-B490-F2EB18EDFAA8}"/>
              </a:ext>
            </a:extLst>
          </p:cNvPr>
          <p:cNvSpPr/>
          <p:nvPr/>
        </p:nvSpPr>
        <p:spPr>
          <a:xfrm>
            <a:off x="4177955" y="3621430"/>
            <a:ext cx="49098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Python, C, Java, JavaScript, R, Octave/MATLAB, SQL, bash,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アセンブリ</a:t>
            </a:r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,</a:t>
            </a:r>
            <a:r>
              <a:rPr lang="ja-JP" altLang="en-US" sz="20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endParaRPr lang="en-US" altLang="ja-JP" sz="2000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MySQL, SQLite, 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その他多数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ファイル作成，ファイル読み書き</a:t>
            </a:r>
            <a:r>
              <a:rPr lang="ja-JP" altLang="en-US" sz="2000" b="1" dirty="0" err="1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，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複数プログラムファイルの組み合わせ可能</a:t>
            </a: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08996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274802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プログラム作成ができるウエブサービス</a:t>
            </a:r>
            <a:br>
              <a:rPr lang="en-US" altLang="ja-JP" dirty="0"/>
            </a:br>
            <a:r>
              <a:rPr lang="ja-JP" altLang="en-US" dirty="0"/>
              <a:t>（オンラインの開発環境）の例 ①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95998" y="6002226"/>
            <a:ext cx="3961385" cy="58097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  <a:hlinkClick r:id="rId2"/>
              </a:rPr>
              <a:t>https://colab.research.google.com/</a:t>
            </a:r>
            <a:endParaRPr kumimoji="0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950715" y="3880821"/>
            <a:ext cx="3021888" cy="51988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Google 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Colaboratory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0558DDF-98E0-43A8-8B8E-5BB88D48B4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40" y="1487315"/>
            <a:ext cx="4224065" cy="2306514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1B7B370-B9FE-4F06-82D4-EBB132B0FDB9}"/>
              </a:ext>
            </a:extLst>
          </p:cNvPr>
          <p:cNvSpPr/>
          <p:nvPr/>
        </p:nvSpPr>
        <p:spPr>
          <a:xfrm>
            <a:off x="-285750" y="4316151"/>
            <a:ext cx="50763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Python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の開発環境</a:t>
            </a: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多数のパッケージがインストール済み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ノートブックにより、記録が簡単に残せる．ビジュアルな表示も簡単に可能</a:t>
            </a: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プログラムの共有も簡単 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97576C83-5F0A-40EE-9D3C-F568A1608556}"/>
              </a:ext>
            </a:extLst>
          </p:cNvPr>
          <p:cNvSpPr/>
          <p:nvPr/>
        </p:nvSpPr>
        <p:spPr>
          <a:xfrm>
            <a:off x="4921504" y="6384848"/>
            <a:ext cx="3244606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hlinkClick r:id="rId4"/>
              </a:rPr>
              <a:t>https://</a:t>
            </a:r>
            <a:r>
              <a:rPr lang="en-US" altLang="ja-JP" sz="2000" dirty="0" err="1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hlinkClick r:id="rId4"/>
              </a:rPr>
              <a:t>pythontutor.com</a:t>
            </a:r>
            <a:r>
              <a:rPr lang="en-US" altLang="ja-JP" sz="20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hlinkClick r:id="rId4"/>
              </a:rPr>
              <a:t>/</a:t>
            </a:r>
            <a:endParaRPr lang="en-US" altLang="ja-JP" sz="2000" dirty="0">
              <a:solidFill>
                <a:prstClr val="black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5" name="コンテンツ プレースホルダー 2">
            <a:extLst>
              <a:ext uri="{FF2B5EF4-FFF2-40B4-BE49-F238E27FC236}">
                <a16:creationId xmlns:a16="http://schemas.microsoft.com/office/drawing/2014/main" id="{02204E99-45D1-40E7-A3AF-87F3D7D0762D}"/>
              </a:ext>
            </a:extLst>
          </p:cNvPr>
          <p:cNvSpPr txBox="1">
            <a:spLocks/>
          </p:cNvSpPr>
          <p:nvPr/>
        </p:nvSpPr>
        <p:spPr>
          <a:xfrm>
            <a:off x="5604468" y="4603266"/>
            <a:ext cx="2512449" cy="51988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Python Tutor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894A6A6F-897A-49A1-9E40-00846B9D3E72}"/>
              </a:ext>
            </a:extLst>
          </p:cNvPr>
          <p:cNvSpPr/>
          <p:nvPr/>
        </p:nvSpPr>
        <p:spPr>
          <a:xfrm>
            <a:off x="4475743" y="4993372"/>
            <a:ext cx="41361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Python, </a:t>
            </a:r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JavaScript, C, C++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Java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ステップ実行、オブジェクトの表示がビジュアル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に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97981E2B-24D4-4FB2-850D-1344B4F14B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6071" y="1362623"/>
            <a:ext cx="3608440" cy="322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6371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09285" y="1122363"/>
            <a:ext cx="8171727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8-4. </a:t>
            </a:r>
            <a:r>
              <a:rPr lang="ja-JP" altLang="en-US" dirty="0"/>
              <a:t>オンラインで </a:t>
            </a:r>
            <a:r>
              <a:rPr lang="en-US" altLang="ja-JP" dirty="0"/>
              <a:t>MySQL </a:t>
            </a:r>
            <a:r>
              <a:rPr lang="ja-JP" altLang="en-US" dirty="0"/>
              <a:t>を利用できる </a:t>
            </a:r>
            <a:r>
              <a:rPr lang="en-US" altLang="ja-JP" dirty="0" err="1"/>
              <a:t>Paiza.IO</a:t>
            </a:r>
            <a:r>
              <a:rPr lang="en-US" altLang="ja-JP" dirty="0"/>
              <a:t> </a:t>
            </a:r>
            <a:r>
              <a:rPr lang="ja-JP" altLang="en-US" dirty="0"/>
              <a:t>の紹介</a:t>
            </a:r>
          </a:p>
        </p:txBody>
      </p:sp>
      <p:sp>
        <p:nvSpPr>
          <p:cNvPr id="15" name="字幕 14">
            <a:extLst>
              <a:ext uri="{FF2B5EF4-FFF2-40B4-BE49-F238E27FC236}">
                <a16:creationId xmlns:a16="http://schemas.microsoft.com/office/drawing/2014/main" id="{9BC028D1-48FA-44F4-BFBA-226587D92A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14144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err="1"/>
              <a:t>Paiza.IO</a:t>
            </a:r>
            <a:r>
              <a:rPr lang="en-US" altLang="ja-JP" dirty="0"/>
              <a:t> </a:t>
            </a:r>
            <a:r>
              <a:rPr lang="ja-JP" altLang="en-US" dirty="0"/>
              <a:t>の使い方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① ウェブブラウザを起動する</a:t>
            </a:r>
            <a:endParaRPr kumimoji="1" lang="en-US" altLang="ja-JP" dirty="0"/>
          </a:p>
          <a:p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次の </a:t>
            </a:r>
            <a:r>
              <a:rPr lang="en-US" altLang="ja-JP" dirty="0"/>
              <a:t>URL </a:t>
            </a:r>
            <a:r>
              <a:rPr lang="ja-JP" altLang="en-US" dirty="0"/>
              <a:t>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dirty="0">
                <a:hlinkClick r:id="rId2"/>
              </a:rPr>
              <a:t>https://</a:t>
            </a:r>
            <a:r>
              <a:rPr lang="en-US" altLang="ja-JP" dirty="0" err="1">
                <a:hlinkClick r:id="rId2"/>
              </a:rPr>
              <a:t>paiza.io</a:t>
            </a:r>
            <a:r>
              <a:rPr lang="en-US" altLang="ja-JP" dirty="0">
                <a:hlinkClick r:id="rId2"/>
              </a:rPr>
              <a:t>/</a:t>
            </a:r>
            <a:endParaRPr lang="en-US" altLang="ja-JP" dirty="0"/>
          </a:p>
          <a:p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③ </a:t>
            </a:r>
            <a:r>
              <a:rPr kumimoji="1" lang="ja-JP" altLang="en-US" dirty="0"/>
              <a:t>もし，表示が英語になっていたら，</a:t>
            </a:r>
            <a:r>
              <a:rPr kumimoji="1" lang="ja-JP" altLang="en-US" b="1" dirty="0"/>
              <a:t>日本語</a:t>
            </a:r>
            <a:r>
              <a:rPr kumimoji="1" lang="ja-JP" altLang="en-US" dirty="0"/>
              <a:t>に切り替える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0154" y="2347112"/>
            <a:ext cx="4708227" cy="73921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947" y="5047340"/>
            <a:ext cx="3895283" cy="839846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750056" y="5110210"/>
            <a:ext cx="673908" cy="3369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7" name="右矢印 6"/>
          <p:cNvSpPr/>
          <p:nvPr/>
        </p:nvSpPr>
        <p:spPr>
          <a:xfrm>
            <a:off x="4413972" y="5231117"/>
            <a:ext cx="214065" cy="4320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1903" y="5047341"/>
            <a:ext cx="3564731" cy="964406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5693736" y="5319911"/>
            <a:ext cx="673908" cy="3369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10819835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9881" y="950008"/>
            <a:ext cx="8901196" cy="378815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ja-JP" altLang="en-US" dirty="0"/>
              <a:t>④ 「コード作成を試してみる」をクリック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⑤ 「</a:t>
            </a:r>
            <a:r>
              <a:rPr lang="en-US" altLang="ja-JP" b="1" dirty="0"/>
              <a:t>MySQL</a:t>
            </a:r>
            <a:r>
              <a:rPr lang="ja-JP" altLang="en-US" dirty="0"/>
              <a:t>」を選ぶ</a:t>
            </a:r>
            <a:r>
              <a:rPr lang="ja-JP" altLang="en-US" sz="1800" dirty="0"/>
              <a:t>（</a:t>
            </a:r>
            <a:r>
              <a:rPr lang="ja-JP" altLang="en-US" sz="1800" b="1" dirty="0"/>
              <a:t>左上のボタンをクリック</a:t>
            </a:r>
            <a:r>
              <a:rPr lang="ja-JP" altLang="en-US" sz="1800" dirty="0"/>
              <a:t>するとメニューが出る）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326" y="1351874"/>
            <a:ext cx="4321391" cy="2102298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1148632" y="2969500"/>
            <a:ext cx="1914691" cy="4122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127" y="4481670"/>
            <a:ext cx="4171950" cy="1884389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886127" y="4988398"/>
            <a:ext cx="721456" cy="25649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8" name="正方形/長方形 7"/>
          <p:cNvSpPr/>
          <p:nvPr/>
        </p:nvSpPr>
        <p:spPr>
          <a:xfrm>
            <a:off x="1774459" y="5178740"/>
            <a:ext cx="573693" cy="32738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42635438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757" y="1514960"/>
            <a:ext cx="6947714" cy="3565542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26</a:t>
            </a:fld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2027114" y="3051676"/>
            <a:ext cx="4346476" cy="134859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7" name="正方形/長方形 6"/>
          <p:cNvSpPr/>
          <p:nvPr/>
        </p:nvSpPr>
        <p:spPr>
          <a:xfrm>
            <a:off x="1920685" y="4492981"/>
            <a:ext cx="2179307" cy="54760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7555" y="2174199"/>
            <a:ext cx="180049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100" dirty="0">
                <a:solidFill>
                  <a:srgbClr val="FF0000"/>
                </a:solidFill>
              </a:rPr>
              <a:t>プログラムの</a:t>
            </a:r>
            <a:endParaRPr kumimoji="1" lang="en-US" altLang="ja-JP" sz="2100" dirty="0">
              <a:solidFill>
                <a:srgbClr val="FF0000"/>
              </a:solidFill>
            </a:endParaRPr>
          </a:p>
          <a:p>
            <a:r>
              <a:rPr lang="ja-JP" altLang="en-US" sz="2100" dirty="0">
                <a:solidFill>
                  <a:srgbClr val="FF0000"/>
                </a:solidFill>
              </a:rPr>
              <a:t>編集画面</a:t>
            </a:r>
            <a:endParaRPr kumimoji="1" lang="ja-JP" altLang="en-US" sz="2100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72788" y="4782931"/>
            <a:ext cx="153118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100" dirty="0">
                <a:solidFill>
                  <a:srgbClr val="FF0000"/>
                </a:solidFill>
              </a:rPr>
              <a:t>実行ボタン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482" y="3091592"/>
            <a:ext cx="2069797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100" dirty="0"/>
              <a:t>プログラムを</a:t>
            </a:r>
            <a:endParaRPr lang="en-US" altLang="ja-JP" sz="2100" dirty="0"/>
          </a:p>
          <a:p>
            <a:r>
              <a:rPr lang="ja-JP" altLang="en-US" sz="2100" b="1" dirty="0">
                <a:solidFill>
                  <a:srgbClr val="FF0000"/>
                </a:solidFill>
              </a:rPr>
              <a:t>書き換えること</a:t>
            </a:r>
            <a:endParaRPr lang="en-US" altLang="ja-JP" sz="2100" b="1" dirty="0">
              <a:solidFill>
                <a:srgbClr val="FF0000"/>
              </a:solidFill>
            </a:endParaRPr>
          </a:p>
          <a:p>
            <a:r>
              <a:rPr lang="ja-JP" altLang="en-US" sz="2100" b="1" dirty="0">
                <a:solidFill>
                  <a:srgbClr val="FF0000"/>
                </a:solidFill>
              </a:rPr>
              <a:t>ができる</a:t>
            </a:r>
            <a:endParaRPr kumimoji="1" lang="ja-JP" altLang="en-US" sz="2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9366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2103834"/>
            <a:ext cx="8446773" cy="2034778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335659" y="1185863"/>
            <a:ext cx="72042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/>
              <a:t>編集画面</a:t>
            </a:r>
            <a:r>
              <a:rPr lang="ja-JP" altLang="en-US" sz="2400" dirty="0"/>
              <a:t>を確認する。</a:t>
            </a:r>
            <a:endParaRPr lang="en-US" altLang="ja-JP" sz="2400" dirty="0"/>
          </a:p>
          <a:p>
            <a:r>
              <a:rPr lang="ja-JP" altLang="en-US" sz="2400" dirty="0"/>
              <a:t>すでに、</a:t>
            </a:r>
            <a:r>
              <a:rPr lang="en-US" altLang="ja-JP" sz="2400" b="1" dirty="0"/>
              <a:t>SQL </a:t>
            </a:r>
            <a:r>
              <a:rPr lang="ja-JP" altLang="en-US" sz="2400" b="1" dirty="0"/>
              <a:t>が入っている</a:t>
            </a:r>
            <a:r>
              <a:rPr lang="ja-JP" altLang="en-US" sz="2400" dirty="0"/>
              <a:t>が、使わないので</a:t>
            </a:r>
            <a:r>
              <a:rPr lang="ja-JP" altLang="en-US" sz="2400" b="1" dirty="0"/>
              <a:t>消す</a:t>
            </a:r>
            <a:r>
              <a:rPr lang="ja-JP" altLang="en-US" sz="2400" dirty="0"/>
              <a:t>。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172820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09285" y="1122363"/>
            <a:ext cx="8171727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8-5. </a:t>
            </a:r>
            <a:r>
              <a:rPr lang="ja-JP" altLang="en-US" dirty="0"/>
              <a:t>さまざまな問い合わせ</a:t>
            </a:r>
            <a:br>
              <a:rPr lang="en-US" altLang="ja-JP" dirty="0"/>
            </a:br>
            <a:r>
              <a:rPr lang="ja-JP" altLang="en-US" dirty="0"/>
              <a:t>（クエリ）</a:t>
            </a:r>
          </a:p>
        </p:txBody>
      </p:sp>
      <p:sp>
        <p:nvSpPr>
          <p:cNvPr id="15" name="字幕 14">
            <a:extLst>
              <a:ext uri="{FF2B5EF4-FFF2-40B4-BE49-F238E27FC236}">
                <a16:creationId xmlns:a16="http://schemas.microsoft.com/office/drawing/2014/main" id="{9BC028D1-48FA-44F4-BFBA-226587D92A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273484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5A6124E-3946-4030-ADB3-5FE1860BB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29</a:t>
            </a:fld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50AD29F-0107-4180-85B7-AA7069BED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63" y="2296631"/>
            <a:ext cx="4088772" cy="161744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879C807F-6B92-4DA4-B63D-A8DB98551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1578" y="2296631"/>
            <a:ext cx="4722422" cy="1617446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3A24371-BAED-4619-9CB6-688B37C52257}"/>
              </a:ext>
            </a:extLst>
          </p:cNvPr>
          <p:cNvSpPr txBox="1"/>
          <p:nvPr/>
        </p:nvSpPr>
        <p:spPr>
          <a:xfrm>
            <a:off x="1209907" y="1756317"/>
            <a:ext cx="1989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テーブル </a:t>
            </a:r>
            <a:r>
              <a:rPr kumimoji="1" lang="en-US" altLang="ja-JP" dirty="0"/>
              <a:t>products</a:t>
            </a:r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9A9949F-32AB-40FD-9ECE-D159F699F83B}"/>
              </a:ext>
            </a:extLst>
          </p:cNvPr>
          <p:cNvSpPr txBox="1"/>
          <p:nvPr/>
        </p:nvSpPr>
        <p:spPr>
          <a:xfrm>
            <a:off x="5789341" y="1830658"/>
            <a:ext cx="1619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テーブル </a:t>
            </a:r>
            <a:r>
              <a:rPr kumimoji="1" lang="en-US" altLang="ja-JP" dirty="0"/>
              <a:t>sales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E73F788-7A3A-4B2A-9D84-D21053F32698}"/>
              </a:ext>
            </a:extLst>
          </p:cNvPr>
          <p:cNvSpPr txBox="1"/>
          <p:nvPr/>
        </p:nvSpPr>
        <p:spPr>
          <a:xfrm>
            <a:off x="324256" y="330740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使用するテーブル</a:t>
            </a:r>
          </a:p>
        </p:txBody>
      </p:sp>
    </p:spTree>
    <p:extLst>
      <p:ext uri="{BB962C8B-B14F-4D97-AF65-F5344CB8AC3E}">
        <p14:creationId xmlns:p14="http://schemas.microsoft.com/office/powerpoint/2010/main" val="1394879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CEE57B-D19F-463E-B4D5-C69386CB6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96" y="136524"/>
            <a:ext cx="8461208" cy="469865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アウトライン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F035BEC-B19B-4591-91F6-08865F592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</a:t>
            </a:fld>
            <a:endParaRPr kumimoji="1" lang="ja-JP" altLang="en-US"/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EC19BA5D-E942-4717-A6D4-8E0870FDD2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141436"/>
              </p:ext>
            </p:extLst>
          </p:nvPr>
        </p:nvGraphicFramePr>
        <p:xfrm>
          <a:off x="455427" y="795190"/>
          <a:ext cx="8327625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7791">
                  <a:extLst>
                    <a:ext uri="{9D8B030D-6E8A-4147-A177-3AD203B41FA5}">
                      <a16:colId xmlns:a16="http://schemas.microsoft.com/office/drawing/2014/main" val="3103978802"/>
                    </a:ext>
                  </a:extLst>
                </a:gridCol>
                <a:gridCol w="5939573">
                  <a:extLst>
                    <a:ext uri="{9D8B030D-6E8A-4147-A177-3AD203B41FA5}">
                      <a16:colId xmlns:a16="http://schemas.microsoft.com/office/drawing/2014/main" val="3168508019"/>
                    </a:ext>
                  </a:extLst>
                </a:gridCol>
                <a:gridCol w="1340261">
                  <a:extLst>
                    <a:ext uri="{9D8B030D-6E8A-4147-A177-3AD203B41FA5}">
                      <a16:colId xmlns:a16="http://schemas.microsoft.com/office/drawing/2014/main" val="3969157425"/>
                    </a:ext>
                  </a:extLst>
                </a:gridCol>
              </a:tblGrid>
              <a:tr h="367805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番号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項目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説明時間の目安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4250238"/>
                  </a:ext>
                </a:extLst>
              </a:tr>
              <a:tr h="262718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8-1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SQL</a:t>
                      </a:r>
                      <a:r>
                        <a:rPr kumimoji="1" lang="ja-JP" altLang="en-US" sz="2400" dirty="0"/>
                        <a:t> の特徴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4</a:t>
                      </a:r>
                      <a:r>
                        <a:rPr kumimoji="1" lang="ja-JP" altLang="en-US" dirty="0"/>
                        <a:t>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1892262"/>
                  </a:ext>
                </a:extLst>
              </a:tr>
              <a:tr h="262718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8-2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SQL </a:t>
                      </a:r>
                      <a:r>
                        <a:rPr kumimoji="1" lang="ja-JP" altLang="en-US" sz="2400" dirty="0"/>
                        <a:t>による行の挿入・削除，更新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6</a:t>
                      </a:r>
                      <a:r>
                        <a:rPr kumimoji="1" lang="ja-JP" altLang="en-US" dirty="0"/>
                        <a:t>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1512505"/>
                  </a:ext>
                </a:extLst>
              </a:tr>
              <a:tr h="262718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8-3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オンラインのプログラム開発環境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8</a:t>
                      </a:r>
                      <a:r>
                        <a:rPr kumimoji="1" lang="ja-JP" altLang="en-US" dirty="0"/>
                        <a:t>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334320"/>
                  </a:ext>
                </a:extLst>
              </a:tr>
              <a:tr h="262718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8-4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オンラインで </a:t>
                      </a:r>
                      <a:r>
                        <a:rPr kumimoji="1" lang="en-US" altLang="ja-JP" sz="2400" dirty="0"/>
                        <a:t>MySQL </a:t>
                      </a:r>
                      <a:r>
                        <a:rPr kumimoji="1" lang="ja-JP" altLang="en-US" sz="2400" dirty="0"/>
                        <a:t>を利用できる </a:t>
                      </a:r>
                      <a:r>
                        <a:rPr kumimoji="1" lang="en-US" altLang="ja-JP" sz="2400" dirty="0" err="1"/>
                        <a:t>Paiza.IO</a:t>
                      </a:r>
                      <a:r>
                        <a:rPr kumimoji="1" lang="en-US" altLang="ja-JP" sz="2400" dirty="0"/>
                        <a:t> </a:t>
                      </a:r>
                      <a:r>
                        <a:rPr kumimoji="1" lang="ja-JP" altLang="en-US" sz="2400" dirty="0"/>
                        <a:t>の紹介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4</a:t>
                      </a:r>
                      <a:r>
                        <a:rPr kumimoji="1" lang="ja-JP" altLang="en-US" dirty="0"/>
                        <a:t>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9902989"/>
                  </a:ext>
                </a:extLst>
              </a:tr>
              <a:tr h="262718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8-5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さまざまな問い合わせ（クエリ）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19</a:t>
                      </a:r>
                      <a:r>
                        <a:rPr kumimoji="1" lang="ja-JP" altLang="en-US" dirty="0"/>
                        <a:t>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6144741"/>
                  </a:ext>
                </a:extLst>
              </a:tr>
              <a:tr h="262718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8-6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テーブルの分解と結合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6</a:t>
                      </a:r>
                      <a:r>
                        <a:rPr kumimoji="1" lang="ja-JP" altLang="en-US" dirty="0"/>
                        <a:t>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907994"/>
                  </a:ext>
                </a:extLst>
              </a:tr>
            </a:tbl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83E4A11-384D-4420-8463-2600FCCCBA4B}"/>
              </a:ext>
            </a:extLst>
          </p:cNvPr>
          <p:cNvSpPr txBox="1"/>
          <p:nvPr/>
        </p:nvSpPr>
        <p:spPr>
          <a:xfrm>
            <a:off x="1021846" y="5987019"/>
            <a:ext cx="5955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各自、資料を読み返したり、課題に取り組んだりも行う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ACFBE08-20E4-4F0F-AB86-893ADCD8B1CC}"/>
              </a:ext>
            </a:extLst>
          </p:cNvPr>
          <p:cNvSpPr txBox="1"/>
          <p:nvPr/>
        </p:nvSpPr>
        <p:spPr>
          <a:xfrm>
            <a:off x="1021846" y="4937964"/>
            <a:ext cx="56685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/>
              <a:t>8-1 </a:t>
            </a:r>
            <a:r>
              <a:rPr kumimoji="1" lang="ja-JP" altLang="en-US" sz="2000" b="1" dirty="0"/>
              <a:t>は復習である</a:t>
            </a:r>
            <a:endParaRPr kumimoji="1" lang="en-US" altLang="ja-JP" sz="2000" b="1" dirty="0"/>
          </a:p>
          <a:p>
            <a:r>
              <a:rPr kumimoji="1" lang="en-US" altLang="ja-JP" sz="2000" b="1" dirty="0"/>
              <a:t>8-5, 8-6 </a:t>
            </a:r>
            <a:r>
              <a:rPr kumimoji="1" lang="ja-JP" altLang="en-US" sz="2000" b="1" dirty="0"/>
              <a:t>は </a:t>
            </a:r>
            <a:r>
              <a:rPr kumimoji="1" lang="en-US" altLang="ja-JP" sz="2000" b="1" dirty="0"/>
              <a:t>SQL </a:t>
            </a:r>
            <a:r>
              <a:rPr kumimoji="1" lang="ja-JP" altLang="en-US" sz="2000" b="1" dirty="0"/>
              <a:t>全般を復習するための演習である</a:t>
            </a:r>
          </a:p>
        </p:txBody>
      </p:sp>
    </p:spTree>
    <p:extLst>
      <p:ext uri="{BB962C8B-B14F-4D97-AF65-F5344CB8AC3E}">
        <p14:creationId xmlns:p14="http://schemas.microsoft.com/office/powerpoint/2010/main" val="7961744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5A6124E-3946-4030-ADB3-5FE1860BB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30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E73F788-7A3A-4B2A-9D84-D21053F32698}"/>
              </a:ext>
            </a:extLst>
          </p:cNvPr>
          <p:cNvSpPr txBox="1"/>
          <p:nvPr/>
        </p:nvSpPr>
        <p:spPr>
          <a:xfrm>
            <a:off x="324256" y="330740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ここで行うこと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561E4051-EFB5-4567-B90C-A51EBED53D2C}"/>
              </a:ext>
            </a:extLst>
          </p:cNvPr>
          <p:cNvSpPr txBox="1">
            <a:spLocks noChangeArrowheads="1"/>
          </p:cNvSpPr>
          <p:nvPr/>
        </p:nvSpPr>
        <p:spPr>
          <a:xfrm>
            <a:off x="1022427" y="911798"/>
            <a:ext cx="7452500" cy="276998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ja-JP" altLang="en-US" b="1" dirty="0"/>
              <a:t>テーブル定義</a:t>
            </a:r>
            <a:endParaRPr lang="en-US" altLang="ja-JP" b="1" dirty="0"/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ja-JP" dirty="0"/>
              <a:t>	CREATE TABLE ...</a:t>
            </a:r>
          </a:p>
          <a:p>
            <a:pPr>
              <a:lnSpc>
                <a:spcPct val="120000"/>
              </a:lnSpc>
              <a:defRPr/>
            </a:pPr>
            <a:r>
              <a:rPr lang="ja-JP" altLang="en-US" b="1" dirty="0"/>
              <a:t>問い合わせ（クエリ）</a:t>
            </a:r>
            <a:endParaRPr lang="en-US" altLang="ja-JP" b="1" dirty="0"/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ja-JP" dirty="0"/>
              <a:t>	SELECT ... FROM ...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ja-JP" dirty="0"/>
              <a:t>	SELECT ... FROM ... WHERE ...</a:t>
            </a:r>
          </a:p>
          <a:p>
            <a:pPr>
              <a:lnSpc>
                <a:spcPct val="120000"/>
              </a:lnSpc>
              <a:defRPr/>
            </a:pPr>
            <a:r>
              <a:rPr lang="ja-JP" altLang="en-US" b="1" dirty="0"/>
              <a:t>行の挿入</a:t>
            </a:r>
            <a:endParaRPr lang="en-US" altLang="ja-JP" b="1" dirty="0"/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ja-JP" dirty="0"/>
              <a:t>	INSERT INTO ...</a:t>
            </a:r>
          </a:p>
          <a:p>
            <a:pPr>
              <a:lnSpc>
                <a:spcPct val="120000"/>
              </a:lnSpc>
              <a:defRPr/>
            </a:pPr>
            <a:r>
              <a:rPr lang="ja-JP" altLang="en-US" b="1" dirty="0"/>
              <a:t>問い合わせ結果の保存</a:t>
            </a:r>
            <a:endParaRPr lang="en-US" altLang="ja-JP" b="1" dirty="0"/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ja-JP" dirty="0"/>
              <a:t>	CREATE TABLE AS ...</a:t>
            </a:r>
          </a:p>
        </p:txBody>
      </p:sp>
    </p:spTree>
    <p:extLst>
      <p:ext uri="{BB962C8B-B14F-4D97-AF65-F5344CB8AC3E}">
        <p14:creationId xmlns:p14="http://schemas.microsoft.com/office/powerpoint/2010/main" val="34258863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44638" y="304372"/>
            <a:ext cx="8356775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</a:rPr>
              <a:t>テーブル定義 </a:t>
            </a:r>
            <a:r>
              <a:rPr lang="en-US" altLang="ja-JP" sz="2400" b="1" dirty="0">
                <a:solidFill>
                  <a:srgbClr val="C00000"/>
                </a:solidFill>
              </a:rPr>
              <a:t>products</a:t>
            </a:r>
          </a:p>
          <a:p>
            <a:r>
              <a:rPr lang="ja-JP" altLang="en-US" sz="2400" dirty="0"/>
              <a:t>１から</a:t>
            </a:r>
            <a:r>
              <a:rPr lang="en-US" altLang="ja-JP" sz="2400" dirty="0"/>
              <a:t>5</a:t>
            </a:r>
            <a:r>
              <a:rPr lang="ja-JP" altLang="en-US" sz="2400" dirty="0"/>
              <a:t>行目に、次の</a:t>
            </a:r>
            <a:r>
              <a:rPr lang="ja-JP" altLang="en-US" sz="2400" b="1" dirty="0"/>
              <a:t> </a:t>
            </a:r>
            <a:r>
              <a:rPr lang="en-US" altLang="ja-JP" sz="2400" b="1" dirty="0"/>
              <a:t>SQL </a:t>
            </a:r>
            <a:r>
              <a:rPr lang="ja-JP" altLang="en-US" sz="2400" b="1" dirty="0"/>
              <a:t>を入れ</a:t>
            </a:r>
            <a:r>
              <a:rPr lang="ja-JP" altLang="en-US" sz="2400" dirty="0"/>
              <a:t>、「実行」をクリック。</a:t>
            </a:r>
            <a:endParaRPr lang="en-US" altLang="ja-JP" sz="2400" dirty="0"/>
          </a:p>
          <a:p>
            <a:r>
              <a:rPr lang="ja-JP" altLang="en-US" sz="2400" dirty="0"/>
              <a:t>エラーメッセージが出ないことを確認</a:t>
            </a:r>
            <a:endParaRPr lang="en-US" altLang="ja-JP" sz="2400" dirty="0"/>
          </a:p>
          <a:p>
            <a:r>
              <a:rPr lang="en-US" altLang="ja-JP" sz="2400" dirty="0"/>
              <a:t>※</a:t>
            </a:r>
            <a:r>
              <a:rPr lang="ja-JP" altLang="en-US" sz="2400" dirty="0"/>
              <a:t>　エラーメッセージが出たときは、</a:t>
            </a:r>
            <a:r>
              <a:rPr lang="en-US" altLang="ja-JP" sz="2400" dirty="0"/>
              <a:t>SQL</a:t>
            </a:r>
            <a:r>
              <a:rPr lang="ja-JP" altLang="en-US" sz="2400" dirty="0" err="1"/>
              <a:t>を修</a:t>
            </a:r>
            <a:r>
              <a:rPr lang="ja-JP" altLang="en-US" sz="2400" dirty="0"/>
              <a:t>正してから</a:t>
            </a:r>
            <a:r>
              <a:rPr lang="ja-JP" altLang="en-US" sz="2400" b="1" dirty="0"/>
              <a:t>、</a:t>
            </a:r>
            <a:endParaRPr lang="en-US" altLang="ja-JP" sz="2400" b="1" dirty="0"/>
          </a:p>
          <a:p>
            <a:r>
              <a:rPr lang="ja-JP" altLang="en-US" sz="2400" b="1" dirty="0"/>
              <a:t>　　再度</a:t>
            </a:r>
            <a:r>
              <a:rPr lang="ja-JP" altLang="en-US" sz="2400" dirty="0"/>
              <a:t>実行する</a:t>
            </a:r>
            <a:endParaRPr lang="en-US" altLang="ja-JP" sz="2400" dirty="0"/>
          </a:p>
          <a:p>
            <a:endParaRPr lang="en-US" altLang="ja-JP" sz="2000" dirty="0"/>
          </a:p>
          <a:p>
            <a:endParaRPr lang="en-US" altLang="ja-JP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31</a:t>
            </a:fld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37E61C3-7D6E-49FD-9698-6FEFA4D9F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67" y="2516182"/>
            <a:ext cx="8322506" cy="2925238"/>
          </a:xfrm>
          <a:prstGeom prst="rect">
            <a:avLst/>
          </a:prstGeom>
        </p:spPr>
      </p:pic>
      <p:sp>
        <p:nvSpPr>
          <p:cNvPr id="5" name="Text Box 7">
            <a:extLst>
              <a:ext uri="{FF2B5EF4-FFF2-40B4-BE49-F238E27FC236}">
                <a16:creationId xmlns:a16="http://schemas.microsoft.com/office/drawing/2014/main" id="{301D23FC-6C39-48A0-810D-A65A6219A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2962" y="5571069"/>
            <a:ext cx="370845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b="1" dirty="0">
                <a:latin typeface="メイリオ" panose="020B0604030504040204" pitchFamily="50" charset="-128"/>
              </a:rPr>
              <a:t>　　データ型</a:t>
            </a:r>
            <a:endParaRPr lang="en-US" altLang="ja-JP" sz="2400" b="1" dirty="0">
              <a:latin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テキスト（文字列） </a:t>
            </a:r>
            <a:r>
              <a:rPr lang="en-US" altLang="ja-JP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text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数値 </a:t>
            </a:r>
            <a:r>
              <a:rPr lang="en-US" altLang="ja-JP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integer</a:t>
            </a:r>
            <a:r>
              <a:rPr lang="en-US" altLang="ja-JP" sz="2400" dirty="0">
                <a:latin typeface="メイリオ" panose="020B0604030504040204" pitchFamily="50" charset="-128"/>
              </a:rPr>
              <a:t>, </a:t>
            </a:r>
            <a:r>
              <a:rPr lang="en-US" altLang="ja-JP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real</a:t>
            </a:r>
          </a:p>
        </p:txBody>
      </p:sp>
    </p:spTree>
    <p:extLst>
      <p:ext uri="{BB962C8B-B14F-4D97-AF65-F5344CB8AC3E}">
        <p14:creationId xmlns:p14="http://schemas.microsoft.com/office/powerpoint/2010/main" val="13131184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6BA911C-5616-4547-BADD-64E94D61A911}"/>
              </a:ext>
            </a:extLst>
          </p:cNvPr>
          <p:cNvSpPr/>
          <p:nvPr/>
        </p:nvSpPr>
        <p:spPr>
          <a:xfrm>
            <a:off x="142673" y="1102468"/>
            <a:ext cx="8728462" cy="5253883"/>
          </a:xfrm>
          <a:prstGeom prst="rect">
            <a:avLst/>
          </a:prstGeom>
          <a:solidFill>
            <a:srgbClr val="5B9BD5">
              <a:alpha val="1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9C68D51-7AE4-4AAD-9339-B1FCC3A07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300" y="438649"/>
            <a:ext cx="8461208" cy="469865"/>
          </a:xfrm>
        </p:spPr>
        <p:txBody>
          <a:bodyPr>
            <a:normAutofit fontScale="90000"/>
          </a:bodyPr>
          <a:lstStyle/>
          <a:p>
            <a:r>
              <a:rPr kumimoji="1" lang="ja-JP" altLang="en-US" b="1" dirty="0">
                <a:solidFill>
                  <a:schemeClr val="tx1"/>
                </a:solidFill>
              </a:rPr>
              <a:t>ここで，補足説明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2473167-50F8-4EB2-9D5C-37AC10C75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32</a:t>
            </a:fld>
            <a:endParaRPr kumimoji="1" lang="ja-JP" altLang="en-US"/>
          </a:p>
        </p:txBody>
      </p:sp>
      <p:sp>
        <p:nvSpPr>
          <p:cNvPr id="15" name="タイトル 1">
            <a:extLst>
              <a:ext uri="{FF2B5EF4-FFF2-40B4-BE49-F238E27FC236}">
                <a16:creationId xmlns:a16="http://schemas.microsoft.com/office/drawing/2014/main" id="{771E725B-CEE7-4E19-B35D-D02D2B0B122A}"/>
              </a:ext>
            </a:extLst>
          </p:cNvPr>
          <p:cNvSpPr txBox="1">
            <a:spLocks/>
          </p:cNvSpPr>
          <p:nvPr/>
        </p:nvSpPr>
        <p:spPr>
          <a:xfrm>
            <a:off x="341396" y="1952921"/>
            <a:ext cx="8461208" cy="2833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en-US" altLang="ja-JP" b="1" dirty="0">
                <a:solidFill>
                  <a:schemeClr val="tx1"/>
                </a:solidFill>
              </a:rPr>
              <a:t>SQL </a:t>
            </a:r>
            <a:r>
              <a:rPr lang="ja-JP" altLang="en-US" b="1" dirty="0">
                <a:solidFill>
                  <a:schemeClr val="tx1"/>
                </a:solidFill>
              </a:rPr>
              <a:t>プログラム</a:t>
            </a:r>
            <a:r>
              <a:rPr lang="ja-JP" altLang="en-US" dirty="0">
                <a:solidFill>
                  <a:schemeClr val="tx1"/>
                </a:solidFill>
              </a:rPr>
              <a:t>は</a:t>
            </a:r>
            <a:r>
              <a:rPr lang="ja-JP" altLang="en-US" b="1" dirty="0">
                <a:solidFill>
                  <a:schemeClr val="tx1"/>
                </a:solidFill>
              </a:rPr>
              <a:t>消さず</a:t>
            </a:r>
            <a:r>
              <a:rPr lang="ja-JP" altLang="en-US" dirty="0">
                <a:solidFill>
                  <a:schemeClr val="tx1"/>
                </a:solidFill>
              </a:rPr>
              <a:t>に，</a:t>
            </a:r>
            <a:endParaRPr lang="en-US" altLang="ja-JP" dirty="0">
              <a:solidFill>
                <a:schemeClr val="tx1"/>
              </a:solidFill>
            </a:endParaRPr>
          </a:p>
          <a:p>
            <a:r>
              <a:rPr lang="ja-JP" altLang="en-US" b="1" dirty="0">
                <a:solidFill>
                  <a:schemeClr val="tx1"/>
                </a:solidFill>
              </a:rPr>
              <a:t>下に書き加える</a:t>
            </a:r>
            <a:r>
              <a:rPr lang="ja-JP" altLang="en-US" dirty="0">
                <a:solidFill>
                  <a:schemeClr val="tx1"/>
                </a:solidFill>
              </a:rPr>
              <a:t>ようにしてください</a:t>
            </a:r>
            <a:endParaRPr lang="en-US" altLang="ja-JP" dirty="0">
              <a:solidFill>
                <a:schemeClr val="tx1"/>
              </a:solidFill>
            </a:endParaRPr>
          </a:p>
          <a:p>
            <a:endParaRPr lang="en-US" altLang="ja-JP" dirty="0">
              <a:solidFill>
                <a:schemeClr val="tx1"/>
              </a:solidFill>
            </a:endParaRPr>
          </a:p>
          <a:p>
            <a:endParaRPr lang="en-US" altLang="ja-JP" dirty="0">
              <a:solidFill>
                <a:schemeClr val="tx1"/>
              </a:solidFill>
            </a:endParaRPr>
          </a:p>
          <a:p>
            <a:endParaRPr lang="en-US" altLang="ja-JP" dirty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資料のスクリーンショットでは「行番号」</a:t>
            </a:r>
            <a:endParaRPr lang="en-US" altLang="ja-JP" dirty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も付けているので，参考にしてください</a:t>
            </a:r>
            <a:endParaRPr lang="en-US" altLang="ja-JP" dirty="0">
              <a:solidFill>
                <a:schemeClr val="tx1"/>
              </a:solidFill>
            </a:endParaRPr>
          </a:p>
          <a:p>
            <a:endParaRPr lang="en-US" altLang="ja-JP" b="1" dirty="0">
              <a:solidFill>
                <a:schemeClr val="tx1"/>
              </a:solidFill>
            </a:endParaRPr>
          </a:p>
          <a:p>
            <a:endParaRPr lang="ja-JP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8472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44638" y="194562"/>
            <a:ext cx="8116324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</a:rPr>
              <a:t>テーブル定義 </a:t>
            </a:r>
            <a:r>
              <a:rPr lang="en-US" altLang="ja-JP" sz="2400" b="1" dirty="0">
                <a:solidFill>
                  <a:srgbClr val="C00000"/>
                </a:solidFill>
              </a:rPr>
              <a:t>sales</a:t>
            </a:r>
          </a:p>
          <a:p>
            <a:r>
              <a:rPr lang="en-US" altLang="ja-JP" sz="2400" dirty="0"/>
              <a:t>6</a:t>
            </a:r>
            <a:r>
              <a:rPr lang="ja-JP" altLang="en-US" sz="2400" dirty="0"/>
              <a:t>から </a:t>
            </a:r>
            <a:r>
              <a:rPr lang="en-US" altLang="ja-JP" sz="2400" dirty="0"/>
              <a:t>11</a:t>
            </a:r>
            <a:r>
              <a:rPr lang="ja-JP" altLang="en-US" sz="2400" dirty="0"/>
              <a:t>行目に、次の</a:t>
            </a:r>
            <a:r>
              <a:rPr lang="ja-JP" altLang="en-US" sz="2400" b="1" dirty="0"/>
              <a:t> </a:t>
            </a:r>
            <a:r>
              <a:rPr lang="en-US" altLang="ja-JP" sz="2400" b="1" dirty="0"/>
              <a:t>SQL </a:t>
            </a:r>
            <a:r>
              <a:rPr lang="ja-JP" altLang="en-US" sz="2400" b="1" dirty="0"/>
              <a:t>を入れ</a:t>
            </a:r>
            <a:r>
              <a:rPr lang="ja-JP" altLang="en-US" sz="2400" dirty="0"/>
              <a:t>、「実行」をクリック。</a:t>
            </a:r>
            <a:endParaRPr lang="en-US" altLang="ja-JP" sz="2400" dirty="0"/>
          </a:p>
          <a:p>
            <a:r>
              <a:rPr lang="ja-JP" altLang="en-US" sz="2400" dirty="0"/>
              <a:t>エラーメッセージが</a:t>
            </a:r>
            <a:endParaRPr lang="en-US" altLang="ja-JP" sz="2400" dirty="0"/>
          </a:p>
          <a:p>
            <a:r>
              <a:rPr lang="ja-JP" altLang="en-US" sz="2400" dirty="0"/>
              <a:t>出ないことを確認</a:t>
            </a:r>
            <a:endParaRPr lang="en-US" altLang="ja-JP" sz="2400" dirty="0"/>
          </a:p>
          <a:p>
            <a:endParaRPr lang="en-US" altLang="ja-JP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33</a:t>
            </a:fld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6CE094F2-FDAA-45DD-9359-F530CA995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670" y="2041221"/>
            <a:ext cx="7274292" cy="342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4417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6BA911C-5616-4547-BADD-64E94D61A911}"/>
              </a:ext>
            </a:extLst>
          </p:cNvPr>
          <p:cNvSpPr/>
          <p:nvPr/>
        </p:nvSpPr>
        <p:spPr>
          <a:xfrm>
            <a:off x="142673" y="1102468"/>
            <a:ext cx="8728462" cy="5253883"/>
          </a:xfrm>
          <a:prstGeom prst="rect">
            <a:avLst/>
          </a:prstGeom>
          <a:solidFill>
            <a:srgbClr val="5B9BD5">
              <a:alpha val="1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9C68D51-7AE4-4AAD-9339-B1FCC3A07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300" y="438649"/>
            <a:ext cx="8461208" cy="469865"/>
          </a:xfrm>
        </p:spPr>
        <p:txBody>
          <a:bodyPr>
            <a:normAutofit fontScale="90000"/>
          </a:bodyPr>
          <a:lstStyle/>
          <a:p>
            <a:r>
              <a:rPr kumimoji="1" lang="ja-JP" altLang="en-US" b="1" dirty="0">
                <a:solidFill>
                  <a:schemeClr val="tx1"/>
                </a:solidFill>
              </a:rPr>
              <a:t>ここで，補足説明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2473167-50F8-4EB2-9D5C-37AC10C75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34</a:t>
            </a:fld>
            <a:endParaRPr kumimoji="1" lang="ja-JP" altLang="en-US"/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3249D1C0-F4EA-4533-A9B5-F968FEE49B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647628"/>
              </p:ext>
            </p:extLst>
          </p:nvPr>
        </p:nvGraphicFramePr>
        <p:xfrm>
          <a:off x="272865" y="2224109"/>
          <a:ext cx="3730364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4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4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34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C8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>
                          <a:solidFill>
                            <a:srgbClr val="7030A0"/>
                          </a:solidFill>
                        </a:rPr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C8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C80000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>
                          <a:solidFill>
                            <a:srgbClr val="000000"/>
                          </a:solidFill>
                        </a:rPr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rgbClr val="000000"/>
                          </a:solidFill>
                        </a:rPr>
                        <a:t>100</a:t>
                      </a:r>
                      <a:endParaRPr kumimoji="1" lang="ja-JP" alt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7030A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u="none" dirty="0">
                          <a:solidFill>
                            <a:srgbClr val="7030A0"/>
                          </a:solidFill>
                        </a:rPr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4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右矢印 5">
            <a:extLst>
              <a:ext uri="{FF2B5EF4-FFF2-40B4-BE49-F238E27FC236}">
                <a16:creationId xmlns:a16="http://schemas.microsoft.com/office/drawing/2014/main" id="{97132C33-A0E3-4DFE-AE7E-39AF55B2FC37}"/>
              </a:ext>
            </a:extLst>
          </p:cNvPr>
          <p:cNvSpPr/>
          <p:nvPr/>
        </p:nvSpPr>
        <p:spPr>
          <a:xfrm>
            <a:off x="4152397" y="2827041"/>
            <a:ext cx="497205" cy="5314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graphicFrame>
        <p:nvGraphicFramePr>
          <p:cNvPr id="10" name="表 9">
            <a:extLst>
              <a:ext uri="{FF2B5EF4-FFF2-40B4-BE49-F238E27FC236}">
                <a16:creationId xmlns:a16="http://schemas.microsoft.com/office/drawing/2014/main" id="{E84AA214-0CB5-407E-ADE6-FF27913D9E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547419"/>
              </p:ext>
            </p:extLst>
          </p:nvPr>
        </p:nvGraphicFramePr>
        <p:xfrm>
          <a:off x="4798770" y="2224109"/>
          <a:ext cx="3730364" cy="2171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4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4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34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C8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>
                          <a:solidFill>
                            <a:srgbClr val="7030A0"/>
                          </a:solidFill>
                        </a:rPr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C8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C80000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>
                          <a:solidFill>
                            <a:srgbClr val="000000"/>
                          </a:solidFill>
                        </a:rPr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rgbClr val="000000"/>
                          </a:solidFill>
                        </a:rPr>
                        <a:t>100</a:t>
                      </a:r>
                      <a:endParaRPr kumimoji="1" lang="ja-JP" alt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7030A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u="none" dirty="0">
                          <a:solidFill>
                            <a:srgbClr val="7030A0"/>
                          </a:solidFill>
                        </a:rPr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4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3">
                        <a:lumMod val="40000"/>
                        <a:lumOff val="6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0" u="none" dirty="0">
                          <a:solidFill>
                            <a:schemeClr val="tx1"/>
                          </a:solidFill>
                        </a:rPr>
                        <a:t>レモン</a:t>
                      </a:r>
                    </a:p>
                  </a:txBody>
                  <a:tcPr marL="68580" marR="68580" marT="34290" marB="34290">
                    <a:solidFill>
                      <a:schemeClr val="accent3">
                        <a:lumMod val="40000"/>
                        <a:lumOff val="6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80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chemeClr val="accent3">
                        <a:lumMod val="40000"/>
                        <a:lumOff val="60000"/>
                        <a:alpha val="4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DC6EC88-95AC-483E-9C88-7BA70FEBCDDB}"/>
              </a:ext>
            </a:extLst>
          </p:cNvPr>
          <p:cNvSpPr txBox="1"/>
          <p:nvPr/>
        </p:nvSpPr>
        <p:spPr>
          <a:xfrm>
            <a:off x="2400400" y="539420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rgbClr val="002060"/>
                </a:solidFill>
              </a:rPr>
              <a:t>テーブル名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2605644-2F65-4E0E-B764-187EDBC3F0E0}"/>
              </a:ext>
            </a:extLst>
          </p:cNvPr>
          <p:cNvSpPr txBox="1"/>
          <p:nvPr/>
        </p:nvSpPr>
        <p:spPr>
          <a:xfrm>
            <a:off x="4893959" y="5362554"/>
            <a:ext cx="41665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002060"/>
                </a:solidFill>
              </a:rPr>
              <a:t>値の並び．半角のカンマ「</a:t>
            </a:r>
            <a:r>
              <a:rPr kumimoji="1" lang="en-US" altLang="ja-JP" dirty="0">
                <a:solidFill>
                  <a:srgbClr val="002060"/>
                </a:solidFill>
              </a:rPr>
              <a:t>,</a:t>
            </a:r>
            <a:r>
              <a:rPr kumimoji="1" lang="ja-JP" altLang="en-US" dirty="0">
                <a:solidFill>
                  <a:srgbClr val="002060"/>
                </a:solidFill>
              </a:rPr>
              <a:t>」で区切る</a:t>
            </a:r>
            <a:endParaRPr kumimoji="1" lang="en-US" altLang="ja-JP" dirty="0">
              <a:solidFill>
                <a:srgbClr val="002060"/>
              </a:solidFill>
            </a:endParaRPr>
          </a:p>
          <a:p>
            <a:r>
              <a:rPr lang="en-US" altLang="ja-JP" dirty="0">
                <a:solidFill>
                  <a:srgbClr val="002060"/>
                </a:solidFill>
              </a:rPr>
              <a:t>※</a:t>
            </a:r>
            <a:r>
              <a:rPr lang="ja-JP" altLang="en-US" dirty="0">
                <a:solidFill>
                  <a:srgbClr val="002060"/>
                </a:solidFill>
              </a:rPr>
              <a:t>　文字列は半角の「</a:t>
            </a:r>
            <a:r>
              <a:rPr lang="en-US" altLang="ja-JP" dirty="0">
                <a:solidFill>
                  <a:srgbClr val="002060"/>
                </a:solidFill>
              </a:rPr>
              <a:t>'</a:t>
            </a:r>
            <a:r>
              <a:rPr lang="ja-JP" altLang="en-US" dirty="0">
                <a:solidFill>
                  <a:srgbClr val="002060"/>
                </a:solidFill>
              </a:rPr>
              <a:t>」で囲む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5F88B62-E339-4368-B1C5-5EFA54DE59FD}"/>
              </a:ext>
            </a:extLst>
          </p:cNvPr>
          <p:cNvSpPr txBox="1"/>
          <p:nvPr/>
        </p:nvSpPr>
        <p:spPr>
          <a:xfrm>
            <a:off x="883425" y="4831639"/>
            <a:ext cx="63191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000" dirty="0">
                <a:solidFill>
                  <a:srgbClr val="C00000"/>
                </a:solidFill>
              </a:rPr>
              <a:t>insert into </a:t>
            </a:r>
            <a:r>
              <a:rPr lang="ja-JP" altLang="en-US" sz="3000" dirty="0"/>
              <a:t>商品 </a:t>
            </a:r>
            <a:r>
              <a:rPr lang="en-US" altLang="ja-JP" sz="3000" dirty="0">
                <a:solidFill>
                  <a:srgbClr val="C00000"/>
                </a:solidFill>
              </a:rPr>
              <a:t>values(</a:t>
            </a:r>
            <a:r>
              <a:rPr lang="en-US" altLang="ja-JP" sz="3000" dirty="0"/>
              <a:t>4, '</a:t>
            </a:r>
            <a:r>
              <a:rPr lang="ja-JP" altLang="en-US" sz="3000" dirty="0"/>
              <a:t>レモン</a:t>
            </a:r>
            <a:r>
              <a:rPr lang="en-US" altLang="ja-JP" sz="3000" dirty="0"/>
              <a:t>', 80</a:t>
            </a:r>
            <a:r>
              <a:rPr lang="en-US" altLang="ja-JP" sz="3000" dirty="0">
                <a:solidFill>
                  <a:srgbClr val="C00000"/>
                </a:solidFill>
              </a:rPr>
              <a:t>);</a:t>
            </a:r>
            <a:endParaRPr kumimoji="1" lang="ja-JP" altLang="en-US" sz="3000" dirty="0">
              <a:solidFill>
                <a:srgbClr val="C00000"/>
              </a:solidFill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318E77C3-8D7B-4522-B7AE-679D6F5E516F}"/>
              </a:ext>
            </a:extLst>
          </p:cNvPr>
          <p:cNvSpPr/>
          <p:nvPr/>
        </p:nvSpPr>
        <p:spPr>
          <a:xfrm>
            <a:off x="340947" y="1291868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3200" b="1" dirty="0">
                <a:solidFill>
                  <a:srgbClr val="FF0000"/>
                </a:solidFill>
              </a:rPr>
              <a:t>行の挿入</a:t>
            </a:r>
            <a:endParaRPr lang="ja-JP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8506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0" y="136524"/>
            <a:ext cx="919514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</a:rPr>
              <a:t>新しい行の挿入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lang="en-US" altLang="ja-JP" sz="2400" dirty="0"/>
              <a:t>12</a:t>
            </a:r>
            <a:r>
              <a:rPr lang="ja-JP" altLang="en-US" sz="2400" dirty="0"/>
              <a:t>から</a:t>
            </a:r>
            <a:r>
              <a:rPr lang="en-US" altLang="ja-JP" sz="2400" dirty="0"/>
              <a:t> 20</a:t>
            </a:r>
            <a:r>
              <a:rPr lang="ja-JP" altLang="en-US" sz="2400" dirty="0"/>
              <a:t>行目に、次の</a:t>
            </a:r>
            <a:r>
              <a:rPr lang="ja-JP" altLang="en-US" sz="2400" b="1" dirty="0"/>
              <a:t> </a:t>
            </a:r>
            <a:r>
              <a:rPr lang="en-US" altLang="ja-JP" sz="2400" b="1" dirty="0"/>
              <a:t>SQL </a:t>
            </a:r>
            <a:r>
              <a:rPr lang="ja-JP" altLang="en-US" sz="2400" b="1" dirty="0"/>
              <a:t>を入れ</a:t>
            </a:r>
            <a:r>
              <a:rPr lang="ja-JP" altLang="en-US" sz="2400" dirty="0"/>
              <a:t>、「実行」をクリック。確認</a:t>
            </a:r>
            <a:endParaRPr lang="en-US" altLang="ja-JP" sz="2400" dirty="0"/>
          </a:p>
          <a:p>
            <a:endParaRPr lang="en-US" altLang="ja-JP" sz="2000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35</a:t>
            </a:fld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C582095-16F2-4615-A4B6-16804A3E5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4"/>
            <a:ext cx="8787899" cy="329118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67F87AC2-FE6D-4195-9D60-30578C6688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07" y="4357991"/>
            <a:ext cx="4107722" cy="254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071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5262" y="248390"/>
            <a:ext cx="8753475" cy="507206"/>
          </a:xfrm>
        </p:spPr>
        <p:txBody>
          <a:bodyPr>
            <a:normAutofit fontScale="90000"/>
          </a:bodyPr>
          <a:lstStyle/>
          <a:p>
            <a:r>
              <a:rPr lang="ja-JP" altLang="en-US" dirty="0">
                <a:latin typeface="メイリオ" panose="020B0604030504040204" pitchFamily="50" charset="-128"/>
              </a:rPr>
              <a:t>結合（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つの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テーブルのすべてのペア）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</a:rPr>
              <a:pPr/>
              <a:t>36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195262" y="904850"/>
            <a:ext cx="8199619" cy="201112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 次の </a:t>
            </a:r>
            <a:r>
              <a:rPr lang="en-US" altLang="ja-JP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SQL 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問い合わせを実行し確認</a:t>
            </a:r>
            <a:endParaRPr lang="en-US" altLang="ja-JP" sz="2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1E499CE2-D280-4BD4-99EA-39506303B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510" y="1640233"/>
            <a:ext cx="8250769" cy="428318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69EB0491-BA88-4E9A-A1A9-CA672B95D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946" y="2264317"/>
            <a:ext cx="7064991" cy="3926747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F7A6897-1577-456E-9184-41F8A59372BE}"/>
              </a:ext>
            </a:extLst>
          </p:cNvPr>
          <p:cNvSpPr txBox="1"/>
          <p:nvPr/>
        </p:nvSpPr>
        <p:spPr>
          <a:xfrm>
            <a:off x="1343722" y="6356351"/>
            <a:ext cx="4339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行（行）の順序が違っている場合がある</a:t>
            </a:r>
          </a:p>
        </p:txBody>
      </p:sp>
    </p:spTree>
    <p:extLst>
      <p:ext uri="{BB962C8B-B14F-4D97-AF65-F5344CB8AC3E}">
        <p14:creationId xmlns:p14="http://schemas.microsoft.com/office/powerpoint/2010/main" val="13642496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206595" y="254698"/>
            <a:ext cx="8753475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結合（結合条件あり）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</a:rPr>
              <a:pPr/>
              <a:t>37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188996" y="826797"/>
            <a:ext cx="8199619" cy="201112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 次の </a:t>
            </a:r>
            <a:r>
              <a:rPr lang="en-US" altLang="ja-JP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SQL 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問い合わせを実行し確認</a:t>
            </a:r>
            <a:endParaRPr lang="en-US" altLang="ja-JP" sz="2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C50DE02-77F3-4480-A339-1A4CF2F5C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25" y="2122682"/>
            <a:ext cx="8814100" cy="285863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BD993D51-C670-42FE-8B53-552910FA2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775" y="2925089"/>
            <a:ext cx="7334779" cy="156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5871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199913" y="201899"/>
            <a:ext cx="8753475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並べ替え（ソート）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</a:rPr>
              <a:pPr/>
              <a:t>38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174292" y="901644"/>
            <a:ext cx="8199619" cy="201112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 次の </a:t>
            </a:r>
            <a:r>
              <a:rPr lang="en-US" altLang="ja-JP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SQL 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問い合わせを実行し確認．昇順．</a:t>
            </a:r>
            <a:endParaRPr lang="en-US" altLang="ja-JP" sz="2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5F1A49E1-0F9C-417A-B8A1-B93DD1C8A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400" y="1820366"/>
            <a:ext cx="8445177" cy="433085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70830BD8-6B81-40E3-ADDF-82393DC38D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212" y="3179749"/>
            <a:ext cx="6499172" cy="234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136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229549" y="274961"/>
            <a:ext cx="8753475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並べ替え（ソート）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</a:rPr>
              <a:pPr/>
              <a:t>39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170938" y="1059149"/>
            <a:ext cx="8199619" cy="201112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④ 次の </a:t>
            </a:r>
            <a:r>
              <a:rPr lang="en-US" altLang="ja-JP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SQL 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問い合わせを実行し確認．降順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．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C9D33AE-D4FD-4361-A8C6-A7C731591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910" y="2036910"/>
            <a:ext cx="7998536" cy="36512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977CC549-066E-47B1-B705-767DB5F65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965" y="2903950"/>
            <a:ext cx="6277567" cy="216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800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09285" y="1122363"/>
            <a:ext cx="8171727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8-1. SQL </a:t>
            </a:r>
            <a:r>
              <a:rPr lang="ja-JP" altLang="en-US" dirty="0"/>
              <a:t>の特徴</a:t>
            </a:r>
          </a:p>
        </p:txBody>
      </p:sp>
      <p:sp>
        <p:nvSpPr>
          <p:cNvPr id="15" name="字幕 14">
            <a:extLst>
              <a:ext uri="{FF2B5EF4-FFF2-40B4-BE49-F238E27FC236}">
                <a16:creationId xmlns:a16="http://schemas.microsoft.com/office/drawing/2014/main" id="{9BC028D1-48FA-44F4-BFBA-226587D92A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591750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8996" y="255211"/>
            <a:ext cx="8753475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数え上げ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</a:rPr>
              <a:pPr/>
              <a:t>40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188996" y="913562"/>
            <a:ext cx="8199619" cy="201112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⑤ 次の </a:t>
            </a:r>
            <a:r>
              <a:rPr lang="en-US" altLang="ja-JP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SQL 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問い合わせを実行し確認</a:t>
            </a:r>
            <a:endParaRPr lang="en-US" altLang="ja-JP" sz="2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D1A3969-3342-4D84-884C-306D443AD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90" y="1797892"/>
            <a:ext cx="8885019" cy="429426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61E47DFB-11FA-4F91-BADB-F52D90570D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507" y="2924689"/>
            <a:ext cx="5721527" cy="156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4919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3962" y="296282"/>
            <a:ext cx="8753475" cy="507206"/>
          </a:xfrm>
        </p:spPr>
        <p:txBody>
          <a:bodyPr>
            <a:normAutofit fontScale="90000"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範囲指定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</a:rPr>
              <a:pPr/>
              <a:t>41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213962" y="996688"/>
            <a:ext cx="8199619" cy="201112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⑥ 次の </a:t>
            </a:r>
            <a:r>
              <a:rPr lang="en-US" altLang="ja-JP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SQL 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問い合わせを実行し確認</a:t>
            </a:r>
            <a:endParaRPr lang="en-US" altLang="ja-JP" sz="2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927A256-D842-4C6F-91A0-67338986D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71" y="2002252"/>
            <a:ext cx="8988458" cy="365124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68E0E37A-C934-491D-B767-7432DEB4C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419" y="2891259"/>
            <a:ext cx="6696762" cy="193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2763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95943" y="356633"/>
            <a:ext cx="8753475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重複除去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</a:rPr>
              <a:pPr/>
              <a:t>42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295943" y="1142175"/>
            <a:ext cx="8199619" cy="201112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⑦ 次の </a:t>
            </a:r>
            <a:r>
              <a:rPr lang="en-US" altLang="ja-JP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SQL 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問い合わせを実行し確認</a:t>
            </a:r>
            <a:endParaRPr lang="en-US" altLang="ja-JP" sz="2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0761910-49B4-4BA9-B525-A18EE00C0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65" y="2086586"/>
            <a:ext cx="8629032" cy="416863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69ADB72A-E5F5-49D8-AE6A-21F768034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150" y="2884127"/>
            <a:ext cx="4323184" cy="227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5157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6BA911C-5616-4547-BADD-64E94D61A911}"/>
              </a:ext>
            </a:extLst>
          </p:cNvPr>
          <p:cNvSpPr/>
          <p:nvPr/>
        </p:nvSpPr>
        <p:spPr>
          <a:xfrm>
            <a:off x="142673" y="1446178"/>
            <a:ext cx="8728462" cy="4844375"/>
          </a:xfrm>
          <a:prstGeom prst="rect">
            <a:avLst/>
          </a:prstGeom>
          <a:solidFill>
            <a:srgbClr val="5B9BD5">
              <a:alpha val="1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9C68D51-7AE4-4AAD-9339-B1FCC3A07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300" y="438649"/>
            <a:ext cx="8461208" cy="469865"/>
          </a:xfrm>
        </p:spPr>
        <p:txBody>
          <a:bodyPr>
            <a:normAutofit fontScale="90000"/>
          </a:bodyPr>
          <a:lstStyle/>
          <a:p>
            <a:r>
              <a:rPr kumimoji="1" lang="ja-JP" altLang="en-US" b="1" dirty="0">
                <a:solidFill>
                  <a:schemeClr val="tx1"/>
                </a:solidFill>
              </a:rPr>
              <a:t>ここで，補足説明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808A366-91C8-45AD-9368-C09BFFAF7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865" y="1838474"/>
            <a:ext cx="8679483" cy="5333166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次の</a:t>
            </a:r>
            <a:r>
              <a:rPr kumimoji="1" lang="en-US" altLang="ja-JP" dirty="0"/>
              <a:t>SQL </a:t>
            </a:r>
            <a:r>
              <a:rPr kumimoji="1" lang="ja-JP" altLang="en-US" dirty="0"/>
              <a:t>は，</a:t>
            </a:r>
            <a:r>
              <a:rPr kumimoji="1" lang="en-US" altLang="ja-JP" dirty="0"/>
              <a:t>SQL </a:t>
            </a:r>
            <a:r>
              <a:rPr kumimoji="1" lang="ja-JP" altLang="en-US" dirty="0"/>
              <a:t>問い合わせ（クエリ）の結果を，</a:t>
            </a:r>
            <a:r>
              <a:rPr kumimoji="1" lang="ja-JP" altLang="en-US" b="1" dirty="0"/>
              <a:t>新しいテーブルに保存</a:t>
            </a:r>
            <a:r>
              <a:rPr kumimoji="1" lang="ja-JP" altLang="en-US" dirty="0"/>
              <a:t>する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【</a:t>
            </a:r>
            <a:r>
              <a:rPr lang="ja-JP" altLang="en-US" dirty="0"/>
              <a:t>書き方</a:t>
            </a:r>
            <a:r>
              <a:rPr lang="en-US" altLang="ja-JP" dirty="0"/>
              <a:t>】</a:t>
            </a:r>
          </a:p>
          <a:p>
            <a:pPr marL="0" indent="0">
              <a:buNone/>
            </a:pPr>
            <a:r>
              <a:rPr kumimoji="1" lang="en-US" altLang="ja-JP" dirty="0"/>
              <a:t>create table </a:t>
            </a:r>
            <a:r>
              <a:rPr lang="ja-JP" altLang="en-US" dirty="0"/>
              <a:t>＜テーブル名＞ </a:t>
            </a:r>
            <a:r>
              <a:rPr lang="en-US" altLang="ja-JP" dirty="0"/>
              <a:t>as </a:t>
            </a:r>
            <a:r>
              <a:rPr lang="ja-JP" altLang="en-US" dirty="0"/>
              <a:t>＜</a:t>
            </a:r>
            <a:r>
              <a:rPr lang="en-US" altLang="ja-JP" dirty="0"/>
              <a:t>SQL </a:t>
            </a:r>
            <a:r>
              <a:rPr lang="ja-JP" altLang="en-US" dirty="0"/>
              <a:t>問い合わせ＞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2473167-50F8-4EB2-9D5C-37AC10C75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43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0B5B55E-8B58-431C-82A9-CF7C51FB8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059" y="3228530"/>
            <a:ext cx="8403251" cy="41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7732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92757" y="378116"/>
            <a:ext cx="8753475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問い合わせの結果をテーブルに保存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</a:rPr>
              <a:pPr/>
              <a:t>44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292757" y="1129205"/>
            <a:ext cx="8199619" cy="201112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⑧ 次の </a:t>
            </a:r>
            <a:r>
              <a:rPr lang="en-US" altLang="ja-JP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SQL 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問い合わせを実行し確認</a:t>
            </a:r>
            <a:endParaRPr lang="en-US" altLang="ja-JP" sz="2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A0DCC02-EDF5-4C0B-B128-1750B656D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05" y="2043620"/>
            <a:ext cx="9052095" cy="549039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B4BCB46C-C22E-4583-B2C8-91B14F063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914" y="3339653"/>
            <a:ext cx="3667679" cy="167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6684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5A6124E-3946-4030-ADB3-5FE1860BB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45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E73F788-7A3A-4B2A-9D84-D21053F32698}"/>
              </a:ext>
            </a:extLst>
          </p:cNvPr>
          <p:cNvSpPr txBox="1"/>
          <p:nvPr/>
        </p:nvSpPr>
        <p:spPr>
          <a:xfrm>
            <a:off x="324256" y="330740"/>
            <a:ext cx="39998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ここで使用した </a:t>
            </a:r>
            <a:r>
              <a:rPr kumimoji="1" lang="en-US" altLang="ja-JP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SQL</a:t>
            </a:r>
            <a:endParaRPr kumimoji="1" lang="ja-JP" altLang="en-US" sz="32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561E4051-EFB5-4567-B90C-A51EBED53D2C}"/>
              </a:ext>
            </a:extLst>
          </p:cNvPr>
          <p:cNvSpPr txBox="1">
            <a:spLocks noChangeArrowheads="1"/>
          </p:cNvSpPr>
          <p:nvPr/>
        </p:nvSpPr>
        <p:spPr>
          <a:xfrm>
            <a:off x="1022427" y="911798"/>
            <a:ext cx="7452500" cy="276998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ja-JP" altLang="en-US" b="1" dirty="0"/>
              <a:t>テーブル定義</a:t>
            </a:r>
            <a:endParaRPr lang="en-US" altLang="ja-JP" b="1" dirty="0"/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ja-JP" dirty="0"/>
              <a:t>	CREATE TABLE ...</a:t>
            </a:r>
          </a:p>
          <a:p>
            <a:pPr>
              <a:lnSpc>
                <a:spcPct val="120000"/>
              </a:lnSpc>
              <a:defRPr/>
            </a:pPr>
            <a:r>
              <a:rPr lang="ja-JP" altLang="en-US" b="1" dirty="0"/>
              <a:t>問い合わせ（クエリ）</a:t>
            </a:r>
            <a:endParaRPr lang="en-US" altLang="ja-JP" b="1" dirty="0"/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ja-JP" dirty="0"/>
              <a:t>	SELECT ... FROM ...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ja-JP" dirty="0"/>
              <a:t>	SELECT ... FROM ... WHERE ...</a:t>
            </a:r>
          </a:p>
          <a:p>
            <a:pPr>
              <a:lnSpc>
                <a:spcPct val="120000"/>
              </a:lnSpc>
              <a:defRPr/>
            </a:pPr>
            <a:r>
              <a:rPr lang="ja-JP" altLang="en-US" b="1" dirty="0"/>
              <a:t>行の挿入</a:t>
            </a:r>
            <a:endParaRPr lang="en-US" altLang="ja-JP" b="1" dirty="0"/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ja-JP" dirty="0"/>
              <a:t>	INSERT INTO ...</a:t>
            </a:r>
          </a:p>
          <a:p>
            <a:pPr>
              <a:lnSpc>
                <a:spcPct val="120000"/>
              </a:lnSpc>
              <a:defRPr/>
            </a:pPr>
            <a:r>
              <a:rPr lang="ja-JP" altLang="en-US" b="1" dirty="0"/>
              <a:t>問い合わせ結果の保存</a:t>
            </a:r>
            <a:endParaRPr lang="en-US" altLang="ja-JP" b="1" dirty="0"/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ja-JP" dirty="0"/>
              <a:t>	CREATE TABLE AS ...</a:t>
            </a:r>
          </a:p>
        </p:txBody>
      </p:sp>
    </p:spTree>
    <p:extLst>
      <p:ext uri="{BB962C8B-B14F-4D97-AF65-F5344CB8AC3E}">
        <p14:creationId xmlns:p14="http://schemas.microsoft.com/office/powerpoint/2010/main" val="27605478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09285" y="1122363"/>
            <a:ext cx="8171727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8-6. </a:t>
            </a:r>
            <a:r>
              <a:rPr lang="ja-JP" altLang="en-US" dirty="0"/>
              <a:t>テーブルの分解と結合</a:t>
            </a:r>
          </a:p>
        </p:txBody>
      </p:sp>
      <p:sp>
        <p:nvSpPr>
          <p:cNvPr id="15" name="字幕 14">
            <a:extLst>
              <a:ext uri="{FF2B5EF4-FFF2-40B4-BE49-F238E27FC236}">
                <a16:creationId xmlns:a16="http://schemas.microsoft.com/office/drawing/2014/main" id="{9BC028D1-48FA-44F4-BFBA-226587D92A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651108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7021FF-C362-4A06-BA3C-872D98C68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4415F87-7B94-4324-B4EC-03C7876AA0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テーブルの分解と結合の演習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今まで入れた </a:t>
            </a:r>
            <a:r>
              <a:rPr kumimoji="1" lang="en-US" altLang="ja-JP" dirty="0"/>
              <a:t>SQL </a:t>
            </a:r>
            <a:r>
              <a:rPr kumimoji="1" lang="ja-JP" altLang="en-US" dirty="0"/>
              <a:t>プログラムは，</a:t>
            </a:r>
            <a:r>
              <a:rPr kumimoji="1" lang="ja-JP" altLang="en-US" dirty="0">
                <a:solidFill>
                  <a:srgbClr val="FF0000"/>
                </a:solidFill>
              </a:rPr>
              <a:t>すべて消しても問題ありません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4A2F08A-6726-4C24-910B-2A26F0718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35012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29889" y="214031"/>
            <a:ext cx="29642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</a:rPr>
              <a:t>① テーブル定義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lang="ja-JP" altLang="en-US" sz="2400" dirty="0"/>
              <a:t>次の</a:t>
            </a:r>
            <a:r>
              <a:rPr lang="ja-JP" altLang="en-US" sz="2400" b="1" dirty="0"/>
              <a:t> </a:t>
            </a:r>
            <a:r>
              <a:rPr lang="en-US" altLang="ja-JP" sz="2400" b="1" dirty="0"/>
              <a:t>SQL </a:t>
            </a:r>
            <a:r>
              <a:rPr lang="ja-JP" altLang="en-US" sz="2400" b="1" dirty="0"/>
              <a:t>を入れる．</a:t>
            </a:r>
            <a:endParaRPr lang="en-US" altLang="ja-JP" sz="24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317C747-1C36-44FC-90DB-96733678C944}"/>
              </a:ext>
            </a:extLst>
          </p:cNvPr>
          <p:cNvSpPr txBox="1"/>
          <p:nvPr/>
        </p:nvSpPr>
        <p:spPr>
          <a:xfrm>
            <a:off x="129889" y="4793748"/>
            <a:ext cx="835677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</a:rPr>
              <a:t>② 実行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lang="ja-JP" altLang="en-US" sz="2400" dirty="0"/>
              <a:t>エラーメッセージが出ないことを確認．表示はない．</a:t>
            </a:r>
            <a:endParaRPr lang="en-US" altLang="ja-JP" sz="2400" dirty="0"/>
          </a:p>
          <a:p>
            <a:r>
              <a:rPr lang="en-US" altLang="ja-JP" sz="2400" dirty="0"/>
              <a:t>※</a:t>
            </a:r>
            <a:r>
              <a:rPr lang="ja-JP" altLang="en-US" sz="2400" dirty="0"/>
              <a:t>　エラーメッセージが出たときは、</a:t>
            </a:r>
            <a:r>
              <a:rPr lang="en-US" altLang="ja-JP" sz="2400" dirty="0"/>
              <a:t>SQL</a:t>
            </a:r>
            <a:r>
              <a:rPr lang="ja-JP" altLang="en-US" sz="2400" dirty="0" err="1"/>
              <a:t>を修</a:t>
            </a:r>
            <a:r>
              <a:rPr lang="ja-JP" altLang="en-US" sz="2400" dirty="0"/>
              <a:t>正してから</a:t>
            </a:r>
            <a:r>
              <a:rPr lang="ja-JP" altLang="en-US" sz="2400" b="1" dirty="0"/>
              <a:t>、</a:t>
            </a:r>
            <a:endParaRPr lang="en-US" altLang="ja-JP" sz="2400" b="1" dirty="0"/>
          </a:p>
          <a:p>
            <a:r>
              <a:rPr lang="ja-JP" altLang="en-US" sz="2400" b="1" dirty="0"/>
              <a:t>　　再度</a:t>
            </a:r>
            <a:r>
              <a:rPr lang="ja-JP" altLang="en-US" sz="2400" dirty="0"/>
              <a:t>実行する</a:t>
            </a:r>
            <a:endParaRPr lang="en-US" altLang="ja-JP" sz="2400" dirty="0"/>
          </a:p>
          <a:p>
            <a:endParaRPr lang="en-US" altLang="ja-JP" sz="2400" dirty="0"/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131A3F27-8339-403E-8731-9987D76B2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549" y="2405842"/>
            <a:ext cx="370845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b="1" dirty="0">
                <a:latin typeface="メイリオ" panose="020B0604030504040204" pitchFamily="50" charset="-128"/>
              </a:rPr>
              <a:t>　　データ型</a:t>
            </a:r>
            <a:endParaRPr lang="en-US" altLang="ja-JP" sz="2400" b="1" dirty="0">
              <a:latin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テキスト（文字列） </a:t>
            </a:r>
            <a:r>
              <a:rPr lang="en-US" altLang="ja-JP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text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数値 </a:t>
            </a:r>
            <a:r>
              <a:rPr lang="en-US" altLang="ja-JP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integer</a:t>
            </a:r>
            <a:r>
              <a:rPr lang="en-US" altLang="ja-JP" sz="2400" dirty="0">
                <a:latin typeface="メイリオ" panose="020B0604030504040204" pitchFamily="50" charset="-128"/>
              </a:rPr>
              <a:t>, </a:t>
            </a:r>
            <a:r>
              <a:rPr lang="en-US" altLang="ja-JP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real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A3A7175-6E5B-4B8E-AE0B-60ABE63C3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244" y="1211433"/>
            <a:ext cx="5084321" cy="295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5812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29889" y="214031"/>
            <a:ext cx="35798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</a:rPr>
              <a:t>③ 行の挿入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lang="ja-JP" altLang="en-US" sz="2400" dirty="0"/>
              <a:t>次の</a:t>
            </a:r>
            <a:r>
              <a:rPr lang="ja-JP" altLang="en-US" sz="2400" b="1" dirty="0"/>
              <a:t> </a:t>
            </a:r>
            <a:r>
              <a:rPr lang="en-US" altLang="ja-JP" sz="2400" b="1" dirty="0"/>
              <a:t>SQL </a:t>
            </a:r>
            <a:r>
              <a:rPr lang="ja-JP" altLang="en-US" sz="2400" b="1" dirty="0"/>
              <a:t>を</a:t>
            </a:r>
            <a:r>
              <a:rPr lang="ja-JP" altLang="en-US" sz="2400" b="1" u="sng" dirty="0">
                <a:solidFill>
                  <a:srgbClr val="FF0000"/>
                </a:solidFill>
              </a:rPr>
              <a:t>書き加える</a:t>
            </a:r>
            <a:r>
              <a:rPr lang="ja-JP" altLang="en-US" sz="2400" b="1" dirty="0"/>
              <a:t>．</a:t>
            </a:r>
            <a:endParaRPr lang="en-US" altLang="ja-JP" sz="24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317C747-1C36-44FC-90DB-96733678C944}"/>
              </a:ext>
            </a:extLst>
          </p:cNvPr>
          <p:cNvSpPr txBox="1"/>
          <p:nvPr/>
        </p:nvSpPr>
        <p:spPr>
          <a:xfrm>
            <a:off x="83591" y="3429000"/>
            <a:ext cx="83567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</a:rPr>
              <a:t>④ 実行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lang="ja-JP" altLang="en-US" sz="2400" dirty="0"/>
              <a:t>エラーメッセージが出ないことを確認．表示はない．</a:t>
            </a:r>
            <a:endParaRPr lang="en-US" altLang="ja-JP" sz="2400" dirty="0"/>
          </a:p>
          <a:p>
            <a:r>
              <a:rPr lang="en-US" altLang="ja-JP" sz="2400" dirty="0"/>
              <a:t>※</a:t>
            </a:r>
            <a:r>
              <a:rPr lang="ja-JP" altLang="en-US" sz="2400" dirty="0"/>
              <a:t>　エラーメッセージが出たときは、</a:t>
            </a:r>
            <a:r>
              <a:rPr lang="en-US" altLang="ja-JP" sz="2400" dirty="0"/>
              <a:t>SQL</a:t>
            </a:r>
            <a:r>
              <a:rPr lang="ja-JP" altLang="en-US" sz="2400" dirty="0" err="1"/>
              <a:t>を修</a:t>
            </a:r>
            <a:r>
              <a:rPr lang="ja-JP" altLang="en-US" sz="2400" dirty="0"/>
              <a:t>正してから</a:t>
            </a:r>
            <a:r>
              <a:rPr lang="ja-JP" altLang="en-US" sz="2400" b="1" dirty="0"/>
              <a:t>、</a:t>
            </a:r>
            <a:endParaRPr lang="en-US" altLang="ja-JP" sz="2400" b="1" dirty="0"/>
          </a:p>
          <a:p>
            <a:r>
              <a:rPr lang="ja-JP" altLang="en-US" sz="2400" b="1" dirty="0"/>
              <a:t>　　再度</a:t>
            </a:r>
            <a:r>
              <a:rPr lang="ja-JP" altLang="en-US" sz="2400" dirty="0"/>
              <a:t>実行する</a:t>
            </a:r>
            <a:endParaRPr lang="en-US" altLang="ja-JP" sz="24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9D4813A-9223-4B0F-BEE8-7ECC38E70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89" y="1315426"/>
            <a:ext cx="8797574" cy="156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824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4017F1F-0D4B-4E0A-AFB0-7992DD1754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b="1" dirty="0">
                <a:solidFill>
                  <a:srgbClr val="C00000"/>
                </a:solidFill>
              </a:rPr>
              <a:t>SQL</a:t>
            </a:r>
            <a:r>
              <a:rPr kumimoji="1" lang="en-US" altLang="ja-JP" dirty="0"/>
              <a:t> </a:t>
            </a:r>
            <a:r>
              <a:rPr kumimoji="1" lang="ja-JP" altLang="en-US" dirty="0"/>
              <a:t>は、</a:t>
            </a:r>
            <a:r>
              <a:rPr kumimoji="1" lang="ja-JP" altLang="en-US" b="1" dirty="0">
                <a:solidFill>
                  <a:srgbClr val="C00000"/>
                </a:solidFill>
              </a:rPr>
              <a:t>リレーショナルデータベースシステム</a:t>
            </a:r>
            <a:r>
              <a:rPr kumimoji="1" lang="ja-JP" altLang="en-US" dirty="0"/>
              <a:t>のさまざまな機能を使える言語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b="1" dirty="0">
                <a:solidFill>
                  <a:srgbClr val="C00000"/>
                </a:solidFill>
                <a:latin typeface="Segoe UI" panose="020B0502040204020203" pitchFamily="34" charset="0"/>
              </a:rPr>
              <a:t>問い合わせ（クエリ）</a:t>
            </a:r>
            <a:r>
              <a:rPr lang="ja-JP" altLang="en-US" dirty="0">
                <a:latin typeface="Segoe UI" panose="020B0502040204020203" pitchFamily="34" charset="0"/>
              </a:rPr>
              <a:t>、</a:t>
            </a:r>
            <a:endParaRPr lang="en-US" altLang="ja-JP" dirty="0">
              <a:latin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altLang="ja-JP" b="1" dirty="0">
                <a:solidFill>
                  <a:srgbClr val="C00000"/>
                </a:solidFill>
                <a:latin typeface="Segoe UI" panose="020B0502040204020203" pitchFamily="34" charset="0"/>
              </a:rPr>
              <a:t>	</a:t>
            </a:r>
            <a:r>
              <a:rPr lang="ja-JP" altLang="en-US" b="1" dirty="0">
                <a:solidFill>
                  <a:srgbClr val="C00000"/>
                </a:solidFill>
                <a:latin typeface="Segoe UI" panose="020B0502040204020203" pitchFamily="34" charset="0"/>
              </a:rPr>
              <a:t>テーブル定義</a:t>
            </a:r>
            <a:r>
              <a:rPr lang="ja-JP" altLang="en-US" dirty="0">
                <a:latin typeface="Segoe UI" panose="020B0502040204020203" pitchFamily="34" charset="0"/>
              </a:rPr>
              <a:t>、</a:t>
            </a:r>
            <a:endParaRPr lang="en-US" altLang="ja-JP" dirty="0">
              <a:latin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altLang="ja-JP" dirty="0">
                <a:solidFill>
                  <a:srgbClr val="FF0000"/>
                </a:solidFill>
                <a:latin typeface="Segoe UI" panose="020B0502040204020203" pitchFamily="34" charset="0"/>
              </a:rPr>
              <a:t>	</a:t>
            </a:r>
            <a:r>
              <a:rPr lang="ja-JP" altLang="en-US" dirty="0">
                <a:latin typeface="Segoe UI" panose="020B0502040204020203" pitchFamily="34" charset="0"/>
              </a:rPr>
              <a:t>その他の操作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CFAF87A-5BFE-42B4-887D-F7F9C4ECD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6104331-3775-4CDA-92F4-85A8B37975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01" y="3538537"/>
            <a:ext cx="1785297" cy="162462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90C485AE-9A08-4092-8E8D-B2FBC309B2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765" y="3884407"/>
            <a:ext cx="3157407" cy="255750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ED90679F-B6C8-4739-95B2-6C355EF4B3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400" y="4852829"/>
            <a:ext cx="1736507" cy="1959387"/>
          </a:xfrm>
          <a:prstGeom prst="rect">
            <a:avLst/>
          </a:prstGeom>
        </p:spPr>
      </p:pic>
      <p:sp>
        <p:nvSpPr>
          <p:cNvPr id="5" name="タイトル 4">
            <a:extLst>
              <a:ext uri="{FF2B5EF4-FFF2-40B4-BE49-F238E27FC236}">
                <a16:creationId xmlns:a16="http://schemas.microsoft.com/office/drawing/2014/main" id="{7FBFF06C-72C0-402A-BC4B-46E7580D8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2" name="矢印: 左右 1">
            <a:extLst>
              <a:ext uri="{FF2B5EF4-FFF2-40B4-BE49-F238E27FC236}">
                <a16:creationId xmlns:a16="http://schemas.microsoft.com/office/drawing/2014/main" id="{24B714F6-49D1-42F2-88B4-7591A9D9306B}"/>
              </a:ext>
            </a:extLst>
          </p:cNvPr>
          <p:cNvSpPr/>
          <p:nvPr/>
        </p:nvSpPr>
        <p:spPr>
          <a:xfrm>
            <a:off x="3625136" y="4934514"/>
            <a:ext cx="1048580" cy="40038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49619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29889" y="214031"/>
            <a:ext cx="35798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</a:rPr>
              <a:t>⑤ 問い合わせ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lang="ja-JP" altLang="en-US" sz="2400" dirty="0"/>
              <a:t>次の</a:t>
            </a:r>
            <a:r>
              <a:rPr lang="ja-JP" altLang="en-US" sz="2400" b="1" dirty="0"/>
              <a:t> </a:t>
            </a:r>
            <a:r>
              <a:rPr lang="en-US" altLang="ja-JP" sz="2400" b="1" dirty="0"/>
              <a:t>SQL </a:t>
            </a:r>
            <a:r>
              <a:rPr lang="ja-JP" altLang="en-US" sz="2400" b="1" dirty="0"/>
              <a:t>を</a:t>
            </a:r>
            <a:r>
              <a:rPr lang="ja-JP" altLang="en-US" sz="2400" b="1" u="sng" dirty="0">
                <a:solidFill>
                  <a:srgbClr val="FF0000"/>
                </a:solidFill>
              </a:rPr>
              <a:t>書き加える</a:t>
            </a:r>
            <a:r>
              <a:rPr lang="ja-JP" altLang="en-US" sz="2400" b="1" dirty="0"/>
              <a:t>．</a:t>
            </a:r>
            <a:endParaRPr lang="en-US" altLang="ja-JP" sz="24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317C747-1C36-44FC-90DB-96733678C944}"/>
              </a:ext>
            </a:extLst>
          </p:cNvPr>
          <p:cNvSpPr txBox="1"/>
          <p:nvPr/>
        </p:nvSpPr>
        <p:spPr>
          <a:xfrm>
            <a:off x="130071" y="2140803"/>
            <a:ext cx="83567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</a:rPr>
              <a:t>⑥ 実行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lang="ja-JP" altLang="en-US" sz="2400" dirty="0"/>
              <a:t>確認．</a:t>
            </a:r>
            <a:endParaRPr lang="en-US" altLang="ja-JP" sz="2400" dirty="0"/>
          </a:p>
          <a:p>
            <a:r>
              <a:rPr lang="en-US" altLang="ja-JP" sz="2400" dirty="0"/>
              <a:t>※</a:t>
            </a:r>
            <a:r>
              <a:rPr lang="ja-JP" altLang="en-US" sz="2400" dirty="0"/>
              <a:t>　エラーメッセージが出たときは、</a:t>
            </a:r>
            <a:r>
              <a:rPr lang="en-US" altLang="ja-JP" sz="2400" dirty="0"/>
              <a:t>SQL</a:t>
            </a:r>
            <a:r>
              <a:rPr lang="ja-JP" altLang="en-US" sz="2400" dirty="0" err="1"/>
              <a:t>を修</a:t>
            </a:r>
            <a:r>
              <a:rPr lang="ja-JP" altLang="en-US" sz="2400" dirty="0"/>
              <a:t>正してから</a:t>
            </a:r>
            <a:r>
              <a:rPr lang="ja-JP" altLang="en-US" sz="2400" b="1" dirty="0"/>
              <a:t>、</a:t>
            </a:r>
            <a:endParaRPr lang="en-US" altLang="ja-JP" sz="2400" b="1" dirty="0"/>
          </a:p>
          <a:p>
            <a:r>
              <a:rPr lang="ja-JP" altLang="en-US" sz="2400" b="1" dirty="0"/>
              <a:t>　　再度</a:t>
            </a:r>
            <a:r>
              <a:rPr lang="ja-JP" altLang="en-US" sz="2400" dirty="0"/>
              <a:t>実行する</a:t>
            </a:r>
            <a:endParaRPr lang="en-US" altLang="ja-JP" sz="24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1B43F61-8C74-49E0-B98D-BDBA40B57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853" y="1270692"/>
            <a:ext cx="7672443" cy="697497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6E95019-67E8-461C-9D4E-2C0AD3CF8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01" y="3796536"/>
            <a:ext cx="7177243" cy="211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4129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29889" y="214031"/>
            <a:ext cx="35798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</a:rPr>
              <a:t>⑦ 問い合わせ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lang="ja-JP" altLang="en-US" sz="2400" dirty="0"/>
              <a:t>次の</a:t>
            </a:r>
            <a:r>
              <a:rPr lang="ja-JP" altLang="en-US" sz="2400" b="1" dirty="0"/>
              <a:t> </a:t>
            </a:r>
            <a:r>
              <a:rPr lang="en-US" altLang="ja-JP" sz="2400" b="1" dirty="0"/>
              <a:t>SQL </a:t>
            </a:r>
            <a:r>
              <a:rPr lang="ja-JP" altLang="en-US" sz="2400" b="1" dirty="0"/>
              <a:t>を</a:t>
            </a:r>
            <a:r>
              <a:rPr lang="ja-JP" altLang="en-US" sz="2400" b="1" u="sng" dirty="0">
                <a:solidFill>
                  <a:srgbClr val="FF0000"/>
                </a:solidFill>
              </a:rPr>
              <a:t>書き加える</a:t>
            </a:r>
            <a:r>
              <a:rPr lang="ja-JP" altLang="en-US" sz="2400" b="1" dirty="0"/>
              <a:t>．</a:t>
            </a:r>
            <a:endParaRPr lang="en-US" altLang="ja-JP" sz="2400" dirty="0"/>
          </a:p>
          <a:p>
            <a:endParaRPr lang="en-US" altLang="ja-JP" sz="2400" b="1" dirty="0">
              <a:solidFill>
                <a:srgbClr val="C00000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317C747-1C36-44FC-90DB-96733678C944}"/>
              </a:ext>
            </a:extLst>
          </p:cNvPr>
          <p:cNvSpPr txBox="1"/>
          <p:nvPr/>
        </p:nvSpPr>
        <p:spPr>
          <a:xfrm>
            <a:off x="129889" y="2971800"/>
            <a:ext cx="83567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</a:rPr>
              <a:t>⑧ 実行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lang="ja-JP" altLang="en-US" sz="2400" dirty="0"/>
              <a:t>確認．</a:t>
            </a:r>
            <a:endParaRPr lang="en-US" altLang="ja-JP" sz="2400" dirty="0"/>
          </a:p>
          <a:p>
            <a:r>
              <a:rPr lang="en-US" altLang="ja-JP" sz="2400" dirty="0"/>
              <a:t>※</a:t>
            </a:r>
            <a:r>
              <a:rPr lang="ja-JP" altLang="en-US" sz="2400" dirty="0"/>
              <a:t>　エラーメッセージが出たときは、</a:t>
            </a:r>
            <a:r>
              <a:rPr lang="en-US" altLang="ja-JP" sz="2400" dirty="0"/>
              <a:t>SQL</a:t>
            </a:r>
            <a:r>
              <a:rPr lang="ja-JP" altLang="en-US" sz="2400" dirty="0" err="1"/>
              <a:t>を修</a:t>
            </a:r>
            <a:r>
              <a:rPr lang="ja-JP" altLang="en-US" sz="2400" dirty="0"/>
              <a:t>正してから</a:t>
            </a:r>
            <a:r>
              <a:rPr lang="ja-JP" altLang="en-US" sz="2400" b="1" dirty="0"/>
              <a:t>、</a:t>
            </a:r>
            <a:endParaRPr lang="en-US" altLang="ja-JP" sz="2400" b="1" dirty="0"/>
          </a:p>
          <a:p>
            <a:r>
              <a:rPr lang="ja-JP" altLang="en-US" sz="2400" b="1" dirty="0"/>
              <a:t>　　再度</a:t>
            </a:r>
            <a:r>
              <a:rPr lang="ja-JP" altLang="en-US" sz="2400" dirty="0"/>
              <a:t>実行する</a:t>
            </a:r>
            <a:endParaRPr lang="en-US" altLang="ja-JP" sz="24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22CE630-D7E7-43AD-AA57-5C2466934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72" y="1349269"/>
            <a:ext cx="8656067" cy="434926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1C58BE7D-6BA6-4278-B96D-B245D72122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218" y="4541460"/>
            <a:ext cx="3022753" cy="212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2593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29889" y="214031"/>
            <a:ext cx="35798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</a:rPr>
              <a:t>⑨ 重複行除去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lang="ja-JP" altLang="en-US" sz="2400" dirty="0"/>
              <a:t>次の</a:t>
            </a:r>
            <a:r>
              <a:rPr lang="ja-JP" altLang="en-US" sz="2400" b="1" dirty="0"/>
              <a:t> </a:t>
            </a:r>
            <a:r>
              <a:rPr lang="en-US" altLang="ja-JP" sz="2400" b="1" dirty="0"/>
              <a:t>SQL </a:t>
            </a:r>
            <a:r>
              <a:rPr lang="ja-JP" altLang="en-US" sz="2400" b="1" dirty="0"/>
              <a:t>を</a:t>
            </a:r>
            <a:r>
              <a:rPr lang="ja-JP" altLang="en-US" sz="2400" b="1" u="sng" dirty="0">
                <a:solidFill>
                  <a:srgbClr val="FF0000"/>
                </a:solidFill>
              </a:rPr>
              <a:t>書き加える</a:t>
            </a:r>
            <a:r>
              <a:rPr lang="ja-JP" altLang="en-US" sz="2400" b="1" dirty="0"/>
              <a:t>．</a:t>
            </a:r>
            <a:endParaRPr lang="en-US" altLang="ja-JP" sz="2400" dirty="0"/>
          </a:p>
          <a:p>
            <a:endParaRPr lang="en-US" altLang="ja-JP" sz="2400" b="1" dirty="0">
              <a:solidFill>
                <a:srgbClr val="C00000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317C747-1C36-44FC-90DB-96733678C944}"/>
              </a:ext>
            </a:extLst>
          </p:cNvPr>
          <p:cNvSpPr txBox="1"/>
          <p:nvPr/>
        </p:nvSpPr>
        <p:spPr>
          <a:xfrm>
            <a:off x="129889" y="2971800"/>
            <a:ext cx="83567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</a:rPr>
              <a:t>⑩ 実行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lang="ja-JP" altLang="en-US" sz="2400" dirty="0"/>
              <a:t>確認．</a:t>
            </a:r>
            <a:endParaRPr lang="en-US" altLang="ja-JP" sz="2400" dirty="0"/>
          </a:p>
          <a:p>
            <a:r>
              <a:rPr lang="en-US" altLang="ja-JP" sz="2400" dirty="0"/>
              <a:t>※</a:t>
            </a:r>
            <a:r>
              <a:rPr lang="ja-JP" altLang="en-US" sz="2400" dirty="0"/>
              <a:t>　エラーメッセージが出たときは、</a:t>
            </a:r>
            <a:r>
              <a:rPr lang="en-US" altLang="ja-JP" sz="2400" dirty="0"/>
              <a:t>SQL</a:t>
            </a:r>
            <a:r>
              <a:rPr lang="ja-JP" altLang="en-US" sz="2400" dirty="0" err="1"/>
              <a:t>を修</a:t>
            </a:r>
            <a:r>
              <a:rPr lang="ja-JP" altLang="en-US" sz="2400" dirty="0"/>
              <a:t>正してから</a:t>
            </a:r>
            <a:r>
              <a:rPr lang="ja-JP" altLang="en-US" sz="2400" b="1" dirty="0"/>
              <a:t>、</a:t>
            </a:r>
            <a:endParaRPr lang="en-US" altLang="ja-JP" sz="2400" b="1" dirty="0"/>
          </a:p>
          <a:p>
            <a:r>
              <a:rPr lang="ja-JP" altLang="en-US" sz="2400" b="1" dirty="0"/>
              <a:t>　　再度</a:t>
            </a:r>
            <a:r>
              <a:rPr lang="ja-JP" altLang="en-US" sz="2400" dirty="0"/>
              <a:t>実行する</a:t>
            </a:r>
            <a:endParaRPr lang="en-US" altLang="ja-JP" sz="24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1399688-2446-4DF1-9FAB-8DF83E665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58" y="1419936"/>
            <a:ext cx="8933505" cy="41444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C1AC3493-47B7-4FDA-A13A-C715F26AB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660" y="4560032"/>
            <a:ext cx="5081930" cy="190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35484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36B4CB-E0EE-451A-9F86-4E8F65535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テーブルの分解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53E1AC2-EBFB-4081-AFE5-5A684D626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3800982"/>
          </a:xfrm>
        </p:spPr>
        <p:txBody>
          <a:bodyPr/>
          <a:lstStyle/>
          <a:p>
            <a:r>
              <a:rPr kumimoji="1" lang="ja-JP" altLang="en-US" dirty="0"/>
              <a:t>いまから，テーブル </a:t>
            </a:r>
            <a:r>
              <a:rPr kumimoji="1" lang="en-US" altLang="ja-JP" dirty="0"/>
              <a:t>scores </a:t>
            </a:r>
            <a:r>
              <a:rPr kumimoji="1" lang="ja-JP" altLang="en-US" dirty="0"/>
              <a:t>を，テーブル </a:t>
            </a:r>
            <a:r>
              <a:rPr kumimoji="1" lang="en-US" altLang="ja-JP" dirty="0"/>
              <a:t>A, B </a:t>
            </a:r>
            <a:r>
              <a:rPr kumimoji="1" lang="ja-JP" altLang="en-US" dirty="0"/>
              <a:t>に分解する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C0B2FE4-06FA-47A3-84D0-9C160A61F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53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B8A75FB-9597-4654-A9AE-E0B7944B7CA8}"/>
              </a:ext>
            </a:extLst>
          </p:cNvPr>
          <p:cNvSpPr txBox="1"/>
          <p:nvPr/>
        </p:nvSpPr>
        <p:spPr>
          <a:xfrm>
            <a:off x="1472548" y="4548836"/>
            <a:ext cx="3262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rgbClr val="C80000"/>
                </a:solidFill>
              </a:rPr>
              <a:t>問い合わせの結果</a:t>
            </a:r>
            <a:r>
              <a:rPr lang="ja-JP" altLang="en-US" sz="2400" dirty="0"/>
              <a:t>を、</a:t>
            </a:r>
            <a:endParaRPr lang="en-US" altLang="ja-JP" sz="2400" dirty="0"/>
          </a:p>
          <a:p>
            <a:r>
              <a:rPr kumimoji="1" lang="ja-JP" altLang="en-US" sz="2400" b="1" dirty="0">
                <a:solidFill>
                  <a:srgbClr val="C00000"/>
                </a:solidFill>
              </a:rPr>
              <a:t>テーブル</a:t>
            </a:r>
            <a:r>
              <a:rPr kumimoji="1" lang="ja-JP" altLang="en-US" sz="2400" dirty="0"/>
              <a:t>として</a:t>
            </a:r>
            <a:r>
              <a:rPr kumimoji="1" lang="ja-JP" altLang="en-US" sz="2400" u="sng" dirty="0">
                <a:solidFill>
                  <a:srgbClr val="FF0000"/>
                </a:solidFill>
              </a:rPr>
              <a:t>保存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3A8D181-1B33-4EA4-B15E-630524782BE1}"/>
              </a:ext>
            </a:extLst>
          </p:cNvPr>
          <p:cNvSpPr/>
          <p:nvPr/>
        </p:nvSpPr>
        <p:spPr>
          <a:xfrm>
            <a:off x="3571301" y="2153391"/>
            <a:ext cx="813926" cy="9070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A8DD271-FC35-40C4-B83C-7DEEEC3C96DF}"/>
              </a:ext>
            </a:extLst>
          </p:cNvPr>
          <p:cNvSpPr/>
          <p:nvPr/>
        </p:nvSpPr>
        <p:spPr>
          <a:xfrm>
            <a:off x="3362980" y="3677694"/>
            <a:ext cx="1230569" cy="36799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7898B4A-2996-4A7F-B5CB-03781E278834}"/>
              </a:ext>
            </a:extLst>
          </p:cNvPr>
          <p:cNvSpPr txBox="1"/>
          <p:nvPr/>
        </p:nvSpPr>
        <p:spPr>
          <a:xfrm>
            <a:off x="3768349" y="3107673"/>
            <a:ext cx="34817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100" b="1" dirty="0"/>
              <a:t>A</a:t>
            </a:r>
            <a:endParaRPr kumimoji="1" lang="ja-JP" altLang="en-US" sz="2100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B553223-4CD7-4FB4-ACA6-AE168CF26618}"/>
              </a:ext>
            </a:extLst>
          </p:cNvPr>
          <p:cNvSpPr txBox="1"/>
          <p:nvPr/>
        </p:nvSpPr>
        <p:spPr>
          <a:xfrm>
            <a:off x="3768349" y="4117365"/>
            <a:ext cx="101216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100" b="1" dirty="0"/>
              <a:t>B</a:t>
            </a:r>
            <a:endParaRPr kumimoji="1" lang="ja-JP" altLang="en-US" sz="2100" b="1" dirty="0"/>
          </a:p>
        </p:txBody>
      </p:sp>
      <p:sp>
        <p:nvSpPr>
          <p:cNvPr id="10" name="右矢印 20">
            <a:extLst>
              <a:ext uri="{FF2B5EF4-FFF2-40B4-BE49-F238E27FC236}">
                <a16:creationId xmlns:a16="http://schemas.microsoft.com/office/drawing/2014/main" id="{40F8FE58-BC14-4FE0-A511-306D70A4419E}"/>
              </a:ext>
            </a:extLst>
          </p:cNvPr>
          <p:cNvSpPr/>
          <p:nvPr/>
        </p:nvSpPr>
        <p:spPr>
          <a:xfrm>
            <a:off x="2326746" y="2633030"/>
            <a:ext cx="777018" cy="10707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D988813-A635-4C66-8DA2-9FE77143BFB0}"/>
              </a:ext>
            </a:extLst>
          </p:cNvPr>
          <p:cNvSpPr txBox="1"/>
          <p:nvPr/>
        </p:nvSpPr>
        <p:spPr>
          <a:xfrm>
            <a:off x="2222056" y="3861688"/>
            <a:ext cx="72327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100" dirty="0"/>
              <a:t>分解</a:t>
            </a:r>
            <a:endParaRPr kumimoji="1" lang="ja-JP" altLang="en-US" sz="2100" dirty="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5B829A3D-4F22-4357-A5F6-AC9E74100D9E}"/>
              </a:ext>
            </a:extLst>
          </p:cNvPr>
          <p:cNvSpPr/>
          <p:nvPr/>
        </p:nvSpPr>
        <p:spPr>
          <a:xfrm>
            <a:off x="86674" y="2388284"/>
            <a:ext cx="2034121" cy="14387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DC18721-267C-4A3B-A87B-2FFB4174BAF5}"/>
              </a:ext>
            </a:extLst>
          </p:cNvPr>
          <p:cNvSpPr txBox="1"/>
          <p:nvPr/>
        </p:nvSpPr>
        <p:spPr>
          <a:xfrm>
            <a:off x="742577" y="3915325"/>
            <a:ext cx="88402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100" b="1" dirty="0"/>
              <a:t>scores</a:t>
            </a:r>
            <a:endParaRPr kumimoji="1" lang="ja-JP" altLang="en-US" sz="2100" b="1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324F3BA-BF0B-4278-89EE-3E696A2A9C26}"/>
              </a:ext>
            </a:extLst>
          </p:cNvPr>
          <p:cNvSpPr txBox="1"/>
          <p:nvPr/>
        </p:nvSpPr>
        <p:spPr>
          <a:xfrm>
            <a:off x="1454760" y="5482643"/>
            <a:ext cx="63767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u="sng" dirty="0">
                <a:solidFill>
                  <a:srgbClr val="FF0000"/>
                </a:solidFill>
              </a:rPr>
              <a:t>テーブルへの保存の方法</a:t>
            </a:r>
            <a:endParaRPr kumimoji="1" lang="en-US" altLang="ja-JP" sz="2400" u="sng" dirty="0">
              <a:solidFill>
                <a:srgbClr val="FF0000"/>
              </a:solidFill>
            </a:endParaRPr>
          </a:p>
          <a:p>
            <a:r>
              <a:rPr kumimoji="1" lang="en-US" altLang="ja-JP" sz="2400" b="1" dirty="0"/>
              <a:t>Access: INTO</a:t>
            </a:r>
          </a:p>
          <a:p>
            <a:r>
              <a:rPr kumimoji="1" lang="ja-JP" altLang="en-US" sz="2400" b="1" dirty="0"/>
              <a:t>その他のシステム</a:t>
            </a:r>
            <a:r>
              <a:rPr kumimoji="1" lang="en-US" altLang="ja-JP" sz="2400" b="1" dirty="0"/>
              <a:t>(</a:t>
            </a:r>
            <a:r>
              <a:rPr kumimoji="1" lang="ja-JP" altLang="en-US" sz="2400" b="1" dirty="0"/>
              <a:t>世界標準</a:t>
            </a:r>
            <a:r>
              <a:rPr kumimoji="1" lang="en-US" altLang="ja-JP" sz="2400" b="1" dirty="0"/>
              <a:t>): create table … as</a:t>
            </a:r>
          </a:p>
        </p:txBody>
      </p:sp>
      <p:sp>
        <p:nvSpPr>
          <p:cNvPr id="15" name="右矢印 4">
            <a:extLst>
              <a:ext uri="{FF2B5EF4-FFF2-40B4-BE49-F238E27FC236}">
                <a16:creationId xmlns:a16="http://schemas.microsoft.com/office/drawing/2014/main" id="{174B6B44-684B-4BEF-93A5-A53A2B795DB6}"/>
              </a:ext>
            </a:extLst>
          </p:cNvPr>
          <p:cNvSpPr/>
          <p:nvPr/>
        </p:nvSpPr>
        <p:spPr>
          <a:xfrm>
            <a:off x="4887460" y="2572279"/>
            <a:ext cx="777018" cy="10707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364799B-089E-4911-92E6-EB02B3DFAF33}"/>
              </a:ext>
            </a:extLst>
          </p:cNvPr>
          <p:cNvSpPr txBox="1"/>
          <p:nvPr/>
        </p:nvSpPr>
        <p:spPr>
          <a:xfrm>
            <a:off x="6542156" y="3873901"/>
            <a:ext cx="126188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100" dirty="0"/>
              <a:t>テーブル</a:t>
            </a:r>
            <a:endParaRPr kumimoji="1" lang="ja-JP" altLang="en-US" sz="2100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E8FD4C3-2A17-472B-B0D7-004C747910AD}"/>
              </a:ext>
            </a:extLst>
          </p:cNvPr>
          <p:cNvSpPr txBox="1"/>
          <p:nvPr/>
        </p:nvSpPr>
        <p:spPr>
          <a:xfrm>
            <a:off x="4937415" y="3665481"/>
            <a:ext cx="72327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100" dirty="0"/>
              <a:t>結合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4D233470-1809-48D0-A01B-CA7AE5D9FD77}"/>
              </a:ext>
            </a:extLst>
          </p:cNvPr>
          <p:cNvSpPr/>
          <p:nvPr/>
        </p:nvSpPr>
        <p:spPr>
          <a:xfrm>
            <a:off x="6132955" y="2341027"/>
            <a:ext cx="2034121" cy="14387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344643613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29889" y="214031"/>
            <a:ext cx="64251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</a:rPr>
              <a:t>⑪ テーブルの分解のため，テーブル </a:t>
            </a:r>
            <a:r>
              <a:rPr lang="en-US" altLang="ja-JP" sz="2400" b="1" dirty="0">
                <a:solidFill>
                  <a:srgbClr val="C00000"/>
                </a:solidFill>
              </a:rPr>
              <a:t>A </a:t>
            </a:r>
            <a:r>
              <a:rPr lang="ja-JP" altLang="en-US" sz="2400" b="1" dirty="0">
                <a:solidFill>
                  <a:srgbClr val="C00000"/>
                </a:solidFill>
              </a:rPr>
              <a:t>の作成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lang="ja-JP" altLang="en-US" sz="2400" dirty="0"/>
              <a:t>次の</a:t>
            </a:r>
            <a:r>
              <a:rPr lang="ja-JP" altLang="en-US" sz="2400" b="1" dirty="0"/>
              <a:t> </a:t>
            </a:r>
            <a:r>
              <a:rPr lang="en-US" altLang="ja-JP" sz="2400" b="1" dirty="0"/>
              <a:t>SQL </a:t>
            </a:r>
            <a:r>
              <a:rPr lang="ja-JP" altLang="en-US" sz="2400" b="1" dirty="0"/>
              <a:t>を</a:t>
            </a:r>
            <a:r>
              <a:rPr lang="ja-JP" altLang="en-US" sz="2400" b="1" u="sng" dirty="0">
                <a:solidFill>
                  <a:srgbClr val="FF0000"/>
                </a:solidFill>
              </a:rPr>
              <a:t>書き加える</a:t>
            </a:r>
            <a:r>
              <a:rPr lang="ja-JP" altLang="en-US" sz="2400" b="1" dirty="0"/>
              <a:t>．</a:t>
            </a:r>
            <a:endParaRPr lang="en-US" altLang="ja-JP" sz="24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317C747-1C36-44FC-90DB-96733678C944}"/>
              </a:ext>
            </a:extLst>
          </p:cNvPr>
          <p:cNvSpPr txBox="1"/>
          <p:nvPr/>
        </p:nvSpPr>
        <p:spPr>
          <a:xfrm>
            <a:off x="129889" y="2971800"/>
            <a:ext cx="83567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</a:rPr>
              <a:t>⑫ 実行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lang="ja-JP" altLang="en-US" sz="2400" dirty="0"/>
              <a:t>確認．</a:t>
            </a:r>
            <a:endParaRPr lang="en-US" altLang="ja-JP" sz="2400" dirty="0"/>
          </a:p>
          <a:p>
            <a:r>
              <a:rPr lang="en-US" altLang="ja-JP" sz="2400" dirty="0"/>
              <a:t>※</a:t>
            </a:r>
            <a:r>
              <a:rPr lang="ja-JP" altLang="en-US" sz="2400" dirty="0"/>
              <a:t>　エラーメッセージが出たときは、</a:t>
            </a:r>
            <a:r>
              <a:rPr lang="en-US" altLang="ja-JP" sz="2400" dirty="0"/>
              <a:t>SQL</a:t>
            </a:r>
            <a:r>
              <a:rPr lang="ja-JP" altLang="en-US" sz="2400" dirty="0" err="1"/>
              <a:t>を修</a:t>
            </a:r>
            <a:r>
              <a:rPr lang="ja-JP" altLang="en-US" sz="2400" dirty="0"/>
              <a:t>正してから</a:t>
            </a:r>
            <a:r>
              <a:rPr lang="ja-JP" altLang="en-US" sz="2400" b="1" dirty="0"/>
              <a:t>、</a:t>
            </a:r>
            <a:endParaRPr lang="en-US" altLang="ja-JP" sz="2400" b="1" dirty="0"/>
          </a:p>
          <a:p>
            <a:r>
              <a:rPr lang="ja-JP" altLang="en-US" sz="2400" b="1" dirty="0"/>
              <a:t>　　再度</a:t>
            </a:r>
            <a:r>
              <a:rPr lang="ja-JP" altLang="en-US" sz="2400" dirty="0"/>
              <a:t>実行する</a:t>
            </a:r>
            <a:endParaRPr lang="en-US" altLang="ja-JP" sz="24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B63F554-09F1-49FE-B676-DAA0EEF4D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224" y="4723380"/>
            <a:ext cx="5004566" cy="156966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DFB34F30-5847-4B05-8F8A-A7CE594884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91" y="1329814"/>
            <a:ext cx="8875852" cy="55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74249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29889" y="214031"/>
            <a:ext cx="64123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</a:rPr>
              <a:t>⑬ テーブルの分解のため，テーブル </a:t>
            </a:r>
            <a:r>
              <a:rPr lang="en-US" altLang="ja-JP" sz="2400" b="1" dirty="0">
                <a:solidFill>
                  <a:srgbClr val="C00000"/>
                </a:solidFill>
              </a:rPr>
              <a:t>B </a:t>
            </a:r>
            <a:r>
              <a:rPr lang="ja-JP" altLang="en-US" sz="2400" b="1" dirty="0">
                <a:solidFill>
                  <a:srgbClr val="C00000"/>
                </a:solidFill>
              </a:rPr>
              <a:t>の作成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lang="ja-JP" altLang="en-US" sz="2400" dirty="0"/>
              <a:t>次の</a:t>
            </a:r>
            <a:r>
              <a:rPr lang="ja-JP" altLang="en-US" sz="2400" b="1" dirty="0"/>
              <a:t> </a:t>
            </a:r>
            <a:r>
              <a:rPr lang="en-US" altLang="ja-JP" sz="2400" b="1" dirty="0"/>
              <a:t>SQL </a:t>
            </a:r>
            <a:r>
              <a:rPr lang="ja-JP" altLang="en-US" sz="2400" b="1" dirty="0"/>
              <a:t>を</a:t>
            </a:r>
            <a:r>
              <a:rPr lang="ja-JP" altLang="en-US" sz="2400" b="1" u="sng" dirty="0">
                <a:solidFill>
                  <a:srgbClr val="FF0000"/>
                </a:solidFill>
              </a:rPr>
              <a:t>書き加える</a:t>
            </a:r>
            <a:r>
              <a:rPr lang="ja-JP" altLang="en-US" sz="2400" b="1" dirty="0"/>
              <a:t>．</a:t>
            </a:r>
            <a:endParaRPr lang="en-US" altLang="ja-JP" sz="2400" dirty="0"/>
          </a:p>
          <a:p>
            <a:endParaRPr lang="en-US" altLang="ja-JP" sz="2400" b="1" dirty="0">
              <a:solidFill>
                <a:srgbClr val="C00000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317C747-1C36-44FC-90DB-96733678C944}"/>
              </a:ext>
            </a:extLst>
          </p:cNvPr>
          <p:cNvSpPr txBox="1"/>
          <p:nvPr/>
        </p:nvSpPr>
        <p:spPr>
          <a:xfrm>
            <a:off x="129889" y="2971800"/>
            <a:ext cx="83567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</a:rPr>
              <a:t>⑭ 実行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lang="ja-JP" altLang="en-US" sz="2400" dirty="0"/>
              <a:t>確認．</a:t>
            </a:r>
            <a:endParaRPr lang="en-US" altLang="ja-JP" sz="2400" dirty="0"/>
          </a:p>
          <a:p>
            <a:r>
              <a:rPr lang="en-US" altLang="ja-JP" sz="2400" dirty="0"/>
              <a:t>※</a:t>
            </a:r>
            <a:r>
              <a:rPr lang="ja-JP" altLang="en-US" sz="2400" dirty="0"/>
              <a:t>　エラーメッセージが出たときは、</a:t>
            </a:r>
            <a:r>
              <a:rPr lang="en-US" altLang="ja-JP" sz="2400" dirty="0"/>
              <a:t>SQL</a:t>
            </a:r>
            <a:r>
              <a:rPr lang="ja-JP" altLang="en-US" sz="2400" dirty="0" err="1"/>
              <a:t>を修</a:t>
            </a:r>
            <a:r>
              <a:rPr lang="ja-JP" altLang="en-US" sz="2400" dirty="0"/>
              <a:t>正してから</a:t>
            </a:r>
            <a:r>
              <a:rPr lang="ja-JP" altLang="en-US" sz="2400" b="1" dirty="0"/>
              <a:t>、</a:t>
            </a:r>
            <a:endParaRPr lang="en-US" altLang="ja-JP" sz="2400" b="1" dirty="0"/>
          </a:p>
          <a:p>
            <a:r>
              <a:rPr lang="ja-JP" altLang="en-US" sz="2400" b="1" dirty="0"/>
              <a:t>　　再度</a:t>
            </a:r>
            <a:r>
              <a:rPr lang="ja-JP" altLang="en-US" sz="2400" dirty="0"/>
              <a:t>実行する</a:t>
            </a:r>
            <a:endParaRPr lang="en-US" altLang="ja-JP" sz="24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F199C96-160B-49F2-AFB0-0EC4BBF12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27" y="1236655"/>
            <a:ext cx="8654059" cy="49736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B82CB371-FCDF-4D90-A56B-B9CAE5DEB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563" y="4586416"/>
            <a:ext cx="5462925" cy="209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77075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29889" y="214031"/>
            <a:ext cx="35798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</a:rPr>
              <a:t>⑮ テーブル </a:t>
            </a:r>
            <a:r>
              <a:rPr lang="en-US" altLang="ja-JP" sz="2400" b="1" dirty="0">
                <a:solidFill>
                  <a:srgbClr val="C00000"/>
                </a:solidFill>
              </a:rPr>
              <a:t>A, B </a:t>
            </a:r>
            <a:r>
              <a:rPr lang="ja-JP" altLang="en-US" sz="2400" b="1" dirty="0">
                <a:solidFill>
                  <a:srgbClr val="C00000"/>
                </a:solidFill>
              </a:rPr>
              <a:t>の結合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lang="ja-JP" altLang="en-US" sz="2400" dirty="0"/>
              <a:t>次の</a:t>
            </a:r>
            <a:r>
              <a:rPr lang="ja-JP" altLang="en-US" sz="2400" b="1" dirty="0"/>
              <a:t> </a:t>
            </a:r>
            <a:r>
              <a:rPr lang="en-US" altLang="ja-JP" sz="2400" b="1" dirty="0"/>
              <a:t>SQL </a:t>
            </a:r>
            <a:r>
              <a:rPr lang="ja-JP" altLang="en-US" sz="2400" b="1" dirty="0"/>
              <a:t>を</a:t>
            </a:r>
            <a:r>
              <a:rPr lang="ja-JP" altLang="en-US" sz="2400" b="1" u="sng" dirty="0">
                <a:solidFill>
                  <a:srgbClr val="FF0000"/>
                </a:solidFill>
              </a:rPr>
              <a:t>書き加える</a:t>
            </a:r>
            <a:r>
              <a:rPr lang="ja-JP" altLang="en-US" sz="2400" b="1" dirty="0"/>
              <a:t>．</a:t>
            </a:r>
            <a:endParaRPr lang="en-US" altLang="ja-JP" sz="2400" dirty="0"/>
          </a:p>
          <a:p>
            <a:endParaRPr lang="en-US" altLang="ja-JP" sz="2400" b="1" dirty="0">
              <a:solidFill>
                <a:srgbClr val="C00000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317C747-1C36-44FC-90DB-96733678C944}"/>
              </a:ext>
            </a:extLst>
          </p:cNvPr>
          <p:cNvSpPr txBox="1"/>
          <p:nvPr/>
        </p:nvSpPr>
        <p:spPr>
          <a:xfrm>
            <a:off x="129889" y="2971800"/>
            <a:ext cx="83567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</a:rPr>
              <a:t>⑯ 実行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lang="ja-JP" altLang="en-US" sz="2400" dirty="0"/>
              <a:t>確認．</a:t>
            </a:r>
            <a:endParaRPr lang="en-US" altLang="ja-JP" sz="2400" dirty="0"/>
          </a:p>
          <a:p>
            <a:r>
              <a:rPr lang="en-US" altLang="ja-JP" sz="2400" dirty="0"/>
              <a:t>※</a:t>
            </a:r>
            <a:r>
              <a:rPr lang="ja-JP" altLang="en-US" sz="2400" dirty="0"/>
              <a:t>　エラーメッセージが出たときは、</a:t>
            </a:r>
            <a:r>
              <a:rPr lang="en-US" altLang="ja-JP" sz="2400" dirty="0"/>
              <a:t>SQL</a:t>
            </a:r>
            <a:r>
              <a:rPr lang="ja-JP" altLang="en-US" sz="2400" dirty="0" err="1"/>
              <a:t>を修</a:t>
            </a:r>
            <a:r>
              <a:rPr lang="ja-JP" altLang="en-US" sz="2400" dirty="0"/>
              <a:t>正してから</a:t>
            </a:r>
            <a:r>
              <a:rPr lang="ja-JP" altLang="en-US" sz="2400" b="1" dirty="0"/>
              <a:t>、</a:t>
            </a:r>
            <a:endParaRPr lang="en-US" altLang="ja-JP" sz="2400" b="1" dirty="0"/>
          </a:p>
          <a:p>
            <a:r>
              <a:rPr lang="ja-JP" altLang="en-US" sz="2400" b="1" dirty="0"/>
              <a:t>　　再度</a:t>
            </a:r>
            <a:r>
              <a:rPr lang="ja-JP" altLang="en-US" sz="2400" dirty="0"/>
              <a:t>実行する</a:t>
            </a:r>
            <a:endParaRPr lang="en-US" altLang="ja-JP" sz="2400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282E0B0-A8A5-402E-BB54-ED3232C59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15" y="1175476"/>
            <a:ext cx="8972769" cy="84847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36CE1C72-562F-4C65-BE4A-3F3932253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722" y="4541459"/>
            <a:ext cx="7113602" cy="210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81495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63B67A-897E-48E0-BEFF-932D08354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全体まとめ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FDA684C-D2C3-4B37-BA15-491A3482B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リレーショナルデータベース管理システム</a:t>
            </a:r>
            <a:r>
              <a:rPr lang="ja-JP" altLang="en-US" dirty="0"/>
              <a:t>には，</a:t>
            </a:r>
            <a:r>
              <a:rPr lang="ja-JP" altLang="en-US" b="1" u="sng" dirty="0">
                <a:solidFill>
                  <a:srgbClr val="FF0000"/>
                </a:solidFill>
              </a:rPr>
              <a:t>さまざまな種類</a:t>
            </a:r>
            <a:r>
              <a:rPr lang="ja-JP" altLang="en-US" dirty="0"/>
              <a:t>がある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Access, MySQL, SQLite, Oracle </a:t>
            </a:r>
            <a:r>
              <a:rPr lang="ja-JP" altLang="en-US" dirty="0"/>
              <a:t>など</a:t>
            </a:r>
            <a:endParaRPr lang="en-US" altLang="ja-JP" dirty="0"/>
          </a:p>
          <a:p>
            <a:r>
              <a:rPr kumimoji="1" lang="en-US" altLang="ja-JP" dirty="0"/>
              <a:t>M</a:t>
            </a:r>
            <a:r>
              <a:rPr lang="en-US" altLang="ja-JP" dirty="0"/>
              <a:t>ySQL, SQLite </a:t>
            </a:r>
            <a:r>
              <a:rPr lang="ja-JP" altLang="en-US" dirty="0"/>
              <a:t>などは，</a:t>
            </a:r>
            <a:r>
              <a:rPr lang="ja-JP" altLang="en-US" b="1" u="sng" dirty="0">
                <a:solidFill>
                  <a:srgbClr val="FF0000"/>
                </a:solidFill>
              </a:rPr>
              <a:t>オンラインで利用</a:t>
            </a:r>
            <a:r>
              <a:rPr lang="ja-JP" altLang="en-US" dirty="0"/>
              <a:t>できる</a:t>
            </a:r>
            <a:endParaRPr lang="en-US" altLang="ja-JP" dirty="0"/>
          </a:p>
          <a:p>
            <a:endParaRPr lang="en-US" altLang="ja-JP" dirty="0"/>
          </a:p>
          <a:p>
            <a:r>
              <a:rPr lang="en-US" altLang="ja-JP" b="1" dirty="0">
                <a:solidFill>
                  <a:srgbClr val="C00000"/>
                </a:solidFill>
              </a:rPr>
              <a:t>SQL</a:t>
            </a:r>
            <a:r>
              <a:rPr lang="en-US" altLang="ja-JP" dirty="0"/>
              <a:t> </a:t>
            </a:r>
            <a:r>
              <a:rPr lang="ja-JP" altLang="en-US" dirty="0"/>
              <a:t>は、</a:t>
            </a:r>
            <a:r>
              <a:rPr lang="ja-JP" altLang="en-US" b="1" dirty="0">
                <a:solidFill>
                  <a:srgbClr val="C00000"/>
                </a:solidFill>
              </a:rPr>
              <a:t>リレーショナルデータベースシステム</a:t>
            </a:r>
            <a:r>
              <a:rPr lang="ja-JP" altLang="en-US" dirty="0"/>
              <a:t>のさまざまな機能を使える言語．</a:t>
            </a:r>
            <a:endParaRPr lang="en-US" altLang="ja-JP" dirty="0"/>
          </a:p>
          <a:p>
            <a:r>
              <a:rPr lang="en-US" altLang="ja-JP" b="1" u="sng" dirty="0">
                <a:solidFill>
                  <a:srgbClr val="FF0000"/>
                </a:solidFill>
              </a:rPr>
              <a:t>SQL </a:t>
            </a:r>
            <a:r>
              <a:rPr lang="ja-JP" altLang="en-US" b="1" u="sng" dirty="0">
                <a:solidFill>
                  <a:srgbClr val="FF0000"/>
                </a:solidFill>
              </a:rPr>
              <a:t>は世界標準</a:t>
            </a:r>
            <a:r>
              <a:rPr lang="ja-JP" altLang="en-US" dirty="0"/>
              <a:t>なので，</a:t>
            </a:r>
            <a:r>
              <a:rPr lang="en-US" altLang="ja-JP" dirty="0"/>
              <a:t>SQL </a:t>
            </a:r>
            <a:r>
              <a:rPr lang="ja-JP" altLang="en-US" dirty="0"/>
              <a:t>のスキルは，さまざまなリレーショナルデータベース管理システムで通用する</a:t>
            </a:r>
            <a:endParaRPr lang="en-US" altLang="ja-JP" dirty="0"/>
          </a:p>
          <a:p>
            <a:r>
              <a:rPr lang="ja-JP" altLang="en-US" dirty="0"/>
              <a:t>データベース操作（</a:t>
            </a:r>
            <a:r>
              <a:rPr lang="ja-JP" altLang="en-US" b="1" u="sng" dirty="0">
                <a:solidFill>
                  <a:srgbClr val="FF0000"/>
                </a:solidFill>
              </a:rPr>
              <a:t>行の挿入・削除，更新</a:t>
            </a:r>
            <a:r>
              <a:rPr lang="ja-JP" altLang="en-US" dirty="0"/>
              <a:t>）も</a:t>
            </a:r>
            <a:r>
              <a:rPr lang="en-US" altLang="ja-JP" dirty="0"/>
              <a:t> </a:t>
            </a:r>
            <a:r>
              <a:rPr lang="en-US" altLang="ja-JP" b="1" u="sng" dirty="0">
                <a:solidFill>
                  <a:srgbClr val="FF0000"/>
                </a:solidFill>
              </a:rPr>
              <a:t>SQL </a:t>
            </a:r>
            <a:r>
              <a:rPr lang="ja-JP" altLang="en-US" b="1" u="sng" dirty="0">
                <a:solidFill>
                  <a:srgbClr val="FF0000"/>
                </a:solidFill>
              </a:rPr>
              <a:t>で可能</a:t>
            </a:r>
            <a:endParaRPr lang="en-US" altLang="ja-JP" b="1" u="sng" dirty="0">
              <a:solidFill>
                <a:srgbClr val="FF0000"/>
              </a:solidFill>
            </a:endParaRPr>
          </a:p>
          <a:p>
            <a:endParaRPr lang="en-US" altLang="ja-JP" dirty="0"/>
          </a:p>
          <a:p>
            <a:endParaRPr lang="ja-JP" altLang="en-US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4AF72D3-8326-4060-AE3D-5ED878B73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3532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C0F79B-DB6D-46C3-A098-7DCFB2BC6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994015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コンピュータどうしがつながるときも</a:t>
            </a:r>
            <a:br>
              <a:rPr kumimoji="1" lang="en-US" altLang="ja-JP" dirty="0"/>
            </a:br>
            <a:r>
              <a:rPr kumimoji="1" lang="ja-JP" altLang="en-US" dirty="0"/>
              <a:t>「</a:t>
            </a:r>
            <a:r>
              <a:rPr kumimoji="1" lang="en-US" altLang="ja-JP" dirty="0"/>
              <a:t>SQL </a:t>
            </a:r>
            <a:r>
              <a:rPr kumimoji="1" lang="ja-JP" altLang="en-US" dirty="0"/>
              <a:t>が便利」という場合も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E2C25C3-1718-41B2-8A8D-9DFA4B81B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24" name="吹き出し: 四角形 23">
            <a:extLst>
              <a:ext uri="{FF2B5EF4-FFF2-40B4-BE49-F238E27FC236}">
                <a16:creationId xmlns:a16="http://schemas.microsoft.com/office/drawing/2014/main" id="{DBB00F14-9967-482F-A618-0B1085A7D738}"/>
              </a:ext>
            </a:extLst>
          </p:cNvPr>
          <p:cNvSpPr/>
          <p:nvPr/>
        </p:nvSpPr>
        <p:spPr>
          <a:xfrm>
            <a:off x="1736308" y="1443472"/>
            <a:ext cx="1400338" cy="516888"/>
          </a:xfrm>
          <a:prstGeom prst="wedgeRectCallout">
            <a:avLst>
              <a:gd name="adj1" fmla="val -55535"/>
              <a:gd name="adj2" fmla="val 21615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吹き出し: 四角形 24">
            <a:extLst>
              <a:ext uri="{FF2B5EF4-FFF2-40B4-BE49-F238E27FC236}">
                <a16:creationId xmlns:a16="http://schemas.microsoft.com/office/drawing/2014/main" id="{50AD270C-A628-4F60-BB7A-A4CBFDBCE69F}"/>
              </a:ext>
            </a:extLst>
          </p:cNvPr>
          <p:cNvSpPr/>
          <p:nvPr/>
        </p:nvSpPr>
        <p:spPr>
          <a:xfrm>
            <a:off x="2694460" y="5438767"/>
            <a:ext cx="1400338" cy="516888"/>
          </a:xfrm>
          <a:prstGeom prst="wedgeRectCallout">
            <a:avLst>
              <a:gd name="adj1" fmla="val -67848"/>
              <a:gd name="adj2" fmla="val -28726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吹き出し: 四角形 25">
            <a:extLst>
              <a:ext uri="{FF2B5EF4-FFF2-40B4-BE49-F238E27FC236}">
                <a16:creationId xmlns:a16="http://schemas.microsoft.com/office/drawing/2014/main" id="{90E36115-0BFC-4AE6-A7B4-734A4D7A5669}"/>
              </a:ext>
            </a:extLst>
          </p:cNvPr>
          <p:cNvSpPr/>
          <p:nvPr/>
        </p:nvSpPr>
        <p:spPr>
          <a:xfrm>
            <a:off x="321845" y="5438767"/>
            <a:ext cx="1400338" cy="516888"/>
          </a:xfrm>
          <a:prstGeom prst="wedgeRectCallout">
            <a:avLst>
              <a:gd name="adj1" fmla="val 25063"/>
              <a:gd name="adj2" fmla="val -28625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Text Box 31">
            <a:extLst>
              <a:ext uri="{FF2B5EF4-FFF2-40B4-BE49-F238E27FC236}">
                <a16:creationId xmlns:a16="http://schemas.microsoft.com/office/drawing/2014/main" id="{A71D2230-596E-40B8-99F7-7B568F26B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5583" y="1569680"/>
            <a:ext cx="1338828" cy="348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 dirty="0">
                <a:solidFill>
                  <a:schemeClr val="tx1"/>
                </a:solidFill>
                <a:latin typeface="Calibri Light" panose="020F0302020204030204" pitchFamily="34" charset="0"/>
              </a:rPr>
              <a:t>プログラム</a:t>
            </a:r>
          </a:p>
        </p:txBody>
      </p:sp>
      <p:sp>
        <p:nvSpPr>
          <p:cNvPr id="29" name="Text Box 31">
            <a:extLst>
              <a:ext uri="{FF2B5EF4-FFF2-40B4-BE49-F238E27FC236}">
                <a16:creationId xmlns:a16="http://schemas.microsoft.com/office/drawing/2014/main" id="{96465AB8-CB23-48C2-B797-E173C1B3D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600" y="5568098"/>
            <a:ext cx="1338828" cy="348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 dirty="0">
                <a:solidFill>
                  <a:schemeClr val="tx1"/>
                </a:solidFill>
                <a:latin typeface="Calibri Light" panose="020F0302020204030204" pitchFamily="34" charset="0"/>
              </a:rPr>
              <a:t>プログラム</a:t>
            </a:r>
          </a:p>
        </p:txBody>
      </p:sp>
      <p:sp>
        <p:nvSpPr>
          <p:cNvPr id="33" name="Text Box 31">
            <a:extLst>
              <a:ext uri="{FF2B5EF4-FFF2-40B4-BE49-F238E27FC236}">
                <a16:creationId xmlns:a16="http://schemas.microsoft.com/office/drawing/2014/main" id="{E7EC8595-607B-480E-B924-23A10CB9F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5215" y="5531932"/>
            <a:ext cx="1338828" cy="348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 dirty="0">
                <a:solidFill>
                  <a:schemeClr val="tx1"/>
                </a:solidFill>
                <a:latin typeface="Calibri Light" panose="020F0302020204030204" pitchFamily="34" charset="0"/>
              </a:rPr>
              <a:t>プログラム</a:t>
            </a:r>
          </a:p>
        </p:txBody>
      </p:sp>
      <p:pic>
        <p:nvPicPr>
          <p:cNvPr id="28" name="Picture 18" descr="j0285750">
            <a:extLst>
              <a:ext uri="{FF2B5EF4-FFF2-40B4-BE49-F238E27FC236}">
                <a16:creationId xmlns:a16="http://schemas.microsoft.com/office/drawing/2014/main" id="{A001F3F8-E86F-48C6-9425-A8A391C45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14" y="3011793"/>
            <a:ext cx="1402556" cy="106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B5498202-FE0F-406F-B4B9-D17940215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3887" y="4059864"/>
            <a:ext cx="15696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800" dirty="0">
                <a:solidFill>
                  <a:srgbClr val="800000"/>
                </a:solidFill>
                <a:latin typeface="Calibri" panose="020F0502020204030204" pitchFamily="34" charset="0"/>
              </a:rPr>
              <a:t>データベース</a:t>
            </a:r>
            <a:endParaRPr lang="en-US" altLang="ja-JP" sz="1800" dirty="0">
              <a:solidFill>
                <a:srgbClr val="8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800" dirty="0">
                <a:solidFill>
                  <a:srgbClr val="800000"/>
                </a:solidFill>
                <a:latin typeface="Calibri" panose="020F0502020204030204" pitchFamily="34" charset="0"/>
              </a:rPr>
              <a:t>管理システム</a:t>
            </a:r>
          </a:p>
        </p:txBody>
      </p:sp>
      <p:pic>
        <p:nvPicPr>
          <p:cNvPr id="32" name="Picture 4" descr="j0195384">
            <a:extLst>
              <a:ext uri="{FF2B5EF4-FFF2-40B4-BE49-F238E27FC236}">
                <a16:creationId xmlns:a16="http://schemas.microsoft.com/office/drawing/2014/main" id="{407A4476-A152-46AC-975D-4C77818A0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22975" y="2508160"/>
            <a:ext cx="729854" cy="917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テキスト ボックス 27">
            <a:extLst>
              <a:ext uri="{FF2B5EF4-FFF2-40B4-BE49-F238E27FC236}">
                <a16:creationId xmlns:a16="http://schemas.microsoft.com/office/drawing/2014/main" id="{1366940E-E2A5-411B-96E1-81A65A517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217" y="3413035"/>
            <a:ext cx="8771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chemeClr val="tx1"/>
                </a:solidFill>
                <a:latin typeface="Calibri" panose="020F0502020204030204" pitchFamily="34" charset="0"/>
              </a:rPr>
              <a:t>利用者</a:t>
            </a:r>
            <a:endParaRPr lang="en-US" altLang="ja-JP" sz="1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37" name="Picture 24" descr="[フリーイラスト素材] クリップアート, PC / パソコン / コンピュータ, サーバ, インターネット, 灰色 / グレー ID:201310050600">
            <a:extLst>
              <a:ext uri="{FF2B5EF4-FFF2-40B4-BE49-F238E27FC236}">
                <a16:creationId xmlns:a16="http://schemas.microsoft.com/office/drawing/2014/main" id="{450D1658-9E70-49E3-A3D8-E4BD685BF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181" y="3143953"/>
            <a:ext cx="78105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テキスト ボックス 5">
            <a:extLst>
              <a:ext uri="{FF2B5EF4-FFF2-40B4-BE49-F238E27FC236}">
                <a16:creationId xmlns:a16="http://schemas.microsoft.com/office/drawing/2014/main" id="{CF8C18D6-BBDF-48A4-83D8-5D69FD6D5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0022" y="4177415"/>
            <a:ext cx="1569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rgbClr val="800000"/>
                </a:solidFill>
                <a:latin typeface="Calibri" panose="020F0502020204030204" pitchFamily="34" charset="0"/>
              </a:rPr>
              <a:t>データベース</a:t>
            </a:r>
          </a:p>
        </p:txBody>
      </p:sp>
      <p:pic>
        <p:nvPicPr>
          <p:cNvPr id="46" name="Picture 29" descr="http://free-illustrations-ls01.gatag.net/images/lgi01a201401181000.jpg">
            <a:extLst>
              <a:ext uri="{FF2B5EF4-FFF2-40B4-BE49-F238E27FC236}">
                <a16:creationId xmlns:a16="http://schemas.microsoft.com/office/drawing/2014/main" id="{E70AD70F-4256-4897-96F3-596F40C3F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355" y="2472441"/>
            <a:ext cx="1131094" cy="1197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Rectangle 30">
            <a:extLst>
              <a:ext uri="{FF2B5EF4-FFF2-40B4-BE49-F238E27FC236}">
                <a16:creationId xmlns:a16="http://schemas.microsoft.com/office/drawing/2014/main" id="{A9CAC63C-4407-47F6-9FC4-E3F61AF73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1001" y="2690326"/>
            <a:ext cx="3318272" cy="19871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180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49" name="Text Box 31">
            <a:extLst>
              <a:ext uri="{FF2B5EF4-FFF2-40B4-BE49-F238E27FC236}">
                <a16:creationId xmlns:a16="http://schemas.microsoft.com/office/drawing/2014/main" id="{13244AF5-9491-4D0D-8166-547FE6A80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5066" y="2759381"/>
            <a:ext cx="1569660" cy="348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 dirty="0">
                <a:solidFill>
                  <a:schemeClr val="tx1"/>
                </a:solidFill>
                <a:latin typeface="Calibri Light" panose="020F0302020204030204" pitchFamily="34" charset="0"/>
              </a:rPr>
              <a:t>コンピュータ</a:t>
            </a:r>
          </a:p>
        </p:txBody>
      </p:sp>
      <p:sp>
        <p:nvSpPr>
          <p:cNvPr id="50" name="Text Box 32">
            <a:extLst>
              <a:ext uri="{FF2B5EF4-FFF2-40B4-BE49-F238E27FC236}">
                <a16:creationId xmlns:a16="http://schemas.microsoft.com/office/drawing/2014/main" id="{CE370214-51F7-4FB3-934D-05020A94B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2510" y="3401128"/>
            <a:ext cx="646331" cy="597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chemeClr val="tx1"/>
                </a:solidFill>
                <a:latin typeface="Calibri Light" panose="020F0302020204030204" pitchFamily="34" charset="0"/>
              </a:rPr>
              <a:t>記憶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chemeClr val="tx1"/>
                </a:solidFill>
                <a:latin typeface="Calibri Light" panose="020F0302020204030204" pitchFamily="34" charset="0"/>
              </a:rPr>
              <a:t>装置</a:t>
            </a:r>
          </a:p>
        </p:txBody>
      </p:sp>
      <p:sp>
        <p:nvSpPr>
          <p:cNvPr id="51" name="テキスト ボックス 27">
            <a:extLst>
              <a:ext uri="{FF2B5EF4-FFF2-40B4-BE49-F238E27FC236}">
                <a16:creationId xmlns:a16="http://schemas.microsoft.com/office/drawing/2014/main" id="{687E5089-382D-45AF-8EA5-4895DD09FE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4401" y="4595326"/>
            <a:ext cx="8771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chemeClr val="tx1"/>
                </a:solidFill>
                <a:latin typeface="Calibri" panose="020F0502020204030204" pitchFamily="34" charset="0"/>
              </a:rPr>
              <a:t>利用者</a:t>
            </a:r>
            <a:endParaRPr lang="en-US" altLang="ja-JP" sz="1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2" name="テキスト ボックス 27">
            <a:extLst>
              <a:ext uri="{FF2B5EF4-FFF2-40B4-BE49-F238E27FC236}">
                <a16:creationId xmlns:a16="http://schemas.microsoft.com/office/drawing/2014/main" id="{BFD64A7D-B117-45A0-A5A8-CDC4DE0F96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0504" y="4722722"/>
            <a:ext cx="8771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chemeClr val="tx1"/>
                </a:solidFill>
                <a:latin typeface="Calibri" panose="020F0502020204030204" pitchFamily="34" charset="0"/>
              </a:rPr>
              <a:t>利用者</a:t>
            </a:r>
            <a:endParaRPr lang="en-US" altLang="ja-JP" sz="1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53" name="Picture 37" descr="ATMを使う人のイラスト">
            <a:extLst>
              <a:ext uri="{FF2B5EF4-FFF2-40B4-BE49-F238E27FC236}">
                <a16:creationId xmlns:a16="http://schemas.microsoft.com/office/drawing/2014/main" id="{FCE7645A-3DA4-4833-A2C9-9ED76F804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51" y="3751173"/>
            <a:ext cx="626269" cy="869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Line 38">
            <a:extLst>
              <a:ext uri="{FF2B5EF4-FFF2-40B4-BE49-F238E27FC236}">
                <a16:creationId xmlns:a16="http://schemas.microsoft.com/office/drawing/2014/main" id="{E897E196-6164-477B-9902-A2D34DD45DB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57604" y="2873681"/>
            <a:ext cx="865584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ja-JP" altLang="en-US"/>
          </a:p>
        </p:txBody>
      </p:sp>
      <p:sp>
        <p:nvSpPr>
          <p:cNvPr id="55" name="Line 39">
            <a:extLst>
              <a:ext uri="{FF2B5EF4-FFF2-40B4-BE49-F238E27FC236}">
                <a16:creationId xmlns:a16="http://schemas.microsoft.com/office/drawing/2014/main" id="{80ECFBC4-0CE4-486F-B00E-88D882C8E26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75439" y="3173720"/>
            <a:ext cx="1079897" cy="79176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ja-JP" altLang="en-US"/>
          </a:p>
        </p:txBody>
      </p:sp>
      <p:sp>
        <p:nvSpPr>
          <p:cNvPr id="56" name="Line 40">
            <a:extLst>
              <a:ext uri="{FF2B5EF4-FFF2-40B4-BE49-F238E27FC236}">
                <a16:creationId xmlns:a16="http://schemas.microsoft.com/office/drawing/2014/main" id="{55178F87-9FFF-4CC5-8F38-3803C4F21FA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23188" y="3379696"/>
            <a:ext cx="210741" cy="6143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ja-JP" altLang="en-US"/>
          </a:p>
        </p:txBody>
      </p:sp>
      <p:sp>
        <p:nvSpPr>
          <p:cNvPr id="57" name="Line 42">
            <a:extLst>
              <a:ext uri="{FF2B5EF4-FFF2-40B4-BE49-F238E27FC236}">
                <a16:creationId xmlns:a16="http://schemas.microsoft.com/office/drawing/2014/main" id="{76A0D77A-A1EE-424A-9962-F5ECC1289E7C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7095" y="3012985"/>
            <a:ext cx="783431" cy="16073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ja-JP" altLang="en-US"/>
          </a:p>
        </p:txBody>
      </p:sp>
      <p:sp>
        <p:nvSpPr>
          <p:cNvPr id="58" name="テキスト ボックス 5">
            <a:extLst>
              <a:ext uri="{FF2B5EF4-FFF2-40B4-BE49-F238E27FC236}">
                <a16:creationId xmlns:a16="http://schemas.microsoft.com/office/drawing/2014/main" id="{D910C5CB-C852-4EAE-A4B4-E7938C986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0125" y="4734628"/>
            <a:ext cx="24929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800" dirty="0">
                <a:solidFill>
                  <a:srgbClr val="800000"/>
                </a:solidFill>
                <a:latin typeface="Calibri" panose="020F0502020204030204" pitchFamily="34" charset="0"/>
              </a:rPr>
              <a:t>データベースシステム</a:t>
            </a:r>
          </a:p>
        </p:txBody>
      </p:sp>
      <p:pic>
        <p:nvPicPr>
          <p:cNvPr id="59" name="Picture 45" descr="http://konifree.web.fc2.com/bn1-1143.jpg">
            <a:extLst>
              <a:ext uri="{FF2B5EF4-FFF2-40B4-BE49-F238E27FC236}">
                <a16:creationId xmlns:a16="http://schemas.microsoft.com/office/drawing/2014/main" id="{6CD0E3B3-B7BB-4176-9D3C-5D2BF7B93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885" y="3776175"/>
            <a:ext cx="627459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Text Box 46">
            <a:extLst>
              <a:ext uri="{FF2B5EF4-FFF2-40B4-BE49-F238E27FC236}">
                <a16:creationId xmlns:a16="http://schemas.microsoft.com/office/drawing/2014/main" id="{33570FB0-A608-45FD-BCF6-26AECE30E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4227" y="3550781"/>
            <a:ext cx="1569660" cy="348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 dirty="0">
                <a:solidFill>
                  <a:schemeClr val="tx1"/>
                </a:solidFill>
                <a:latin typeface="Calibri Light" panose="020F0302020204030204" pitchFamily="34" charset="0"/>
              </a:rPr>
              <a:t>ネットワーク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CC0C7C7-2349-4274-9E1E-4ABE808B8B2A}"/>
              </a:ext>
            </a:extLst>
          </p:cNvPr>
          <p:cNvSpPr txBox="1"/>
          <p:nvPr/>
        </p:nvSpPr>
        <p:spPr>
          <a:xfrm>
            <a:off x="4709972" y="5368522"/>
            <a:ext cx="429797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rgbClr val="FF0000"/>
                </a:solidFill>
              </a:rPr>
              <a:t>リモートのデータベースシステムを</a:t>
            </a:r>
            <a:endParaRPr kumimoji="1" lang="en-US" altLang="ja-JP" sz="2000" b="1" dirty="0">
              <a:solidFill>
                <a:srgbClr val="FF0000"/>
              </a:solidFill>
            </a:endParaRPr>
          </a:p>
          <a:p>
            <a:r>
              <a:rPr kumimoji="1" lang="ja-JP" altLang="en-US" sz="2000" b="1" dirty="0">
                <a:solidFill>
                  <a:srgbClr val="FF0000"/>
                </a:solidFill>
              </a:rPr>
              <a:t>扱うとき，</a:t>
            </a:r>
            <a:r>
              <a:rPr kumimoji="1" lang="en-US" altLang="ja-JP" sz="2000" b="1" dirty="0">
                <a:solidFill>
                  <a:srgbClr val="FF0000"/>
                </a:solidFill>
              </a:rPr>
              <a:t>SQL</a:t>
            </a:r>
            <a:r>
              <a:rPr kumimoji="1" lang="ja-JP" altLang="en-US" sz="2000" b="1" dirty="0">
                <a:solidFill>
                  <a:srgbClr val="FF0000"/>
                </a:solidFill>
              </a:rPr>
              <a:t> が便利</a:t>
            </a:r>
            <a:endParaRPr kumimoji="1" lang="en-US" altLang="ja-JP" sz="2000" b="1" dirty="0">
              <a:solidFill>
                <a:srgbClr val="FF0000"/>
              </a:solidFill>
            </a:endParaRPr>
          </a:p>
          <a:p>
            <a:r>
              <a:rPr kumimoji="1" lang="ja-JP" altLang="en-US" sz="2000" b="1" dirty="0">
                <a:solidFill>
                  <a:srgbClr val="FF0000"/>
                </a:solidFill>
              </a:rPr>
              <a:t>（アプリの中に </a:t>
            </a:r>
            <a:r>
              <a:rPr kumimoji="1" lang="en-US" altLang="ja-JP" sz="2000" b="1" dirty="0">
                <a:solidFill>
                  <a:srgbClr val="FF0000"/>
                </a:solidFill>
              </a:rPr>
              <a:t>SQL </a:t>
            </a:r>
            <a:r>
              <a:rPr kumimoji="1" lang="ja-JP" altLang="en-US" sz="2000" b="1" dirty="0">
                <a:solidFill>
                  <a:srgbClr val="FF0000"/>
                </a:solidFill>
              </a:rPr>
              <a:t>のプログラム</a:t>
            </a:r>
            <a:endParaRPr kumimoji="1" lang="en-US" altLang="ja-JP" sz="2000" b="1" dirty="0">
              <a:solidFill>
                <a:srgbClr val="FF0000"/>
              </a:solidFill>
            </a:endParaRPr>
          </a:p>
          <a:p>
            <a:r>
              <a:rPr kumimoji="1" lang="ja-JP" altLang="en-US" sz="2000" b="1" dirty="0">
                <a:solidFill>
                  <a:srgbClr val="FF0000"/>
                </a:solidFill>
              </a:rPr>
              <a:t>　が入っているということも）</a:t>
            </a:r>
          </a:p>
        </p:txBody>
      </p:sp>
    </p:spTree>
    <p:extLst>
      <p:ext uri="{BB962C8B-B14F-4D97-AF65-F5344CB8AC3E}">
        <p14:creationId xmlns:p14="http://schemas.microsoft.com/office/powerpoint/2010/main" val="2623846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8E85D0C-2A18-4259-B8B7-078272595A85}" type="slidenum">
              <a:rPr lang="ja-JP" altLang="en-US" sz="2100">
                <a:cs typeface="Segoe UI" panose="020B0502040204020203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</a:t>
            </a:fld>
            <a:endParaRPr lang="ja-JP" altLang="en-US" sz="1350" dirty="0">
              <a:cs typeface="Segoe UI" panose="020B0502040204020203" pitchFamily="34" charset="0"/>
            </a:endParaRPr>
          </a:p>
        </p:txBody>
      </p:sp>
      <p:sp>
        <p:nvSpPr>
          <p:cNvPr id="19460" name="Rectangle 2"/>
          <p:cNvSpPr>
            <a:spLocks noGrp="1"/>
          </p:cNvSpPr>
          <p:nvPr>
            <p:ph type="title" idx="4294967295"/>
          </p:nvPr>
        </p:nvSpPr>
        <p:spPr>
          <a:xfrm>
            <a:off x="248583" y="355227"/>
            <a:ext cx="8013443" cy="75366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altLang="ja-JP" dirty="0">
                <a:latin typeface="メイリオ" panose="020B0604030504040204" pitchFamily="50" charset="-128"/>
              </a:rPr>
              <a:t>SQL </a:t>
            </a:r>
            <a:r>
              <a:rPr lang="ja-JP" altLang="en-US" dirty="0">
                <a:latin typeface="メイリオ" panose="020B0604030504040204" pitchFamily="50" charset="-128"/>
              </a:rPr>
              <a:t>による問い合わせ（クエリ）の例</a:t>
            </a:r>
          </a:p>
        </p:txBody>
      </p:sp>
      <p:sp>
        <p:nvSpPr>
          <p:cNvPr id="1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2231" y="1163068"/>
            <a:ext cx="9041769" cy="2743200"/>
          </a:xfrm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ja-JP" altLang="en-US" sz="2400" dirty="0">
                <a:latin typeface="+mn-ea"/>
                <a:ea typeface="+mn-ea"/>
              </a:rPr>
              <a:t>①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  <a:ea typeface="+mn-ea"/>
              </a:rPr>
              <a:t>SELECT</a:t>
            </a:r>
            <a:r>
              <a:rPr lang="en-US" altLang="ja-JP" sz="2400" b="1" dirty="0">
                <a:latin typeface="+mn-ea"/>
                <a:ea typeface="+mn-ea"/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  <a:ea typeface="+mn-ea"/>
              </a:rPr>
              <a:t>* FROM </a:t>
            </a:r>
            <a:r>
              <a:rPr lang="ja-JP" altLang="en-US" sz="2400" dirty="0">
                <a:latin typeface="+mn-ea"/>
                <a:ea typeface="+mn-ea"/>
              </a:rPr>
              <a:t>商品</a:t>
            </a:r>
            <a:r>
              <a:rPr lang="en-US" altLang="ja-JP" sz="2400" dirty="0">
                <a:latin typeface="+mn-ea"/>
                <a:ea typeface="+mn-ea"/>
              </a:rPr>
              <a:t>;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ja-JP" altLang="en-US" sz="2400" dirty="0">
                <a:latin typeface="+mn-ea"/>
                <a:ea typeface="+mn-ea"/>
              </a:rPr>
              <a:t>②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  <a:ea typeface="+mn-ea"/>
              </a:rPr>
              <a:t>SELECT</a:t>
            </a:r>
            <a:r>
              <a:rPr lang="en-US" altLang="ja-JP" sz="2400" dirty="0">
                <a:solidFill>
                  <a:srgbClr val="C00000"/>
                </a:solidFill>
                <a:latin typeface="+mn-ea"/>
                <a:ea typeface="+mn-ea"/>
              </a:rPr>
              <a:t> </a:t>
            </a:r>
            <a:r>
              <a:rPr lang="ja-JP" altLang="en-US" sz="2400" dirty="0">
                <a:latin typeface="+mn-ea"/>
                <a:ea typeface="+mn-ea"/>
              </a:rPr>
              <a:t>名前</a:t>
            </a:r>
            <a:r>
              <a:rPr lang="en-US" altLang="ja-JP" sz="2400" dirty="0">
                <a:latin typeface="+mn-ea"/>
                <a:ea typeface="+mn-ea"/>
              </a:rPr>
              <a:t>, </a:t>
            </a:r>
            <a:r>
              <a:rPr lang="ja-JP" altLang="en-US" sz="2400" dirty="0">
                <a:latin typeface="+mn-ea"/>
                <a:ea typeface="+mn-ea"/>
              </a:rPr>
              <a:t>単価</a:t>
            </a:r>
            <a:r>
              <a:rPr lang="en-US" altLang="ja-JP" sz="2400" dirty="0">
                <a:latin typeface="+mn-ea"/>
                <a:ea typeface="+mn-ea"/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  <a:ea typeface="+mn-ea"/>
              </a:rPr>
              <a:t>FROM</a:t>
            </a:r>
            <a:r>
              <a:rPr lang="en-US" altLang="ja-JP" sz="2400" dirty="0">
                <a:latin typeface="+mn-ea"/>
                <a:ea typeface="+mn-ea"/>
              </a:rPr>
              <a:t> </a:t>
            </a:r>
            <a:r>
              <a:rPr lang="ja-JP" altLang="en-US" sz="2400" dirty="0">
                <a:latin typeface="+mn-ea"/>
                <a:ea typeface="+mn-ea"/>
              </a:rPr>
              <a:t>商品</a:t>
            </a:r>
            <a:r>
              <a:rPr lang="en-US" altLang="ja-JP" sz="2400" dirty="0">
                <a:latin typeface="+mn-ea"/>
                <a:ea typeface="+mn-ea"/>
              </a:rPr>
              <a:t>;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ja-JP" altLang="en-US" sz="2400" dirty="0">
                <a:latin typeface="+mn-ea"/>
                <a:ea typeface="+mn-ea"/>
              </a:rPr>
              <a:t>③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  <a:ea typeface="+mn-ea"/>
              </a:rPr>
              <a:t>SELECT</a:t>
            </a:r>
            <a:r>
              <a:rPr lang="en-US" altLang="ja-JP" sz="2400" dirty="0">
                <a:solidFill>
                  <a:srgbClr val="C00000"/>
                </a:solidFill>
                <a:latin typeface="+mn-ea"/>
                <a:ea typeface="+mn-ea"/>
              </a:rPr>
              <a:t> </a:t>
            </a:r>
            <a:r>
              <a:rPr lang="ja-JP" altLang="en-US" sz="2400" dirty="0">
                <a:latin typeface="+mn-ea"/>
                <a:ea typeface="+mn-ea"/>
              </a:rPr>
              <a:t>名前</a:t>
            </a:r>
            <a:r>
              <a:rPr lang="en-US" altLang="ja-JP" sz="2400" dirty="0">
                <a:latin typeface="+mn-ea"/>
                <a:ea typeface="+mn-ea"/>
              </a:rPr>
              <a:t>, </a:t>
            </a:r>
            <a:r>
              <a:rPr lang="ja-JP" altLang="en-US" sz="2400" dirty="0">
                <a:latin typeface="+mn-ea"/>
                <a:ea typeface="+mn-ea"/>
              </a:rPr>
              <a:t>単価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  <a:ea typeface="+mn-ea"/>
              </a:rPr>
              <a:t>FROM</a:t>
            </a:r>
            <a:r>
              <a:rPr lang="en-US" altLang="ja-JP" sz="2400" dirty="0">
                <a:latin typeface="+mn-ea"/>
                <a:ea typeface="+mn-ea"/>
              </a:rPr>
              <a:t> </a:t>
            </a:r>
            <a:r>
              <a:rPr lang="ja-JP" altLang="en-US" sz="2400" dirty="0">
                <a:latin typeface="+mn-ea"/>
                <a:ea typeface="+mn-ea"/>
              </a:rPr>
              <a:t>商品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  <a:ea typeface="+mn-ea"/>
              </a:rPr>
              <a:t>WHERE</a:t>
            </a:r>
            <a:r>
              <a:rPr lang="en-US" altLang="ja-JP" sz="2400" dirty="0">
                <a:latin typeface="+mn-ea"/>
                <a:ea typeface="+mn-ea"/>
              </a:rPr>
              <a:t> </a:t>
            </a:r>
            <a:r>
              <a:rPr lang="ja-JP" altLang="en-US" sz="2400" dirty="0">
                <a:latin typeface="+mn-ea"/>
                <a:ea typeface="+mn-ea"/>
              </a:rPr>
              <a:t>単価 </a:t>
            </a:r>
            <a:r>
              <a:rPr lang="en-US" altLang="ja-JP" sz="2400" dirty="0">
                <a:latin typeface="+mn-ea"/>
                <a:ea typeface="+mn-ea"/>
              </a:rPr>
              <a:t>&gt; 80;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ja-JP" altLang="en-US" sz="2400" dirty="0">
                <a:latin typeface="+mn-ea"/>
                <a:ea typeface="+mn-ea"/>
              </a:rPr>
              <a:t>④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  <a:ea typeface="+mn-ea"/>
              </a:rPr>
              <a:t>SELECT</a:t>
            </a:r>
            <a:r>
              <a:rPr lang="en-US" altLang="ja-JP" sz="2400" dirty="0">
                <a:latin typeface="+mn-ea"/>
                <a:ea typeface="+mn-ea"/>
              </a:rPr>
              <a:t> </a:t>
            </a:r>
            <a:r>
              <a:rPr lang="ja-JP" altLang="en-US" sz="2400" dirty="0">
                <a:latin typeface="+mn-ea"/>
                <a:ea typeface="+mn-ea"/>
              </a:rPr>
              <a:t>受講者</a:t>
            </a:r>
            <a:r>
              <a:rPr lang="en-US" altLang="ja-JP" sz="2400" dirty="0">
                <a:latin typeface="+mn-ea"/>
                <a:ea typeface="+mn-ea"/>
              </a:rPr>
              <a:t>,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  <a:ea typeface="+mn-ea"/>
              </a:rPr>
              <a:t>COUNT(*) FROM</a:t>
            </a:r>
            <a:r>
              <a:rPr lang="en-US" altLang="ja-JP" sz="2400" dirty="0">
                <a:latin typeface="+mn-ea"/>
                <a:ea typeface="+mn-ea"/>
              </a:rPr>
              <a:t> </a:t>
            </a:r>
            <a:r>
              <a:rPr lang="ja-JP" altLang="en-US" sz="2400" dirty="0">
                <a:latin typeface="+mn-ea"/>
                <a:ea typeface="+mn-ea"/>
              </a:rPr>
              <a:t>成績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  <a:ea typeface="+mn-ea"/>
              </a:rPr>
              <a:t>GROUP BY </a:t>
            </a:r>
            <a:r>
              <a:rPr lang="ja-JP" altLang="en-US" sz="2400" dirty="0">
                <a:latin typeface="+mn-ea"/>
                <a:ea typeface="+mn-ea"/>
              </a:rPr>
              <a:t>受講者</a:t>
            </a:r>
            <a:r>
              <a:rPr lang="en-US" altLang="ja-JP" sz="2400" dirty="0">
                <a:latin typeface="+mn-ea"/>
                <a:ea typeface="+mn-ea"/>
              </a:rPr>
              <a:t>;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ja-JP" altLang="en-US" sz="2400" dirty="0">
                <a:latin typeface="+mn-ea"/>
                <a:ea typeface="+mn-ea"/>
              </a:rPr>
              <a:t>⑤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  <a:ea typeface="+mn-ea"/>
              </a:rPr>
              <a:t>SELECT</a:t>
            </a:r>
            <a:r>
              <a:rPr lang="en-US" altLang="ja-JP" sz="2400" dirty="0">
                <a:latin typeface="+mn-ea"/>
                <a:ea typeface="+mn-ea"/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  <a:ea typeface="+mn-ea"/>
              </a:rPr>
              <a:t>*</a:t>
            </a:r>
            <a:r>
              <a:rPr lang="ja-JP" altLang="en-US" sz="2400" b="1" dirty="0">
                <a:solidFill>
                  <a:srgbClr val="C00000"/>
                </a:solidFill>
                <a:latin typeface="+mn-ea"/>
                <a:ea typeface="+mn-ea"/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  <a:ea typeface="+mn-ea"/>
              </a:rPr>
              <a:t>FROM</a:t>
            </a:r>
            <a:r>
              <a:rPr lang="en-US" altLang="ja-JP" sz="2400" dirty="0">
                <a:latin typeface="+mn-ea"/>
                <a:ea typeface="+mn-ea"/>
              </a:rPr>
              <a:t> </a:t>
            </a:r>
            <a:r>
              <a:rPr lang="ja-JP" altLang="en-US" sz="2400" dirty="0">
                <a:latin typeface="+mn-ea"/>
                <a:ea typeface="+mn-ea"/>
              </a:rPr>
              <a:t>米国成人調査データ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  <a:ea typeface="+mn-ea"/>
              </a:rPr>
              <a:t>ORDER BY</a:t>
            </a:r>
            <a:r>
              <a:rPr lang="en-US" altLang="ja-JP" sz="2400" dirty="0">
                <a:latin typeface="+mn-ea"/>
                <a:ea typeface="+mn-ea"/>
              </a:rPr>
              <a:t> </a:t>
            </a:r>
            <a:r>
              <a:rPr lang="ja-JP" altLang="en-US" sz="2400" dirty="0">
                <a:latin typeface="+mn-ea"/>
                <a:ea typeface="+mn-ea"/>
              </a:rPr>
              <a:t>年齢</a:t>
            </a:r>
            <a:r>
              <a:rPr lang="en-US" altLang="ja-JP" sz="2400" dirty="0">
                <a:latin typeface="+mn-ea"/>
                <a:ea typeface="+mn-ea"/>
              </a:rPr>
              <a:t>;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ja-JP" altLang="en-US" sz="2400" dirty="0">
                <a:latin typeface="+mn-ea"/>
                <a:ea typeface="+mn-ea"/>
              </a:rPr>
              <a:t>⑥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  <a:ea typeface="+mn-ea"/>
              </a:rPr>
              <a:t>SELECT</a:t>
            </a:r>
            <a:r>
              <a:rPr lang="en-US" altLang="ja-JP" sz="2400" dirty="0">
                <a:latin typeface="+mn-ea"/>
                <a:ea typeface="+mn-ea"/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  <a:ea typeface="+mn-ea"/>
              </a:rPr>
              <a:t>*</a:t>
            </a:r>
            <a:r>
              <a:rPr lang="ja-JP" altLang="en-US" sz="2400" b="1" dirty="0">
                <a:solidFill>
                  <a:srgbClr val="C00000"/>
                </a:solidFill>
                <a:latin typeface="+mn-ea"/>
                <a:ea typeface="+mn-ea"/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  <a:ea typeface="+mn-ea"/>
              </a:rPr>
              <a:t>FROM</a:t>
            </a:r>
            <a:r>
              <a:rPr lang="en-US" altLang="ja-JP" sz="2400" dirty="0">
                <a:latin typeface="+mn-ea"/>
                <a:ea typeface="+mn-ea"/>
              </a:rPr>
              <a:t> </a:t>
            </a:r>
            <a:r>
              <a:rPr lang="en-US" altLang="ja-JP" sz="2400" b="1" dirty="0">
                <a:latin typeface="+mn-ea"/>
                <a:ea typeface="+mn-ea"/>
              </a:rPr>
              <a:t>T,</a:t>
            </a:r>
            <a:r>
              <a:rPr lang="ja-JP" altLang="en-US" sz="2400" b="1" dirty="0">
                <a:latin typeface="+mn-ea"/>
                <a:ea typeface="+mn-ea"/>
              </a:rPr>
              <a:t> </a:t>
            </a:r>
            <a:r>
              <a:rPr lang="en-US" altLang="ja-JP" sz="2400" b="1" dirty="0">
                <a:latin typeface="+mn-ea"/>
                <a:ea typeface="+mn-ea"/>
              </a:rPr>
              <a:t>S;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ja-JP" altLang="en-US" sz="2400" dirty="0">
                <a:latin typeface="+mn-ea"/>
                <a:ea typeface="+mn-ea"/>
              </a:rPr>
              <a:t>⑦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  <a:ea typeface="+mn-ea"/>
              </a:rPr>
              <a:t>SELECT</a:t>
            </a:r>
            <a:r>
              <a:rPr lang="en-US" altLang="ja-JP" sz="2400" dirty="0">
                <a:latin typeface="+mn-ea"/>
                <a:ea typeface="+mn-ea"/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  <a:ea typeface="+mn-ea"/>
              </a:rPr>
              <a:t>*</a:t>
            </a:r>
            <a:r>
              <a:rPr lang="ja-JP" altLang="en-US" sz="2400" b="1" dirty="0">
                <a:solidFill>
                  <a:srgbClr val="C00000"/>
                </a:solidFill>
                <a:latin typeface="+mn-ea"/>
                <a:ea typeface="+mn-ea"/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  <a:ea typeface="+mn-ea"/>
              </a:rPr>
              <a:t>FROM</a:t>
            </a:r>
            <a:r>
              <a:rPr lang="en-US" altLang="ja-JP" sz="2400" dirty="0">
                <a:latin typeface="+mn-ea"/>
                <a:ea typeface="+mn-ea"/>
              </a:rPr>
              <a:t> </a:t>
            </a:r>
            <a:r>
              <a:rPr lang="en-US" altLang="ja-JP" sz="2400" b="1" dirty="0">
                <a:latin typeface="+mn-ea"/>
                <a:ea typeface="+mn-ea"/>
              </a:rPr>
              <a:t>T,</a:t>
            </a:r>
            <a:r>
              <a:rPr lang="ja-JP" altLang="en-US" sz="2400" b="1" dirty="0">
                <a:latin typeface="+mn-ea"/>
                <a:ea typeface="+mn-ea"/>
              </a:rPr>
              <a:t> </a:t>
            </a:r>
            <a:r>
              <a:rPr lang="en-US" altLang="ja-JP" sz="2400" b="1" dirty="0">
                <a:latin typeface="+mn-ea"/>
                <a:ea typeface="+mn-ea"/>
              </a:rPr>
              <a:t>S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  <a:ea typeface="+mn-ea"/>
              </a:rPr>
              <a:t>WHERE</a:t>
            </a:r>
            <a:r>
              <a:rPr lang="en-US" altLang="ja-JP" sz="2400" b="1" dirty="0">
                <a:latin typeface="+mn-ea"/>
                <a:ea typeface="+mn-ea"/>
              </a:rPr>
              <a:t> a = b;</a:t>
            </a:r>
            <a:endParaRPr lang="ja-JP" altLang="en-US" sz="2400" b="1" dirty="0">
              <a:latin typeface="+mn-ea"/>
              <a:ea typeface="+mn-ea"/>
            </a:endParaRPr>
          </a:p>
          <a:p>
            <a:pPr marL="0" indent="0">
              <a:buNone/>
            </a:pPr>
            <a:endParaRPr lang="ja-JP" altLang="en-US" sz="24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38704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xfrm>
            <a:off x="6867907" y="6520984"/>
            <a:ext cx="2081847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8E85D0C-2A18-4259-B8B7-078272595A85}" type="slidenum">
              <a:rPr lang="ja-JP" altLang="en-US" sz="2100">
                <a:cs typeface="Segoe UI" panose="020B0502040204020203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</a:t>
            </a:fld>
            <a:endParaRPr lang="ja-JP" altLang="en-US" sz="1350" dirty="0">
              <a:cs typeface="Segoe UI" panose="020B0502040204020203" pitchFamily="34" charset="0"/>
            </a:endParaRPr>
          </a:p>
        </p:txBody>
      </p:sp>
      <p:sp>
        <p:nvSpPr>
          <p:cNvPr id="19460" name="Rectangle 2"/>
          <p:cNvSpPr>
            <a:spLocks noGrp="1"/>
          </p:cNvSpPr>
          <p:nvPr>
            <p:ph type="title" idx="4294967295"/>
          </p:nvPr>
        </p:nvSpPr>
        <p:spPr>
          <a:xfrm>
            <a:off x="314325" y="857250"/>
            <a:ext cx="6505771" cy="75366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ja-JP" altLang="en-US" sz="3000" dirty="0">
                <a:solidFill>
                  <a:schemeClr val="bg1"/>
                </a:solidFill>
                <a:latin typeface="メイリオ" panose="020B0604030504040204" pitchFamily="50" charset="-128"/>
              </a:rPr>
              <a:t>今日の授業で学ぶこと</a:t>
            </a:r>
          </a:p>
        </p:txBody>
      </p:sp>
      <p:sp>
        <p:nvSpPr>
          <p:cNvPr id="19461" name="Rectangle 3"/>
          <p:cNvSpPr>
            <a:spLocks noGrp="1"/>
          </p:cNvSpPr>
          <p:nvPr>
            <p:ph type="body" idx="4294967295"/>
          </p:nvPr>
        </p:nvSpPr>
        <p:spPr>
          <a:xfrm>
            <a:off x="57408" y="1162061"/>
            <a:ext cx="9029183" cy="392295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ツール</a:t>
            </a:r>
            <a:endParaRPr lang="en-US" altLang="ja-JP" sz="2400" b="1" dirty="0">
              <a:solidFill>
                <a:srgbClr val="C00000"/>
              </a:solidFill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2400" dirty="0">
                <a:solidFill>
                  <a:schemeClr val="accent6">
                    <a:lumMod val="50000"/>
                  </a:schemeClr>
                </a:solidFill>
                <a:latin typeface="メイリオ" panose="020B0604030504040204" pitchFamily="50" charset="-128"/>
              </a:rPr>
              <a:t>マイクロソフト</a:t>
            </a:r>
            <a:r>
              <a:rPr lang="en-US" altLang="ja-JP" sz="2400" dirty="0">
                <a:solidFill>
                  <a:schemeClr val="accent6">
                    <a:lumMod val="50000"/>
                  </a:schemeClr>
                </a:solidFill>
                <a:latin typeface="メイリオ" panose="020B0604030504040204" pitchFamily="50" charset="-128"/>
              </a:rPr>
              <a:t>Access </a:t>
            </a:r>
            <a:r>
              <a:rPr lang="ja-JP" altLang="en-US" sz="2400" dirty="0">
                <a:solidFill>
                  <a:schemeClr val="accent6">
                    <a:lumMod val="50000"/>
                  </a:schemeClr>
                </a:solidFill>
                <a:latin typeface="メイリオ" panose="020B0604030504040204" pitchFamily="50" charset="-128"/>
              </a:rPr>
              <a:t>の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クエリのデザインビュー</a:t>
            </a:r>
            <a:r>
              <a:rPr lang="ja-JP" altLang="en-US" sz="2400" dirty="0">
                <a:solidFill>
                  <a:schemeClr val="accent6">
                    <a:lumMod val="50000"/>
                  </a:schemeClr>
                </a:solidFill>
                <a:latin typeface="メイリオ" panose="020B0604030504040204" pitchFamily="50" charset="-128"/>
              </a:rPr>
              <a:t>（</a:t>
            </a:r>
            <a:r>
              <a:rPr lang="en-US" altLang="ja-JP" sz="2400" dirty="0">
                <a:solidFill>
                  <a:schemeClr val="accent6">
                    <a:lumMod val="50000"/>
                  </a:schemeClr>
                </a:solidFill>
                <a:latin typeface="メイリオ" panose="020B0604030504040204" pitchFamily="50" charset="-128"/>
              </a:rPr>
              <a:t>Access </a:t>
            </a:r>
            <a:r>
              <a:rPr lang="ja-JP" altLang="en-US" sz="2400" dirty="0" err="1">
                <a:solidFill>
                  <a:schemeClr val="accent6">
                    <a:lumMod val="50000"/>
                  </a:schemeClr>
                </a:solidFill>
                <a:latin typeface="メイリオ" panose="020B0604030504040204" pitchFamily="50" charset="-128"/>
              </a:rPr>
              <a:t>だけで</a:t>
            </a:r>
            <a:r>
              <a:rPr lang="ja-JP" altLang="en-US" sz="2400" dirty="0">
                <a:solidFill>
                  <a:schemeClr val="accent6">
                    <a:lumMod val="50000"/>
                  </a:schemeClr>
                </a:solidFill>
                <a:latin typeface="メイリオ" panose="020B0604030504040204" pitchFamily="50" charset="-128"/>
              </a:rPr>
              <a:t>動くツール）など</a:t>
            </a:r>
            <a:endParaRPr lang="en-US" altLang="ja-JP" sz="2400" dirty="0">
              <a:solidFill>
                <a:schemeClr val="accent6">
                  <a:lumMod val="50000"/>
                </a:schemeClr>
              </a:solidFill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solidFill>
                <a:schemeClr val="accent6">
                  <a:lumMod val="50000"/>
                </a:schemeClr>
              </a:solidFill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solidFill>
                <a:srgbClr val="C00000"/>
              </a:solidFill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solidFill>
                <a:srgbClr val="C00000"/>
              </a:solidFill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ＳＱＬ</a:t>
            </a:r>
            <a:r>
              <a:rPr lang="ja-JP" altLang="en-US" sz="2400" dirty="0">
                <a:solidFill>
                  <a:schemeClr val="accent6">
                    <a:lumMod val="50000"/>
                  </a:schemeClr>
                </a:solidFill>
                <a:latin typeface="メイリオ" panose="020B0604030504040204" pitchFamily="50" charset="-128"/>
              </a:rPr>
              <a:t>（</a:t>
            </a:r>
            <a:r>
              <a:rPr lang="en-US" altLang="ja-JP" sz="2400" dirty="0">
                <a:solidFill>
                  <a:schemeClr val="accent6">
                    <a:lumMod val="50000"/>
                  </a:schemeClr>
                </a:solidFill>
                <a:latin typeface="メイリオ" panose="020B0604030504040204" pitchFamily="50" charset="-128"/>
              </a:rPr>
              <a:t>SQL</a:t>
            </a:r>
            <a:r>
              <a:rPr lang="ja-JP" altLang="en-US" sz="2400" dirty="0">
                <a:solidFill>
                  <a:schemeClr val="accent6">
                    <a:lumMod val="50000"/>
                  </a:schemeClr>
                </a:solidFill>
                <a:latin typeface="メイリオ" panose="020B0604030504040204" pitchFamily="50" charset="-128"/>
              </a:rPr>
              <a:t>は</a:t>
            </a:r>
            <a:r>
              <a:rPr lang="ja-JP" altLang="en-US" sz="2400" b="1" dirty="0">
                <a:solidFill>
                  <a:schemeClr val="accent6">
                    <a:lumMod val="50000"/>
                  </a:schemeClr>
                </a:solidFill>
                <a:latin typeface="メイリオ" panose="020B0604030504040204" pitchFamily="50" charset="-128"/>
              </a:rPr>
              <a:t>世界標準</a:t>
            </a:r>
            <a:r>
              <a:rPr lang="ja-JP" altLang="en-US" sz="2400" dirty="0">
                <a:solidFill>
                  <a:schemeClr val="accent6">
                    <a:lumMod val="50000"/>
                  </a:schemeClr>
                </a:solidFill>
                <a:latin typeface="メイリオ" panose="020B0604030504040204" pitchFamily="50" charset="-128"/>
              </a:rPr>
              <a:t>）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2459160" y="4981695"/>
            <a:ext cx="3167850" cy="69249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1950" dirty="0"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t>SELECT ID, </a:t>
            </a:r>
            <a:r>
              <a:rPr lang="ja-JP" altLang="en-US" sz="1950" dirty="0"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t>商品</a:t>
            </a:r>
            <a:r>
              <a:rPr lang="en-US" altLang="ja-JP" sz="1950" dirty="0"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t>, </a:t>
            </a:r>
            <a:r>
              <a:rPr lang="ja-JP" altLang="en-US" sz="1950" dirty="0"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t>単価</a:t>
            </a:r>
            <a:endParaRPr lang="en-US" altLang="ja-JP" sz="1950" dirty="0">
              <a:latin typeface="メイリオ" panose="020B0604030504040204" pitchFamily="50" charset="-128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r>
              <a:rPr lang="en-US" altLang="ja-JP" sz="1950" dirty="0"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t>FROM </a:t>
            </a:r>
            <a:r>
              <a:rPr lang="ja-JP" altLang="en-US" sz="1950" dirty="0"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t>商品</a:t>
            </a:r>
            <a:r>
              <a:rPr lang="en-US" altLang="ja-JP" sz="1950" dirty="0"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t>;</a:t>
            </a:r>
            <a:endParaRPr lang="ja-JP" altLang="en-US" sz="1950" dirty="0">
              <a:latin typeface="メイリオ" panose="020B0604030504040204" pitchFamily="50" charset="-128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097179" y="3229867"/>
            <a:ext cx="17707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マウスと</a:t>
            </a:r>
            <a:endParaRPr kumimoji="1" lang="en-US" altLang="ja-JP" sz="21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キーボード</a:t>
            </a:r>
            <a:endParaRPr kumimoji="1" lang="ja-JP" altLang="en-US" sz="21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693950" y="5143277"/>
            <a:ext cx="1693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コマンド言語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953" y="2806779"/>
            <a:ext cx="2129670" cy="1561758"/>
          </a:xfrm>
          <a:prstGeom prst="rect">
            <a:avLst/>
          </a:prstGeom>
        </p:spPr>
      </p:pic>
      <p:sp>
        <p:nvSpPr>
          <p:cNvPr id="11" name="タイトル 1"/>
          <p:cNvSpPr>
            <a:spLocks noGrp="1"/>
          </p:cNvSpPr>
          <p:nvPr>
            <p:ph type="title"/>
          </p:nvPr>
        </p:nvSpPr>
        <p:spPr>
          <a:xfrm>
            <a:off x="196279" y="238875"/>
            <a:ext cx="8753475" cy="833209"/>
          </a:xfrm>
        </p:spPr>
        <p:txBody>
          <a:bodyPr>
            <a:normAutofit/>
          </a:bodyPr>
          <a:lstStyle/>
          <a:p>
            <a:r>
              <a:rPr lang="ja-JP" altLang="en-US" dirty="0"/>
              <a:t>ツール，</a:t>
            </a:r>
            <a:r>
              <a:rPr lang="en-US" altLang="ja-JP" dirty="0"/>
              <a:t>SQL</a:t>
            </a:r>
            <a:r>
              <a:rPr lang="ja-JP" altLang="en-US" dirty="0"/>
              <a:t> の両方が大切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71792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8E85D0C-2A18-4259-B8B7-078272595A85}" type="slidenum">
              <a:rPr lang="ja-JP" altLang="en-US" sz="2100">
                <a:latin typeface="Segoe UI" panose="020B0502040204020203" pitchFamily="34" charset="0"/>
                <a:cs typeface="Segoe UI" panose="020B0502040204020203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</a:t>
            </a:fld>
            <a:endParaRPr lang="ja-JP" altLang="en-US" sz="135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460" name="Rectangle 2"/>
          <p:cNvSpPr>
            <a:spLocks noGrp="1"/>
          </p:cNvSpPr>
          <p:nvPr>
            <p:ph type="title" idx="4294967295"/>
          </p:nvPr>
        </p:nvSpPr>
        <p:spPr>
          <a:xfrm>
            <a:off x="284442" y="205977"/>
            <a:ext cx="6429375" cy="75366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altLang="ja-JP" sz="3000" dirty="0">
                <a:latin typeface="Segoe UI" panose="020B0502040204020203" pitchFamily="34" charset="0"/>
              </a:rPr>
              <a:t>SQL </a:t>
            </a:r>
            <a:r>
              <a:rPr lang="ja-JP" altLang="en-US" sz="3000" dirty="0">
                <a:latin typeface="Segoe UI" panose="020B0502040204020203" pitchFamily="34" charset="0"/>
              </a:rPr>
              <a:t>の良いところ</a:t>
            </a:r>
          </a:p>
        </p:txBody>
      </p:sp>
      <p:sp>
        <p:nvSpPr>
          <p:cNvPr id="19461" name="Rectangle 3"/>
          <p:cNvSpPr>
            <a:spLocks noGrp="1"/>
          </p:cNvSpPr>
          <p:nvPr>
            <p:ph type="body" idx="4294967295"/>
          </p:nvPr>
        </p:nvSpPr>
        <p:spPr>
          <a:xfrm>
            <a:off x="567972" y="1196487"/>
            <a:ext cx="8374499" cy="412215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ja-JP" altLang="en-US" sz="2400" b="1" dirty="0">
                <a:solidFill>
                  <a:srgbClr val="C00000"/>
                </a:solidFill>
                <a:latin typeface="+mn-ea"/>
              </a:rPr>
              <a:t>ＳＱＬ</a:t>
            </a:r>
            <a:r>
              <a:rPr lang="ja-JP" altLang="en-US" sz="2400" dirty="0">
                <a:latin typeface="+mn-ea"/>
              </a:rPr>
              <a:t>は、すべての</a:t>
            </a:r>
            <a:r>
              <a:rPr lang="ja-JP" altLang="en-US" sz="2400" b="1" dirty="0">
                <a:solidFill>
                  <a:srgbClr val="C00000"/>
                </a:solidFill>
                <a:latin typeface="+mn-ea"/>
              </a:rPr>
              <a:t>リレーショナルデータベース管理システム</a:t>
            </a:r>
            <a:r>
              <a:rPr lang="ja-JP" altLang="en-US" sz="2400" dirty="0">
                <a:latin typeface="+mn-ea"/>
              </a:rPr>
              <a:t>で通用する</a:t>
            </a:r>
            <a:r>
              <a:rPr lang="ja-JP" altLang="en-US" sz="2400" b="1" u="sng" dirty="0">
                <a:solidFill>
                  <a:srgbClr val="FF0000"/>
                </a:solidFill>
                <a:latin typeface="+mn-ea"/>
              </a:rPr>
              <a:t>共通</a:t>
            </a:r>
            <a:r>
              <a:rPr lang="ja-JP" altLang="en-US" sz="2400" dirty="0">
                <a:latin typeface="+mn-ea"/>
              </a:rPr>
              <a:t>言語</a:t>
            </a:r>
            <a:endParaRPr lang="en-US" altLang="ja-JP" sz="2400" dirty="0">
              <a:latin typeface="+mn-ea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ja-JP" sz="2400" dirty="0">
                <a:latin typeface="+mn-ea"/>
              </a:rPr>
              <a:t>	</a:t>
            </a:r>
            <a:r>
              <a:rPr lang="ja-JP" altLang="en-US" sz="2400" u="sng" dirty="0">
                <a:latin typeface="+mn-ea"/>
              </a:rPr>
              <a:t>リレーショナルデータベース管理システムの例</a:t>
            </a:r>
            <a:endParaRPr lang="en-US" altLang="ja-JP" sz="2400" u="sng" dirty="0">
              <a:latin typeface="+mn-ea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ja-JP" sz="2400" dirty="0">
                <a:latin typeface="+mn-ea"/>
              </a:rPr>
              <a:t>	Access, SQL Server, Oracle, MySQL, PostgreSQL,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ja-JP" sz="2400" dirty="0">
                <a:latin typeface="+mn-ea"/>
              </a:rPr>
              <a:t>	SQLite, Firebird, </a:t>
            </a:r>
            <a:r>
              <a:rPr lang="ja-JP" altLang="en-US" sz="2400" dirty="0">
                <a:latin typeface="+mn-ea"/>
              </a:rPr>
              <a:t>・・・</a:t>
            </a:r>
            <a:endParaRPr lang="en-US" altLang="ja-JP" sz="2400" dirty="0">
              <a:latin typeface="+mn-ea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altLang="ja-JP" sz="2400" dirty="0">
              <a:latin typeface="+mn-ea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ja-JP" altLang="en-US" sz="2400" dirty="0">
                <a:latin typeface="+mn-ea"/>
              </a:rPr>
              <a:t>・</a:t>
            </a:r>
            <a:r>
              <a:rPr lang="ja-JP" altLang="en-US" sz="2400" b="1" dirty="0">
                <a:solidFill>
                  <a:srgbClr val="C00000"/>
                </a:solidFill>
                <a:latin typeface="+mn-ea"/>
              </a:rPr>
              <a:t>ＳＱＬ</a:t>
            </a:r>
            <a:r>
              <a:rPr lang="ja-JP" altLang="en-US" sz="2400" dirty="0">
                <a:latin typeface="+mn-ea"/>
              </a:rPr>
              <a:t>はコマンド言語なので、自動実行が簡単．</a:t>
            </a:r>
            <a:r>
              <a:rPr lang="en-US" altLang="ja-JP" sz="2400" dirty="0">
                <a:latin typeface="Segoe UI" panose="020B0502040204020203" pitchFamily="34" charset="0"/>
              </a:rPr>
              <a:t>	</a:t>
            </a:r>
          </a:p>
          <a:p>
            <a:pPr>
              <a:lnSpc>
                <a:spcPct val="120000"/>
              </a:lnSpc>
            </a:pPr>
            <a:endParaRPr lang="ja-JP" altLang="en-US" sz="2400" dirty="0">
              <a:solidFill>
                <a:schemeClr val="accent6">
                  <a:lumMod val="50000"/>
                </a:schemeClr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413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2949</TotalTime>
  <Words>2268</Words>
  <Application>Microsoft Office PowerPoint</Application>
  <PresentationFormat>画面に合わせる (4:3)</PresentationFormat>
  <Paragraphs>535</Paragraphs>
  <Slides>57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57</vt:i4>
      </vt:variant>
    </vt:vector>
  </HeadingPairs>
  <TitlesOfParts>
    <vt:vector size="64" baseType="lpstr">
      <vt:lpstr>メイリオ</vt:lpstr>
      <vt:lpstr>游ゴシック</vt:lpstr>
      <vt:lpstr>Arial</vt:lpstr>
      <vt:lpstr>Calibri</vt:lpstr>
      <vt:lpstr>Calibri Light</vt:lpstr>
      <vt:lpstr>Segoe UI</vt:lpstr>
      <vt:lpstr>Office テーマ</vt:lpstr>
      <vt:lpstr>8. 行の挿入，SQL問い合わせのまとめ </vt:lpstr>
      <vt:lpstr>全体まとめ</vt:lpstr>
      <vt:lpstr>アウトライン</vt:lpstr>
      <vt:lpstr>8-1. SQL の特徴</vt:lpstr>
      <vt:lpstr>PowerPoint プレゼンテーション</vt:lpstr>
      <vt:lpstr>コンピュータどうしがつながるときも 「SQL が便利」という場合も</vt:lpstr>
      <vt:lpstr>SQL による問い合わせ（クエリ）の例</vt:lpstr>
      <vt:lpstr>今日の授業で学ぶこと</vt:lpstr>
      <vt:lpstr>SQL の良いところ</vt:lpstr>
      <vt:lpstr>PowerPoint プレゼンテーション</vt:lpstr>
      <vt:lpstr>属性のデータ型</vt:lpstr>
      <vt:lpstr>8-2. SQL による行の挿入・削除，更新</vt:lpstr>
      <vt:lpstr>SQL によるデータベース操作</vt:lpstr>
      <vt:lpstr>挿入</vt:lpstr>
      <vt:lpstr>更新</vt:lpstr>
      <vt:lpstr>削除</vt:lpstr>
      <vt:lpstr>SQL によるデータベース操作</vt:lpstr>
      <vt:lpstr>8-3. オンラインの プログラム開発環境</vt:lpstr>
      <vt:lpstr>プログラム開発環境</vt:lpstr>
      <vt:lpstr>オンラインのプログラム開発環境</vt:lpstr>
      <vt:lpstr>プログラム作成ができるウエブサービス （オンラインの開発環境）の例 ②</vt:lpstr>
      <vt:lpstr>プログラム作成ができるウエブサービス （オンラインの開発環境）の例 ①</vt:lpstr>
      <vt:lpstr>8-4. オンラインで MySQL を利用できる Paiza.IO の紹介</vt:lpstr>
      <vt:lpstr>Paiza.IO の使い方</vt:lpstr>
      <vt:lpstr>PowerPoint プレゼンテーション</vt:lpstr>
      <vt:lpstr>PowerPoint プレゼンテーション</vt:lpstr>
      <vt:lpstr>PowerPoint プレゼンテーション</vt:lpstr>
      <vt:lpstr>8-5. さまざまな問い合わせ （クエリ）</vt:lpstr>
      <vt:lpstr>PowerPoint プレゼンテーション</vt:lpstr>
      <vt:lpstr>PowerPoint プレゼンテーション</vt:lpstr>
      <vt:lpstr>PowerPoint プレゼンテーション</vt:lpstr>
      <vt:lpstr>ここで，補足説明</vt:lpstr>
      <vt:lpstr>PowerPoint プレゼンテーション</vt:lpstr>
      <vt:lpstr>ここで，補足説明</vt:lpstr>
      <vt:lpstr>PowerPoint プレゼンテーション</vt:lpstr>
      <vt:lpstr>結合（2つのテーブルのすべてのペア）</vt:lpstr>
      <vt:lpstr>　結合（結合条件あり）</vt:lpstr>
      <vt:lpstr>　並べ替え（ソート）</vt:lpstr>
      <vt:lpstr>　並べ替え（ソート）</vt:lpstr>
      <vt:lpstr>数え上げ</vt:lpstr>
      <vt:lpstr>範囲指定</vt:lpstr>
      <vt:lpstr>重複除去</vt:lpstr>
      <vt:lpstr>ここで，補足説明</vt:lpstr>
      <vt:lpstr>問い合わせの結果をテーブルに保存</vt:lpstr>
      <vt:lpstr>PowerPoint プレゼンテーション</vt:lpstr>
      <vt:lpstr>8-6. テーブルの分解と結合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テーブルの分解</vt:lpstr>
      <vt:lpstr>PowerPoint プレゼンテーション</vt:lpstr>
      <vt:lpstr>PowerPoint プレゼンテーション</vt:lpstr>
      <vt:lpstr>PowerPoint プレゼンテーション</vt:lpstr>
      <vt:lpstr>全体まとめ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リレーショナルデータベース演習</dc:title>
  <dc:creator>kaneko kunihiko</dc:creator>
  <cp:lastModifiedBy>金子　邦彦</cp:lastModifiedBy>
  <cp:revision>247</cp:revision>
  <dcterms:created xsi:type="dcterms:W3CDTF">2019-11-02T00:06:04Z</dcterms:created>
  <dcterms:modified xsi:type="dcterms:W3CDTF">2024-09-09T01:38:21Z</dcterms:modified>
</cp:coreProperties>
</file>