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46"/>
  </p:notesMasterIdLst>
  <p:sldIdLst>
    <p:sldId id="1037" r:id="rId4"/>
    <p:sldId id="1218" r:id="rId5"/>
    <p:sldId id="1383" r:id="rId6"/>
    <p:sldId id="1173" r:id="rId7"/>
    <p:sldId id="1334" r:id="rId8"/>
    <p:sldId id="1335" r:id="rId9"/>
    <p:sldId id="1352" r:id="rId10"/>
    <p:sldId id="1353" r:id="rId11"/>
    <p:sldId id="1360" r:id="rId12"/>
    <p:sldId id="1183" r:id="rId13"/>
    <p:sldId id="1388" r:id="rId14"/>
    <p:sldId id="1351" r:id="rId15"/>
    <p:sldId id="1219" r:id="rId16"/>
    <p:sldId id="1384" r:id="rId17"/>
    <p:sldId id="1385" r:id="rId18"/>
    <p:sldId id="1386" r:id="rId19"/>
    <p:sldId id="1387" r:id="rId20"/>
    <p:sldId id="1338" r:id="rId21"/>
    <p:sldId id="1339" r:id="rId22"/>
    <p:sldId id="1340" r:id="rId23"/>
    <p:sldId id="1341" r:id="rId24"/>
    <p:sldId id="1228" r:id="rId25"/>
    <p:sldId id="1088" r:id="rId26"/>
    <p:sldId id="1209" r:id="rId27"/>
    <p:sldId id="1107" r:id="rId28"/>
    <p:sldId id="1108" r:id="rId29"/>
    <p:sldId id="1110" r:id="rId30"/>
    <p:sldId id="1230" r:id="rId31"/>
    <p:sldId id="1342" r:id="rId32"/>
    <p:sldId id="1344" r:id="rId33"/>
    <p:sldId id="1345" r:id="rId34"/>
    <p:sldId id="1347" r:id="rId35"/>
    <p:sldId id="1348" r:id="rId36"/>
    <p:sldId id="1062" r:id="rId37"/>
    <p:sldId id="258" r:id="rId38"/>
    <p:sldId id="1086" r:id="rId39"/>
    <p:sldId id="886" r:id="rId40"/>
    <p:sldId id="1350" r:id="rId41"/>
    <p:sldId id="1182" r:id="rId42"/>
    <p:sldId id="1188" r:id="rId43"/>
    <p:sldId id="1189" r:id="rId44"/>
    <p:sldId id="1361" r:id="rId4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362" autoAdjust="0"/>
    <p:restoredTop sz="89307" autoAdjust="0"/>
  </p:normalViewPr>
  <p:slideViewPr>
    <p:cSldViewPr snapToGrid="0">
      <p:cViewPr varScale="1">
        <p:scale>
          <a:sx n="55" d="100"/>
          <a:sy n="55" d="100"/>
        </p:scale>
        <p:origin x="1590" y="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62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87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13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07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5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38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19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4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20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15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8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233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77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0471" y="1154757"/>
            <a:ext cx="8543371" cy="2196114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de-8</a:t>
            </a:r>
            <a:r>
              <a:rPr lang="en-US" altLang="ja-JP" sz="4400" dirty="0">
                <a:latin typeface="メイリオ" panose="020B0604030504040204" pitchFamily="50" charset="-128"/>
              </a:rPr>
              <a:t>. SQL</a:t>
            </a:r>
            <a:r>
              <a:rPr lang="ja-JP" altLang="en-US" sz="4400" dirty="0">
                <a:latin typeface="メイリオ" panose="020B0604030504040204" pitchFamily="50" charset="-128"/>
              </a:rPr>
              <a:t>における副問い合わせと論理演算子（</a:t>
            </a:r>
            <a:r>
              <a:rPr lang="en-US" altLang="ja-JP" sz="4400" dirty="0">
                <a:latin typeface="メイリオ" panose="020B0604030504040204" pitchFamily="50" charset="-128"/>
              </a:rPr>
              <a:t>AND, OR</a:t>
            </a:r>
            <a:r>
              <a:rPr lang="ja-JP" altLang="en-US" sz="4400" dirty="0">
                <a:latin typeface="メイリオ" panose="020B0604030504040204" pitchFamily="50" charset="-128"/>
              </a:rPr>
              <a:t>）の基礎</a:t>
            </a:r>
            <a:br>
              <a:rPr lang="en-US" altLang="ja-JP" sz="3600" dirty="0">
                <a:solidFill>
                  <a:schemeClr val="tx1"/>
                </a:solidFill>
              </a:rPr>
            </a:b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https://www.kkaneko.jp/de/de/index.html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9032D-B798-495E-A9D9-AC8EDE7C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65" y="136525"/>
            <a:ext cx="8461208" cy="813240"/>
          </a:xfrm>
        </p:spPr>
        <p:txBody>
          <a:bodyPr>
            <a:normAutofit/>
          </a:bodyPr>
          <a:lstStyle/>
          <a:p>
            <a:r>
              <a:rPr lang="en-US" altLang="ja-JP" dirty="0"/>
              <a:t>AND</a:t>
            </a:r>
            <a:r>
              <a:rPr lang="ja-JP" altLang="en-US" dirty="0"/>
              <a:t>，</a:t>
            </a:r>
            <a:r>
              <a:rPr lang="en-US" altLang="ja-JP" dirty="0"/>
              <a:t>OR </a:t>
            </a:r>
            <a:r>
              <a:rPr lang="ja-JP" altLang="en-US" dirty="0"/>
              <a:t>演算子の使用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2A3C47-83D8-4392-A97F-2214AD30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66801"/>
            <a:ext cx="8461208" cy="5654674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SQL</a:t>
            </a:r>
            <a:r>
              <a:rPr lang="ja-JP" altLang="en-US" sz="2400" dirty="0"/>
              <a:t>では，</a:t>
            </a:r>
            <a:r>
              <a:rPr lang="en-US" altLang="ja-JP" sz="2400" b="1" dirty="0"/>
              <a:t>AND</a:t>
            </a:r>
            <a:r>
              <a:rPr lang="ja-JP" altLang="en-US" sz="2400" b="1" dirty="0"/>
              <a:t>演算子</a:t>
            </a:r>
            <a:r>
              <a:rPr lang="ja-JP" altLang="en-US" sz="2400" dirty="0"/>
              <a:t>は</a:t>
            </a:r>
            <a:r>
              <a:rPr lang="ja-JP" altLang="en-US" sz="2400" b="1" dirty="0"/>
              <a:t>両方の条件が成立する場合</a:t>
            </a:r>
            <a:r>
              <a:rPr lang="ja-JP" altLang="en-US" sz="2400" dirty="0"/>
              <a:t>を，</a:t>
            </a:r>
            <a:r>
              <a:rPr lang="en-US" altLang="ja-JP" sz="2400" b="1" dirty="0"/>
              <a:t>OR</a:t>
            </a:r>
            <a:r>
              <a:rPr lang="ja-JP" altLang="en-US" sz="2400" b="1" dirty="0"/>
              <a:t>演算子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いずれかの条件が成立する場合</a:t>
            </a:r>
            <a:r>
              <a:rPr lang="ja-JP" altLang="en-US" sz="2400" dirty="0"/>
              <a:t>を選択する．</a:t>
            </a:r>
            <a:endParaRPr lang="en-US" altLang="ja-JP" sz="2400" dirty="0"/>
          </a:p>
          <a:p>
            <a:r>
              <a:rPr lang="en-US" altLang="ja-JP" sz="2400" dirty="0"/>
              <a:t>OR</a:t>
            </a:r>
            <a:r>
              <a:rPr lang="ja-JP" altLang="en-US" sz="2400" dirty="0"/>
              <a:t>は「どちらか一方を選ぶ」という意味ではなく，両方の条件が成立する場合も含まれる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AND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【</a:t>
            </a:r>
            <a:r>
              <a:rPr lang="ja-JP" altLang="en-US" sz="2400" dirty="0"/>
              <a:t>条件</a:t>
            </a:r>
            <a:r>
              <a:rPr lang="en-US" altLang="ja-JP" sz="2400" dirty="0"/>
              <a:t>A】 AND 【</a:t>
            </a:r>
            <a:r>
              <a:rPr lang="ja-JP" altLang="en-US" sz="2400" dirty="0"/>
              <a:t>条件</a:t>
            </a:r>
            <a:r>
              <a:rPr lang="en-US" altLang="ja-JP" sz="2400" dirty="0"/>
              <a:t>B】</a:t>
            </a:r>
          </a:p>
          <a:p>
            <a:pPr marL="0" indent="0">
              <a:buNone/>
            </a:pPr>
            <a:r>
              <a:rPr lang="ja-JP" altLang="en-US" sz="2400" dirty="0"/>
              <a:t>　　条件</a:t>
            </a:r>
            <a:r>
              <a:rPr lang="en-US" altLang="ja-JP" sz="2400" dirty="0"/>
              <a:t>A</a:t>
            </a:r>
            <a:r>
              <a:rPr lang="ja-JP" altLang="en-US" sz="2400" dirty="0"/>
              <a:t>と条件</a:t>
            </a:r>
            <a:r>
              <a:rPr lang="en-US" altLang="ja-JP" sz="2400" dirty="0"/>
              <a:t>B</a:t>
            </a:r>
            <a:r>
              <a:rPr lang="ja-JP" altLang="en-US" sz="2400" dirty="0"/>
              <a:t>の</a:t>
            </a:r>
            <a:r>
              <a:rPr lang="ja-JP" altLang="en-US" sz="2400" b="1" dirty="0"/>
              <a:t>両方の条件が成立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en-US" altLang="ja-JP" sz="2400" b="1" dirty="0"/>
              <a:t>OR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【</a:t>
            </a:r>
            <a:r>
              <a:rPr lang="ja-JP" altLang="en-US" sz="2400" dirty="0"/>
              <a:t>条件</a:t>
            </a:r>
            <a:r>
              <a:rPr lang="en-US" altLang="ja-JP" sz="2400" dirty="0"/>
              <a:t>A】 OR 【</a:t>
            </a:r>
            <a:r>
              <a:rPr lang="ja-JP" altLang="en-US" sz="2400" dirty="0"/>
              <a:t>条件</a:t>
            </a:r>
            <a:r>
              <a:rPr lang="en-US" altLang="ja-JP" sz="2400" dirty="0"/>
              <a:t>B】</a:t>
            </a:r>
          </a:p>
          <a:p>
            <a:pPr marL="0" indent="0">
              <a:buNone/>
            </a:pPr>
            <a:r>
              <a:rPr lang="ja-JP" altLang="en-US" sz="2400" dirty="0"/>
              <a:t>　　条件</a:t>
            </a:r>
            <a:r>
              <a:rPr lang="en-US" altLang="ja-JP" sz="2400" dirty="0"/>
              <a:t>A</a:t>
            </a:r>
            <a:r>
              <a:rPr lang="ja-JP" altLang="en-US" sz="2400" dirty="0"/>
              <a:t>、条件</a:t>
            </a:r>
            <a:r>
              <a:rPr lang="en-US" altLang="ja-JP" sz="2400" dirty="0"/>
              <a:t>B</a:t>
            </a:r>
            <a:r>
              <a:rPr lang="ja-JP" altLang="en-US" sz="2400" dirty="0"/>
              <a:t>の</a:t>
            </a:r>
            <a:r>
              <a:rPr lang="ja-JP" altLang="en-US" sz="2400" b="1" dirty="0"/>
              <a:t>いずれの条件が成立（両方が成立する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　場合を含む）</a:t>
            </a:r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3DD8B4-A9BE-450E-9440-E8795577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28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289F32-C8B7-9E59-A7CC-D94B482B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EC60AC-8D91-B0A1-CCC2-B1AB38631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副問い合わせ</a:t>
            </a:r>
            <a:br>
              <a:rPr lang="en-US" altLang="ja-JP" sz="2400" dirty="0"/>
            </a:br>
            <a:r>
              <a:rPr kumimoji="1" lang="ja-JP" altLang="en-US" sz="2400" dirty="0"/>
              <a:t>別の</a:t>
            </a:r>
            <a:r>
              <a:rPr kumimoji="1" lang="en-US" altLang="ja-JP" sz="2400" dirty="0"/>
              <a:t>SQL</a:t>
            </a:r>
            <a:r>
              <a:rPr kumimoji="1" lang="ja-JP" altLang="en-US" sz="2400" dirty="0"/>
              <a:t>問い合わせ内に埋め込まれた問い合わせ（クエリ）．複雑な条件を実現する．</a:t>
            </a:r>
            <a:endParaRPr kumimoji="1" lang="en-US" altLang="ja-JP" sz="2400" dirty="0"/>
          </a:p>
          <a:p>
            <a:r>
              <a:rPr kumimoji="1" lang="en-US" altLang="ja-JP" sz="2400" b="1" dirty="0"/>
              <a:t>IN</a:t>
            </a:r>
            <a:r>
              <a:rPr kumimoji="1" lang="ja-JP" altLang="en-US" sz="2400" b="1" dirty="0"/>
              <a:t>演算子</a:t>
            </a:r>
            <a:br>
              <a:rPr kumimoji="1" lang="en-US" altLang="ja-JP" sz="2400" dirty="0"/>
            </a:br>
            <a:r>
              <a:rPr kumimoji="1" lang="ja-JP" altLang="en-US" sz="2400" dirty="0"/>
              <a:t>値の一致についての判定を行う演算子．</a:t>
            </a:r>
            <a:endParaRPr kumimoji="1" lang="en-US" altLang="ja-JP" sz="2400" dirty="0"/>
          </a:p>
          <a:p>
            <a:r>
              <a:rPr kumimoji="1" lang="en-US" altLang="ja-JP" sz="2400" b="1" dirty="0"/>
              <a:t>AND/OR</a:t>
            </a:r>
            <a:r>
              <a:rPr kumimoji="1" lang="ja-JP" altLang="en-US" sz="2400" b="1" dirty="0"/>
              <a:t>演算子</a:t>
            </a:r>
            <a:br>
              <a:rPr kumimoji="1" lang="en-US" altLang="ja-JP" sz="2400" dirty="0"/>
            </a:br>
            <a:r>
              <a:rPr kumimoji="1" lang="en-US" altLang="ja-JP" sz="2400" dirty="0"/>
              <a:t>AND</a:t>
            </a:r>
            <a:r>
              <a:rPr kumimoji="1" lang="ja-JP" altLang="en-US" sz="2400" dirty="0"/>
              <a:t>は両条件の成立，</a:t>
            </a:r>
            <a:r>
              <a:rPr kumimoji="1" lang="en-US" altLang="ja-JP" sz="2400" dirty="0"/>
              <a:t>OR</a:t>
            </a:r>
            <a:r>
              <a:rPr kumimoji="1" lang="ja-JP" altLang="en-US" sz="2400" dirty="0"/>
              <a:t>はいずれかの条件成立を選択する基本的な論理演算子</a:t>
            </a:r>
            <a:endParaRPr kumimoji="1" lang="en-US" altLang="ja-JP" sz="2400" dirty="0"/>
          </a:p>
          <a:p>
            <a:r>
              <a:rPr kumimoji="1" lang="en-US" altLang="ja-JP" sz="2400" b="1" dirty="0"/>
              <a:t>BETWEEN</a:t>
            </a:r>
            <a:r>
              <a:rPr kumimoji="1" lang="ja-JP" altLang="en-US" sz="2400" b="1" dirty="0"/>
              <a:t>演算子</a:t>
            </a:r>
            <a:br>
              <a:rPr lang="en-US" altLang="ja-JP" sz="2400" dirty="0"/>
            </a:br>
            <a:r>
              <a:rPr kumimoji="1" lang="ja-JP" altLang="en-US" sz="2400" dirty="0"/>
              <a:t>値の範囲指定を簡潔に記述できる演算子．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461258-89F7-3563-1850-9D092847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920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594609"/>
              </p:ext>
            </p:extLst>
          </p:nvPr>
        </p:nvGraphicFramePr>
        <p:xfrm>
          <a:off x="69850" y="1052831"/>
          <a:ext cx="9074150" cy="548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95900">
                  <a:extLst>
                    <a:ext uri="{9D8B030D-6E8A-4147-A177-3AD203B41FA5}">
                      <a16:colId xmlns:a16="http://schemas.microsoft.com/office/drawing/2014/main" val="453250488"/>
                    </a:ext>
                  </a:extLst>
                </a:gridCol>
                <a:gridCol w="3778250">
                  <a:extLst>
                    <a:ext uri="{9D8B030D-6E8A-4147-A177-3AD203B41FA5}">
                      <a16:colId xmlns:a16="http://schemas.microsoft.com/office/drawing/2014/main" val="1911840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dirty="0">
                          <a:latin typeface="+mn-lt"/>
                        </a:rPr>
                        <a:t>テーブルの全表示</a:t>
                      </a:r>
                      <a:endParaRPr kumimoji="1" lang="ja-JP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32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属性名あるいは属性名リスト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特定属性の表示</a:t>
                      </a:r>
                      <a:endParaRPr kumimoji="1" lang="ja-JP" alt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238566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DISTINCT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重複除去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20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条件指定</a:t>
                      </a:r>
                      <a:endParaRPr kumimoji="0" lang="en-US" altLang="ja-JP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673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LIKE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パターンマッチ</a:t>
                      </a:r>
                      <a:endParaRPr kumimoji="0" lang="en-US" altLang="ja-JP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15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GROUP BY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グループ化</a:t>
                      </a:r>
                      <a:endParaRPr kumimoji="0" lang="en-US" altLang="ja-JP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0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COUNT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行数のカウント</a:t>
                      </a:r>
                      <a:endParaRPr kumimoji="0" lang="en-US" altLang="ja-JP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161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SUM, AVG, MAX,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合計，平均，最大，最小</a:t>
                      </a:r>
                      <a:endParaRPr kumimoji="0" lang="en-US" altLang="ja-JP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520502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BETWEEN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範囲指定</a:t>
                      </a:r>
                      <a:endParaRPr kumimoji="0" lang="en-US" altLang="ja-JP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11741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IN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dirty="0"/>
                        <a:t>値の一致</a:t>
                      </a:r>
                      <a:endParaRPr lang="en-US" altLang="ja-JP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39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AND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両方の条件が成立</a:t>
                      </a:r>
                      <a:endParaRPr kumimoji="0" lang="en-US" altLang="ja-JP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25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OR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いずれかの条件が成立</a:t>
                      </a:r>
                      <a:endParaRPr kumimoji="0" lang="en-US" altLang="ja-JP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56986"/>
                  </a:ext>
                </a:extLst>
              </a:tr>
            </a:tbl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55472437-05FD-CDC9-1DD3-C2F70EA5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65" y="136525"/>
            <a:ext cx="8461208" cy="813240"/>
          </a:xfrm>
        </p:spPr>
        <p:txBody>
          <a:bodyPr>
            <a:normAutofit/>
          </a:bodyPr>
          <a:lstStyle/>
          <a:p>
            <a:r>
              <a:rPr lang="ja-JP" altLang="en-US" dirty="0"/>
              <a:t>基本的な </a:t>
            </a:r>
            <a:r>
              <a:rPr lang="en-US" altLang="ja-JP" dirty="0"/>
              <a:t>SQL </a:t>
            </a:r>
            <a:r>
              <a:rPr lang="ja-JP" altLang="en-US" dirty="0"/>
              <a:t>文のまとめ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052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03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710338-32A7-546B-F6DA-FC827C86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いまから演習で行うこと、注意点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FEE139-38B0-5DE9-8AC1-2182A1BB1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次のテーブルを作成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【Access </a:t>
            </a:r>
            <a:r>
              <a:rPr kumimoji="1" lang="ja-JP" altLang="en-US" sz="2400" dirty="0"/>
              <a:t>での注意点</a:t>
            </a:r>
            <a:r>
              <a:rPr kumimoji="1" lang="en-US" altLang="ja-JP" sz="2400" dirty="0"/>
              <a:t>】</a:t>
            </a:r>
          </a:p>
          <a:p>
            <a:r>
              <a:rPr lang="en-US" altLang="ja-JP" sz="2400" b="1" dirty="0"/>
              <a:t>SQL</a:t>
            </a:r>
            <a:r>
              <a:rPr lang="ja-JP" altLang="en-US" sz="2400" b="1" dirty="0"/>
              <a:t>ビューでは、</a:t>
            </a:r>
            <a:r>
              <a:rPr lang="en-US" altLang="ja-JP" sz="2400" b="1" u="sng" dirty="0">
                <a:solidFill>
                  <a:srgbClr val="FF0000"/>
                </a:solidFill>
              </a:rPr>
              <a:t>SQL</a:t>
            </a:r>
            <a:r>
              <a:rPr lang="ja-JP" altLang="en-US" sz="2400" b="1" u="sng" dirty="0">
                <a:solidFill>
                  <a:srgbClr val="FF0000"/>
                </a:solidFill>
              </a:rPr>
              <a:t>文を１つずつ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（複数まとめての一括実行ができない）</a:t>
            </a:r>
            <a:endParaRPr lang="en-US" altLang="ja-JP" sz="2400" dirty="0"/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CREATE TABLE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2400" dirty="0"/>
              <a:t>では、「実行」の後、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画面が変化しない</a:t>
            </a:r>
            <a:r>
              <a:rPr kumimoji="1" lang="ja-JP" altLang="en-US" sz="2400" dirty="0"/>
              <a:t>が実行できている</a:t>
            </a:r>
            <a:endParaRPr kumimoji="1" lang="en-US" altLang="ja-JP" sz="2400" dirty="0"/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INSERT INTO </a:t>
            </a:r>
            <a:r>
              <a:rPr kumimoji="1" lang="ja-JP" altLang="en-US" sz="2400" dirty="0"/>
              <a:t>では、「実行」の後、</a:t>
            </a:r>
            <a:r>
              <a:rPr lang="ja-JP" altLang="en-US" sz="2400" b="1" dirty="0">
                <a:solidFill>
                  <a:srgbClr val="FF0000"/>
                </a:solidFill>
              </a:rPr>
              <a:t>確認表示</a:t>
            </a:r>
            <a:r>
              <a:rPr lang="ja-JP" altLang="en-US" sz="2400" dirty="0"/>
              <a:t>が出る。その後、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画面が変化しない</a:t>
            </a:r>
            <a:r>
              <a:rPr kumimoji="1" lang="ja-JP" altLang="en-US" sz="2400" dirty="0"/>
              <a:t>が実行できている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93D461-C8A7-0BD4-47F9-B72D3D66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CD5BE55-88CA-04E1-346E-411A90FD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535" y="1296540"/>
            <a:ext cx="4680589" cy="18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42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理解のための前提知識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511005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〇 </a:t>
            </a:r>
            <a:r>
              <a:rPr kumimoji="1" lang="ja-JP" altLang="en-US" sz="2400" dirty="0"/>
              <a:t>テーブル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データを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テーブル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と呼ばれる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表形式で保存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〇 問い合わせ（クエリ）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sz="2400" dirty="0"/>
              <a:t>は、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データベース</a:t>
            </a:r>
            <a:r>
              <a:rPr lang="ja-JP" altLang="en-US" sz="2400" dirty="0"/>
              <a:t>から</a:t>
            </a:r>
            <a:r>
              <a:rPr lang="ja-JP" altLang="en-US" sz="2400" b="1" u="sng" dirty="0"/>
              <a:t>必要なデータを検索、加工するための指令</a:t>
            </a:r>
            <a:endParaRPr lang="en-US" altLang="ja-JP" sz="2400" b="1" u="sng" dirty="0"/>
          </a:p>
          <a:p>
            <a:r>
              <a:rPr lang="en-US" altLang="ja-JP" sz="2400" dirty="0"/>
              <a:t>SELECT, FROM, WHERE </a:t>
            </a:r>
            <a:r>
              <a:rPr lang="ja-JP" altLang="en-US" sz="2400" dirty="0"/>
              <a:t>など、</a:t>
            </a:r>
            <a:r>
              <a:rPr lang="ja-JP" altLang="en-US" sz="2400" b="1" dirty="0"/>
              <a:t>多様</a:t>
            </a:r>
            <a:r>
              <a:rPr lang="ja-JP" altLang="en-US" sz="2400" dirty="0"/>
              <a:t>なコマンドが存在。</a:t>
            </a:r>
          </a:p>
          <a:p>
            <a:r>
              <a:rPr lang="ja-JP" altLang="en-US" sz="2400" b="1" dirty="0"/>
              <a:t>結合、集計、ソート、副問い合わせ</a:t>
            </a:r>
            <a:r>
              <a:rPr lang="ja-JP" altLang="en-US" sz="2400" dirty="0"/>
              <a:t>など、高度な操作も可能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923827" y="18207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349959" y="1820743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78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成績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科目、受講者、得点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テキスト、テキスト、数値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なし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90" y="3244214"/>
            <a:ext cx="604054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科目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受講者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570294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データ追加の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成績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91027" y="3901272"/>
            <a:ext cx="8461208" cy="246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'A'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85);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'B'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90);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'A'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90);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'B'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96);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理科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'A'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95);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D808083-D08A-810F-F266-2526BEE6FA7E}"/>
              </a:ext>
            </a:extLst>
          </p:cNvPr>
          <p:cNvGraphicFramePr>
            <a:graphicFrameLocks noGrp="1"/>
          </p:cNvGraphicFramePr>
          <p:nvPr/>
        </p:nvGraphicFramePr>
        <p:xfrm>
          <a:off x="1606759" y="917112"/>
          <a:ext cx="4438441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19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85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96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479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演習１．</a:t>
            </a: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ビューを用いたテーブル定義</a:t>
            </a:r>
            <a:br>
              <a:rPr lang="en-US" altLang="ja-JP" dirty="0"/>
            </a:br>
            <a:r>
              <a:rPr lang="ja-JP" altLang="en-US" dirty="0"/>
              <a:t>とデータの追加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559093"/>
            <a:ext cx="5177644" cy="409436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ビューを開く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文の編集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create table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insert into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文の実行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6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31905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演習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96" y="946168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空のデータベース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」を選び、「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」をクリック．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68FF45-76CA-48C1-83A3-D4BDCC1E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96" y="4556922"/>
            <a:ext cx="4446799" cy="21645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D456EC-0EEC-43E5-89EC-257EF0A8C39E}"/>
              </a:ext>
            </a:extLst>
          </p:cNvPr>
          <p:cNvSpPr/>
          <p:nvPr/>
        </p:nvSpPr>
        <p:spPr>
          <a:xfrm>
            <a:off x="2417094" y="5101243"/>
            <a:ext cx="1025761" cy="897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63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252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695" y="939422"/>
            <a:ext cx="7185710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A0E256-381D-48E9-B446-DE2EEE7C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" y="1708220"/>
            <a:ext cx="8357507" cy="40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812323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107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6.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を１つずつ入れ、「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293270" y="776321"/>
            <a:ext cx="8509334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科目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受講者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'A', 85);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'B', 90);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'A', 90);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'B', 96);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理科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'A', 95);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5AD411-0D7D-F265-5105-C173EB24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3" y="5391306"/>
            <a:ext cx="3765744" cy="13938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3161E6-9B5A-968F-A3C6-CCC6B19E276F}"/>
              </a:ext>
            </a:extLst>
          </p:cNvPr>
          <p:cNvSpPr txBox="1"/>
          <p:nvPr/>
        </p:nvSpPr>
        <p:spPr>
          <a:xfrm>
            <a:off x="4248765" y="5657671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INSERT INTO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では、「実行」の後、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確認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表示が出る。その後、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画面が変化しない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が実行できている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011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37181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間違ってしまったときは、テーブル</a:t>
            </a:r>
            <a:r>
              <a:rPr lang="ja-JP" altLang="en-US" dirty="0"/>
              <a:t>の</a:t>
            </a:r>
            <a:r>
              <a:rPr kumimoji="1" lang="ja-JP" altLang="en-US" dirty="0"/>
              <a:t>削除</a:t>
            </a:r>
            <a:br>
              <a:rPr kumimoji="1" lang="en-US" altLang="ja-JP" dirty="0"/>
            </a:br>
            <a:r>
              <a:rPr kumimoji="1" lang="ja-JP" altLang="en-US" dirty="0"/>
              <a:t>を行ってからやり直した方が早い場合がある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5" y="1901335"/>
            <a:ext cx="3065096" cy="3500926"/>
          </a:xfrm>
        </p:spPr>
      </p:pic>
      <p:sp>
        <p:nvSpPr>
          <p:cNvPr id="12" name="正方形/長方形 11"/>
          <p:cNvSpPr/>
          <p:nvPr/>
        </p:nvSpPr>
        <p:spPr>
          <a:xfrm>
            <a:off x="923583" y="3580839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74193" y="4762725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486701" y="2563322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テーブルビュー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で、削除したいテーブルを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削除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701" y="4135288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を削除するときは、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間違って必要な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を削除しない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ように、十分に注意する！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（元に戻せない）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7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r>
              <a:rPr lang="ja-JP" altLang="en-US" dirty="0"/>
              <a:t>演習２．種々の</a:t>
            </a:r>
            <a:r>
              <a:rPr lang="en-US" altLang="ja-JP" dirty="0"/>
              <a:t>SQL</a:t>
            </a:r>
            <a:r>
              <a:rPr lang="ja-JP" altLang="en-US" dirty="0"/>
              <a:t>問い合わせ．</a:t>
            </a:r>
            <a:r>
              <a:rPr lang="en-US" altLang="ja-JP" dirty="0"/>
              <a:t> 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ビューを使用．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単純な表示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AND</a:t>
            </a:r>
            <a:r>
              <a:rPr lang="ja-JP" altLang="en-US" b="1" dirty="0"/>
              <a:t>による範囲指定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AND</a:t>
            </a:r>
            <a:r>
              <a:rPr lang="ja-JP" altLang="en-US" b="1" dirty="0"/>
              <a:t>と</a:t>
            </a:r>
            <a:r>
              <a:rPr lang="en-US" altLang="ja-JP" b="1" dirty="0"/>
              <a:t>BETWEEN</a:t>
            </a:r>
            <a:r>
              <a:rPr lang="ja-JP" altLang="en-US" b="1" dirty="0"/>
              <a:t>による範囲指定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範囲指定と別の条件の組み合わせ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の </a:t>
            </a:r>
            <a:r>
              <a:rPr lang="en-US" altLang="ja-JP" b="1" dirty="0"/>
              <a:t>IN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最高得点の受講者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平均得点よりも高いことを条件とする検索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89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</a:t>
            </a:r>
            <a:r>
              <a:rPr lang="ja-JP" altLang="en-US" dirty="0"/>
              <a:t>問い合わせ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en-US" altLang="ja-JP" sz="2400" b="1" dirty="0">
                <a:solidFill>
                  <a:srgbClr val="C00000"/>
                </a:solidFill>
              </a:rPr>
              <a:t>SQL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開く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。</a:t>
            </a:r>
            <a:r>
              <a:rPr lang="en-US" altLang="ja-JP" sz="2400" b="1" dirty="0"/>
              <a:t>select, from, where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</a:t>
            </a:r>
            <a:r>
              <a:rPr lang="en-US" altLang="ja-JP" sz="2400" dirty="0"/>
              <a:t>: select * from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where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実行の結果、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に画面が変わり、そこに</a:t>
            </a:r>
            <a:r>
              <a:rPr lang="ja-JP" altLang="en-US" sz="2400" b="1" dirty="0"/>
              <a:t>問い合わせの結果</a:t>
            </a:r>
            <a:r>
              <a:rPr lang="ja-JP" altLang="en-US" sz="2400" dirty="0"/>
              <a:t>が表示される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さらに</a:t>
            </a:r>
            <a:r>
              <a:rPr lang="en-US" altLang="ja-JP" sz="2400" dirty="0"/>
              <a:t>SQL </a:t>
            </a:r>
            <a:r>
              <a:rPr lang="ja-JP" altLang="en-US" sz="2400" dirty="0"/>
              <a:t>文の編集、実行を続ける場合には、</a:t>
            </a:r>
            <a:r>
              <a:rPr lang="ja-JP" altLang="en-US" sz="2400" b="1" u="sng" dirty="0"/>
              <a:t>画面を </a:t>
            </a:r>
            <a:r>
              <a:rPr lang="en-US" altLang="ja-JP" sz="2400" b="1" u="sng" dirty="0"/>
              <a:t>SQL </a:t>
            </a:r>
            <a:r>
              <a:rPr lang="ja-JP" altLang="en-US" sz="2400" b="1" u="sng" dirty="0"/>
              <a:t>ビューに切り替える</a:t>
            </a:r>
            <a:endParaRPr lang="en-US" altLang="ja-JP" sz="2400" b="1" u="sng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602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190501" y="361036"/>
            <a:ext cx="8839200" cy="753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2900" dirty="0"/>
              <a:t>SQL </a:t>
            </a:r>
            <a:r>
              <a:rPr lang="ja-JP" altLang="en-US" sz="2900" dirty="0"/>
              <a:t>問い合わせ（クエリ）で使用する２つのビュー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057" y="3904246"/>
            <a:ext cx="25490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文の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7649" y="4005532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問い合わせ（クエリ）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 flipH="1">
            <a:off x="3980875" y="5044278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27" y="1759197"/>
            <a:ext cx="1800476" cy="105742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18182" y="2810157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27240" y="2111799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85" y="3627488"/>
            <a:ext cx="1350357" cy="9931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78285" y="3922841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97138" y="4695214"/>
            <a:ext cx="22733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" y="2657528"/>
            <a:ext cx="3259760" cy="9262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322" y="2875741"/>
            <a:ext cx="3427506" cy="867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53376-2AB2-442E-8C83-26EF1A6892F3}"/>
              </a:ext>
            </a:extLst>
          </p:cNvPr>
          <p:cNvSpPr txBox="1"/>
          <p:nvPr/>
        </p:nvSpPr>
        <p:spPr>
          <a:xfrm>
            <a:off x="1680737" y="596267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マウス操作でビューを切り替え</a:t>
            </a:r>
          </a:p>
        </p:txBody>
      </p:sp>
    </p:spTree>
    <p:extLst>
      <p:ext uri="{BB962C8B-B14F-4D97-AF65-F5344CB8AC3E}">
        <p14:creationId xmlns:p14="http://schemas.microsoft.com/office/powerpoint/2010/main" val="1118707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912545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2.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を１つずつ入れ、</a:t>
            </a:r>
            <a:r>
              <a:rPr lang="ja-JP" altLang="en-US" sz="2800" dirty="0">
                <a:latin typeface="メイリオ" panose="020B0604030504040204" pitchFamily="50" charset="-128"/>
              </a:rPr>
              <a:t>「</a:t>
            </a:r>
            <a:r>
              <a:rPr lang="ja-JP" altLang="en-US" sz="28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800" b="1" dirty="0">
                <a:latin typeface="メイリオ" panose="020B0604030504040204" pitchFamily="50" charset="-128"/>
              </a:rPr>
              <a:t>SQL</a:t>
            </a:r>
            <a:r>
              <a:rPr lang="ja-JP" altLang="en-US" sz="2800" b="1" dirty="0">
                <a:latin typeface="メイリオ" panose="020B0604030504040204" pitchFamily="50" charset="-128"/>
              </a:rPr>
              <a:t>文</a:t>
            </a:r>
            <a:r>
              <a:rPr lang="ja-JP" altLang="en-US" sz="28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800" dirty="0">
                <a:latin typeface="メイリオ" panose="020B0604030504040204" pitchFamily="50" charset="-128"/>
              </a:rPr>
              <a:t> </a:t>
            </a:r>
            <a:endParaRPr lang="en-US" altLang="ja-JP" sz="28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03" y="1623273"/>
            <a:ext cx="796971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1.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単純な表示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*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2.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AND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による範囲指定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SELECT * FROM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成績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WHERE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得点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&gt;= 85 AND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得点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&lt;= 90;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40F7D3C-30CB-50AA-B748-7EEE6B436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01" y="2373223"/>
            <a:ext cx="4092228" cy="162531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3FD5ACE-FDBE-FA17-1508-B8FF7CB79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701" y="4793371"/>
            <a:ext cx="4232428" cy="123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0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6" y="68010"/>
            <a:ext cx="8461208" cy="49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</a:rPr>
              <a:t>続き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58" y="917970"/>
            <a:ext cx="840321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3. AND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と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BETWEEN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による範囲指定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（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2. 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と同じ結果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）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BETWEEN 85 AND 90;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4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.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範囲指定と別の条件の組み合わせ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SELECT * FROM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成績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WHERE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科目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= '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国語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' AND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得点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BETWEEN 90 AND 100;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CFF019-FE10-2002-C278-7E8DEF48E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79" y="1713412"/>
            <a:ext cx="5171950" cy="152605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6B99F21-2CAF-DA42-91DC-E49247317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79" y="4405156"/>
            <a:ext cx="5174722" cy="103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複雑な構造を持ったデータを効率的に管理することを可能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>
            <a:cxnSpLocks/>
          </p:cNvCxnSpPr>
          <p:nvPr/>
        </p:nvCxnSpPr>
        <p:spPr>
          <a:xfrm>
            <a:off x="3582429" y="4261016"/>
            <a:ext cx="1678881" cy="7127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3194315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477707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889013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6" y="68010"/>
            <a:ext cx="8461208" cy="49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</a:rPr>
              <a:t>続き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1071859"/>
            <a:ext cx="889167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5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. SQL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の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科目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IN ('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国語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', 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算数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');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6.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最高得点の受講者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SELECT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受講者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FROM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成績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WHERE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得点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(SELECT MAX(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得点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) FROM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成績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);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2791186-E036-AB52-2FC2-4F3A84FAE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51" y="1746124"/>
            <a:ext cx="4497083" cy="160339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7148B39-628B-136D-B00B-27798A690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51" y="4549733"/>
            <a:ext cx="3321714" cy="10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87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6" y="68010"/>
            <a:ext cx="8461208" cy="49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</a:rPr>
              <a:t>続き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794428"/>
            <a:ext cx="889167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7.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平均得点よりも高いことを条件とする検索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(SELECT AVG(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)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);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080352-059F-11E2-442D-ECC657DE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85" y="1940755"/>
            <a:ext cx="5437258" cy="13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0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8-3.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実データを用いた演習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666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8FCC84-22C0-6348-00BA-BF086FDE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演習の目的と形式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65B222-9D4B-5AE8-7974-EAD55F8F4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目的：実データを使い、グループ化と集約の有用性を確認する。</a:t>
            </a:r>
            <a:r>
              <a:rPr kumimoji="1" lang="en-US" altLang="ja-JP" dirty="0"/>
              <a:t>SQL</a:t>
            </a:r>
            <a:r>
              <a:rPr kumimoji="1" lang="ja-JP" altLang="en-US" dirty="0"/>
              <a:t>のスキルアップも行う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形式：発展演習形式（</a:t>
            </a:r>
            <a:r>
              <a:rPr kumimoji="1" lang="ja-JP" altLang="en-US" b="1" dirty="0"/>
              <a:t>資料を見ながら各自実施してください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C2E63E-E26C-C421-5421-5BAA5995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1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3F0515-9951-42FE-826D-418979EB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rmAutofit/>
          </a:bodyPr>
          <a:lstStyle/>
          <a:p>
            <a:r>
              <a:rPr lang="ja-JP" altLang="en-US" dirty="0"/>
              <a:t>演習の内容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39DB36-9541-477E-9F24-AEF2AC0D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9C39EDBD-D030-4021-89AD-2DF33944B645}"/>
              </a:ext>
            </a:extLst>
          </p:cNvPr>
          <p:cNvSpPr txBox="1">
            <a:spLocks/>
          </p:cNvSpPr>
          <p:nvPr/>
        </p:nvSpPr>
        <p:spPr>
          <a:xfrm>
            <a:off x="321845" y="669218"/>
            <a:ext cx="8999317" cy="2680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SQL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を用いたグループ化と集約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、そのバリエーションと有用性を知る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米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国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成人調査データ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を利用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95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実演・実習で使うデータベース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22" y="5242551"/>
            <a:ext cx="8784157" cy="365126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ja-JP" altLang="en-US" sz="1500" dirty="0"/>
              <a:t>データの出典：</a:t>
            </a:r>
            <a:r>
              <a:rPr lang="en-US" altLang="ja-JP" sz="1500" dirty="0" err="1"/>
              <a:t>Lichman</a:t>
            </a:r>
            <a:r>
              <a:rPr lang="en-US" altLang="ja-JP" sz="1500" dirty="0"/>
              <a:t>, M. (2013).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500" dirty="0"/>
              <a:t>	UCI Machine Learning Repository [http://</a:t>
            </a:r>
            <a:r>
              <a:rPr lang="en-US" altLang="ja-JP" sz="1500" dirty="0" err="1"/>
              <a:t>archive.ics.uci.edu</a:t>
            </a:r>
            <a:r>
              <a:rPr lang="en-US" altLang="ja-JP" sz="1500" dirty="0"/>
              <a:t>/ml].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500" dirty="0"/>
              <a:t>	Irvine, CA: University of California, School of Information and Computer Science </a:t>
            </a:r>
            <a:r>
              <a:rPr lang="ja-JP" altLang="en-US" sz="1500" dirty="0"/>
              <a:t>（米国）</a:t>
            </a:r>
            <a:endParaRPr lang="en-US" altLang="ja-JP" sz="1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523" y="4525430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このデータを使います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（演習では、特定の職業、学歴、性別、母国を差別的に見ないようにしてください）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760" y="864155"/>
            <a:ext cx="79896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（１９９４年、米国における統計調査データのうち </a:t>
            </a: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32561 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人分）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7" y="1555563"/>
            <a:ext cx="8319176" cy="21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22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A7C469-75FE-4AB6-969D-707478D2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</a:t>
            </a:r>
            <a:r>
              <a:rPr kumimoji="1" lang="ja-JP" altLang="en-US" dirty="0"/>
              <a:t>用のデータベースファイル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63E04A-1202-452D-B4CD-FFAE64D1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655739"/>
            <a:ext cx="8461208" cy="5333166"/>
          </a:xfrm>
        </p:spPr>
        <p:txBody>
          <a:bodyPr>
            <a:noAutofit/>
          </a:bodyPr>
          <a:lstStyle/>
          <a:p>
            <a:r>
              <a:rPr kumimoji="1" lang="ja-JP" altLang="en-US" sz="2400" b="1" dirty="0"/>
              <a:t>演習用の </a:t>
            </a:r>
            <a:r>
              <a:rPr kumimoji="1" lang="en-US" altLang="ja-JP" sz="2400" b="1" dirty="0"/>
              <a:t>Access </a:t>
            </a:r>
            <a:r>
              <a:rPr kumimoji="1" lang="ja-JP" altLang="en-US" sz="2400" b="1" dirty="0"/>
              <a:t>データベースファイル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</a:rPr>
              <a:t>セレッソの利用者は，セレッソからもダウンロード可能</a:t>
            </a:r>
            <a:endParaRPr lang="en-US" altLang="ja-JP" sz="2400" dirty="0">
              <a:latin typeface="+mn-ea"/>
            </a:endParaRPr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ファイル名</a:t>
            </a:r>
            <a:r>
              <a:rPr lang="en-US" altLang="ja-JP" sz="2400" dirty="0"/>
              <a:t>: </a:t>
            </a:r>
            <a:r>
              <a:rPr lang="en-US" altLang="ja-JP" sz="2400" b="1" dirty="0" err="1"/>
              <a:t>db4-4.accdb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　　</a:t>
            </a:r>
            <a:endParaRPr lang="en-US" altLang="ja-JP" sz="2400" b="1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dirty="0"/>
              <a:t>「</a:t>
            </a:r>
            <a:r>
              <a:rPr lang="ja-JP" altLang="en-US" sz="2400" b="1" dirty="0"/>
              <a:t>コンテンツの有効化</a:t>
            </a:r>
            <a:r>
              <a:rPr lang="ja-JP" altLang="en-US" sz="2400" dirty="0"/>
              <a:t>」のメッセージが出たときは、確認のうえ、次にすすむ</a:t>
            </a:r>
            <a:endParaRPr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dirty="0"/>
              <a:t>つぎのような表示が出たときは、確認のうえ、「</a:t>
            </a:r>
            <a:r>
              <a:rPr lang="ja-JP" altLang="en-US" sz="2400" b="1" dirty="0"/>
              <a:t>はい</a:t>
            </a:r>
            <a:r>
              <a:rPr lang="ja-JP" altLang="en-US" sz="2400" dirty="0"/>
              <a:t>」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A5BFA1-8B15-475C-93EA-025827C4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806211-86BA-4E6E-9858-822AF7EA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17" y="3998403"/>
            <a:ext cx="8853183" cy="56389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61CC3CB-06C4-4380-8628-AFD501EB9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5403861"/>
            <a:ext cx="3124200" cy="117008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B3DB42-61DE-4DFD-9D2B-301E024EC500}"/>
              </a:ext>
            </a:extLst>
          </p:cNvPr>
          <p:cNvSpPr/>
          <p:nvPr/>
        </p:nvSpPr>
        <p:spPr>
          <a:xfrm>
            <a:off x="4912468" y="6292776"/>
            <a:ext cx="860898" cy="2626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343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648" y="186368"/>
            <a:ext cx="8346333" cy="10594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米国成人調査データ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2A37F1-F18D-442B-BD71-FF1195A3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8" y="1032433"/>
            <a:ext cx="9018352" cy="472727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644034-2F36-4AE0-AC0E-9E61C930A6EC}"/>
              </a:ext>
            </a:extLst>
          </p:cNvPr>
          <p:cNvSpPr/>
          <p:nvPr/>
        </p:nvSpPr>
        <p:spPr>
          <a:xfrm>
            <a:off x="58528" y="3429000"/>
            <a:ext cx="970172" cy="236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325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-374136"/>
            <a:ext cx="9030385" cy="440578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選択</a:t>
            </a:r>
            <a:endParaRPr lang="en-US" altLang="ja-JP" sz="2400" b="1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B8AC8C3-6B4A-4F62-8F14-D0B8E3B486E1}"/>
              </a:ext>
            </a:extLst>
          </p:cNvPr>
          <p:cNvSpPr txBox="1">
            <a:spLocks/>
          </p:cNvSpPr>
          <p:nvPr/>
        </p:nvSpPr>
        <p:spPr>
          <a:xfrm>
            <a:off x="604251" y="269511"/>
            <a:ext cx="6763766" cy="177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endParaRPr kumimoji="1" lang="en-US" altLang="ja-JP" sz="30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  <a:endParaRPr kumimoji="1" lang="en-US" altLang="ja-JP" sz="30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教育 </a:t>
            </a: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('</a:t>
            </a: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10th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', '</a:t>
            </a: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11th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');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BDF80FD-880B-4C73-9507-8498F6C8C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3628117"/>
            <a:ext cx="8173727" cy="272823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2D3DE96-9018-4B07-A65E-C849FB2D13C4}"/>
              </a:ext>
            </a:extLst>
          </p:cNvPr>
          <p:cNvSpPr/>
          <p:nvPr/>
        </p:nvSpPr>
        <p:spPr>
          <a:xfrm>
            <a:off x="2736618" y="1496842"/>
            <a:ext cx="525428" cy="4536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C8BB592-9DF6-4F04-B007-E1BEDFF1D35A}"/>
              </a:ext>
            </a:extLst>
          </p:cNvPr>
          <p:cNvCxnSpPr>
            <a:cxnSpLocks/>
          </p:cNvCxnSpPr>
          <p:nvPr/>
        </p:nvCxnSpPr>
        <p:spPr>
          <a:xfrm flipH="1">
            <a:off x="3606229" y="3364787"/>
            <a:ext cx="852755" cy="714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20902DE-B0AF-490F-992F-63E2F4246270}"/>
              </a:ext>
            </a:extLst>
          </p:cNvPr>
          <p:cNvSpPr txBox="1"/>
          <p:nvPr/>
        </p:nvSpPr>
        <p:spPr>
          <a:xfrm>
            <a:off x="4458984" y="3039653"/>
            <a:ext cx="432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10th, 11th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だけが選ばれている</a:t>
            </a:r>
          </a:p>
        </p:txBody>
      </p:sp>
    </p:spTree>
    <p:extLst>
      <p:ext uri="{BB962C8B-B14F-4D97-AF65-F5344CB8AC3E}">
        <p14:creationId xmlns:p14="http://schemas.microsoft.com/office/powerpoint/2010/main" val="1848448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-374136"/>
            <a:ext cx="9030385" cy="440578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選択</a:t>
            </a:r>
            <a:endParaRPr lang="en-US" altLang="ja-JP" sz="2400" b="1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B8AC8C3-6B4A-4F62-8F14-D0B8E3B486E1}"/>
              </a:ext>
            </a:extLst>
          </p:cNvPr>
          <p:cNvSpPr txBox="1">
            <a:spLocks/>
          </p:cNvSpPr>
          <p:nvPr/>
        </p:nvSpPr>
        <p:spPr>
          <a:xfrm>
            <a:off x="604251" y="269511"/>
            <a:ext cx="6763766" cy="177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  <a:endParaRPr kumimoji="1" lang="en-US" altLang="ja-JP" sz="30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母国 </a:t>
            </a: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('</a:t>
            </a:r>
            <a:r>
              <a:rPr kumimoji="1" lang="ja-JP" altLang="en-US" sz="30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インド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', '</a:t>
            </a:r>
            <a:r>
              <a:rPr kumimoji="1" lang="ja-JP" altLang="en-US" sz="30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メキシコ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');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DB62459-B8F1-4252-8459-B18AFEE2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5" y="3455151"/>
            <a:ext cx="8849410" cy="282144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96CB0AB-1590-4585-9035-9C52516272A3}"/>
              </a:ext>
            </a:extLst>
          </p:cNvPr>
          <p:cNvSpPr/>
          <p:nvPr/>
        </p:nvSpPr>
        <p:spPr>
          <a:xfrm>
            <a:off x="2736618" y="1496842"/>
            <a:ext cx="525428" cy="4536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C3584F3-5409-432E-8AA0-6A1A248A5446}"/>
              </a:ext>
            </a:extLst>
          </p:cNvPr>
          <p:cNvCxnSpPr>
            <a:cxnSpLocks/>
          </p:cNvCxnSpPr>
          <p:nvPr/>
        </p:nvCxnSpPr>
        <p:spPr>
          <a:xfrm>
            <a:off x="7737827" y="3412422"/>
            <a:ext cx="532870" cy="452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F7796A-0477-4F1B-9181-71FD9699A0DA}"/>
              </a:ext>
            </a:extLst>
          </p:cNvPr>
          <p:cNvSpPr txBox="1"/>
          <p:nvPr/>
        </p:nvSpPr>
        <p:spPr>
          <a:xfrm>
            <a:off x="3658203" y="3015030"/>
            <a:ext cx="5485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インド，メキシコだけが選ばれている</a:t>
            </a:r>
          </a:p>
        </p:txBody>
      </p:sp>
    </p:spTree>
    <p:extLst>
      <p:ext uri="{BB962C8B-B14F-4D97-AF65-F5344CB8AC3E}">
        <p14:creationId xmlns:p14="http://schemas.microsoft.com/office/powerpoint/2010/main" val="337144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98FF49-8B37-4885-AD87-CE56170E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範囲指定の方法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6C7423-5DF4-4715-ACE9-42C03067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15" y="906946"/>
            <a:ext cx="8669755" cy="5902928"/>
          </a:xfrm>
        </p:spPr>
        <p:txBody>
          <a:bodyPr>
            <a:normAutofit/>
          </a:bodyPr>
          <a:lstStyle/>
          <a:p>
            <a:r>
              <a:rPr kumimoji="1" lang="en-US" altLang="ja-JP" sz="2400" b="1" dirty="0"/>
              <a:t>AND </a:t>
            </a:r>
            <a:r>
              <a:rPr kumimoji="1" lang="ja-JP" altLang="en-US" sz="2400" b="1" dirty="0"/>
              <a:t>を用いる範囲指定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複数の条件「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&gt;= 10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」，「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&lt;= 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1" dirty="0"/>
              <a:t>」をつなげる</a:t>
            </a:r>
            <a:endParaRPr kumimoji="1" lang="en-US" altLang="ja-JP" sz="2400" b="1" dirty="0"/>
          </a:p>
          <a:p>
            <a:endParaRPr lang="en-US" altLang="ja-JP" sz="2400" b="1" dirty="0"/>
          </a:p>
          <a:p>
            <a:endParaRPr kumimoji="1" lang="en-US" altLang="ja-JP" sz="2400" b="1" dirty="0"/>
          </a:p>
          <a:p>
            <a:endParaRPr kumimoji="1" lang="en-US" altLang="ja-JP" sz="2400" b="1" dirty="0"/>
          </a:p>
          <a:p>
            <a:r>
              <a:rPr lang="en-US" altLang="ja-JP" sz="2400" b="1" dirty="0"/>
              <a:t>BETWEEN </a:t>
            </a:r>
            <a:r>
              <a:rPr lang="ja-JP" altLang="en-US" sz="2400" b="1" dirty="0"/>
              <a:t>を用いる範囲指定</a:t>
            </a:r>
            <a:endParaRPr lang="en-US" altLang="ja-JP" sz="2400" b="1" dirty="0"/>
          </a:p>
          <a:p>
            <a:endParaRPr kumimoji="1" lang="en-US" altLang="ja-JP" sz="2400" b="1" dirty="0"/>
          </a:p>
          <a:p>
            <a:endParaRPr lang="en-US" altLang="ja-JP" sz="2400" b="1" dirty="0"/>
          </a:p>
          <a:p>
            <a:endParaRPr kumimoji="1" lang="en-US" altLang="ja-JP" sz="2400" b="1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where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&gt;= 10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and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COST &lt;= 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between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10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and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」は、同じ結果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kumimoji="1" lang="ja-JP" altLang="en-US" sz="2400" b="1" dirty="0">
                <a:solidFill>
                  <a:prstClr val="black"/>
                </a:solidFill>
              </a:rPr>
              <a:t>　（</a:t>
            </a:r>
            <a:r>
              <a:rPr kumimoji="1" lang="en-US" altLang="ja-JP" sz="2400" b="1" dirty="0">
                <a:solidFill>
                  <a:prstClr val="black"/>
                </a:solidFill>
              </a:rPr>
              <a:t>10 </a:t>
            </a:r>
            <a:r>
              <a:rPr kumimoji="1" lang="ja-JP" altLang="en-US" sz="2400" b="1" dirty="0">
                <a:solidFill>
                  <a:prstClr val="black"/>
                </a:solidFill>
              </a:rPr>
              <a:t>以上 </a:t>
            </a:r>
            <a:r>
              <a:rPr kumimoji="1" lang="en-US" altLang="ja-JP" sz="2400" b="1" dirty="0">
                <a:solidFill>
                  <a:prstClr val="black"/>
                </a:solidFill>
              </a:rPr>
              <a:t>100</a:t>
            </a:r>
            <a:r>
              <a:rPr kumimoji="1" lang="ja-JP" altLang="en-US" sz="2400" b="1" dirty="0">
                <a:solidFill>
                  <a:prstClr val="black"/>
                </a:solidFill>
              </a:rPr>
              <a:t>以下）を得ることができる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3CC8B2-12DA-4694-A802-DFC7614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C76EAC-CA5B-4218-AC0A-82DFD9A53F92}"/>
              </a:ext>
            </a:extLst>
          </p:cNvPr>
          <p:cNvSpPr txBox="1">
            <a:spLocks/>
          </p:cNvSpPr>
          <p:nvPr/>
        </p:nvSpPr>
        <p:spPr>
          <a:xfrm>
            <a:off x="500620" y="2019608"/>
            <a:ext cx="7783153" cy="4432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ID, COST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from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ORDERS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&gt;= 10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and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COST &lt;= 100;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ID, COST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from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ORDERS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between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10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and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100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38FA1F-5F6F-7BA6-5710-0F949BACF613}"/>
              </a:ext>
            </a:extLst>
          </p:cNvPr>
          <p:cNvSpPr txBox="1"/>
          <p:nvPr/>
        </p:nvSpPr>
        <p:spPr>
          <a:xfrm>
            <a:off x="6520895" y="226179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以上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AAE6C0-31E7-4F58-4FBA-4B8D4BF2824D}"/>
              </a:ext>
            </a:extLst>
          </p:cNvPr>
          <p:cNvSpPr txBox="1"/>
          <p:nvPr/>
        </p:nvSpPr>
        <p:spPr>
          <a:xfrm>
            <a:off x="6520895" y="4130217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以上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以下</a:t>
            </a:r>
          </a:p>
        </p:txBody>
      </p:sp>
    </p:spTree>
    <p:extLst>
      <p:ext uri="{BB962C8B-B14F-4D97-AF65-F5344CB8AC3E}">
        <p14:creationId xmlns:p14="http://schemas.microsoft.com/office/powerpoint/2010/main" val="2347853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E37C6B3D-A722-454D-8007-671DD3E959F6}"/>
              </a:ext>
            </a:extLst>
          </p:cNvPr>
          <p:cNvSpPr txBox="1">
            <a:spLocks/>
          </p:cNvSpPr>
          <p:nvPr/>
        </p:nvSpPr>
        <p:spPr>
          <a:xfrm>
            <a:off x="209550" y="2734491"/>
            <a:ext cx="8849410" cy="842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最高年齢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3FCFA3-F53C-DFA8-5BD4-D6366712247F}"/>
              </a:ext>
            </a:extLst>
          </p:cNvPr>
          <p:cNvSpPr txBox="1">
            <a:spLocks/>
          </p:cNvSpPr>
          <p:nvPr/>
        </p:nvSpPr>
        <p:spPr>
          <a:xfrm>
            <a:off x="604251" y="269511"/>
            <a:ext cx="6763766" cy="177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en-US" altLang="ja-JP" sz="3075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MAX</a:t>
            </a:r>
            <a:r>
              <a:rPr lang="en-US" altLang="ja-JP" sz="3075" dirty="0">
                <a:solidFill>
                  <a:schemeClr val="tx1"/>
                </a:solidFill>
                <a:latin typeface="Calibri" panose="020F0502020204030204"/>
                <a:ea typeface="游ゴシック" panose="020B0400000000000000" pitchFamily="50" charset="-128"/>
              </a:rPr>
              <a:t>(</a:t>
            </a:r>
            <a:r>
              <a:rPr lang="ja-JP" altLang="en-US" sz="3075" dirty="0">
                <a:solidFill>
                  <a:schemeClr val="tx1"/>
                </a:solidFill>
                <a:latin typeface="Calibri" panose="020F0502020204030204"/>
                <a:ea typeface="游ゴシック" panose="020B0400000000000000" pitchFamily="50" charset="-128"/>
              </a:rPr>
              <a:t>年齢</a:t>
            </a:r>
            <a:r>
              <a:rPr lang="en-US" altLang="ja-JP" sz="3075" dirty="0">
                <a:solidFill>
                  <a:schemeClr val="tx1"/>
                </a:solidFill>
                <a:latin typeface="Calibri" panose="020F0502020204030204"/>
                <a:ea typeface="游ゴシック" panose="020B0400000000000000" pitchFamily="50" charset="-128"/>
              </a:rPr>
              <a:t>)</a:t>
            </a:r>
            <a:r>
              <a:rPr kumimoji="1" lang="en-US" altLang="ja-JP" sz="3075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231DD8B-FA26-BB3C-773C-668667D37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92" y="3237362"/>
            <a:ext cx="4118438" cy="12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14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B8AC8C3-6B4A-4F62-8F14-D0B8E3B486E1}"/>
              </a:ext>
            </a:extLst>
          </p:cNvPr>
          <p:cNvSpPr txBox="1">
            <a:spLocks/>
          </p:cNvSpPr>
          <p:nvPr/>
        </p:nvSpPr>
        <p:spPr>
          <a:xfrm>
            <a:off x="272264" y="300180"/>
            <a:ext cx="8753475" cy="26108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lang="ja-JP" altLang="en-US" sz="32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年齢</a:t>
            </a:r>
            <a:r>
              <a:rPr lang="ja-JP" altLang="en-US" sz="32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32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=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(SELECT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 (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年齢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FROM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E37C6B3D-A722-454D-8007-671DD3E959F6}"/>
              </a:ext>
            </a:extLst>
          </p:cNvPr>
          <p:cNvSpPr txBox="1">
            <a:spLocks/>
          </p:cNvSpPr>
          <p:nvPr/>
        </p:nvSpPr>
        <p:spPr>
          <a:xfrm>
            <a:off x="348447" y="3174017"/>
            <a:ext cx="8849410" cy="842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副問い合わせ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最高点</a:t>
            </a:r>
            <a:r>
              <a:rPr lang="ja-JP" altLang="en-US" sz="2400" b="1" dirty="0">
                <a:solidFill>
                  <a:prstClr val="black"/>
                </a:solidFill>
              </a:rPr>
              <a:t>についての情報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A182B9-670C-7093-6333-4507EBAB1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57" y="3822304"/>
            <a:ext cx="809349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33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DC15A8-BBA7-036A-8D6C-52383C77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1022"/>
            <a:ext cx="8461208" cy="66404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dirty="0"/>
              <a:t>発展演習．次の </a:t>
            </a:r>
            <a:r>
              <a:rPr lang="en-US" altLang="ja-JP" dirty="0"/>
              <a:t>SQL </a:t>
            </a:r>
            <a:r>
              <a:rPr lang="ja-JP" altLang="en-US" dirty="0"/>
              <a:t>を実行し、</a:t>
            </a:r>
            <a:r>
              <a:rPr lang="en-US" altLang="ja-JP" dirty="0"/>
              <a:t>SQL</a:t>
            </a:r>
            <a:r>
              <a:rPr lang="ja-JP" altLang="en-US" dirty="0"/>
              <a:t>への理解を深め、復習も行う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特定の職業に従事しているすべての人のリストを取得する：</a:t>
            </a:r>
          </a:p>
          <a:p>
            <a:pPr marL="0" indent="0">
              <a:buNone/>
            </a:pPr>
            <a:r>
              <a:rPr lang="en-US" altLang="ja-JP" dirty="0"/>
              <a:t>SELECT * FROM </a:t>
            </a:r>
            <a:r>
              <a:rPr lang="ja-JP" altLang="en-US" dirty="0"/>
              <a:t>米国成人調査データ </a:t>
            </a:r>
            <a:r>
              <a:rPr lang="en-US" altLang="ja-JP" dirty="0"/>
              <a:t>WHERE </a:t>
            </a:r>
            <a:r>
              <a:rPr lang="ja-JP" altLang="en-US" dirty="0"/>
              <a:t>職業 </a:t>
            </a:r>
            <a:r>
              <a:rPr lang="en-US" altLang="ja-JP" dirty="0"/>
              <a:t>= '</a:t>
            </a:r>
            <a:r>
              <a:rPr lang="ja-JP" altLang="en-US" dirty="0"/>
              <a:t>専門職</a:t>
            </a:r>
            <a:r>
              <a:rPr lang="en-US" altLang="ja-JP" dirty="0"/>
              <a:t>';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特定の年齢範囲内の人々の数をカウントする：</a:t>
            </a:r>
          </a:p>
          <a:p>
            <a:pPr marL="0" indent="0">
              <a:buNone/>
            </a:pPr>
            <a:r>
              <a:rPr lang="en-US" altLang="ja-JP" dirty="0"/>
              <a:t>SELECT COUNT(*) FROM </a:t>
            </a:r>
            <a:r>
              <a:rPr lang="ja-JP" altLang="en-US" dirty="0"/>
              <a:t>米国成人調査データ </a:t>
            </a:r>
            <a:r>
              <a:rPr lang="en-US" altLang="ja-JP" dirty="0"/>
              <a:t>WHERE </a:t>
            </a:r>
            <a:r>
              <a:rPr lang="ja-JP" altLang="en-US" dirty="0"/>
              <a:t>年齢 </a:t>
            </a:r>
            <a:r>
              <a:rPr lang="en-US" altLang="ja-JP" dirty="0"/>
              <a:t>BETWEEN 20 AND 30;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母国ごとの平均週当たり労働時間を計算する</a:t>
            </a:r>
            <a:r>
              <a:rPr lang="en-US" altLang="ja-JP" dirty="0"/>
              <a:t>:</a:t>
            </a:r>
          </a:p>
          <a:p>
            <a:pPr marL="0" indent="0">
              <a:buNone/>
            </a:pPr>
            <a:r>
              <a:rPr lang="en-US" altLang="ja-JP" dirty="0"/>
              <a:t>SELECT </a:t>
            </a:r>
            <a:r>
              <a:rPr lang="ja-JP" altLang="en-US" dirty="0"/>
              <a:t>母国</a:t>
            </a:r>
            <a:r>
              <a:rPr lang="en-US" altLang="ja-JP" dirty="0"/>
              <a:t>, AVG(</a:t>
            </a:r>
            <a:r>
              <a:rPr lang="ja-JP" altLang="en-US" dirty="0"/>
              <a:t>週当たり労働時間</a:t>
            </a:r>
            <a:r>
              <a:rPr lang="en-US" altLang="ja-JP" dirty="0"/>
              <a:t>) FROM </a:t>
            </a:r>
            <a:r>
              <a:rPr lang="ja-JP" altLang="en-US" dirty="0"/>
              <a:t>米国成人調査データ </a:t>
            </a:r>
            <a:r>
              <a:rPr lang="en-US" altLang="ja-JP" dirty="0"/>
              <a:t>GROUP BY </a:t>
            </a:r>
            <a:r>
              <a:rPr lang="ja-JP" altLang="en-US" dirty="0"/>
              <a:t>母国</a:t>
            </a:r>
            <a:r>
              <a:rPr lang="en-US" altLang="ja-JP" dirty="0"/>
              <a:t>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特定の職業の最大教育年数を持つ人々を選択</a:t>
            </a:r>
          </a:p>
          <a:p>
            <a:pPr marL="0" indent="0">
              <a:buNone/>
            </a:pPr>
            <a:r>
              <a:rPr lang="en-US" altLang="ja-JP" dirty="0"/>
              <a:t>SELECT * FROM </a:t>
            </a:r>
            <a:r>
              <a:rPr lang="ja-JP" altLang="en-US" dirty="0"/>
              <a:t>米国成人調査データ </a:t>
            </a:r>
            <a:r>
              <a:rPr lang="en-US" altLang="ja-JP" dirty="0"/>
              <a:t>WHERE </a:t>
            </a:r>
            <a:r>
              <a:rPr lang="ja-JP" altLang="en-US" dirty="0"/>
              <a:t>教育年数 </a:t>
            </a:r>
            <a:r>
              <a:rPr lang="en-US" altLang="ja-JP" dirty="0"/>
              <a:t>= (SELECT MAX(</a:t>
            </a:r>
            <a:r>
              <a:rPr lang="ja-JP" altLang="en-US" dirty="0"/>
              <a:t>教育年数</a:t>
            </a:r>
            <a:r>
              <a:rPr lang="en-US" altLang="ja-JP" dirty="0"/>
              <a:t>) FROM </a:t>
            </a:r>
            <a:r>
              <a:rPr lang="ja-JP" altLang="en-US" dirty="0"/>
              <a:t>米国成人調査データ</a:t>
            </a:r>
            <a:r>
              <a:rPr lang="en-US" altLang="ja-JP" dirty="0"/>
              <a:t>);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6FD475-D01E-8D2F-E729-19A154F7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84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40D69-6C9D-B431-13F5-985F77FA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IN </a:t>
            </a:r>
            <a:r>
              <a:rPr kumimoji="1" lang="ja-JP" altLang="en-US" dirty="0"/>
              <a:t>演算子の基本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1455B8-9CA2-9993-A863-4F65B420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SQL </a:t>
            </a:r>
            <a:r>
              <a:rPr lang="ja-JP" altLang="en-US" sz="2400" b="1" dirty="0"/>
              <a:t>の </a:t>
            </a:r>
            <a:r>
              <a:rPr lang="en-US" altLang="ja-JP" sz="2400" b="1" dirty="0"/>
              <a:t>IN </a:t>
            </a:r>
            <a:r>
              <a:rPr lang="ja-JP" altLang="en-US" sz="2400" b="1" dirty="0"/>
              <a:t>演算子は，複数の値のいずれか</a:t>
            </a:r>
            <a:r>
              <a:rPr lang="ja-JP" altLang="en-US" sz="2400" dirty="0"/>
              <a:t>に</a:t>
            </a:r>
            <a:r>
              <a:rPr lang="ja-JP" altLang="en-US" sz="2400" b="1" dirty="0"/>
              <a:t>一致するか</a:t>
            </a:r>
            <a:r>
              <a:rPr lang="ja-JP" altLang="en-US" sz="2400" dirty="0"/>
              <a:t>どうかをテストする．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例：</a:t>
            </a:r>
            <a:r>
              <a:rPr kumimoji="1" lang="en-US" altLang="ja-JP" sz="2400" dirty="0">
                <a:solidFill>
                  <a:srgbClr val="C00000"/>
                </a:solidFill>
              </a:rPr>
              <a:t>WHERE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>
                <a:solidFill>
                  <a:srgbClr val="C00000"/>
                </a:solidFill>
              </a:rPr>
              <a:t>IN</a:t>
            </a:r>
            <a:r>
              <a:rPr kumimoji="1" lang="en-US" altLang="ja-JP" sz="2400" dirty="0"/>
              <a:t> ('</a:t>
            </a:r>
            <a:r>
              <a:rPr kumimoji="1" lang="ja-JP" altLang="en-US" sz="2400" dirty="0"/>
              <a:t>国語</a:t>
            </a:r>
            <a:r>
              <a:rPr kumimoji="1" lang="en-US" altLang="ja-JP" sz="2400" dirty="0"/>
              <a:t>', '</a:t>
            </a:r>
            <a:r>
              <a:rPr kumimoji="1" lang="ja-JP" altLang="en-US" sz="2400" dirty="0"/>
              <a:t>算数</a:t>
            </a:r>
            <a:r>
              <a:rPr kumimoji="1" lang="en-US" altLang="ja-JP" sz="2400" dirty="0"/>
              <a:t>’);</a:t>
            </a:r>
          </a:p>
          <a:p>
            <a:pPr marL="0" indent="0">
              <a:buNone/>
            </a:pPr>
            <a:endParaRPr lang="en-US" altLang="ja-JP" sz="2400" dirty="0"/>
          </a:p>
          <a:p>
            <a:r>
              <a:rPr kumimoji="1" lang="en-US" altLang="ja-JP" sz="2400" dirty="0"/>
              <a:t>OR </a:t>
            </a:r>
            <a:r>
              <a:rPr lang="ja-JP" altLang="en-US" sz="2400" dirty="0"/>
              <a:t>演算子で，複数の値を並べるよりも簡潔</a:t>
            </a:r>
            <a:r>
              <a:rPr kumimoji="1" lang="en-US" altLang="ja-JP" sz="2400" dirty="0"/>
              <a:t> </a:t>
            </a:r>
          </a:p>
          <a:p>
            <a:pPr marL="0" indent="0">
              <a:buNone/>
            </a:pPr>
            <a:r>
              <a:rPr lang="ja-JP" altLang="en-US" sz="2400" dirty="0"/>
              <a:t>　例：</a:t>
            </a:r>
            <a:r>
              <a:rPr kumimoji="1" lang="en-US" altLang="ja-JP" sz="2400" dirty="0">
                <a:solidFill>
                  <a:srgbClr val="C00000"/>
                </a:solidFill>
              </a:rPr>
              <a:t>WHERE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/>
              <a:t>= '</a:t>
            </a:r>
            <a:r>
              <a:rPr kumimoji="1" lang="ja-JP" altLang="en-US" sz="2400" dirty="0"/>
              <a:t>国語</a:t>
            </a:r>
            <a:r>
              <a:rPr kumimoji="1" lang="en-US" altLang="ja-JP" sz="2400" dirty="0"/>
              <a:t>' </a:t>
            </a:r>
            <a:r>
              <a:rPr kumimoji="1" lang="en-US" altLang="ja-JP" sz="2400" dirty="0">
                <a:solidFill>
                  <a:srgbClr val="C00000"/>
                </a:solidFill>
              </a:rPr>
              <a:t>OR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/>
              <a:t>= '</a:t>
            </a:r>
            <a:r>
              <a:rPr kumimoji="1" lang="ja-JP" altLang="en-US" sz="2400" dirty="0"/>
              <a:t>算数</a:t>
            </a:r>
            <a:r>
              <a:rPr kumimoji="1" lang="en-US" altLang="ja-JP" sz="2400" dirty="0"/>
              <a:t>’;</a:t>
            </a:r>
            <a:endParaRPr kumimoji="1" lang="ja-JP" altLang="en-US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u="sng" dirty="0"/>
              <a:t>IN </a:t>
            </a:r>
            <a:r>
              <a:rPr lang="ja-JP" altLang="en-US" sz="2400" u="sng" dirty="0"/>
              <a:t>を用いた </a:t>
            </a:r>
            <a:r>
              <a:rPr lang="en-US" altLang="ja-JP" sz="2400" u="sng" dirty="0"/>
              <a:t>SQL </a:t>
            </a:r>
            <a:r>
              <a:rPr lang="ja-JP" altLang="en-US" sz="2400" u="sng" dirty="0"/>
              <a:t>の例　科目が国語または算数に一致</a:t>
            </a:r>
            <a:endParaRPr kumimoji="1" lang="en-US" altLang="ja-JP" sz="2400" u="sng" dirty="0"/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SELECT</a:t>
            </a:r>
            <a:r>
              <a:rPr kumimoji="1" lang="en-US" altLang="ja-JP" sz="2400" dirty="0"/>
              <a:t> </a:t>
            </a:r>
            <a:r>
              <a:rPr kumimoji="1" lang="en-US" altLang="ja-JP" sz="2400" dirty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FROM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成績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WHERE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>
                <a:solidFill>
                  <a:srgbClr val="C00000"/>
                </a:solidFill>
              </a:rPr>
              <a:t>IN</a:t>
            </a:r>
            <a:r>
              <a:rPr kumimoji="1" lang="en-US" altLang="ja-JP" sz="2400" dirty="0"/>
              <a:t> ('</a:t>
            </a:r>
            <a:r>
              <a:rPr kumimoji="1" lang="ja-JP" altLang="en-US" sz="2400" dirty="0"/>
              <a:t>国語</a:t>
            </a:r>
            <a:r>
              <a:rPr kumimoji="1" lang="en-US" altLang="ja-JP" sz="2400" dirty="0"/>
              <a:t>', '</a:t>
            </a:r>
            <a:r>
              <a:rPr kumimoji="1" lang="ja-JP" altLang="en-US" sz="2400" dirty="0"/>
              <a:t>算数</a:t>
            </a:r>
            <a:r>
              <a:rPr kumimoji="1" lang="en-US" altLang="ja-JP" sz="2400" dirty="0"/>
              <a:t>’);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8037CB-F0AA-E528-30A7-70D56571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97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40D69-6C9D-B431-13F5-985F77FA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IN </a:t>
            </a:r>
            <a:r>
              <a:rPr kumimoji="1" lang="ja-JP" altLang="en-US" dirty="0"/>
              <a:t>演算子の構文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1455B8-9CA2-9993-A863-4F65B420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IN</a:t>
            </a:r>
            <a:r>
              <a:rPr lang="ja-JP" altLang="en-US" sz="2400" b="1" dirty="0"/>
              <a:t>演算子</a:t>
            </a:r>
            <a:r>
              <a:rPr lang="ja-JP" altLang="en-US" sz="2400" dirty="0"/>
              <a:t>で「</a:t>
            </a:r>
            <a:r>
              <a:rPr lang="ja-JP" altLang="en-US" sz="2400" b="1" dirty="0"/>
              <a:t>複数の値のいずれか</a:t>
            </a:r>
            <a:r>
              <a:rPr lang="ja-JP" altLang="en-US" sz="2400" dirty="0"/>
              <a:t>に</a:t>
            </a:r>
            <a:r>
              <a:rPr lang="ja-JP" altLang="en-US" sz="2400" b="1" dirty="0"/>
              <a:t>一致するか</a:t>
            </a:r>
            <a:r>
              <a:rPr lang="ja-JP" altLang="en-US" sz="2400" dirty="0"/>
              <a:t>」を指定する際は，</a:t>
            </a:r>
            <a:r>
              <a:rPr lang="ja-JP" altLang="en-US" sz="2400" b="1" dirty="0"/>
              <a:t>半角の丸かっこ</a:t>
            </a:r>
            <a:r>
              <a:rPr lang="ja-JP" altLang="en-US" sz="2400" dirty="0"/>
              <a:t>で</a:t>
            </a:r>
            <a:r>
              <a:rPr lang="ja-JP" altLang="en-US" sz="2400" b="1" dirty="0"/>
              <a:t>全体を囲み，値と値の間は半角のカンマで区切る</a:t>
            </a:r>
            <a:r>
              <a:rPr lang="ja-JP" altLang="en-US" sz="2400" dirty="0"/>
              <a:t>．</a:t>
            </a:r>
            <a:endParaRPr lang="en-US" altLang="ja-JP" sz="2400" b="1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SELECT</a:t>
            </a:r>
            <a:r>
              <a:rPr kumimoji="1" lang="en-US" altLang="ja-JP" sz="2400" dirty="0"/>
              <a:t> </a:t>
            </a:r>
            <a:r>
              <a:rPr kumimoji="1" lang="en-US" altLang="ja-JP" sz="2400" dirty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FROM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成績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WHERE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>
                <a:solidFill>
                  <a:srgbClr val="C00000"/>
                </a:solidFill>
              </a:rPr>
              <a:t>IN</a:t>
            </a:r>
            <a:r>
              <a:rPr kumimoji="1" lang="en-US" altLang="ja-JP" sz="2400" dirty="0"/>
              <a:t> ('</a:t>
            </a:r>
            <a:r>
              <a:rPr kumimoji="1" lang="ja-JP" altLang="en-US" sz="2400" dirty="0"/>
              <a:t>国語</a:t>
            </a:r>
            <a:r>
              <a:rPr kumimoji="1" lang="en-US" altLang="ja-JP" sz="2400" dirty="0"/>
              <a:t>', '</a:t>
            </a:r>
            <a:r>
              <a:rPr kumimoji="1" lang="ja-JP" altLang="en-US" sz="2400" dirty="0"/>
              <a:t>算数</a:t>
            </a:r>
            <a:r>
              <a:rPr kumimoji="1" lang="en-US" altLang="ja-JP" sz="2400" dirty="0"/>
              <a:t>’);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8037CB-F0AA-E528-30A7-70D56571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4C7D00C-7E02-9DA0-3C6B-7028274E9444}"/>
              </a:ext>
            </a:extLst>
          </p:cNvPr>
          <p:cNvCxnSpPr/>
          <p:nvPr/>
        </p:nvCxnSpPr>
        <p:spPr>
          <a:xfrm flipV="1">
            <a:off x="2525485" y="3976625"/>
            <a:ext cx="271463" cy="6572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4A0D906-24BE-6572-A44B-409C586B0540}"/>
              </a:ext>
            </a:extLst>
          </p:cNvPr>
          <p:cNvCxnSpPr>
            <a:cxnSpLocks/>
          </p:cNvCxnSpPr>
          <p:nvPr/>
        </p:nvCxnSpPr>
        <p:spPr>
          <a:xfrm flipH="1" flipV="1">
            <a:off x="4555210" y="3999503"/>
            <a:ext cx="377453" cy="69468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8FE1B90-B229-0A49-591B-C11133606760}"/>
              </a:ext>
            </a:extLst>
          </p:cNvPr>
          <p:cNvCxnSpPr/>
          <p:nvPr/>
        </p:nvCxnSpPr>
        <p:spPr>
          <a:xfrm flipH="1" flipV="1">
            <a:off x="3675743" y="4047880"/>
            <a:ext cx="50006" cy="82561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115BC4-4780-1CB4-924B-289D39DE464B}"/>
              </a:ext>
            </a:extLst>
          </p:cNvPr>
          <p:cNvSpPr txBox="1"/>
          <p:nvPr/>
        </p:nvSpPr>
        <p:spPr>
          <a:xfrm>
            <a:off x="859950" y="4790554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半角丸かっこ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で囲む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BB1A79-1588-9093-7B40-09FBF150E6ED}"/>
              </a:ext>
            </a:extLst>
          </p:cNvPr>
          <p:cNvSpPr txBox="1"/>
          <p:nvPr/>
        </p:nvSpPr>
        <p:spPr>
          <a:xfrm>
            <a:off x="4654550" y="4739692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半角丸かっこ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で囲む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B00B69-9E22-3BAD-694C-566DD76007E0}"/>
              </a:ext>
            </a:extLst>
          </p:cNvPr>
          <p:cNvSpPr txBox="1"/>
          <p:nvPr/>
        </p:nvSpPr>
        <p:spPr>
          <a:xfrm>
            <a:off x="3227540" y="4974779"/>
            <a:ext cx="9925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半角の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カンマ</a:t>
            </a:r>
          </a:p>
        </p:txBody>
      </p:sp>
    </p:spTree>
    <p:extLst>
      <p:ext uri="{BB962C8B-B14F-4D97-AF65-F5344CB8AC3E}">
        <p14:creationId xmlns:p14="http://schemas.microsoft.com/office/powerpoint/2010/main" val="34520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B02F9-8ACF-C92F-1CDD-A62A1E63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副問い合わせ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9ACFBC-E933-4138-344A-89E823916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071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副問い合わせ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別の</a:t>
            </a:r>
            <a:r>
              <a:rPr kumimoji="1" lang="en-US" altLang="ja-JP" sz="2400" b="1" dirty="0"/>
              <a:t>SQL</a:t>
            </a:r>
            <a:r>
              <a:rPr kumimoji="1" lang="ja-JP" altLang="en-US" sz="2400" b="1" dirty="0"/>
              <a:t>問い合わせ（クエリ）</a:t>
            </a:r>
            <a:r>
              <a:rPr kumimoji="1" lang="ja-JP" altLang="en-US" sz="2400" dirty="0"/>
              <a:t>内に</a:t>
            </a:r>
            <a:r>
              <a:rPr kumimoji="1" lang="ja-JP" altLang="en-US" sz="2400" b="1" dirty="0"/>
              <a:t>埋め込まれた</a:t>
            </a:r>
            <a:r>
              <a:rPr kumimoji="1" lang="en-US" altLang="ja-JP" sz="2400" dirty="0"/>
              <a:t>SQL</a:t>
            </a:r>
            <a:r>
              <a:rPr kumimoji="1" lang="ja-JP" altLang="en-US" sz="2400" dirty="0"/>
              <a:t>問い合わせ（クエリ）である．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A97948-C1CD-85CB-EB32-C65A8F57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9DA88A6-1087-B4FC-72E2-630435B3BC8C}"/>
              </a:ext>
            </a:extLst>
          </p:cNvPr>
          <p:cNvSpPr/>
          <p:nvPr/>
        </p:nvSpPr>
        <p:spPr>
          <a:xfrm>
            <a:off x="581789" y="2198015"/>
            <a:ext cx="6116784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(SELECT 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A888FA10-D7F6-BBEB-030E-EB4CB34B8C11}"/>
              </a:ext>
            </a:extLst>
          </p:cNvPr>
          <p:cNvSpPr/>
          <p:nvPr/>
        </p:nvSpPr>
        <p:spPr>
          <a:xfrm>
            <a:off x="6840027" y="2612521"/>
            <a:ext cx="237441" cy="4164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BE5F51-B3B6-2273-56D9-2A1497E3E367}"/>
              </a:ext>
            </a:extLst>
          </p:cNvPr>
          <p:cNvSpPr txBox="1"/>
          <p:nvPr/>
        </p:nvSpPr>
        <p:spPr>
          <a:xfrm>
            <a:off x="7218922" y="261252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副問い合わせ</a:t>
            </a:r>
          </a:p>
        </p:txBody>
      </p:sp>
    </p:spTree>
    <p:extLst>
      <p:ext uri="{BB962C8B-B14F-4D97-AF65-F5344CB8AC3E}">
        <p14:creationId xmlns:p14="http://schemas.microsoft.com/office/powerpoint/2010/main" val="233358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A687D2-0DA2-ED4B-F248-20F55E7C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複数 </a:t>
            </a:r>
            <a:r>
              <a:rPr lang="en-US" altLang="ja-JP" dirty="0"/>
              <a:t>SQL </a:t>
            </a:r>
            <a:r>
              <a:rPr lang="ja-JP" altLang="en-US" dirty="0"/>
              <a:t>の組み合わせ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07D955-6DD5-11D9-8D6F-3563A248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556D6C6-E99D-6A2F-CA7F-0B3CDC619BF8}"/>
              </a:ext>
            </a:extLst>
          </p:cNvPr>
          <p:cNvSpPr txBox="1">
            <a:spLocks/>
          </p:cNvSpPr>
          <p:nvPr/>
        </p:nvSpPr>
        <p:spPr>
          <a:xfrm>
            <a:off x="945652" y="397713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成績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05729A2-9C32-3EE6-9131-D3E2E048D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002180"/>
              </p:ext>
            </p:extLst>
          </p:nvPr>
        </p:nvGraphicFramePr>
        <p:xfrm>
          <a:off x="2161384" y="2837582"/>
          <a:ext cx="4438441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19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85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96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sp>
        <p:nvSpPr>
          <p:cNvPr id="8" name="楕円 7">
            <a:extLst>
              <a:ext uri="{FF2B5EF4-FFF2-40B4-BE49-F238E27FC236}">
                <a16:creationId xmlns:a16="http://schemas.microsoft.com/office/drawing/2014/main" id="{CD46D1C8-5B20-BE90-73F5-D8DC9A6A0226}"/>
              </a:ext>
            </a:extLst>
          </p:cNvPr>
          <p:cNvSpPr/>
          <p:nvPr/>
        </p:nvSpPr>
        <p:spPr>
          <a:xfrm>
            <a:off x="5889467" y="4456541"/>
            <a:ext cx="1065958" cy="6516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C746E0B-CC68-533B-5251-F752BDAD5FEE}"/>
              </a:ext>
            </a:extLst>
          </p:cNvPr>
          <p:cNvSpPr/>
          <p:nvPr/>
        </p:nvSpPr>
        <p:spPr>
          <a:xfrm>
            <a:off x="4467909" y="4456541"/>
            <a:ext cx="1065958" cy="6516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47243C4-A9E3-32EE-1E35-EE9C239377D7}"/>
              </a:ext>
            </a:extLst>
          </p:cNvPr>
          <p:cNvSpPr/>
          <p:nvPr/>
        </p:nvSpPr>
        <p:spPr>
          <a:xfrm>
            <a:off x="1667202" y="5582159"/>
            <a:ext cx="6070601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(SELECT 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22696B-621E-0F98-AA9A-DB2B23BB4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2087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副問い合わせ</a:t>
            </a:r>
            <a:r>
              <a:rPr lang="ja-JP" altLang="en-US" sz="2400" dirty="0"/>
              <a:t>を使用することで，</a:t>
            </a:r>
            <a:r>
              <a:rPr lang="ja-JP" altLang="en-US" sz="2400" b="1" dirty="0"/>
              <a:t>複数の</a:t>
            </a:r>
            <a:r>
              <a:rPr lang="en-US" altLang="ja-JP" sz="2400" b="1" dirty="0"/>
              <a:t>SQL</a:t>
            </a:r>
            <a:r>
              <a:rPr lang="ja-JP" altLang="en-US" sz="2400" b="1" dirty="0"/>
              <a:t>を組み合わせる</a:t>
            </a:r>
            <a:r>
              <a:rPr lang="ja-JP" altLang="en-US" sz="2400" dirty="0"/>
              <a:t>ことができる．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例：</a:t>
            </a:r>
            <a:r>
              <a:rPr lang="ja-JP" altLang="en-US" sz="2400" b="1" dirty="0"/>
              <a:t>成績テーブル</a:t>
            </a:r>
            <a:r>
              <a:rPr lang="ja-JP" altLang="en-US" sz="2400" dirty="0"/>
              <a:t>から</a:t>
            </a:r>
            <a:r>
              <a:rPr lang="ja-JP" altLang="en-US" sz="2400" b="1" dirty="0"/>
              <a:t>最高得点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受講者</a:t>
            </a:r>
            <a:r>
              <a:rPr lang="ja-JP" altLang="en-US" sz="2400" dirty="0"/>
              <a:t>を検索する場合，</a:t>
            </a:r>
            <a:r>
              <a:rPr lang="en-US" altLang="ja-JP" sz="2400" b="1" dirty="0"/>
              <a:t>MAX</a:t>
            </a:r>
            <a:r>
              <a:rPr lang="ja-JP" altLang="en-US" sz="2400" b="1" dirty="0"/>
              <a:t>関数による副問い合わせ</a:t>
            </a:r>
            <a:r>
              <a:rPr lang="ja-JP" altLang="en-US" sz="2400" dirty="0"/>
              <a:t>と</a:t>
            </a:r>
            <a:r>
              <a:rPr lang="ja-JP" altLang="en-US" sz="2400" b="1" dirty="0"/>
              <a:t>主問い合わせを組み合わせて</a:t>
            </a:r>
            <a:r>
              <a:rPr lang="ja-JP" altLang="en-US" sz="2400" dirty="0"/>
              <a:t>使用する．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2652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26A3C4-2714-E30D-4F58-862F827C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問い合わせの種類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166A58-543F-9AA2-2E8A-B598B8C3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u="sng" dirty="0"/>
              <a:t>〇 </a:t>
            </a:r>
            <a:r>
              <a:rPr kumimoji="1" lang="ja-JP" altLang="en-US" sz="2400" b="1" u="sng" dirty="0"/>
              <a:t>単一行副問い合わせ</a:t>
            </a:r>
          </a:p>
          <a:p>
            <a:r>
              <a:rPr kumimoji="1" lang="ja-JP" altLang="en-US" sz="2400" b="1" dirty="0"/>
              <a:t>副問い合わせは，必ず</a:t>
            </a:r>
            <a:r>
              <a:rPr lang="ja-JP" altLang="en-US" sz="2400" b="1" dirty="0"/>
              <a:t>，</a:t>
            </a:r>
            <a:r>
              <a:rPr kumimoji="1" lang="ja-JP" altLang="en-US" sz="2400" b="1" dirty="0"/>
              <a:t>一つの行のみを返す</a:t>
            </a:r>
            <a:r>
              <a:rPr kumimoji="1" lang="ja-JP" altLang="en-US" sz="2400" dirty="0"/>
              <a:t>．</a:t>
            </a: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比較演算子（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=, &lt;, &gt; 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など）</a:t>
            </a:r>
            <a:r>
              <a:rPr kumimoji="1" lang="ja-JP" altLang="en-US" sz="2400" dirty="0"/>
              <a:t>と共に使用。</a:t>
            </a:r>
          </a:p>
          <a:p>
            <a:pPr marL="0" indent="0">
              <a:buNone/>
            </a:pPr>
            <a:r>
              <a:rPr kumimoji="1" lang="ja-JP" altLang="en-US" sz="2400" dirty="0"/>
              <a:t>例：</a:t>
            </a:r>
            <a:r>
              <a:rPr kumimoji="1" lang="en-US" altLang="ja-JP" sz="2400" dirty="0"/>
              <a:t>SELECT * FROM </a:t>
            </a:r>
            <a:r>
              <a:rPr kumimoji="1" lang="ja-JP" altLang="en-US" sz="2400" dirty="0"/>
              <a:t>従業員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給与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=</a:t>
            </a:r>
            <a:r>
              <a:rPr kumimoji="1" lang="en-US" altLang="ja-JP" sz="2400" dirty="0"/>
              <a:t> (SELECT MAX(</a:t>
            </a:r>
            <a:r>
              <a:rPr kumimoji="1" lang="ja-JP" altLang="en-US" sz="2400" dirty="0"/>
              <a:t>給与</a:t>
            </a:r>
            <a:r>
              <a:rPr kumimoji="1" lang="en-US" altLang="ja-JP" sz="2400" dirty="0"/>
              <a:t>) FROM </a:t>
            </a:r>
            <a:r>
              <a:rPr kumimoji="1" lang="ja-JP" altLang="en-US" sz="2400" dirty="0"/>
              <a:t>従業員</a:t>
            </a:r>
            <a:r>
              <a:rPr kumimoji="1" lang="en-US" altLang="ja-JP" sz="2400" dirty="0"/>
              <a:t>);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u="sng" dirty="0"/>
              <a:t>〇 複数行副問い合わせ</a:t>
            </a:r>
          </a:p>
          <a:p>
            <a:r>
              <a:rPr kumimoji="1" lang="ja-JP" altLang="en-US" sz="2400" b="1" dirty="0"/>
              <a:t>副問い合わせは，複数の行を返す可能性がありえる</a:t>
            </a:r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IN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などと共に使用。</a:t>
            </a:r>
          </a:p>
          <a:p>
            <a:pPr marL="0" indent="0">
              <a:buNone/>
            </a:pPr>
            <a:r>
              <a:rPr kumimoji="1" lang="en-US" altLang="ja-JP" sz="2400" dirty="0"/>
              <a:t>SELECT * FROM </a:t>
            </a:r>
            <a:r>
              <a:rPr kumimoji="1" lang="ja-JP" altLang="en-US" sz="2400" dirty="0"/>
              <a:t>従業員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部署</a:t>
            </a:r>
            <a:r>
              <a:rPr kumimoji="1" lang="en-US" altLang="ja-JP" sz="2400" dirty="0"/>
              <a:t>ID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IN </a:t>
            </a:r>
            <a:r>
              <a:rPr kumimoji="1" lang="en-US" altLang="ja-JP" sz="2400" dirty="0"/>
              <a:t>(SELECT </a:t>
            </a:r>
            <a:r>
              <a:rPr kumimoji="1" lang="ja-JP" altLang="en-US" sz="2400" dirty="0"/>
              <a:t>部署</a:t>
            </a:r>
            <a:r>
              <a:rPr kumimoji="1" lang="en-US" altLang="ja-JP" sz="2400" dirty="0"/>
              <a:t>ID FROM </a:t>
            </a:r>
            <a:r>
              <a:rPr kumimoji="1" lang="ja-JP" altLang="en-US" sz="2400" dirty="0"/>
              <a:t>部署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場所 </a:t>
            </a:r>
            <a:r>
              <a:rPr kumimoji="1" lang="en-US" altLang="ja-JP" sz="2400" dirty="0"/>
              <a:t>= '</a:t>
            </a:r>
            <a:r>
              <a:rPr kumimoji="1" lang="ja-JP" altLang="en-US" sz="2400" dirty="0"/>
              <a:t>東京</a:t>
            </a:r>
            <a:r>
              <a:rPr kumimoji="1" lang="en-US" altLang="ja-JP" sz="2400" dirty="0"/>
              <a:t>');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B031D5-A981-5B07-AF53-25933996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836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2418</Words>
  <Application>Microsoft Office PowerPoint</Application>
  <PresentationFormat>画面に合わせる (4:3)</PresentationFormat>
  <Paragraphs>481</Paragraphs>
  <Slides>42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42</vt:i4>
      </vt:variant>
    </vt:vector>
  </HeadingPairs>
  <TitlesOfParts>
    <vt:vector size="52" baseType="lpstr">
      <vt:lpstr>Söhne</vt:lpstr>
      <vt:lpstr>メイリオ</vt:lpstr>
      <vt:lpstr>游ゴシック</vt:lpstr>
      <vt:lpstr>Abadi</vt:lpstr>
      <vt:lpstr>Arial</vt:lpstr>
      <vt:lpstr>Calibri</vt:lpstr>
      <vt:lpstr>Courier New</vt:lpstr>
      <vt:lpstr>Office テーマ</vt:lpstr>
      <vt:lpstr>1_Office テーマ</vt:lpstr>
      <vt:lpstr>2_Office テーマ</vt:lpstr>
      <vt:lpstr>de-8. SQLにおける副問い合わせと論理演算子（AND, OR）の基礎 </vt:lpstr>
      <vt:lpstr>8-1. イントロダクション</vt:lpstr>
      <vt:lpstr>リレーショナルデータベースの仕組み</vt:lpstr>
      <vt:lpstr>範囲指定の方法</vt:lpstr>
      <vt:lpstr>IN 演算子の基本</vt:lpstr>
      <vt:lpstr>IN 演算子の構文</vt:lpstr>
      <vt:lpstr>副問い合わせ</vt:lpstr>
      <vt:lpstr>複数 SQL の組み合わせ</vt:lpstr>
      <vt:lpstr>問い合わせの種類</vt:lpstr>
      <vt:lpstr>AND，OR 演算子の使用</vt:lpstr>
      <vt:lpstr>まとめ</vt:lpstr>
      <vt:lpstr>基本的な SQL 文のまとめ</vt:lpstr>
      <vt:lpstr>8-2. 演習</vt:lpstr>
      <vt:lpstr>いまから演習で行うこと、注意点</vt:lpstr>
      <vt:lpstr>SQL 理解のための前提知識</vt:lpstr>
      <vt:lpstr>SQL によるテーブル定義</vt:lpstr>
      <vt:lpstr>データ追加のSQL</vt:lpstr>
      <vt:lpstr>演習１．Access の SQL ビューを用いたテーブル定義 とデータの追加</vt:lpstr>
      <vt:lpstr>演習　</vt:lpstr>
      <vt:lpstr>PowerPoint プレゼンテーション</vt:lpstr>
      <vt:lpstr>PowerPoint プレゼンテーション</vt:lpstr>
      <vt:lpstr>PowerPoint プレゼンテーション</vt:lpstr>
      <vt:lpstr>間違ってしまったときは、テーブルの削除 を行ってからやり直した方が早い場合がある</vt:lpstr>
      <vt:lpstr>演習２．種々のSQL問い合わせ． Access の SQL ビューを使用． </vt:lpstr>
      <vt:lpstr>Access の SQL ビューを用いた問い合わせ</vt:lpstr>
      <vt:lpstr>SQL 問い合わせ（クエリ）で使用する２つのビュー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8-3. 実データを用いた演習</vt:lpstr>
      <vt:lpstr>演習の目的と形式</vt:lpstr>
      <vt:lpstr>演習の内容</vt:lpstr>
      <vt:lpstr>実演・実習で使うデータベース</vt:lpstr>
      <vt:lpstr>演習用のデータベースファイル</vt:lpstr>
      <vt:lpstr>　　</vt:lpstr>
      <vt:lpstr>　　</vt:lpstr>
      <vt:lpstr>　　</vt:lpstr>
      <vt:lpstr>　　</vt:lpstr>
      <vt:lpstr>　　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176</cp:revision>
  <dcterms:created xsi:type="dcterms:W3CDTF">2019-11-02T00:06:04Z</dcterms:created>
  <dcterms:modified xsi:type="dcterms:W3CDTF">2025-03-14T09:15:14Z</dcterms:modified>
</cp:coreProperties>
</file>