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78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2860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latin typeface="MS Gothic"/>
              </a:defRPr>
            </a:pPr>
            <a:r>
              <a:t>AIプログラミング環境構築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2004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>
                <a:solidFill>
                  <a:srgbClr val="646464"/>
                </a:solidFill>
                <a:latin typeface="MS Gothic"/>
              </a:defRPr>
            </a:pPr>
            <a:r>
              <a:t>実践的学習への第一歩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5723" y="274320"/>
            <a:ext cx="1832553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latin typeface="MS Gothic"/>
              </a:defRPr>
            </a:pPr>
            <a:r>
              <a:rPr dirty="0" err="1"/>
              <a:t>学ぶこと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4114800" cy="38523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2200" b="1">
                <a:latin typeface="MS Gothic"/>
              </a:defRPr>
            </a:pPr>
            <a:r>
              <a:rPr sz="2800" dirty="0"/>
              <a:t>第1章：環境構築</a:t>
            </a:r>
          </a:p>
          <a:p>
            <a:pPr>
              <a:spcAft>
                <a:spcPts val="1200"/>
              </a:spcAft>
              <a:defRPr sz="1400">
                <a:latin typeface="MS Gothic"/>
              </a:defRPr>
            </a:pPr>
            <a:r>
              <a:rPr dirty="0" err="1"/>
              <a:t>自分のパソコンでAIプログラミングを実行できる環境を整える</a:t>
            </a:r>
            <a:endParaRPr dirty="0"/>
          </a:p>
          <a:p>
            <a:pPr>
              <a:spcAft>
                <a:spcPts val="400"/>
              </a:spcAft>
              <a:defRPr sz="1600" b="1">
                <a:latin typeface="MS Gothic"/>
              </a:defRPr>
            </a:pPr>
            <a:r>
              <a:rPr dirty="0" err="1"/>
              <a:t>習得する技術</a:t>
            </a:r>
            <a:endParaRPr dirty="0"/>
          </a:p>
          <a:p>
            <a:pPr>
              <a:defRPr sz="1200">
                <a:latin typeface="MS Gothic"/>
              </a:defRPr>
            </a:pPr>
            <a:r>
              <a:rPr sz="1600" dirty="0"/>
              <a:t>• Python 3.12のインストールと設定</a:t>
            </a:r>
          </a:p>
          <a:p>
            <a:pPr>
              <a:defRPr sz="1200">
                <a:latin typeface="MS Gothic"/>
              </a:defRPr>
            </a:pPr>
            <a:r>
              <a:rPr sz="1600" dirty="0"/>
              <a:t>• </a:t>
            </a:r>
            <a:r>
              <a:rPr sz="1600" dirty="0" err="1"/>
              <a:t>GPU（CUDA）を活用した高速計算環境の構築</a:t>
            </a:r>
            <a:endParaRPr sz="1600" dirty="0"/>
          </a:p>
          <a:p>
            <a:pPr>
              <a:defRPr sz="1200">
                <a:latin typeface="MS Gothic"/>
              </a:defRPr>
            </a:pPr>
            <a:r>
              <a:rPr sz="1600" dirty="0"/>
              <a:t>• </a:t>
            </a:r>
            <a:r>
              <a:rPr sz="1600" dirty="0" err="1"/>
              <a:t>PyTorch深層学習フレームワークの導入</a:t>
            </a:r>
            <a:endParaRPr sz="1600" dirty="0"/>
          </a:p>
          <a:p>
            <a:pPr>
              <a:defRPr sz="1200">
                <a:latin typeface="MS Gothic"/>
              </a:defRPr>
            </a:pPr>
            <a:r>
              <a:rPr sz="1600" dirty="0"/>
              <a:t>• </a:t>
            </a:r>
            <a:r>
              <a:rPr sz="1600" dirty="0" err="1"/>
              <a:t>Windsurf開発エディタによるAI支援プログラミング</a:t>
            </a:r>
            <a:endParaRPr sz="1600" dirty="0"/>
          </a:p>
          <a:p>
            <a:pPr>
              <a:spcBef>
                <a:spcPts val="800"/>
              </a:spcBef>
              <a:spcAft>
                <a:spcPts val="400"/>
              </a:spcAft>
              <a:defRPr sz="1600" b="1">
                <a:latin typeface="MS Gothic"/>
              </a:defRPr>
            </a:pPr>
            <a:r>
              <a:rPr dirty="0" err="1"/>
              <a:t>到達目標</a:t>
            </a:r>
            <a:endParaRPr dirty="0"/>
          </a:p>
          <a:p>
            <a:pPr>
              <a:defRPr sz="1200">
                <a:latin typeface="MS Gothic"/>
              </a:defRPr>
            </a:pPr>
            <a:r>
              <a:rPr sz="1600" dirty="0" err="1"/>
              <a:t>インストール完了後、すぐにAIプログラムを動かせる状態になる</a:t>
            </a:r>
            <a:endParaRPr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4754880" y="1097280"/>
            <a:ext cx="4114800" cy="40370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2200" b="1">
                <a:latin typeface="MS Gothic"/>
              </a:defRPr>
            </a:pPr>
            <a:r>
              <a:rPr sz="2800" dirty="0"/>
              <a:t>第2章：Pythonプログラム実行による探求</a:t>
            </a:r>
          </a:p>
          <a:p>
            <a:pPr>
              <a:spcAft>
                <a:spcPts val="1200"/>
              </a:spcAft>
              <a:defRPr sz="1400">
                <a:latin typeface="MS Gothic"/>
              </a:defRPr>
            </a:pPr>
            <a:r>
              <a:rPr dirty="0" err="1"/>
              <a:t>実際にプログラムを動かし、パラメータを変更して結果を観察する</a:t>
            </a:r>
            <a:endParaRPr dirty="0"/>
          </a:p>
          <a:p>
            <a:pPr>
              <a:spcAft>
                <a:spcPts val="400"/>
              </a:spcAft>
              <a:defRPr sz="1600" b="1">
                <a:latin typeface="MS Gothic"/>
              </a:defRPr>
            </a:pPr>
            <a:r>
              <a:rPr dirty="0" err="1"/>
              <a:t>習得する手法</a:t>
            </a:r>
            <a:endParaRPr dirty="0"/>
          </a:p>
          <a:p>
            <a:pPr>
              <a:defRPr sz="1200">
                <a:latin typeface="MS Gothic"/>
              </a:defRPr>
            </a:pPr>
            <a:r>
              <a:rPr sz="1600" dirty="0"/>
              <a:t>• </a:t>
            </a:r>
            <a:r>
              <a:rPr lang="en-US" altLang="ja-JP" sz="1600" dirty="0" err="1"/>
              <a:t>Python</a:t>
            </a:r>
            <a:r>
              <a:rPr sz="1600" dirty="0" err="1"/>
              <a:t>ライブラリのインストール方法（pip</a:t>
            </a:r>
            <a:r>
              <a:rPr sz="1600" dirty="0"/>
              <a:t>）</a:t>
            </a:r>
          </a:p>
          <a:p>
            <a:pPr>
              <a:defRPr sz="1200">
                <a:latin typeface="MS Gothic"/>
              </a:defRPr>
            </a:pPr>
            <a:r>
              <a:rPr sz="1600" dirty="0"/>
              <a:t>• </a:t>
            </a:r>
            <a:r>
              <a:rPr sz="1600" dirty="0" err="1"/>
              <a:t>プログラムの変更と再実行のサイクル</a:t>
            </a:r>
            <a:endParaRPr sz="1600" dirty="0"/>
          </a:p>
          <a:p>
            <a:pPr>
              <a:defRPr sz="1200">
                <a:latin typeface="MS Gothic"/>
              </a:defRPr>
            </a:pPr>
            <a:r>
              <a:rPr sz="1600" dirty="0"/>
              <a:t>• </a:t>
            </a:r>
            <a:r>
              <a:rPr lang="ja-JP" altLang="en-US" sz="1600" dirty="0"/>
              <a:t>実験と観察（</a:t>
            </a:r>
            <a:r>
              <a:rPr sz="1600" dirty="0" err="1"/>
              <a:t>学習</a:t>
            </a:r>
            <a:r>
              <a:rPr lang="ja-JP" altLang="en-US" sz="1600" dirty="0"/>
              <a:t>率</a:t>
            </a:r>
            <a:r>
              <a:rPr sz="1600" dirty="0" err="1"/>
              <a:t>がモデルの収束に与える影響の観察</a:t>
            </a:r>
            <a:r>
              <a:rPr lang="ja-JP" altLang="en-US" sz="1600" dirty="0"/>
              <a:t>）</a:t>
            </a:r>
            <a:endParaRPr sz="1600" dirty="0"/>
          </a:p>
          <a:p>
            <a:pPr>
              <a:spcBef>
                <a:spcPts val="800"/>
              </a:spcBef>
              <a:spcAft>
                <a:spcPts val="400"/>
              </a:spcAft>
              <a:defRPr sz="1600" b="1">
                <a:latin typeface="MS Gothic"/>
              </a:defRPr>
            </a:pPr>
            <a:r>
              <a:rPr dirty="0" err="1"/>
              <a:t>到達目標</a:t>
            </a:r>
            <a:endParaRPr dirty="0"/>
          </a:p>
          <a:p>
            <a:pPr>
              <a:defRPr sz="1200">
                <a:latin typeface="MS Gothic"/>
              </a:defRPr>
            </a:pPr>
            <a:r>
              <a:rPr sz="1600" dirty="0"/>
              <a:t>「</a:t>
            </a:r>
            <a:r>
              <a:rPr sz="1600" dirty="0" err="1"/>
              <a:t>仮説→変更→実行→観察→考察」の探求サイクルを体得する</a:t>
            </a:r>
            <a:endParaRPr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2155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latin typeface="MS Gothic"/>
              </a:defRPr>
            </a:pPr>
            <a:r>
              <a:rPr dirty="0" err="1"/>
              <a:t>期待される成果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708814"/>
            <a:ext cx="7772400" cy="61401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800" b="1">
                <a:solidFill>
                  <a:srgbClr val="003366"/>
                </a:solidFill>
                <a:latin typeface="MS Gothic"/>
              </a:defRPr>
            </a:pPr>
            <a:r>
              <a:rPr sz="2800" dirty="0"/>
              <a:t>1. </a:t>
            </a:r>
            <a:r>
              <a:rPr sz="2800" dirty="0" err="1"/>
              <a:t>実行環境の獲得</a:t>
            </a:r>
            <a:endParaRPr sz="2800" dirty="0"/>
          </a:p>
          <a:p>
            <a:pPr>
              <a:spcAft>
                <a:spcPts val="400"/>
              </a:spcAft>
              <a:defRPr sz="1400" b="1">
                <a:latin typeface="MS Gothic"/>
              </a:defRPr>
            </a:pPr>
            <a:r>
              <a:rPr sz="1600" dirty="0" err="1"/>
              <a:t>あなた自身のパソコンが研究室になる</a:t>
            </a:r>
            <a:endParaRPr sz="1600" dirty="0"/>
          </a:p>
          <a:p>
            <a:pPr>
              <a:defRPr sz="1100">
                <a:latin typeface="MS Gothic"/>
              </a:defRPr>
            </a:pPr>
            <a:r>
              <a:rPr sz="1600" dirty="0"/>
              <a:t>• </a:t>
            </a:r>
            <a:r>
              <a:rPr sz="1600" dirty="0" err="1"/>
              <a:t>いつでもどこでも学習できる</a:t>
            </a:r>
            <a:endParaRPr sz="1600" dirty="0"/>
          </a:p>
          <a:p>
            <a:pPr>
              <a:defRPr sz="1100">
                <a:latin typeface="MS Gothic"/>
              </a:defRPr>
            </a:pPr>
            <a:r>
              <a:rPr sz="1600" dirty="0"/>
              <a:t>• </a:t>
            </a:r>
            <a:r>
              <a:rPr sz="1600" dirty="0" err="1"/>
              <a:t>自分のペースで実験とトライ&amp;エラーを繰り返せる</a:t>
            </a:r>
            <a:endParaRPr sz="1600" dirty="0"/>
          </a:p>
          <a:p>
            <a:pPr>
              <a:defRPr sz="1100">
                <a:latin typeface="MS Gothic"/>
              </a:defRPr>
            </a:pPr>
            <a:r>
              <a:rPr sz="1600" dirty="0"/>
              <a:t>• GPU</a:t>
            </a:r>
            <a:r>
              <a:rPr lang="ja-JP" altLang="en-US" sz="1600" dirty="0"/>
              <a:t>搭載パソコンが、</a:t>
            </a:r>
            <a:r>
              <a:rPr lang="en-US" altLang="ja-JP" sz="1600" dirty="0" err="1"/>
              <a:t>AI</a:t>
            </a:r>
            <a:r>
              <a:rPr sz="1600" dirty="0" err="1"/>
              <a:t>高速計算</a:t>
            </a:r>
            <a:r>
              <a:rPr lang="ja-JP" altLang="en-US" sz="1600" dirty="0"/>
              <a:t>マシンになる</a:t>
            </a:r>
            <a:endParaRPr sz="1600" dirty="0"/>
          </a:p>
          <a:p>
            <a:pPr>
              <a:defRPr sz="400"/>
            </a:pPr>
            <a:endParaRPr sz="700" dirty="0"/>
          </a:p>
          <a:p>
            <a:pPr>
              <a:spcAft>
                <a:spcPts val="200"/>
              </a:spcAft>
              <a:defRPr sz="1800" b="1">
                <a:solidFill>
                  <a:srgbClr val="003366"/>
                </a:solidFill>
                <a:latin typeface="MS Gothic"/>
              </a:defRPr>
            </a:pPr>
            <a:r>
              <a:rPr sz="2800" dirty="0"/>
              <a:t>2. </a:t>
            </a:r>
            <a:r>
              <a:rPr sz="2800" dirty="0" err="1"/>
              <a:t>実践的スキルの習得</a:t>
            </a:r>
            <a:r>
              <a:rPr lang="ja-JP" altLang="en-US" sz="2800" dirty="0"/>
              <a:t>の準備</a:t>
            </a:r>
            <a:endParaRPr sz="2800" dirty="0"/>
          </a:p>
          <a:p>
            <a:pPr>
              <a:spcAft>
                <a:spcPts val="400"/>
              </a:spcAft>
              <a:defRPr sz="1400" b="1">
                <a:latin typeface="MS Gothic"/>
              </a:defRPr>
            </a:pPr>
            <a:r>
              <a:rPr sz="1600" dirty="0" err="1"/>
              <a:t>読むだけでなく、実際に動かす力</a:t>
            </a:r>
            <a:endParaRPr sz="1600" dirty="0"/>
          </a:p>
          <a:p>
            <a:pPr>
              <a:defRPr sz="1100">
                <a:latin typeface="MS Gothic"/>
              </a:defRPr>
            </a:pPr>
            <a:r>
              <a:rPr sz="1600" dirty="0"/>
              <a:t>• </a:t>
            </a:r>
            <a:r>
              <a:rPr sz="1600" dirty="0" err="1"/>
              <a:t>理論を実装に落とし込む力</a:t>
            </a:r>
            <a:endParaRPr sz="1600" dirty="0"/>
          </a:p>
          <a:p>
            <a:pPr>
              <a:defRPr sz="1100">
                <a:latin typeface="MS Gothic"/>
              </a:defRPr>
            </a:pPr>
            <a:r>
              <a:rPr sz="1600" dirty="0"/>
              <a:t>• </a:t>
            </a:r>
            <a:r>
              <a:rPr sz="1600" dirty="0" err="1"/>
              <a:t>エラーに直面し、自力で解決する力</a:t>
            </a:r>
            <a:endParaRPr sz="1600" dirty="0"/>
          </a:p>
          <a:p>
            <a:pPr>
              <a:defRPr sz="1100">
                <a:latin typeface="MS Gothic"/>
              </a:defRPr>
            </a:pPr>
            <a:r>
              <a:rPr sz="1600" dirty="0"/>
              <a:t>• </a:t>
            </a:r>
            <a:r>
              <a:rPr sz="1600" dirty="0" err="1"/>
              <a:t>パラメータ変更による効果を体感する力</a:t>
            </a:r>
            <a:endParaRPr sz="1600" dirty="0"/>
          </a:p>
          <a:p>
            <a:pPr>
              <a:defRPr sz="400"/>
            </a:pPr>
            <a:endParaRPr sz="700" dirty="0"/>
          </a:p>
          <a:p>
            <a:pPr>
              <a:spcAft>
                <a:spcPts val="200"/>
              </a:spcAft>
              <a:defRPr sz="1800" b="1">
                <a:solidFill>
                  <a:srgbClr val="003366"/>
                </a:solidFill>
                <a:latin typeface="MS Gothic"/>
              </a:defRPr>
            </a:pPr>
            <a:r>
              <a:rPr sz="2800" dirty="0"/>
              <a:t>3. </a:t>
            </a:r>
            <a:r>
              <a:rPr sz="2800" dirty="0" err="1"/>
              <a:t>探求的思考の獲得</a:t>
            </a:r>
            <a:endParaRPr sz="2800" dirty="0"/>
          </a:p>
          <a:p>
            <a:pPr>
              <a:spcAft>
                <a:spcPts val="400"/>
              </a:spcAft>
              <a:defRPr sz="1400" b="1">
                <a:latin typeface="MS Gothic"/>
              </a:defRPr>
            </a:pPr>
            <a:r>
              <a:rPr sz="1600" dirty="0" err="1"/>
              <a:t>エンジニアに必要な思考法</a:t>
            </a:r>
            <a:endParaRPr sz="1600" dirty="0"/>
          </a:p>
          <a:p>
            <a:pPr>
              <a:defRPr sz="1100">
                <a:latin typeface="MS Gothic"/>
              </a:defRPr>
            </a:pPr>
            <a:r>
              <a:rPr sz="1600" dirty="0"/>
              <a:t>• </a:t>
            </a:r>
            <a:r>
              <a:rPr sz="1600" dirty="0" err="1"/>
              <a:t>仮説を立て、検証し、考察するサイクル</a:t>
            </a:r>
            <a:endParaRPr sz="1600" dirty="0"/>
          </a:p>
          <a:p>
            <a:pPr>
              <a:defRPr sz="1100">
                <a:latin typeface="MS Gothic"/>
              </a:defRPr>
            </a:pPr>
            <a:r>
              <a:rPr sz="1600" dirty="0"/>
              <a:t>• 「</a:t>
            </a:r>
            <a:r>
              <a:rPr sz="1600" dirty="0" err="1"/>
              <a:t>なぜこうなるのか」を問い続ける姿勢</a:t>
            </a:r>
            <a:endParaRPr sz="1600" dirty="0"/>
          </a:p>
          <a:p>
            <a:pPr>
              <a:defRPr sz="1100">
                <a:latin typeface="MS Gothic"/>
              </a:defRPr>
            </a:pPr>
            <a:r>
              <a:rPr sz="1600" dirty="0"/>
              <a:t>• </a:t>
            </a:r>
            <a:r>
              <a:rPr sz="1600" dirty="0" err="1"/>
              <a:t>変更から</a:t>
            </a:r>
            <a:r>
              <a:rPr lang="ja-JP" altLang="en-US" sz="1600" dirty="0"/>
              <a:t>大きな</a:t>
            </a:r>
            <a:r>
              <a:rPr sz="1600" dirty="0" err="1"/>
              <a:t>気づきを得る観察力</a:t>
            </a:r>
            <a:endParaRPr sz="1600" dirty="0"/>
          </a:p>
          <a:p>
            <a:pPr>
              <a:defRPr sz="400"/>
            </a:pPr>
            <a:endParaRPr sz="700" dirty="0"/>
          </a:p>
          <a:p>
            <a:pPr>
              <a:spcAft>
                <a:spcPts val="200"/>
              </a:spcAft>
              <a:defRPr sz="1800" b="1">
                <a:solidFill>
                  <a:srgbClr val="003366"/>
                </a:solidFill>
                <a:latin typeface="MS Gothic"/>
              </a:defRPr>
            </a:pPr>
            <a:r>
              <a:rPr sz="2800" dirty="0"/>
              <a:t>4. </a:t>
            </a:r>
            <a:r>
              <a:rPr sz="2800" dirty="0" err="1"/>
              <a:t>自律的学習の基盤</a:t>
            </a:r>
            <a:endParaRPr sz="2800" dirty="0"/>
          </a:p>
          <a:p>
            <a:pPr>
              <a:spcAft>
                <a:spcPts val="400"/>
              </a:spcAft>
              <a:defRPr sz="1400" b="1">
                <a:latin typeface="MS Gothic"/>
              </a:defRPr>
            </a:pPr>
            <a:r>
              <a:rPr sz="1600" dirty="0" err="1"/>
              <a:t>この先の学びを加速させる土台</a:t>
            </a:r>
            <a:endParaRPr sz="1600" dirty="0"/>
          </a:p>
          <a:p>
            <a:pPr>
              <a:defRPr sz="1100">
                <a:latin typeface="MS Gothic"/>
              </a:defRPr>
            </a:pPr>
            <a:r>
              <a:rPr sz="1600" dirty="0"/>
              <a:t>• </a:t>
            </a:r>
            <a:r>
              <a:rPr sz="1600" dirty="0" err="1"/>
              <a:t>最新の研究コードを実行し、改良できる</a:t>
            </a:r>
            <a:endParaRPr sz="1600" dirty="0"/>
          </a:p>
          <a:p>
            <a:pPr>
              <a:defRPr sz="1100">
                <a:latin typeface="MS Gothic"/>
              </a:defRPr>
            </a:pPr>
            <a:r>
              <a:rPr sz="1600" dirty="0"/>
              <a:t>• </a:t>
            </a:r>
            <a:r>
              <a:rPr sz="1600" dirty="0" err="1"/>
              <a:t>自分のアイデアを即座に実装し、検証できる</a:t>
            </a:r>
            <a:endParaRPr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5723" y="274320"/>
            <a:ext cx="1832553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latin typeface="MS Gothic"/>
              </a:defRPr>
            </a:pPr>
            <a:r>
              <a:rPr dirty="0" err="1"/>
              <a:t>皆さんへ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8020594" cy="49141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 b="1">
                <a:solidFill>
                  <a:srgbClr val="003366"/>
                </a:solidFill>
                <a:latin typeface="MS Gothic"/>
              </a:defRPr>
            </a:pPr>
            <a:r>
              <a:rPr sz="2800" dirty="0" err="1"/>
              <a:t>環境構築は「面倒な準備作業」ではない</a:t>
            </a:r>
            <a:endParaRPr sz="2800" dirty="0"/>
          </a:p>
          <a:p>
            <a:pPr>
              <a:spcAft>
                <a:spcPts val="800"/>
              </a:spcAft>
              <a:defRPr sz="1400">
                <a:latin typeface="MS Gothic"/>
              </a:defRPr>
            </a:pPr>
            <a:r>
              <a:rPr dirty="0" err="1"/>
              <a:t>多くの学生が環境構築を「本題に入る前の面倒な作業」と考えます。しかし、それは誤解です</a:t>
            </a:r>
            <a:r>
              <a:rPr dirty="0"/>
              <a:t>。</a:t>
            </a:r>
          </a:p>
          <a:p>
            <a:pPr>
              <a:spcAft>
                <a:spcPts val="400"/>
              </a:spcAft>
              <a:defRPr sz="1600" b="1">
                <a:latin typeface="MS Gothic"/>
              </a:defRPr>
            </a:pPr>
            <a:r>
              <a:rPr dirty="0" err="1"/>
              <a:t>環境構築そのものが重要な学習である</a:t>
            </a:r>
            <a:endParaRPr dirty="0"/>
          </a:p>
          <a:p>
            <a:pPr>
              <a:defRPr sz="1200">
                <a:latin typeface="MS Gothic"/>
              </a:defRPr>
            </a:pPr>
            <a:r>
              <a:rPr sz="1600" dirty="0"/>
              <a:t>• </a:t>
            </a:r>
            <a:r>
              <a:rPr sz="1600" dirty="0" err="1"/>
              <a:t>ソフトウェアの</a:t>
            </a:r>
            <a:r>
              <a:rPr lang="ja-JP" altLang="en-US" sz="1600" dirty="0"/>
              <a:t>機能を</a:t>
            </a:r>
            <a:r>
              <a:rPr sz="1600" dirty="0" err="1"/>
              <a:t>理解する</a:t>
            </a:r>
            <a:endParaRPr sz="1600" dirty="0"/>
          </a:p>
          <a:p>
            <a:pPr>
              <a:defRPr sz="1200">
                <a:latin typeface="MS Gothic"/>
              </a:defRPr>
            </a:pPr>
            <a:r>
              <a:rPr sz="1600" dirty="0"/>
              <a:t>• </a:t>
            </a:r>
            <a:r>
              <a:rPr sz="1600" dirty="0" err="1"/>
              <a:t>コマンドライン操作に慣れる</a:t>
            </a:r>
            <a:endParaRPr sz="1600" dirty="0"/>
          </a:p>
          <a:p>
            <a:pPr>
              <a:defRPr sz="1200">
                <a:latin typeface="MS Gothic"/>
              </a:defRPr>
            </a:pPr>
            <a:r>
              <a:rPr sz="1600" dirty="0"/>
              <a:t>• </a:t>
            </a:r>
            <a:r>
              <a:rPr sz="1600" dirty="0" err="1"/>
              <a:t>システム全体の仕組みを把握する</a:t>
            </a:r>
            <a:endParaRPr sz="1600" dirty="0"/>
          </a:p>
          <a:p>
            <a:pPr>
              <a:spcBef>
                <a:spcPts val="600"/>
              </a:spcBef>
              <a:spcAft>
                <a:spcPts val="1200"/>
              </a:spcAft>
              <a:defRPr sz="1300">
                <a:latin typeface="MS Gothic"/>
              </a:defRPr>
            </a:pPr>
            <a:r>
              <a:rPr sz="1600" dirty="0" err="1"/>
              <a:t>これらは、エンジニアとして現場で必ず必要になる実践的スキルです</a:t>
            </a:r>
            <a:r>
              <a:rPr sz="1600" dirty="0"/>
              <a:t>。</a:t>
            </a:r>
          </a:p>
          <a:p>
            <a:pPr>
              <a:spcAft>
                <a:spcPts val="800"/>
              </a:spcAft>
              <a:defRPr sz="2000" b="1">
                <a:solidFill>
                  <a:srgbClr val="003366"/>
                </a:solidFill>
                <a:latin typeface="MS Gothic"/>
              </a:defRPr>
            </a:pPr>
            <a:r>
              <a:rPr sz="2800" dirty="0"/>
              <a:t>「</a:t>
            </a:r>
            <a:r>
              <a:rPr sz="2800" dirty="0" err="1"/>
              <a:t>動かない」経験が最高の学び</a:t>
            </a:r>
            <a:endParaRPr sz="2800" dirty="0"/>
          </a:p>
          <a:p>
            <a:pPr>
              <a:spcAft>
                <a:spcPts val="800"/>
              </a:spcAft>
              <a:defRPr sz="1400">
                <a:latin typeface="MS Gothic"/>
              </a:defRPr>
            </a:pPr>
            <a:r>
              <a:rPr dirty="0" err="1"/>
              <a:t>本教材の手順通りに進めても、環境や設定の違いでエラーが出ることがあります</a:t>
            </a:r>
            <a:r>
              <a:rPr dirty="0"/>
              <a:t>。</a:t>
            </a:r>
          </a:p>
          <a:p>
            <a:pPr>
              <a:spcAft>
                <a:spcPts val="400"/>
              </a:spcAft>
              <a:defRPr sz="1600" b="1">
                <a:latin typeface="MS Gothic"/>
              </a:defRPr>
            </a:pPr>
            <a:r>
              <a:rPr lang="ja-JP" altLang="en-US" dirty="0"/>
              <a:t>失敗</a:t>
            </a:r>
            <a:r>
              <a:rPr dirty="0" err="1"/>
              <a:t>は学習の絶好の機会です</a:t>
            </a:r>
            <a:endParaRPr dirty="0"/>
          </a:p>
          <a:p>
            <a:pPr>
              <a:defRPr sz="1200">
                <a:latin typeface="MS Gothic"/>
              </a:defRPr>
            </a:pPr>
            <a:r>
              <a:rPr sz="1600" dirty="0"/>
              <a:t>• </a:t>
            </a:r>
            <a:r>
              <a:rPr sz="1600" dirty="0" err="1"/>
              <a:t>エラーメッセージをよく読む</a:t>
            </a:r>
            <a:endParaRPr sz="1600" dirty="0"/>
          </a:p>
          <a:p>
            <a:pPr>
              <a:defRPr sz="1200">
                <a:latin typeface="MS Gothic"/>
              </a:defRPr>
            </a:pPr>
            <a:r>
              <a:rPr sz="1600" dirty="0"/>
              <a:t>• </a:t>
            </a:r>
            <a:r>
              <a:rPr sz="1600" dirty="0" err="1"/>
              <a:t>何が原因かを推測する</a:t>
            </a:r>
            <a:endParaRPr sz="1600" dirty="0"/>
          </a:p>
          <a:p>
            <a:pPr>
              <a:defRPr sz="1200">
                <a:latin typeface="MS Gothic"/>
              </a:defRPr>
            </a:pPr>
            <a:r>
              <a:rPr sz="1600" dirty="0"/>
              <a:t>• </a:t>
            </a:r>
            <a:r>
              <a:rPr sz="1600" dirty="0" err="1"/>
              <a:t>解決策を調べ、試す</a:t>
            </a:r>
            <a:endParaRPr sz="1600" dirty="0"/>
          </a:p>
          <a:p>
            <a:pPr>
              <a:defRPr sz="1200">
                <a:latin typeface="MS Gothic"/>
              </a:defRPr>
            </a:pPr>
            <a:r>
              <a:rPr sz="1600" dirty="0"/>
              <a:t>• </a:t>
            </a:r>
            <a:r>
              <a:rPr sz="1600" dirty="0" err="1"/>
              <a:t>問題を克服する</a:t>
            </a:r>
            <a:endParaRPr sz="1600" dirty="0"/>
          </a:p>
          <a:p>
            <a:pPr>
              <a:spcBef>
                <a:spcPts val="600"/>
              </a:spcBef>
              <a:defRPr sz="1300">
                <a:latin typeface="MS Gothic"/>
              </a:defRPr>
            </a:pPr>
            <a:r>
              <a:rPr sz="1600" dirty="0" err="1"/>
              <a:t>この過程で得られる力は、座学では決して身につきません</a:t>
            </a:r>
            <a:r>
              <a:rPr sz="1600" dirty="0"/>
              <a:t>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09952" y="274320"/>
            <a:ext cx="372409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latin typeface="MS Gothic"/>
              </a:defRPr>
            </a:pPr>
            <a:r>
              <a:rPr lang="ja-JP" altLang="en-US" dirty="0"/>
              <a:t>行動</a:t>
            </a:r>
            <a:r>
              <a:rPr dirty="0" err="1"/>
              <a:t>が可能性を</a:t>
            </a:r>
            <a:r>
              <a:rPr lang="ja-JP" altLang="en-US" dirty="0"/>
              <a:t>拓く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7772400" cy="37907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2000" b="1">
                <a:solidFill>
                  <a:srgbClr val="003366"/>
                </a:solidFill>
                <a:latin typeface="MS Gothic"/>
              </a:defRPr>
            </a:pPr>
            <a:r>
              <a:rPr lang="ja-JP" altLang="en-US" sz="2800" dirty="0"/>
              <a:t>実験と観察：例）</a:t>
            </a:r>
            <a:r>
              <a:rPr sz="2800" dirty="0"/>
              <a:t>学習率0.1を0.01に変える</a:t>
            </a:r>
          </a:p>
          <a:p>
            <a:pPr>
              <a:spcAft>
                <a:spcPts val="1000"/>
              </a:spcAft>
              <a:defRPr sz="1400">
                <a:latin typeface="MS Gothic"/>
              </a:defRPr>
            </a:pPr>
            <a:r>
              <a:rPr dirty="0" err="1"/>
              <a:t>たったこれだけの変更で、グラフの形が劇変わります。この「小さな変更が大きな影響を与える」体験こそが</a:t>
            </a:r>
            <a:r>
              <a:rPr dirty="0"/>
              <a:t>、</a:t>
            </a:r>
            <a:r>
              <a:rPr lang="ja-JP" altLang="en-US" dirty="0"/>
              <a:t>エンジニアリング（工学）</a:t>
            </a:r>
            <a:r>
              <a:rPr dirty="0" err="1"/>
              <a:t>の本質を理解する鍵です</a:t>
            </a:r>
            <a:r>
              <a:rPr dirty="0"/>
              <a:t>。</a:t>
            </a:r>
          </a:p>
          <a:p>
            <a:pPr>
              <a:spcAft>
                <a:spcPts val="400"/>
              </a:spcAft>
              <a:defRPr sz="1600" b="1">
                <a:latin typeface="MS Gothic"/>
              </a:defRPr>
            </a:pPr>
            <a:r>
              <a:rPr dirty="0" err="1"/>
              <a:t>パラメータ一つで世界が変わる</a:t>
            </a:r>
            <a:endParaRPr dirty="0"/>
          </a:p>
          <a:p>
            <a:pPr>
              <a:spcAft>
                <a:spcPts val="1400"/>
              </a:spcAft>
              <a:defRPr sz="1300">
                <a:latin typeface="MS Gothic"/>
              </a:defRPr>
            </a:pPr>
            <a:r>
              <a:rPr sz="1600" dirty="0" err="1"/>
              <a:t>実際の</a:t>
            </a:r>
            <a:r>
              <a:rPr lang="en-US" altLang="ja-JP" sz="1600" dirty="0" err="1"/>
              <a:t>AI</a:t>
            </a:r>
            <a:r>
              <a:rPr lang="ja-JP" altLang="en-US" sz="1600" dirty="0"/>
              <a:t>システム</a:t>
            </a:r>
            <a:r>
              <a:rPr sz="1600" dirty="0" err="1"/>
              <a:t>でも、パラメータの調整</a:t>
            </a:r>
            <a:r>
              <a:rPr lang="ja-JP" altLang="en-US" sz="1600" dirty="0"/>
              <a:t>は重要です</a:t>
            </a:r>
            <a:r>
              <a:rPr sz="1600" dirty="0"/>
              <a:t>。本教材で学ぶ「探求のサイクル」は、研究やビジネスの現場で直接役立つスキルです。</a:t>
            </a:r>
          </a:p>
          <a:p>
            <a:pPr>
              <a:spcAft>
                <a:spcPts val="800"/>
              </a:spcAft>
              <a:defRPr sz="2000" b="1">
                <a:solidFill>
                  <a:srgbClr val="003366"/>
                </a:solidFill>
                <a:latin typeface="MS Gothic"/>
              </a:defRPr>
            </a:pPr>
            <a:r>
              <a:rPr sz="2800" dirty="0" err="1"/>
              <a:t>あなたの成長を支える仕組み</a:t>
            </a:r>
            <a:endParaRPr sz="2800" dirty="0"/>
          </a:p>
          <a:p>
            <a:pPr>
              <a:spcAft>
                <a:spcPts val="400"/>
              </a:spcAft>
              <a:defRPr sz="1600" b="1">
                <a:latin typeface="MS Gothic"/>
              </a:defRPr>
            </a:pPr>
            <a:r>
              <a:rPr dirty="0" err="1"/>
              <a:t>AI支援開発エディタWindsurf</a:t>
            </a:r>
            <a:endParaRPr dirty="0"/>
          </a:p>
          <a:p>
            <a:pPr>
              <a:defRPr sz="1200">
                <a:latin typeface="MS Gothic"/>
              </a:defRPr>
            </a:pPr>
            <a:r>
              <a:rPr sz="1600" dirty="0"/>
              <a:t>• </a:t>
            </a:r>
            <a:r>
              <a:rPr lang="ja-JP" altLang="en-US" sz="1600" dirty="0"/>
              <a:t>「言葉」</a:t>
            </a:r>
            <a:r>
              <a:rPr sz="1600" dirty="0" err="1"/>
              <a:t>で指示すると、AIがコードを生成</a:t>
            </a:r>
            <a:endParaRPr sz="1600" dirty="0"/>
          </a:p>
          <a:p>
            <a:pPr>
              <a:defRPr sz="1200">
                <a:latin typeface="MS Gothic"/>
              </a:defRPr>
            </a:pPr>
            <a:r>
              <a:rPr sz="1600" dirty="0"/>
              <a:t>• </a:t>
            </a:r>
            <a:r>
              <a:rPr sz="1600" dirty="0" err="1"/>
              <a:t>エラーが出たら、AIに質問できる</a:t>
            </a:r>
            <a:endParaRPr sz="1600" dirty="0"/>
          </a:p>
          <a:p>
            <a:pPr>
              <a:defRPr sz="1200">
                <a:latin typeface="MS Gothic"/>
              </a:defRPr>
            </a:pPr>
            <a:r>
              <a:rPr sz="1600" dirty="0"/>
              <a:t>• </a:t>
            </a:r>
            <a:r>
              <a:rPr sz="1600" dirty="0" err="1"/>
              <a:t>プログラミング学習そのものが加速する</a:t>
            </a:r>
            <a:endParaRPr sz="1600" dirty="0"/>
          </a:p>
          <a:p>
            <a:pPr>
              <a:defRPr sz="600"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latin typeface="MS Gothic"/>
              </a:defRPr>
            </a:pPr>
            <a:r>
              <a:t>最後に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371600"/>
            <a:ext cx="6787662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latin typeface="MS Gothic"/>
              </a:defRPr>
            </a:pPr>
            <a:r>
              <a:rPr dirty="0" err="1"/>
              <a:t>この教材を終えたとき、あなたは</a:t>
            </a:r>
            <a:r>
              <a:rPr dirty="0"/>
              <a:t>：</a:t>
            </a:r>
          </a:p>
          <a:p>
            <a:pPr>
              <a:spcAft>
                <a:spcPts val="800"/>
              </a:spcAft>
              <a:defRPr sz="1400">
                <a:latin typeface="MS Gothic"/>
              </a:defRPr>
            </a:pPr>
            <a:r>
              <a:rPr dirty="0"/>
              <a:t>✓ </a:t>
            </a:r>
            <a:r>
              <a:rPr dirty="0" err="1"/>
              <a:t>自分のパソコンでAIプログラムを自由に動かせるようになっている</a:t>
            </a:r>
            <a:endParaRPr dirty="0"/>
          </a:p>
          <a:p>
            <a:pPr>
              <a:spcAft>
                <a:spcPts val="800"/>
              </a:spcAft>
              <a:defRPr sz="1400">
                <a:latin typeface="MS Gothic"/>
              </a:defRPr>
            </a:pPr>
            <a:r>
              <a:rPr dirty="0"/>
              <a:t>✓ </a:t>
            </a:r>
            <a:r>
              <a:rPr lang="ja-JP" altLang="en-US" dirty="0"/>
              <a:t>実験</a:t>
            </a:r>
            <a:r>
              <a:rPr dirty="0" err="1"/>
              <a:t>による効果を自分の目で確かめられるようになっている</a:t>
            </a:r>
            <a:endParaRPr dirty="0"/>
          </a:p>
          <a:p>
            <a:pPr>
              <a:spcAft>
                <a:spcPts val="800"/>
              </a:spcAft>
              <a:defRPr sz="1400">
                <a:latin typeface="MS Gothic"/>
              </a:defRPr>
            </a:pPr>
            <a:r>
              <a:rPr dirty="0"/>
              <a:t>✓ </a:t>
            </a:r>
            <a:r>
              <a:rPr dirty="0" err="1"/>
              <a:t>次に学ぶべきこと</a:t>
            </a:r>
            <a:r>
              <a:rPr lang="ja-JP" altLang="en-US" dirty="0"/>
              <a:t>、エンジニアとしての自信</a:t>
            </a:r>
            <a:r>
              <a:rPr dirty="0" err="1"/>
              <a:t>が明確に見えるようになっている</a:t>
            </a:r>
            <a:endParaRPr dirty="0"/>
          </a:p>
          <a:p>
            <a:pPr>
              <a:defRPr sz="1200"/>
            </a:pPr>
            <a:endParaRPr dirty="0"/>
          </a:p>
          <a:p>
            <a:pPr algn="ctr">
              <a:spcAft>
                <a:spcPts val="1000"/>
              </a:spcAft>
              <a:defRPr sz="2000" b="1">
                <a:solidFill>
                  <a:srgbClr val="003366"/>
                </a:solidFill>
                <a:latin typeface="MS Gothic"/>
              </a:defRPr>
            </a:pPr>
            <a:r>
              <a:rPr dirty="0" err="1"/>
              <a:t>環境構築は終わりではなく、始まりです</a:t>
            </a:r>
            <a:endParaRPr dirty="0"/>
          </a:p>
          <a:p>
            <a:pPr algn="ctr">
              <a:spcAft>
                <a:spcPts val="1600"/>
              </a:spcAft>
              <a:defRPr sz="1500">
                <a:latin typeface="MS Gothic"/>
              </a:defRPr>
            </a:pPr>
            <a:r>
              <a:rPr dirty="0" err="1"/>
              <a:t>ここから先の学びは、すべてあなた次第です</a:t>
            </a:r>
            <a:r>
              <a:rPr dirty="0"/>
              <a:t>。</a:t>
            </a:r>
            <a:br>
              <a:rPr dirty="0"/>
            </a:br>
            <a:r>
              <a:rPr dirty="0" err="1"/>
              <a:t>自分のペースで、自分の興味に従って</a:t>
            </a:r>
            <a:r>
              <a:rPr dirty="0"/>
              <a:t>、</a:t>
            </a:r>
            <a:br>
              <a:rPr dirty="0"/>
            </a:br>
            <a:r>
              <a:rPr dirty="0" err="1"/>
              <a:t>AIの世界を探求してください</a:t>
            </a:r>
            <a:r>
              <a:rPr dirty="0"/>
              <a:t>。</a:t>
            </a:r>
            <a:endParaRPr lang="en-US" dirty="0"/>
          </a:p>
          <a:p>
            <a:pPr algn="ctr">
              <a:spcAft>
                <a:spcPts val="1600"/>
              </a:spcAft>
              <a:defRPr sz="1500">
                <a:latin typeface="MS Gothic"/>
              </a:defRPr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305</Words>
  <Application>Microsoft Office PowerPoint</Application>
  <PresentationFormat>画面に合わせる (4:3)</PresentationFormat>
  <Paragraphs>77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金子　邦彦</cp:lastModifiedBy>
  <cp:revision>2</cp:revision>
  <dcterms:created xsi:type="dcterms:W3CDTF">2013-01-27T09:14:16Z</dcterms:created>
  <dcterms:modified xsi:type="dcterms:W3CDTF">2025-12-17T12:05:21Z</dcterms:modified>
  <cp:category/>
</cp:coreProperties>
</file>