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914" r:id="rId2"/>
    <p:sldId id="903" r:id="rId3"/>
    <p:sldId id="910" r:id="rId4"/>
    <p:sldId id="904" r:id="rId5"/>
    <p:sldId id="905" r:id="rId6"/>
    <p:sldId id="907" r:id="rId7"/>
    <p:sldId id="908" r:id="rId8"/>
    <p:sldId id="911" r:id="rId9"/>
    <p:sldId id="913" r:id="rId10"/>
    <p:sldId id="909" r:id="rId11"/>
    <p:sldId id="912" r:id="rId12"/>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01" autoAdjust="0"/>
    <p:restoredTop sz="94660"/>
  </p:normalViewPr>
  <p:slideViewPr>
    <p:cSldViewPr snapToGrid="0">
      <p:cViewPr varScale="1">
        <p:scale>
          <a:sx n="61" d="100"/>
          <a:sy n="61" d="100"/>
        </p:scale>
        <p:origin x="950" y="20"/>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D864EF8-74FE-40A1-902E-125A64E3EB0E}" type="datetimeFigureOut">
              <a:rPr kumimoji="1" lang="ja-JP" altLang="en-US" smtClean="0"/>
              <a:t>2025/3/25</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33223C1-63D0-4CA4-8D67-2118CF2CB847}" type="slidenum">
              <a:rPr kumimoji="1" lang="ja-JP" altLang="en-US" smtClean="0"/>
              <a:t>‹#›</a:t>
            </a:fld>
            <a:endParaRPr kumimoji="1" lang="ja-JP" altLang="en-US"/>
          </a:p>
        </p:txBody>
      </p:sp>
    </p:spTree>
    <p:extLst>
      <p:ext uri="{BB962C8B-B14F-4D97-AF65-F5344CB8AC3E}">
        <p14:creationId xmlns:p14="http://schemas.microsoft.com/office/powerpoint/2010/main" val="33723115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566209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481FBDB-3FE1-4E23-8A3E-D23037547262}"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4090792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975038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172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17190-F4F2-435C-9433-79F7AB9E97BF}" type="datetime1">
              <a:rPr kumimoji="1" lang="ja-JP" altLang="en-US" smtClean="0"/>
              <a:t>2025/3/25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1008162617"/>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BE731-6ED8-4A42-8A57-3C41D7584935}" type="datetime1">
              <a:rPr kumimoji="1" lang="ja-JP" altLang="en-US" smtClean="0"/>
              <a:t>2025/3/25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メイリオ" panose="020B0604030504040204" pitchFamily="50" charset="-128"/>
              </a:defRPr>
            </a:lvl1pPr>
          </a:lstStyle>
          <a:p>
            <a:endParaRPr kumimoji="1" lang="ja-JP" altLang="en-US"/>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rial" panose="020B0604020202020204" pitchFamily="34" charset="0"/>
                <a:ea typeface="メイリオ" panose="020B0604030504040204" pitchFamily="50" charset="-128"/>
              </a:defRPr>
            </a:lvl1pPr>
          </a:lstStyle>
          <a:p>
            <a:fld id="{E205D82C-95A1-431E-8E38-AA614A14CDCF}" type="slidenum">
              <a:rPr lang="ja-JP" altLang="en-US" smtClean="0"/>
              <a:pPr/>
              <a:t>‹#›</a:t>
            </a:fld>
            <a:endParaRPr lang="ja-JP" altLang="en-US" dirty="0"/>
          </a:p>
        </p:txBody>
      </p:sp>
      <p:pic>
        <p:nvPicPr>
          <p:cNvPr id="7" name="図 6">
            <a:extLst>
              <a:ext uri="{FF2B5EF4-FFF2-40B4-BE49-F238E27FC236}">
                <a16:creationId xmlns:a16="http://schemas.microsoft.com/office/drawing/2014/main" id="{D9445425-3AD1-45CB-BDD6-281EC62A9D6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08622" y="90311"/>
            <a:ext cx="746942" cy="701311"/>
          </a:xfrm>
          <a:prstGeom prst="rect">
            <a:avLst/>
          </a:prstGeom>
        </p:spPr>
      </p:pic>
    </p:spTree>
    <p:extLst>
      <p:ext uri="{BB962C8B-B14F-4D97-AF65-F5344CB8AC3E}">
        <p14:creationId xmlns:p14="http://schemas.microsoft.com/office/powerpoint/2010/main" val="1498423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7"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www.kkaneko.jp/ai/dn/index.html" TargetMode="External"/><Relationship Id="rId4" Type="http://schemas.openxmlformats.org/officeDocument/2006/relationships/image" Target="../media/image2.png"/><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alicevision.org/" TargetMode="External"/><Relationship Id="rId3" Type="http://schemas.openxmlformats.org/officeDocument/2006/relationships/image" Target="../media/image7.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04092" y="1122363"/>
            <a:ext cx="7954108" cy="2387600"/>
          </a:xfrm>
        </p:spPr>
        <p:txBody>
          <a:bodyPr>
            <a:noAutofit/>
          </a:bodyPr>
          <a:lstStyle/>
          <a:p>
            <a:r>
              <a:rPr lang="en-US" altLang="ja-JP" dirty="0"/>
              <a:t>dn-6. </a:t>
            </a:r>
            <a:r>
              <a:rPr lang="ja-JP" altLang="en-US" dirty="0"/>
              <a:t>３次元データベース，</a:t>
            </a:r>
            <a:br>
              <a:rPr lang="en-US" altLang="ja-JP" dirty="0"/>
            </a:br>
            <a:r>
              <a:rPr lang="ja-JP" altLang="en-US" dirty="0"/>
              <a:t>写真からの３次元再構成</a:t>
            </a:r>
            <a:br>
              <a:rPr lang="en-US" altLang="ja-JP" dirty="0"/>
            </a:br>
            <a:r>
              <a:rPr lang="ja-JP" altLang="en-US" dirty="0"/>
              <a:t>（</a:t>
            </a:r>
            <a:r>
              <a:rPr lang="en-US" altLang="ja-JP" dirty="0" err="1"/>
              <a:t>Meshroom</a:t>
            </a:r>
            <a:r>
              <a:rPr lang="en-US" altLang="ja-JP" dirty="0"/>
              <a:t> </a:t>
            </a:r>
            <a:r>
              <a:rPr lang="ja-JP" altLang="en-US" dirty="0"/>
              <a:t>を</a:t>
            </a:r>
            <a:r>
              <a:rPr lang="ja-JP" altLang="en-US"/>
              <a:t>使用）</a:t>
            </a:r>
            <a:endParaRPr lang="ja-JP" altLang="en-US" dirty="0"/>
          </a:p>
        </p:txBody>
      </p:sp>
      <p:sp>
        <p:nvSpPr>
          <p:cNvPr id="6" name="字幕 5">
            <a:extLst>
              <a:ext uri="{FF2B5EF4-FFF2-40B4-BE49-F238E27FC236}">
                <a16:creationId xmlns:a16="http://schemas.microsoft.com/office/drawing/2014/main" id="{C84E1CA8-AB97-4D64-AAA1-5B084FB85704}"/>
              </a:ext>
            </a:extLst>
          </p:cNvPr>
          <p:cNvSpPr>
            <a:spLocks noGrp="1"/>
          </p:cNvSpPr>
          <p:nvPr>
            <p:ph type="subTitle" idx="1"/>
          </p:nvPr>
        </p:nvSpPr>
        <p:spPr/>
        <p:txBody>
          <a:bodyPr>
            <a:noAutofit/>
          </a:bodyPr>
          <a:lstStyle/>
          <a:p>
            <a:r>
              <a:rPr lang="ja-JP" altLang="en-US" dirty="0"/>
              <a:t>（ディープラーニング入門演習）</a:t>
            </a:r>
            <a:endParaRPr lang="en-US" altLang="ja-JP" dirty="0"/>
          </a:p>
          <a:p>
            <a:r>
              <a:rPr lang="en-US" altLang="ja-JP" dirty="0"/>
              <a:t>URL: </a:t>
            </a:r>
            <a:r>
              <a:rPr lang="en-US" altLang="ja-JP" dirty="0">
                <a:hlinkClick r:id="rId3"/>
              </a:rPr>
              <a:t>https://www.kkaneko.jp/ai/dn/index.html</a:t>
            </a:r>
            <a:endParaRPr lang="en-US" altLang="ja-JP" dirty="0"/>
          </a:p>
          <a:p>
            <a:endParaRPr lang="ja-JP" altLang="en-US" dirty="0"/>
          </a:p>
        </p:txBody>
      </p:sp>
      <p:sp>
        <p:nvSpPr>
          <p:cNvPr id="4" name="スライド番号プレースホルダー 3"/>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9" name="正方形/長方形 8"/>
          <p:cNvSpPr/>
          <p:nvPr/>
        </p:nvSpPr>
        <p:spPr>
          <a:xfrm>
            <a:off x="3875482" y="4869762"/>
            <a:ext cx="1415772" cy="461665"/>
          </a:xfrm>
          <a:prstGeom prst="rect">
            <a:avLst/>
          </a:prstGeom>
        </p:spPr>
        <p:txBody>
          <a:bodyPr wrap="none">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金子邦彦</a:t>
            </a:r>
          </a:p>
        </p:txBody>
      </p:sp>
      <p:pic>
        <p:nvPicPr>
          <p:cNvPr id="7" name="Picture 2" descr="https://mirrors.creativecommons.org/presskit/buttons/88x31/png/by-nc-sa.e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1780" y="6105526"/>
            <a:ext cx="1433790" cy="501649"/>
          </a:xfrm>
          <a:prstGeom prst="rect">
            <a:avLst/>
          </a:prstGeom>
          <a:noFill/>
          <a:extLst>
            <a:ext uri="{909E8E84-426E-40DD-AFC4-6F175D3DCCD1}">
              <a14:hiddenFill xmlns:a14="http://schemas.microsoft.com/office/drawing/2010/main">
                <a:solidFill>
                  <a:srgbClr val="FFFFFF"/>
                </a:solidFill>
              </a14:hiddenFill>
            </a:ext>
          </a:extLst>
        </p:spPr>
      </p:pic>
      <p:pic>
        <p:nvPicPr>
          <p:cNvPr id="8" name="図 7" descr="メガネをかけた男性&#10;&#10;自動的に生成された説明">
            <a:extLst>
              <a:ext uri="{FF2B5EF4-FFF2-40B4-BE49-F238E27FC236}">
                <a16:creationId xmlns:a16="http://schemas.microsoft.com/office/drawing/2014/main" id="{4047DBB5-87E7-41C0-8239-B092FFAB73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89428" y="4610382"/>
            <a:ext cx="710957" cy="937036"/>
          </a:xfrm>
          <a:prstGeom prst="rect">
            <a:avLst/>
          </a:prstGeom>
        </p:spPr>
      </p:pic>
    </p:spTree>
    <p:extLst>
      <p:ext uri="{BB962C8B-B14F-4D97-AF65-F5344CB8AC3E}">
        <p14:creationId xmlns:p14="http://schemas.microsoft.com/office/powerpoint/2010/main" val="3291805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EBF0DB-BE52-4BD3-8E65-F38F1E9DC3E1}"/>
              </a:ext>
            </a:extLst>
          </p:cNvPr>
          <p:cNvSpPr>
            <a:spLocks noGrp="1"/>
          </p:cNvSpPr>
          <p:nvPr>
            <p:ph type="title"/>
          </p:nvPr>
        </p:nvSpPr>
        <p:spPr/>
        <p:txBody>
          <a:bodyPr>
            <a:normAutofit fontScale="90000"/>
          </a:bodyPr>
          <a:lstStyle/>
          <a:p>
            <a:r>
              <a:rPr lang="ja-JP" altLang="en-US" dirty="0"/>
              <a:t>③ ３次元データの確認</a:t>
            </a:r>
            <a:endParaRPr kumimoji="1" lang="ja-JP" altLang="en-US" dirty="0"/>
          </a:p>
        </p:txBody>
      </p:sp>
      <p:sp>
        <p:nvSpPr>
          <p:cNvPr id="3" name="コンテンツ プレースホルダー 2">
            <a:extLst>
              <a:ext uri="{FF2B5EF4-FFF2-40B4-BE49-F238E27FC236}">
                <a16:creationId xmlns:a16="http://schemas.microsoft.com/office/drawing/2014/main" id="{BCA3E820-0361-42BD-98D8-1FF6A5F163EE}"/>
              </a:ext>
            </a:extLst>
          </p:cNvPr>
          <p:cNvSpPr>
            <a:spLocks noGrp="1"/>
          </p:cNvSpPr>
          <p:nvPr>
            <p:ph idx="1"/>
          </p:nvPr>
        </p:nvSpPr>
        <p:spPr/>
        <p:txBody>
          <a:bodyPr>
            <a:normAutofit/>
          </a:bodyPr>
          <a:lstStyle/>
          <a:p>
            <a:r>
              <a:rPr kumimoji="1" lang="ja-JP" altLang="en-US" dirty="0"/>
              <a:t>オープンなソフトウエア </a:t>
            </a:r>
            <a:r>
              <a:rPr kumimoji="1" lang="en-US" altLang="ja-JP" dirty="0"/>
              <a:t>MeshLab </a:t>
            </a:r>
            <a:r>
              <a:rPr kumimoji="1" lang="ja-JP" altLang="en-US" dirty="0"/>
              <a:t>を使用</a:t>
            </a:r>
            <a:endParaRPr kumimoji="1" lang="en-US" altLang="ja-JP" dirty="0"/>
          </a:p>
          <a:p>
            <a:pPr marL="0" indent="0">
              <a:buNone/>
            </a:pPr>
            <a:r>
              <a:rPr lang="en-US" altLang="ja-JP" dirty="0"/>
              <a:t>URL: https://</a:t>
            </a:r>
            <a:r>
              <a:rPr lang="en-US" altLang="ja-JP" dirty="0" err="1"/>
              <a:t>www.meshlab.net</a:t>
            </a:r>
            <a:r>
              <a:rPr lang="en-US" altLang="ja-JP" dirty="0"/>
              <a:t>/</a:t>
            </a:r>
            <a:endParaRPr kumimoji="1" lang="en-US" altLang="ja-JP" dirty="0"/>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3381D213-6290-47FE-8951-5B0049FCF699}"/>
              </a:ext>
            </a:extLst>
          </p:cNvPr>
          <p:cNvSpPr>
            <a:spLocks noGrp="1"/>
          </p:cNvSpPr>
          <p:nvPr>
            <p:ph type="sldNum" sz="quarter" idx="12"/>
          </p:nvPr>
        </p:nvSpPr>
        <p:spPr/>
        <p:txBody>
          <a:bodyPr/>
          <a:lstStyle/>
          <a:p>
            <a:fld id="{E205D82C-95A1-431E-8E38-AA614A14CDCF}" type="slidenum">
              <a:rPr kumimoji="1" lang="ja-JP" altLang="en-US" smtClean="0"/>
              <a:t>10</a:t>
            </a:fld>
            <a:endParaRPr kumimoji="1" lang="ja-JP" altLang="en-US"/>
          </a:p>
        </p:txBody>
      </p:sp>
      <p:pic>
        <p:nvPicPr>
          <p:cNvPr id="6" name="図 5">
            <a:extLst>
              <a:ext uri="{FF2B5EF4-FFF2-40B4-BE49-F238E27FC236}">
                <a16:creationId xmlns:a16="http://schemas.microsoft.com/office/drawing/2014/main" id="{8368FB21-55D8-4E65-B736-CB82083C82DC}"/>
              </a:ext>
            </a:extLst>
          </p:cNvPr>
          <p:cNvPicPr>
            <a:picLocks noChangeAspect="1"/>
          </p:cNvPicPr>
          <p:nvPr/>
        </p:nvPicPr>
        <p:blipFill>
          <a:blip r:embed="rId2"/>
          <a:stretch>
            <a:fillRect/>
          </a:stretch>
        </p:blipFill>
        <p:spPr>
          <a:xfrm>
            <a:off x="1708484" y="2396738"/>
            <a:ext cx="4042611" cy="1643174"/>
          </a:xfrm>
          <a:prstGeom prst="rect">
            <a:avLst/>
          </a:prstGeom>
        </p:spPr>
      </p:pic>
    </p:spTree>
    <p:extLst>
      <p:ext uri="{BB962C8B-B14F-4D97-AF65-F5344CB8AC3E}">
        <p14:creationId xmlns:p14="http://schemas.microsoft.com/office/powerpoint/2010/main" val="3376558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30A9045-9996-474E-AC76-F9B78B0A9971}"/>
              </a:ext>
            </a:extLst>
          </p:cNvPr>
          <p:cNvSpPr>
            <a:spLocks noGrp="1"/>
          </p:cNvSpPr>
          <p:nvPr>
            <p:ph type="sldNum" sz="quarter" idx="12"/>
          </p:nvPr>
        </p:nvSpPr>
        <p:spPr/>
        <p:txBody>
          <a:bodyPr/>
          <a:lstStyle/>
          <a:p>
            <a:fld id="{E205D82C-95A1-431E-8E38-AA614A14CDCF}" type="slidenum">
              <a:rPr kumimoji="1" lang="ja-JP" altLang="en-US" smtClean="0"/>
              <a:t>11</a:t>
            </a:fld>
            <a:endParaRPr kumimoji="1" lang="ja-JP" altLang="en-US"/>
          </a:p>
        </p:txBody>
      </p:sp>
      <p:pic>
        <p:nvPicPr>
          <p:cNvPr id="4" name="図 3">
            <a:extLst>
              <a:ext uri="{FF2B5EF4-FFF2-40B4-BE49-F238E27FC236}">
                <a16:creationId xmlns:a16="http://schemas.microsoft.com/office/drawing/2014/main" id="{374EFD28-C3E3-404F-8371-A86648F021FB}"/>
              </a:ext>
            </a:extLst>
          </p:cNvPr>
          <p:cNvPicPr>
            <a:picLocks noChangeAspect="1"/>
          </p:cNvPicPr>
          <p:nvPr/>
        </p:nvPicPr>
        <p:blipFill>
          <a:blip r:embed="rId2"/>
          <a:stretch>
            <a:fillRect/>
          </a:stretch>
        </p:blipFill>
        <p:spPr>
          <a:xfrm>
            <a:off x="475247" y="788021"/>
            <a:ext cx="8193505" cy="4635883"/>
          </a:xfrm>
          <a:prstGeom prst="rect">
            <a:avLst/>
          </a:prstGeom>
        </p:spPr>
      </p:pic>
      <p:sp>
        <p:nvSpPr>
          <p:cNvPr id="5" name="テキスト ボックス 4">
            <a:extLst>
              <a:ext uri="{FF2B5EF4-FFF2-40B4-BE49-F238E27FC236}">
                <a16:creationId xmlns:a16="http://schemas.microsoft.com/office/drawing/2014/main" id="{A0352219-2120-461E-9487-037B3092D2AD}"/>
              </a:ext>
            </a:extLst>
          </p:cNvPr>
          <p:cNvSpPr txBox="1"/>
          <p:nvPr/>
        </p:nvSpPr>
        <p:spPr>
          <a:xfrm>
            <a:off x="1040732" y="5859379"/>
            <a:ext cx="5724644" cy="461665"/>
          </a:xfrm>
          <a:prstGeom prst="rect">
            <a:avLst/>
          </a:prstGeom>
          <a:noFill/>
        </p:spPr>
        <p:txBody>
          <a:bodyPr wrap="none" rtlCol="0">
            <a:spAutoFit/>
          </a:bodyPr>
          <a:lstStyle/>
          <a:p>
            <a:r>
              <a:rPr kumimoji="1" lang="ja-JP" altLang="en-US" sz="2400" dirty="0">
                <a:latin typeface="メイリオ" panose="020B0604030504040204" pitchFamily="50" charset="-128"/>
                <a:ea typeface="メイリオ" panose="020B0604030504040204" pitchFamily="50" charset="-128"/>
              </a:rPr>
              <a:t>マウス操作で回転などでき，確認できる</a:t>
            </a:r>
          </a:p>
        </p:txBody>
      </p:sp>
    </p:spTree>
    <p:extLst>
      <p:ext uri="{BB962C8B-B14F-4D97-AF65-F5344CB8AC3E}">
        <p14:creationId xmlns:p14="http://schemas.microsoft.com/office/powerpoint/2010/main" val="3003385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24BFD8-9F79-4706-816B-4756EBFCB50A}"/>
              </a:ext>
            </a:extLst>
          </p:cNvPr>
          <p:cNvSpPr>
            <a:spLocks noGrp="1"/>
          </p:cNvSpPr>
          <p:nvPr>
            <p:ph type="title"/>
          </p:nvPr>
        </p:nvSpPr>
        <p:spPr/>
        <p:txBody>
          <a:bodyPr>
            <a:normAutofit fontScale="90000"/>
          </a:bodyPr>
          <a:lstStyle/>
          <a:p>
            <a:endParaRPr kumimoji="1" lang="ja-JP" altLang="en-US"/>
          </a:p>
        </p:txBody>
      </p:sp>
      <p:sp>
        <p:nvSpPr>
          <p:cNvPr id="3" name="コンテンツ プレースホルダー 2">
            <a:extLst>
              <a:ext uri="{FF2B5EF4-FFF2-40B4-BE49-F238E27FC236}">
                <a16:creationId xmlns:a16="http://schemas.microsoft.com/office/drawing/2014/main" id="{3E8AFC40-C821-45F0-98CD-30C6B9A6E6F3}"/>
              </a:ext>
            </a:extLst>
          </p:cNvPr>
          <p:cNvSpPr>
            <a:spLocks noGrp="1"/>
          </p:cNvSpPr>
          <p:nvPr>
            <p:ph idx="1"/>
          </p:nvPr>
        </p:nvSpPr>
        <p:spPr>
          <a:xfrm>
            <a:off x="321845" y="846252"/>
            <a:ext cx="8461208" cy="5716973"/>
          </a:xfrm>
        </p:spPr>
        <p:txBody>
          <a:bodyPr>
            <a:normAutofit/>
          </a:bodyPr>
          <a:lstStyle/>
          <a:p>
            <a:r>
              <a:rPr kumimoji="1" lang="ja-JP" altLang="en-US" dirty="0"/>
              <a:t>ある</a:t>
            </a:r>
            <a:r>
              <a:rPr kumimoji="1" lang="ja-JP" altLang="en-US" b="1" dirty="0"/>
              <a:t>オブジェクト</a:t>
            </a:r>
            <a:r>
              <a:rPr kumimoji="1" lang="ja-JP" altLang="en-US" dirty="0"/>
              <a:t>を</a:t>
            </a:r>
            <a:r>
              <a:rPr kumimoji="1" lang="ja-JP" altLang="en-US" b="1" dirty="0"/>
              <a:t>さまざまな方向から撮影した写真</a:t>
            </a:r>
            <a:r>
              <a:rPr kumimoji="1" lang="ja-JP" altLang="en-US" dirty="0"/>
              <a:t>（数十枚以上）を</a:t>
            </a:r>
            <a:r>
              <a:rPr kumimoji="1" lang="ja-JP" altLang="en-US" b="1" dirty="0"/>
              <a:t>コンピュータ処理</a:t>
            </a:r>
            <a:r>
              <a:rPr kumimoji="1" lang="ja-JP" altLang="en-US" dirty="0"/>
              <a:t>して、</a:t>
            </a:r>
            <a:r>
              <a:rPr kumimoji="1" lang="ja-JP" altLang="en-US" b="1" dirty="0"/>
              <a:t>立体データ</a:t>
            </a:r>
            <a:r>
              <a:rPr kumimoji="1" lang="ja-JP" altLang="en-US" dirty="0"/>
              <a:t>を作る</a:t>
            </a:r>
            <a:endParaRPr kumimoji="1" lang="en-US" altLang="ja-JP" dirty="0"/>
          </a:p>
          <a:p>
            <a:endParaRPr lang="en-US" altLang="ja-JP" dirty="0"/>
          </a:p>
          <a:p>
            <a:pPr marL="0" indent="0">
              <a:buNone/>
            </a:pPr>
            <a:endParaRPr kumimoji="1" lang="en-US" altLang="ja-JP" dirty="0"/>
          </a:p>
        </p:txBody>
      </p:sp>
      <p:sp>
        <p:nvSpPr>
          <p:cNvPr id="4" name="スライド番号プレースホルダー 3">
            <a:extLst>
              <a:ext uri="{FF2B5EF4-FFF2-40B4-BE49-F238E27FC236}">
                <a16:creationId xmlns:a16="http://schemas.microsoft.com/office/drawing/2014/main" id="{15C68A9B-5042-45E6-8866-006896FC1C2B}"/>
              </a:ext>
            </a:extLst>
          </p:cNvPr>
          <p:cNvSpPr>
            <a:spLocks noGrp="1"/>
          </p:cNvSpPr>
          <p:nvPr>
            <p:ph type="sldNum" sz="quarter" idx="12"/>
          </p:nvPr>
        </p:nvSpPr>
        <p:spPr/>
        <p:txBody>
          <a:bodyPr/>
          <a:lstStyle/>
          <a:p>
            <a:fld id="{E205D82C-95A1-431E-8E38-AA614A14CDCF}" type="slidenum">
              <a:rPr kumimoji="1" lang="ja-JP" altLang="en-US" smtClean="0"/>
              <a:t>2</a:t>
            </a:fld>
            <a:endParaRPr kumimoji="1" lang="ja-JP" altLang="en-US"/>
          </a:p>
        </p:txBody>
      </p:sp>
    </p:spTree>
    <p:extLst>
      <p:ext uri="{BB962C8B-B14F-4D97-AF65-F5344CB8AC3E}">
        <p14:creationId xmlns:p14="http://schemas.microsoft.com/office/powerpoint/2010/main" val="1166937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24BFD8-9F79-4706-816B-4756EBFCB50A}"/>
              </a:ext>
            </a:extLst>
          </p:cNvPr>
          <p:cNvSpPr>
            <a:spLocks noGrp="1"/>
          </p:cNvSpPr>
          <p:nvPr>
            <p:ph type="title"/>
          </p:nvPr>
        </p:nvSpPr>
        <p:spPr/>
        <p:txBody>
          <a:bodyPr>
            <a:normAutofit fontScale="90000"/>
          </a:bodyPr>
          <a:lstStyle/>
          <a:p>
            <a:endParaRPr kumimoji="1" lang="ja-JP" altLang="en-US"/>
          </a:p>
        </p:txBody>
      </p:sp>
      <p:sp>
        <p:nvSpPr>
          <p:cNvPr id="3" name="コンテンツ プレースホルダー 2">
            <a:extLst>
              <a:ext uri="{FF2B5EF4-FFF2-40B4-BE49-F238E27FC236}">
                <a16:creationId xmlns:a16="http://schemas.microsoft.com/office/drawing/2014/main" id="{3E8AFC40-C821-45F0-98CD-30C6B9A6E6F3}"/>
              </a:ext>
            </a:extLst>
          </p:cNvPr>
          <p:cNvSpPr>
            <a:spLocks noGrp="1"/>
          </p:cNvSpPr>
          <p:nvPr>
            <p:ph idx="1"/>
          </p:nvPr>
        </p:nvSpPr>
        <p:spPr>
          <a:xfrm>
            <a:off x="321845" y="846252"/>
            <a:ext cx="8461208" cy="5716973"/>
          </a:xfrm>
        </p:spPr>
        <p:txBody>
          <a:bodyPr>
            <a:normAutofit/>
          </a:bodyPr>
          <a:lstStyle/>
          <a:p>
            <a:r>
              <a:rPr kumimoji="1" lang="ja-JP" altLang="en-US" dirty="0"/>
              <a:t>お断り</a:t>
            </a:r>
            <a:endParaRPr kumimoji="1" lang="en-US" altLang="ja-JP" dirty="0"/>
          </a:p>
          <a:p>
            <a:pPr marL="0" indent="0">
              <a:buNone/>
            </a:pPr>
            <a:r>
              <a:rPr lang="ja-JP" altLang="en-US" dirty="0"/>
              <a:t>実習には、</a:t>
            </a:r>
            <a:r>
              <a:rPr lang="en-US" altLang="ja-JP" b="1" dirty="0"/>
              <a:t>NVIDIA GPU </a:t>
            </a:r>
            <a:r>
              <a:rPr lang="ja-JP" altLang="en-US" b="1" dirty="0"/>
              <a:t>搭載の　</a:t>
            </a:r>
            <a:r>
              <a:rPr lang="en-US" altLang="ja-JP" b="1" dirty="0"/>
              <a:t>Windows </a:t>
            </a:r>
            <a:r>
              <a:rPr lang="ja-JP" altLang="en-US" b="1" dirty="0"/>
              <a:t>パソコンが必要</a:t>
            </a:r>
            <a:r>
              <a:rPr lang="ja-JP" altLang="en-US" dirty="0"/>
              <a:t>になります。「健康調査」に回答済みの学生は、事前予約の上、金子研究室のパソコンを使用できます。</a:t>
            </a:r>
            <a:endParaRPr lang="en-US" altLang="ja-JP" dirty="0"/>
          </a:p>
          <a:p>
            <a:pPr marL="0" indent="0">
              <a:buNone/>
            </a:pPr>
            <a:r>
              <a:rPr lang="ja-JP" altLang="en-US" dirty="0"/>
              <a:t>　　</a:t>
            </a:r>
            <a:r>
              <a:rPr lang="en-US" altLang="ja-JP" dirty="0"/>
              <a:t>NVIDIA </a:t>
            </a:r>
            <a:r>
              <a:rPr lang="en-US" altLang="ja-JP" dirty="0" err="1"/>
              <a:t>xxxx</a:t>
            </a:r>
            <a:r>
              <a:rPr lang="ja-JP" altLang="en-US" dirty="0"/>
              <a:t> のようなボード</a:t>
            </a:r>
            <a:endParaRPr lang="en-US" altLang="ja-JP" dirty="0"/>
          </a:p>
          <a:p>
            <a:pPr marL="0" indent="0">
              <a:buNone/>
            </a:pPr>
            <a:endParaRPr lang="en-US" altLang="ja-JP" dirty="0"/>
          </a:p>
          <a:p>
            <a:pPr marL="0" indent="0">
              <a:buNone/>
            </a:pPr>
            <a:r>
              <a:rPr kumimoji="1" lang="en-US" altLang="ja-JP" dirty="0"/>
              <a:t>   GPU </a:t>
            </a:r>
            <a:r>
              <a:rPr kumimoji="1" lang="ja-JP" altLang="en-US" dirty="0"/>
              <a:t>とは：</a:t>
            </a:r>
            <a:r>
              <a:rPr lang="ja-JP" altLang="en-US" dirty="0"/>
              <a:t>グラフィックス・プロセッシング・ユニットの略。３次元コンピュータグラフィックスや人工知能などでの大量演算を高速に行えるプロセッサ。</a:t>
            </a:r>
            <a:endParaRPr kumimoji="1" lang="ja-JP" altLang="en-US" dirty="0"/>
          </a:p>
        </p:txBody>
      </p:sp>
      <p:sp>
        <p:nvSpPr>
          <p:cNvPr id="4" name="スライド番号プレースホルダー 3">
            <a:extLst>
              <a:ext uri="{FF2B5EF4-FFF2-40B4-BE49-F238E27FC236}">
                <a16:creationId xmlns:a16="http://schemas.microsoft.com/office/drawing/2014/main" id="{15C68A9B-5042-45E6-8866-006896FC1C2B}"/>
              </a:ext>
            </a:extLst>
          </p:cNvPr>
          <p:cNvSpPr>
            <a:spLocks noGrp="1"/>
          </p:cNvSpPr>
          <p:nvPr>
            <p:ph type="sldNum" sz="quarter" idx="12"/>
          </p:nvPr>
        </p:nvSpPr>
        <p:spPr/>
        <p:txBody>
          <a:bodyPr/>
          <a:lstStyle/>
          <a:p>
            <a:fld id="{E205D82C-95A1-431E-8E38-AA614A14CDCF}" type="slidenum">
              <a:rPr kumimoji="1" lang="ja-JP" altLang="en-US" smtClean="0"/>
              <a:t>3</a:t>
            </a:fld>
            <a:endParaRPr kumimoji="1" lang="ja-JP" altLang="en-US"/>
          </a:p>
        </p:txBody>
      </p:sp>
    </p:spTree>
    <p:extLst>
      <p:ext uri="{BB962C8B-B14F-4D97-AF65-F5344CB8AC3E}">
        <p14:creationId xmlns:p14="http://schemas.microsoft.com/office/powerpoint/2010/main" val="26359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6701AC-1453-401D-958B-CD207969D543}"/>
              </a:ext>
            </a:extLst>
          </p:cNvPr>
          <p:cNvSpPr>
            <a:spLocks noGrp="1"/>
          </p:cNvSpPr>
          <p:nvPr>
            <p:ph type="title"/>
          </p:nvPr>
        </p:nvSpPr>
        <p:spPr/>
        <p:txBody>
          <a:bodyPr>
            <a:normAutofit fontScale="90000"/>
          </a:bodyPr>
          <a:lstStyle/>
          <a:p>
            <a:r>
              <a:rPr lang="ja-JP" altLang="en-US" dirty="0"/>
              <a:t>３次元データベース</a:t>
            </a:r>
            <a:endParaRPr kumimoji="1" lang="ja-JP" altLang="en-US" dirty="0"/>
          </a:p>
        </p:txBody>
      </p:sp>
      <p:sp>
        <p:nvSpPr>
          <p:cNvPr id="3" name="コンテンツ プレースホルダー 2">
            <a:extLst>
              <a:ext uri="{FF2B5EF4-FFF2-40B4-BE49-F238E27FC236}">
                <a16:creationId xmlns:a16="http://schemas.microsoft.com/office/drawing/2014/main" id="{C809C0C7-4447-4013-B200-15C0FD2EF75D}"/>
              </a:ext>
            </a:extLst>
          </p:cNvPr>
          <p:cNvSpPr>
            <a:spLocks noGrp="1"/>
          </p:cNvSpPr>
          <p:nvPr>
            <p:ph idx="1"/>
          </p:nvPr>
        </p:nvSpPr>
        <p:spPr/>
        <p:txBody>
          <a:bodyPr/>
          <a:lstStyle/>
          <a:p>
            <a:r>
              <a:rPr kumimoji="1" lang="ja-JP" altLang="en-US" dirty="0"/>
              <a:t>３次元のオブジェクトを扱うデータベース</a:t>
            </a:r>
          </a:p>
        </p:txBody>
      </p:sp>
      <p:sp>
        <p:nvSpPr>
          <p:cNvPr id="4" name="スライド番号プレースホルダー 3">
            <a:extLst>
              <a:ext uri="{FF2B5EF4-FFF2-40B4-BE49-F238E27FC236}">
                <a16:creationId xmlns:a16="http://schemas.microsoft.com/office/drawing/2014/main" id="{FCC61610-1C97-4CF6-B242-6EDB29F72ADB}"/>
              </a:ext>
            </a:extLst>
          </p:cNvPr>
          <p:cNvSpPr>
            <a:spLocks noGrp="1"/>
          </p:cNvSpPr>
          <p:nvPr>
            <p:ph type="sldNum" sz="quarter" idx="12"/>
          </p:nvPr>
        </p:nvSpPr>
        <p:spPr/>
        <p:txBody>
          <a:bodyPr/>
          <a:lstStyle/>
          <a:p>
            <a:fld id="{E205D82C-95A1-431E-8E38-AA614A14CDCF}" type="slidenum">
              <a:rPr kumimoji="1" lang="ja-JP" altLang="en-US" smtClean="0"/>
              <a:t>4</a:t>
            </a:fld>
            <a:endParaRPr kumimoji="1" lang="ja-JP" altLang="en-US"/>
          </a:p>
        </p:txBody>
      </p:sp>
    </p:spTree>
    <p:extLst>
      <p:ext uri="{BB962C8B-B14F-4D97-AF65-F5344CB8AC3E}">
        <p14:creationId xmlns:p14="http://schemas.microsoft.com/office/powerpoint/2010/main" val="4119435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6701AC-1453-401D-958B-CD207969D543}"/>
              </a:ext>
            </a:extLst>
          </p:cNvPr>
          <p:cNvSpPr>
            <a:spLocks noGrp="1"/>
          </p:cNvSpPr>
          <p:nvPr>
            <p:ph type="title"/>
          </p:nvPr>
        </p:nvSpPr>
        <p:spPr/>
        <p:txBody>
          <a:bodyPr>
            <a:normAutofit fontScale="90000"/>
          </a:bodyPr>
          <a:lstStyle/>
          <a:p>
            <a:r>
              <a:rPr kumimoji="1" lang="ja-JP" altLang="en-US" dirty="0"/>
              <a:t>写真からの立体再構成</a:t>
            </a:r>
          </a:p>
        </p:txBody>
      </p:sp>
      <p:sp>
        <p:nvSpPr>
          <p:cNvPr id="4" name="スライド番号プレースホルダー 3">
            <a:extLst>
              <a:ext uri="{FF2B5EF4-FFF2-40B4-BE49-F238E27FC236}">
                <a16:creationId xmlns:a16="http://schemas.microsoft.com/office/drawing/2014/main" id="{FCC61610-1C97-4CF6-B242-6EDB29F72ADB}"/>
              </a:ext>
            </a:extLst>
          </p:cNvPr>
          <p:cNvSpPr>
            <a:spLocks noGrp="1"/>
          </p:cNvSpPr>
          <p:nvPr>
            <p:ph type="sldNum" sz="quarter" idx="12"/>
          </p:nvPr>
        </p:nvSpPr>
        <p:spPr/>
        <p:txBody>
          <a:bodyPr/>
          <a:lstStyle/>
          <a:p>
            <a:fld id="{E205D82C-95A1-431E-8E38-AA614A14CDCF}" type="slidenum">
              <a:rPr kumimoji="1" lang="ja-JP" altLang="en-US" smtClean="0"/>
              <a:t>5</a:t>
            </a:fld>
            <a:endParaRPr kumimoji="1" lang="ja-JP" altLang="en-US"/>
          </a:p>
        </p:txBody>
      </p:sp>
      <p:sp>
        <p:nvSpPr>
          <p:cNvPr id="7" name="矢印: 右 6">
            <a:extLst>
              <a:ext uri="{FF2B5EF4-FFF2-40B4-BE49-F238E27FC236}">
                <a16:creationId xmlns:a16="http://schemas.microsoft.com/office/drawing/2014/main" id="{70EF811B-74AB-4860-827E-F75B81699F91}"/>
              </a:ext>
            </a:extLst>
          </p:cNvPr>
          <p:cNvSpPr/>
          <p:nvPr/>
        </p:nvSpPr>
        <p:spPr>
          <a:xfrm>
            <a:off x="4433637" y="2689058"/>
            <a:ext cx="360947" cy="18107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DB08E2CD-DF8D-44FE-B765-BC5184FD769B}"/>
              </a:ext>
            </a:extLst>
          </p:cNvPr>
          <p:cNvPicPr>
            <a:picLocks noChangeAspect="1"/>
          </p:cNvPicPr>
          <p:nvPr/>
        </p:nvPicPr>
        <p:blipFill>
          <a:blip r:embed="rId2"/>
          <a:stretch>
            <a:fillRect/>
          </a:stretch>
        </p:blipFill>
        <p:spPr>
          <a:xfrm>
            <a:off x="187572" y="2014519"/>
            <a:ext cx="4010413" cy="2828962"/>
          </a:xfrm>
          <a:prstGeom prst="rect">
            <a:avLst/>
          </a:prstGeom>
        </p:spPr>
      </p:pic>
      <p:sp>
        <p:nvSpPr>
          <p:cNvPr id="11" name="テキスト ボックス 10">
            <a:extLst>
              <a:ext uri="{FF2B5EF4-FFF2-40B4-BE49-F238E27FC236}">
                <a16:creationId xmlns:a16="http://schemas.microsoft.com/office/drawing/2014/main" id="{0BC7E8B5-635A-4A92-BE84-A6D88AC073B8}"/>
              </a:ext>
            </a:extLst>
          </p:cNvPr>
          <p:cNvSpPr txBox="1"/>
          <p:nvPr/>
        </p:nvSpPr>
        <p:spPr>
          <a:xfrm>
            <a:off x="321845" y="5208489"/>
            <a:ext cx="3886200" cy="830997"/>
          </a:xfrm>
          <a:prstGeom prst="rect">
            <a:avLst/>
          </a:prstGeom>
          <a:noFill/>
        </p:spPr>
        <p:txBody>
          <a:bodyPr wrap="square">
            <a:spAutoFit/>
          </a:bodyPr>
          <a:lstStyle/>
          <a:p>
            <a:r>
              <a:rPr lang="ja-JP" altLang="en-US" sz="2400" dirty="0">
                <a:latin typeface="メイリオ" panose="020B0604030504040204" pitchFamily="50" charset="-128"/>
                <a:ea typeface="メイリオ" panose="020B0604030504040204" pitchFamily="50" charset="-128"/>
              </a:rPr>
              <a:t>オブジェクトを様々な方向から撮影</a:t>
            </a:r>
          </a:p>
        </p:txBody>
      </p:sp>
      <p:pic>
        <p:nvPicPr>
          <p:cNvPr id="13" name="図 12">
            <a:extLst>
              <a:ext uri="{FF2B5EF4-FFF2-40B4-BE49-F238E27FC236}">
                <a16:creationId xmlns:a16="http://schemas.microsoft.com/office/drawing/2014/main" id="{AF662C69-FD3F-45C3-8995-A1043BA9EF64}"/>
              </a:ext>
            </a:extLst>
          </p:cNvPr>
          <p:cNvPicPr>
            <a:picLocks noChangeAspect="1"/>
          </p:cNvPicPr>
          <p:nvPr/>
        </p:nvPicPr>
        <p:blipFill>
          <a:blip r:embed="rId3"/>
          <a:stretch>
            <a:fillRect/>
          </a:stretch>
        </p:blipFill>
        <p:spPr>
          <a:xfrm>
            <a:off x="5232398" y="1403246"/>
            <a:ext cx="3305345" cy="2025754"/>
          </a:xfrm>
          <a:prstGeom prst="rect">
            <a:avLst/>
          </a:prstGeom>
        </p:spPr>
      </p:pic>
      <p:pic>
        <p:nvPicPr>
          <p:cNvPr id="15" name="図 14">
            <a:extLst>
              <a:ext uri="{FF2B5EF4-FFF2-40B4-BE49-F238E27FC236}">
                <a16:creationId xmlns:a16="http://schemas.microsoft.com/office/drawing/2014/main" id="{1D9DBE62-A6C5-42E7-8248-C70814BB056C}"/>
              </a:ext>
            </a:extLst>
          </p:cNvPr>
          <p:cNvPicPr>
            <a:picLocks noChangeAspect="1"/>
          </p:cNvPicPr>
          <p:nvPr/>
        </p:nvPicPr>
        <p:blipFill>
          <a:blip r:embed="rId4"/>
          <a:stretch>
            <a:fillRect/>
          </a:stretch>
        </p:blipFill>
        <p:spPr>
          <a:xfrm>
            <a:off x="5232398" y="3655834"/>
            <a:ext cx="3305345" cy="2289397"/>
          </a:xfrm>
          <a:prstGeom prst="rect">
            <a:avLst/>
          </a:prstGeom>
        </p:spPr>
      </p:pic>
      <p:sp>
        <p:nvSpPr>
          <p:cNvPr id="16" name="テキスト ボックス 15">
            <a:extLst>
              <a:ext uri="{FF2B5EF4-FFF2-40B4-BE49-F238E27FC236}">
                <a16:creationId xmlns:a16="http://schemas.microsoft.com/office/drawing/2014/main" id="{B0BBEA3D-0CAE-4B60-89CC-896F26CED5FE}"/>
              </a:ext>
            </a:extLst>
          </p:cNvPr>
          <p:cNvSpPr txBox="1"/>
          <p:nvPr/>
        </p:nvSpPr>
        <p:spPr>
          <a:xfrm>
            <a:off x="4998118" y="5956692"/>
            <a:ext cx="3886200" cy="830997"/>
          </a:xfrm>
          <a:prstGeom prst="rect">
            <a:avLst/>
          </a:prstGeom>
          <a:noFill/>
        </p:spPr>
        <p:txBody>
          <a:bodyPr wrap="square">
            <a:spAutoFit/>
          </a:bodyPr>
          <a:lstStyle/>
          <a:p>
            <a:r>
              <a:rPr lang="ja-JP" altLang="en-US" sz="2400" dirty="0">
                <a:latin typeface="メイリオ" panose="020B0604030504040204" pitchFamily="50" charset="-128"/>
                <a:ea typeface="メイリオ" panose="020B0604030504040204" pitchFamily="50" charset="-128"/>
              </a:rPr>
              <a:t>コンピュータでの処理により、３次元データを得る</a:t>
            </a:r>
          </a:p>
        </p:txBody>
      </p:sp>
    </p:spTree>
    <p:extLst>
      <p:ext uri="{BB962C8B-B14F-4D97-AF65-F5344CB8AC3E}">
        <p14:creationId xmlns:p14="http://schemas.microsoft.com/office/powerpoint/2010/main" val="3363740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EBF0DB-BE52-4BD3-8E65-F38F1E9DC3E1}"/>
              </a:ext>
            </a:extLst>
          </p:cNvPr>
          <p:cNvSpPr>
            <a:spLocks noGrp="1"/>
          </p:cNvSpPr>
          <p:nvPr>
            <p:ph type="title"/>
          </p:nvPr>
        </p:nvSpPr>
        <p:spPr/>
        <p:txBody>
          <a:bodyPr>
            <a:normAutofit fontScale="90000"/>
          </a:bodyPr>
          <a:lstStyle/>
          <a:p>
            <a:r>
              <a:rPr lang="ja-JP" altLang="en-US" dirty="0"/>
              <a:t>① 写真撮影</a:t>
            </a:r>
            <a:endParaRPr kumimoji="1" lang="ja-JP" altLang="en-US" dirty="0"/>
          </a:p>
        </p:txBody>
      </p:sp>
      <p:sp>
        <p:nvSpPr>
          <p:cNvPr id="3" name="コンテンツ プレースホルダー 2">
            <a:extLst>
              <a:ext uri="{FF2B5EF4-FFF2-40B4-BE49-F238E27FC236}">
                <a16:creationId xmlns:a16="http://schemas.microsoft.com/office/drawing/2014/main" id="{BCA3E820-0361-42BD-98D8-1FF6A5F163EE}"/>
              </a:ext>
            </a:extLst>
          </p:cNvPr>
          <p:cNvSpPr>
            <a:spLocks noGrp="1"/>
          </p:cNvSpPr>
          <p:nvPr>
            <p:ph idx="1"/>
          </p:nvPr>
        </p:nvSpPr>
        <p:spPr/>
        <p:txBody>
          <a:bodyPr>
            <a:normAutofit lnSpcReduction="10000"/>
          </a:bodyPr>
          <a:lstStyle/>
          <a:p>
            <a:r>
              <a:rPr kumimoji="1" lang="ja-JP" altLang="en-US" b="1" dirty="0"/>
              <a:t>オブジェクトを様々な方向から撮影</a:t>
            </a:r>
            <a:endParaRPr kumimoji="1" lang="en-US" altLang="ja-JP" b="1" dirty="0"/>
          </a:p>
          <a:p>
            <a:pPr marL="0" indent="0">
              <a:buNone/>
            </a:pPr>
            <a:r>
              <a:rPr lang="ja-JP" altLang="en-US" dirty="0"/>
              <a:t>　</a:t>
            </a:r>
            <a:r>
              <a:rPr lang="en-US" altLang="ja-JP" dirty="0"/>
              <a:t>	</a:t>
            </a:r>
            <a:r>
              <a:rPr lang="ja-JP" altLang="en-US" dirty="0"/>
              <a:t>屋内でも，屋外でも（安全に注意）</a:t>
            </a:r>
            <a:br>
              <a:rPr lang="en-US" altLang="ja-JP" dirty="0"/>
            </a:br>
            <a:endParaRPr lang="en-US" altLang="ja-JP" dirty="0"/>
          </a:p>
          <a:p>
            <a:r>
              <a:rPr lang="ja-JP" altLang="en-US" dirty="0"/>
              <a:t>撮影中は、オブジェクトを動かしてはいけない</a:t>
            </a:r>
            <a:endParaRPr lang="en-US" altLang="ja-JP" dirty="0"/>
          </a:p>
          <a:p>
            <a:endParaRPr kumimoji="1" lang="en-US" altLang="ja-JP" dirty="0"/>
          </a:p>
          <a:p>
            <a:r>
              <a:rPr kumimoji="1" lang="ja-JP" altLang="en-US" dirty="0"/>
              <a:t>写真の中に、余分なもの（撮影者自身や撮影者の影）が映りこまないこと</a:t>
            </a:r>
            <a:endParaRPr kumimoji="1" lang="en-US" altLang="ja-JP" dirty="0"/>
          </a:p>
          <a:p>
            <a:endParaRPr lang="en-US" altLang="ja-JP" dirty="0"/>
          </a:p>
          <a:p>
            <a:r>
              <a:rPr lang="ja-JP" altLang="en-US" dirty="0"/>
              <a:t>それぞれの写真が、互いに </a:t>
            </a:r>
            <a:r>
              <a:rPr lang="en-US" altLang="ja-JP" b="1" dirty="0"/>
              <a:t>2/3 </a:t>
            </a:r>
            <a:r>
              <a:rPr lang="ja-JP" altLang="en-US" b="1" dirty="0"/>
              <a:t>ずつくらい重なり合うように</a:t>
            </a:r>
            <a:r>
              <a:rPr lang="ja-JP" altLang="en-US" dirty="0"/>
              <a:t>、少しずつ、カメラを動かしながら撮影．</a:t>
            </a:r>
            <a:r>
              <a:rPr lang="ja-JP" altLang="en-US" b="1" dirty="0"/>
              <a:t>数十枚以上</a:t>
            </a:r>
            <a:endParaRPr kumimoji="1" lang="ja-JP" altLang="en-US" b="1" dirty="0"/>
          </a:p>
        </p:txBody>
      </p:sp>
      <p:sp>
        <p:nvSpPr>
          <p:cNvPr id="4" name="スライド番号プレースホルダー 3">
            <a:extLst>
              <a:ext uri="{FF2B5EF4-FFF2-40B4-BE49-F238E27FC236}">
                <a16:creationId xmlns:a16="http://schemas.microsoft.com/office/drawing/2014/main" id="{3381D213-6290-47FE-8951-5B0049FCF699}"/>
              </a:ext>
            </a:extLst>
          </p:cNvPr>
          <p:cNvSpPr>
            <a:spLocks noGrp="1"/>
          </p:cNvSpPr>
          <p:nvPr>
            <p:ph type="sldNum" sz="quarter" idx="12"/>
          </p:nvPr>
        </p:nvSpPr>
        <p:spPr/>
        <p:txBody>
          <a:bodyPr/>
          <a:lstStyle/>
          <a:p>
            <a:fld id="{E205D82C-95A1-431E-8E38-AA614A14CDCF}" type="slidenum">
              <a:rPr kumimoji="1" lang="ja-JP" altLang="en-US" smtClean="0"/>
              <a:t>6</a:t>
            </a:fld>
            <a:endParaRPr kumimoji="1" lang="ja-JP" altLang="en-US"/>
          </a:p>
        </p:txBody>
      </p:sp>
    </p:spTree>
    <p:extLst>
      <p:ext uri="{BB962C8B-B14F-4D97-AF65-F5344CB8AC3E}">
        <p14:creationId xmlns:p14="http://schemas.microsoft.com/office/powerpoint/2010/main" val="2595146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EBF0DB-BE52-4BD3-8E65-F38F1E9DC3E1}"/>
              </a:ext>
            </a:extLst>
          </p:cNvPr>
          <p:cNvSpPr>
            <a:spLocks noGrp="1"/>
          </p:cNvSpPr>
          <p:nvPr>
            <p:ph type="title"/>
          </p:nvPr>
        </p:nvSpPr>
        <p:spPr/>
        <p:txBody>
          <a:bodyPr>
            <a:normAutofit fontScale="90000"/>
          </a:bodyPr>
          <a:lstStyle/>
          <a:p>
            <a:r>
              <a:rPr lang="ja-JP" altLang="en-US" dirty="0"/>
              <a:t>② 写真からの立体再構成（写真測量）</a:t>
            </a:r>
            <a:endParaRPr kumimoji="1" lang="ja-JP" altLang="en-US" dirty="0"/>
          </a:p>
        </p:txBody>
      </p:sp>
      <p:sp>
        <p:nvSpPr>
          <p:cNvPr id="3" name="コンテンツ プレースホルダー 2">
            <a:extLst>
              <a:ext uri="{FF2B5EF4-FFF2-40B4-BE49-F238E27FC236}">
                <a16:creationId xmlns:a16="http://schemas.microsoft.com/office/drawing/2014/main" id="{BCA3E820-0361-42BD-98D8-1FF6A5F163EE}"/>
              </a:ext>
            </a:extLst>
          </p:cNvPr>
          <p:cNvSpPr>
            <a:spLocks noGrp="1"/>
          </p:cNvSpPr>
          <p:nvPr>
            <p:ph idx="1"/>
          </p:nvPr>
        </p:nvSpPr>
        <p:spPr/>
        <p:txBody>
          <a:bodyPr>
            <a:normAutofit/>
          </a:bodyPr>
          <a:lstStyle/>
          <a:p>
            <a:r>
              <a:rPr kumimoji="1" lang="ja-JP" altLang="en-US" dirty="0"/>
              <a:t>オープンなソフトウエア </a:t>
            </a:r>
            <a:r>
              <a:rPr kumimoji="1" lang="en-US" altLang="ja-JP" dirty="0" err="1"/>
              <a:t>Meshroom</a:t>
            </a:r>
            <a:r>
              <a:rPr kumimoji="1" lang="en-US" altLang="ja-JP" dirty="0"/>
              <a:t> </a:t>
            </a:r>
            <a:r>
              <a:rPr kumimoji="1" lang="ja-JP" altLang="en-US" dirty="0"/>
              <a:t>を使用</a:t>
            </a:r>
            <a:endParaRPr kumimoji="1" lang="en-US" altLang="ja-JP" dirty="0"/>
          </a:p>
          <a:p>
            <a:pPr marL="0" indent="0">
              <a:buNone/>
            </a:pPr>
            <a:r>
              <a:rPr lang="en-US" altLang="ja-JP" dirty="0"/>
              <a:t>URL: </a:t>
            </a:r>
            <a:r>
              <a:rPr lang="en-US" altLang="ja-JP" dirty="0">
                <a:hlinkClick r:id="rId2"/>
              </a:rPr>
              <a:t>https://</a:t>
            </a:r>
            <a:r>
              <a:rPr lang="en-US" altLang="ja-JP" dirty="0" err="1">
                <a:hlinkClick r:id="rId2"/>
              </a:rPr>
              <a:t>alicevision.org</a:t>
            </a:r>
            <a:r>
              <a:rPr lang="en-US" altLang="ja-JP" dirty="0">
                <a:hlinkClick r:id="rId2"/>
              </a:rPr>
              <a:t>/</a:t>
            </a:r>
            <a:endParaRPr lang="en-US" altLang="ja-JP" dirty="0"/>
          </a:p>
          <a:p>
            <a:pPr marL="0" indent="0">
              <a:buNone/>
            </a:pPr>
            <a:r>
              <a:rPr lang="en-US" altLang="ja-JP" dirty="0"/>
              <a:t>Windows </a:t>
            </a:r>
            <a:r>
              <a:rPr lang="ja-JP" altLang="en-US" dirty="0"/>
              <a:t>パソコンで使うときは </a:t>
            </a:r>
            <a:r>
              <a:rPr lang="en-US" altLang="ja-JP" dirty="0"/>
              <a:t>Windows </a:t>
            </a:r>
            <a:r>
              <a:rPr lang="ja-JP" altLang="en-US" dirty="0"/>
              <a:t>版を選ぶ</a:t>
            </a:r>
            <a:endParaRPr lang="en-US" altLang="ja-JP" dirty="0"/>
          </a:p>
          <a:p>
            <a:endParaRPr kumimoji="1" lang="en-US" altLang="ja-JP" dirty="0"/>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3381D213-6290-47FE-8951-5B0049FCF699}"/>
              </a:ext>
            </a:extLst>
          </p:cNvPr>
          <p:cNvSpPr>
            <a:spLocks noGrp="1"/>
          </p:cNvSpPr>
          <p:nvPr>
            <p:ph type="sldNum" sz="quarter" idx="12"/>
          </p:nvPr>
        </p:nvSpPr>
        <p:spPr/>
        <p:txBody>
          <a:bodyPr/>
          <a:lstStyle/>
          <a:p>
            <a:fld id="{E205D82C-95A1-431E-8E38-AA614A14CDCF}" type="slidenum">
              <a:rPr kumimoji="1" lang="ja-JP" altLang="en-US" smtClean="0"/>
              <a:t>7</a:t>
            </a:fld>
            <a:endParaRPr kumimoji="1" lang="ja-JP" altLang="en-US"/>
          </a:p>
        </p:txBody>
      </p:sp>
      <p:pic>
        <p:nvPicPr>
          <p:cNvPr id="6" name="図 5">
            <a:extLst>
              <a:ext uri="{FF2B5EF4-FFF2-40B4-BE49-F238E27FC236}">
                <a16:creationId xmlns:a16="http://schemas.microsoft.com/office/drawing/2014/main" id="{9F27A7A3-7138-4E36-B241-0D0BAC3AD367}"/>
              </a:ext>
            </a:extLst>
          </p:cNvPr>
          <p:cNvPicPr>
            <a:picLocks noChangeAspect="1"/>
          </p:cNvPicPr>
          <p:nvPr/>
        </p:nvPicPr>
        <p:blipFill>
          <a:blip r:embed="rId3"/>
          <a:stretch>
            <a:fillRect/>
          </a:stretch>
        </p:blipFill>
        <p:spPr>
          <a:xfrm>
            <a:off x="2370110" y="2692766"/>
            <a:ext cx="3796075" cy="1426303"/>
          </a:xfrm>
          <a:prstGeom prst="rect">
            <a:avLst/>
          </a:prstGeom>
        </p:spPr>
      </p:pic>
      <p:pic>
        <p:nvPicPr>
          <p:cNvPr id="8" name="図 7">
            <a:extLst>
              <a:ext uri="{FF2B5EF4-FFF2-40B4-BE49-F238E27FC236}">
                <a16:creationId xmlns:a16="http://schemas.microsoft.com/office/drawing/2014/main" id="{DABD5FB5-8807-4E51-BB59-A82194F4FDB8}"/>
              </a:ext>
            </a:extLst>
          </p:cNvPr>
          <p:cNvPicPr>
            <a:picLocks noChangeAspect="1"/>
          </p:cNvPicPr>
          <p:nvPr/>
        </p:nvPicPr>
        <p:blipFill>
          <a:blip r:embed="rId4"/>
          <a:stretch>
            <a:fillRect/>
          </a:stretch>
        </p:blipFill>
        <p:spPr>
          <a:xfrm>
            <a:off x="2370110" y="4320429"/>
            <a:ext cx="3796074" cy="1740305"/>
          </a:xfrm>
          <a:prstGeom prst="rect">
            <a:avLst/>
          </a:prstGeom>
        </p:spPr>
      </p:pic>
    </p:spTree>
    <p:extLst>
      <p:ext uri="{BB962C8B-B14F-4D97-AF65-F5344CB8AC3E}">
        <p14:creationId xmlns:p14="http://schemas.microsoft.com/office/powerpoint/2010/main" val="3001000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B712B89-24EF-4E6D-A845-C48D10616A60}"/>
              </a:ext>
            </a:extLst>
          </p:cNvPr>
          <p:cNvSpPr>
            <a:spLocks noGrp="1"/>
          </p:cNvSpPr>
          <p:nvPr>
            <p:ph type="sldNum" sz="quarter" idx="12"/>
          </p:nvPr>
        </p:nvSpPr>
        <p:spPr/>
        <p:txBody>
          <a:bodyPr/>
          <a:lstStyle/>
          <a:p>
            <a:fld id="{E205D82C-95A1-431E-8E38-AA614A14CDCF}" type="slidenum">
              <a:rPr kumimoji="1" lang="ja-JP" altLang="en-US" smtClean="0"/>
              <a:t>8</a:t>
            </a:fld>
            <a:endParaRPr kumimoji="1" lang="ja-JP" altLang="en-US"/>
          </a:p>
        </p:txBody>
      </p:sp>
      <p:pic>
        <p:nvPicPr>
          <p:cNvPr id="4" name="図 3">
            <a:extLst>
              <a:ext uri="{FF2B5EF4-FFF2-40B4-BE49-F238E27FC236}">
                <a16:creationId xmlns:a16="http://schemas.microsoft.com/office/drawing/2014/main" id="{9FCDFD61-37D1-4D93-972A-55B2D3CB779F}"/>
              </a:ext>
            </a:extLst>
          </p:cNvPr>
          <p:cNvPicPr>
            <a:picLocks noChangeAspect="1"/>
          </p:cNvPicPr>
          <p:nvPr/>
        </p:nvPicPr>
        <p:blipFill>
          <a:blip r:embed="rId2"/>
          <a:stretch>
            <a:fillRect/>
          </a:stretch>
        </p:blipFill>
        <p:spPr>
          <a:xfrm>
            <a:off x="950165" y="496863"/>
            <a:ext cx="6948566" cy="4641726"/>
          </a:xfrm>
          <a:prstGeom prst="rect">
            <a:avLst/>
          </a:prstGeom>
        </p:spPr>
      </p:pic>
      <p:sp>
        <p:nvSpPr>
          <p:cNvPr id="5" name="テキスト ボックス 4">
            <a:extLst>
              <a:ext uri="{FF2B5EF4-FFF2-40B4-BE49-F238E27FC236}">
                <a16:creationId xmlns:a16="http://schemas.microsoft.com/office/drawing/2014/main" id="{FA9E7013-C264-470E-A149-A60C96472B73}"/>
              </a:ext>
            </a:extLst>
          </p:cNvPr>
          <p:cNvSpPr txBox="1"/>
          <p:nvPr/>
        </p:nvSpPr>
        <p:spPr>
          <a:xfrm>
            <a:off x="872289" y="5654842"/>
            <a:ext cx="4773743" cy="923330"/>
          </a:xfrm>
          <a:prstGeom prst="rect">
            <a:avLst/>
          </a:prstGeom>
          <a:noFill/>
        </p:spPr>
        <p:txBody>
          <a:bodyPr wrap="none" rtlCol="0">
            <a:spAutoFit/>
          </a:bodyPr>
          <a:lstStyle/>
          <a:p>
            <a:r>
              <a:rPr kumimoji="1" lang="ja-JP" altLang="en-US" dirty="0"/>
              <a:t>・「</a:t>
            </a:r>
            <a:r>
              <a:rPr kumimoji="1" lang="en-US" altLang="ja-JP" dirty="0"/>
              <a:t>Images</a:t>
            </a:r>
            <a:r>
              <a:rPr kumimoji="1" lang="ja-JP" altLang="en-US" dirty="0"/>
              <a:t>」に、画像をドラッグ＆ドロップ</a:t>
            </a:r>
            <a:endParaRPr kumimoji="1" lang="en-US" altLang="ja-JP" dirty="0"/>
          </a:p>
          <a:p>
            <a:r>
              <a:rPr kumimoji="1" lang="ja-JP" altLang="en-US" dirty="0"/>
              <a:t>・「</a:t>
            </a:r>
            <a:r>
              <a:rPr kumimoji="1" lang="en-US" altLang="ja-JP" dirty="0"/>
              <a:t>Start</a:t>
            </a:r>
            <a:r>
              <a:rPr kumimoji="1" lang="ja-JP" altLang="en-US" dirty="0"/>
              <a:t>」をクリック</a:t>
            </a:r>
            <a:endParaRPr kumimoji="1" lang="en-US" altLang="ja-JP" dirty="0"/>
          </a:p>
          <a:p>
            <a:r>
              <a:rPr kumimoji="1" lang="ja-JP" altLang="en-US" dirty="0"/>
              <a:t>しばらく待つ</a:t>
            </a:r>
          </a:p>
        </p:txBody>
      </p:sp>
    </p:spTree>
    <p:extLst>
      <p:ext uri="{BB962C8B-B14F-4D97-AF65-F5344CB8AC3E}">
        <p14:creationId xmlns:p14="http://schemas.microsoft.com/office/powerpoint/2010/main" val="1722782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1FB863-2D31-4486-9439-D8D6CB60345A}"/>
              </a:ext>
            </a:extLst>
          </p:cNvPr>
          <p:cNvSpPr>
            <a:spLocks noGrp="1"/>
          </p:cNvSpPr>
          <p:nvPr>
            <p:ph type="title"/>
          </p:nvPr>
        </p:nvSpPr>
        <p:spPr/>
        <p:txBody>
          <a:bodyPr>
            <a:normAutofit fontScale="90000"/>
          </a:bodyPr>
          <a:lstStyle/>
          <a:p>
            <a:endParaRPr kumimoji="1" lang="ja-JP" altLang="en-US"/>
          </a:p>
        </p:txBody>
      </p:sp>
      <p:pic>
        <p:nvPicPr>
          <p:cNvPr id="6" name="コンテンツ プレースホルダー 5">
            <a:extLst>
              <a:ext uri="{FF2B5EF4-FFF2-40B4-BE49-F238E27FC236}">
                <a16:creationId xmlns:a16="http://schemas.microsoft.com/office/drawing/2014/main" id="{57618073-907E-44E0-A033-D507833C75EB}"/>
              </a:ext>
            </a:extLst>
          </p:cNvPr>
          <p:cNvPicPr>
            <a:picLocks noGrp="1" noChangeAspect="1"/>
          </p:cNvPicPr>
          <p:nvPr>
            <p:ph idx="1"/>
          </p:nvPr>
        </p:nvPicPr>
        <p:blipFill>
          <a:blip r:embed="rId2"/>
          <a:stretch>
            <a:fillRect/>
          </a:stretch>
        </p:blipFill>
        <p:spPr>
          <a:xfrm>
            <a:off x="614095" y="864027"/>
            <a:ext cx="7915810" cy="3966652"/>
          </a:xfrm>
        </p:spPr>
      </p:pic>
      <p:sp>
        <p:nvSpPr>
          <p:cNvPr id="4" name="スライド番号プレースホルダー 3">
            <a:extLst>
              <a:ext uri="{FF2B5EF4-FFF2-40B4-BE49-F238E27FC236}">
                <a16:creationId xmlns:a16="http://schemas.microsoft.com/office/drawing/2014/main" id="{6F091D72-48E2-42FA-851F-1614F6F5C9E2}"/>
              </a:ext>
            </a:extLst>
          </p:cNvPr>
          <p:cNvSpPr>
            <a:spLocks noGrp="1"/>
          </p:cNvSpPr>
          <p:nvPr>
            <p:ph type="sldNum" sz="quarter" idx="12"/>
          </p:nvPr>
        </p:nvSpPr>
        <p:spPr/>
        <p:txBody>
          <a:bodyPr/>
          <a:lstStyle/>
          <a:p>
            <a:fld id="{E205D82C-95A1-431E-8E38-AA614A14CDCF}" type="slidenum">
              <a:rPr kumimoji="1" lang="ja-JP" altLang="en-US" smtClean="0"/>
              <a:t>9</a:t>
            </a:fld>
            <a:endParaRPr kumimoji="1" lang="ja-JP" altLang="en-US"/>
          </a:p>
        </p:txBody>
      </p:sp>
      <p:sp>
        <p:nvSpPr>
          <p:cNvPr id="7" name="正方形/長方形 6">
            <a:extLst>
              <a:ext uri="{FF2B5EF4-FFF2-40B4-BE49-F238E27FC236}">
                <a16:creationId xmlns:a16="http://schemas.microsoft.com/office/drawing/2014/main" id="{97A6A6CD-2C7F-473B-8E68-790C1DE9ADD2}"/>
              </a:ext>
            </a:extLst>
          </p:cNvPr>
          <p:cNvSpPr/>
          <p:nvPr/>
        </p:nvSpPr>
        <p:spPr>
          <a:xfrm>
            <a:off x="499311" y="4415589"/>
            <a:ext cx="6713621" cy="4698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263BB0A5-C35A-4114-8B05-AF1E25DFCBF5}"/>
              </a:ext>
            </a:extLst>
          </p:cNvPr>
          <p:cNvSpPr txBox="1"/>
          <p:nvPr/>
        </p:nvSpPr>
        <p:spPr>
          <a:xfrm>
            <a:off x="614095" y="5233737"/>
            <a:ext cx="7571303" cy="830997"/>
          </a:xfrm>
          <a:prstGeom prst="rect">
            <a:avLst/>
          </a:prstGeom>
          <a:noFill/>
        </p:spPr>
        <p:txBody>
          <a:bodyPr wrap="none" rtlCol="0">
            <a:spAutoFit/>
          </a:bodyPr>
          <a:lstStyle/>
          <a:p>
            <a:r>
              <a:rPr kumimoji="1" lang="ja-JP" altLang="en-US" sz="2400" dirty="0">
                <a:latin typeface="メイリオ" panose="020B0604030504040204" pitchFamily="50" charset="-128"/>
                <a:ea typeface="メイリオ" panose="020B0604030504040204" pitchFamily="50" charset="-128"/>
              </a:rPr>
              <a:t>終了時に、ディレクトリ（フォルダ）が表示される。</a:t>
            </a:r>
            <a:endParaRPr kumimoji="1" lang="en-US" altLang="ja-JP" sz="2400" dirty="0">
              <a:latin typeface="メイリオ" panose="020B0604030504040204" pitchFamily="50" charset="-128"/>
              <a:ea typeface="メイリオ" panose="020B0604030504040204" pitchFamily="50" charset="-128"/>
            </a:endParaRPr>
          </a:p>
          <a:p>
            <a:r>
              <a:rPr kumimoji="1" lang="ja-JP" altLang="en-US" sz="2400" dirty="0">
                <a:latin typeface="メイリオ" panose="020B0604030504040204" pitchFamily="50" charset="-128"/>
                <a:ea typeface="メイリオ" panose="020B0604030504040204" pitchFamily="50" charset="-128"/>
              </a:rPr>
              <a:t>ここに、結果ファイルができる</a:t>
            </a:r>
          </a:p>
        </p:txBody>
      </p:sp>
    </p:spTree>
    <p:extLst>
      <p:ext uri="{BB962C8B-B14F-4D97-AF65-F5344CB8AC3E}">
        <p14:creationId xmlns:p14="http://schemas.microsoft.com/office/powerpoint/2010/main" val="169859964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562</TotalTime>
  <Words>359</Words>
  <Application>Microsoft Office PowerPoint</Application>
  <PresentationFormat>画面に合わせる (4:3)</PresentationFormat>
  <Paragraphs>48</Paragraphs>
  <Slides>11</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11</vt:i4>
      </vt:variant>
    </vt:vector>
  </HeadingPairs>
  <TitlesOfParts>
    <vt:vector size="16" baseType="lpstr">
      <vt:lpstr>メイリオ</vt:lpstr>
      <vt:lpstr>游ゴシック</vt:lpstr>
      <vt:lpstr>Arial</vt:lpstr>
      <vt:lpstr>Calibri</vt:lpstr>
      <vt:lpstr>Office テーマ</vt:lpstr>
      <vt:lpstr>dn-6. ３次元データベース， 写真からの３次元再構成 （Meshroom を使用）</vt:lpstr>
      <vt:lpstr>PowerPoint プレゼンテーション</vt:lpstr>
      <vt:lpstr>PowerPoint プレゼンテーション</vt:lpstr>
      <vt:lpstr>３次元データベース</vt:lpstr>
      <vt:lpstr>写真からの立体再構成</vt:lpstr>
      <vt:lpstr>① 写真撮影</vt:lpstr>
      <vt:lpstr>② 写真からの立体再構成（写真測量）</vt:lpstr>
      <vt:lpstr>PowerPoint プレゼンテーション</vt:lpstr>
      <vt:lpstr>PowerPoint プレゼンテーション</vt:lpstr>
      <vt:lpstr>③ ３次元データの確認</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dn-6.３次元データベース，写真からの３次元再構成（Meshroom を使用）（ディープラーニング入門演習）</dc:title>
  <dc:creator>kunihiko</dc:creator>
  <cp:lastModifiedBy>金子　邦彦</cp:lastModifiedBy>
  <cp:revision>69</cp:revision>
  <dcterms:created xsi:type="dcterms:W3CDTF">2020-06-03T12:20:31Z</dcterms:created>
  <dcterms:modified xsi:type="dcterms:W3CDTF">2025-03-25T07:01:27Z</dcterms:modified>
</cp:coreProperties>
</file>