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3" r:id="rId2"/>
    <p:sldMasterId id="2147483688" r:id="rId3"/>
  </p:sldMasterIdLst>
  <p:notesMasterIdLst>
    <p:notesMasterId r:id="rId41"/>
  </p:notesMasterIdLst>
  <p:sldIdLst>
    <p:sldId id="1037" r:id="rId4"/>
    <p:sldId id="1848" r:id="rId5"/>
    <p:sldId id="696" r:id="rId6"/>
    <p:sldId id="1881" r:id="rId7"/>
    <p:sldId id="1361" r:id="rId8"/>
    <p:sldId id="1289" r:id="rId9"/>
    <p:sldId id="1876" r:id="rId10"/>
    <p:sldId id="991" r:id="rId11"/>
    <p:sldId id="1891" r:id="rId12"/>
    <p:sldId id="1858" r:id="rId13"/>
    <p:sldId id="1857" r:id="rId14"/>
    <p:sldId id="967" r:id="rId15"/>
    <p:sldId id="964" r:id="rId16"/>
    <p:sldId id="995" r:id="rId17"/>
    <p:sldId id="966" r:id="rId18"/>
    <p:sldId id="994" r:id="rId19"/>
    <p:sldId id="1871" r:id="rId20"/>
    <p:sldId id="1864" r:id="rId21"/>
    <p:sldId id="1875" r:id="rId22"/>
    <p:sldId id="1878" r:id="rId23"/>
    <p:sldId id="1877" r:id="rId24"/>
    <p:sldId id="1879" r:id="rId25"/>
    <p:sldId id="1880" r:id="rId26"/>
    <p:sldId id="257" r:id="rId27"/>
    <p:sldId id="1883" r:id="rId28"/>
    <p:sldId id="1868" r:id="rId29"/>
    <p:sldId id="1667" r:id="rId30"/>
    <p:sldId id="1666" r:id="rId31"/>
    <p:sldId id="1884" r:id="rId32"/>
    <p:sldId id="258" r:id="rId33"/>
    <p:sldId id="259" r:id="rId34"/>
    <p:sldId id="1885" r:id="rId35"/>
    <p:sldId id="1886" r:id="rId36"/>
    <p:sldId id="1887" r:id="rId37"/>
    <p:sldId id="1888" r:id="rId38"/>
    <p:sldId id="1889" r:id="rId39"/>
    <p:sldId id="1890" r:id="rId4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2" autoAdjust="0"/>
    <p:restoredTop sz="94660"/>
  </p:normalViewPr>
  <p:slideViewPr>
    <p:cSldViewPr snapToGrid="0">
      <p:cViewPr varScale="1">
        <p:scale>
          <a:sx n="61" d="100"/>
          <a:sy n="61" d="100"/>
        </p:scale>
        <p:origin x="576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992"/>
    </p:cViewPr>
  </p:sorterViewPr>
  <p:notesViewPr>
    <p:cSldViewPr snapToGrid="0">
      <p:cViewPr varScale="1">
        <p:scale>
          <a:sx n="36" d="100"/>
          <a:sy n="36" d="100"/>
        </p:scale>
        <p:origin x="188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2023/10/18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443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23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76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  <a:lvl2pPr>
              <a:defRPr>
                <a:latin typeface="Abadi" panose="020B0604020104020204" pitchFamily="34" charset="0"/>
              </a:defRPr>
            </a:lvl2pPr>
            <a:lvl3pPr>
              <a:defRPr>
                <a:latin typeface="Abadi" panose="020B0604020104020204" pitchFamily="34" charset="0"/>
              </a:defRPr>
            </a:lvl3pPr>
            <a:lvl4pPr>
              <a:defRPr>
                <a:latin typeface="Abadi" panose="020B0604020104020204" pitchFamily="34" charset="0"/>
              </a:defRPr>
            </a:lvl4pPr>
            <a:lvl5pPr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1194-32BE-4D41-984D-1E3A64CBE567}" type="datetime1">
              <a:rPr kumimoji="1" lang="ja-JP" altLang="en-US" smtClean="0"/>
              <a:t>2023/10/18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510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>
                <a:latin typeface="Abadi" panose="020B0604020104020204" pitchFamily="34" charset="0"/>
              </a:defRPr>
            </a:lvl1pPr>
            <a:lvl2pPr>
              <a:spcBef>
                <a:spcPts val="0"/>
              </a:spcBef>
              <a:defRPr>
                <a:latin typeface="Abadi" panose="020B0604020104020204" pitchFamily="34" charset="0"/>
              </a:defRPr>
            </a:lvl2pPr>
            <a:lvl3pPr>
              <a:spcBef>
                <a:spcPts val="0"/>
              </a:spcBef>
              <a:defRPr>
                <a:latin typeface="Abadi" panose="020B0604020104020204" pitchFamily="34" charset="0"/>
              </a:defRPr>
            </a:lvl3pPr>
            <a:lvl4pPr>
              <a:spcBef>
                <a:spcPts val="0"/>
              </a:spcBef>
              <a:defRPr>
                <a:latin typeface="Abadi" panose="020B0604020104020204" pitchFamily="34" charset="0"/>
              </a:defRPr>
            </a:lvl4pPr>
            <a:lvl5pPr>
              <a:spcBef>
                <a:spcPts val="0"/>
              </a:spcBef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F4AB-D094-46A2-9F26-704CB46BBAFF}" type="datetime1">
              <a:rPr kumimoji="1" lang="ja-JP" altLang="en-US" smtClean="0"/>
              <a:t>2023/10/18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629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FDFE-9CF1-48C3-8612-C9CA97DC892C}" type="datetime1">
              <a:rPr kumimoji="1" lang="ja-JP" altLang="en-US" smtClean="0"/>
              <a:t>2023/10/18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808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91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67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2023/10/18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90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804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69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85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2023/10/18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12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badi" panose="020B06040201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AFF7-F530-40AE-BC8F-C532FAB7D2ED}" type="datetime1">
              <a:rPr kumimoji="1" lang="ja-JP" altLang="en-US" smtClean="0"/>
              <a:t>2023/10/18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560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177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3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66B26-69E9-49ED-811B-62D94343878C}" type="datetime1">
              <a:rPr kumimoji="1" lang="ja-JP" altLang="en-US" smtClean="0"/>
              <a:t>2023/10/18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975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cc/enshu2/index.htm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olab.research.google.com/drive/1l2pLl72PYG5TFKKu8ha0h_9fFCafxG4j?usp=sharing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olab.research.google.com/drive/1l2pLl72PYG5TFKKu8ha0h_9fFCafxG4j?usp=sharing" TargetMode="Externa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dirty="0">
                <a:latin typeface="メイリオ" panose="020B0604030504040204" pitchFamily="50" charset="-128"/>
              </a:rPr>
              <a:t>3</a:t>
            </a:r>
            <a:r>
              <a:rPr lang="en-US" altLang="ja-JP" sz="4400" dirty="0">
                <a:latin typeface="メイリオ" panose="020B0604030504040204" pitchFamily="50" charset="-128"/>
              </a:rPr>
              <a:t>. </a:t>
            </a:r>
            <a:r>
              <a:rPr lang="en-US" altLang="ja-JP" dirty="0">
                <a:latin typeface="メイリオ" panose="020B0604030504040204" pitchFamily="50" charset="-128"/>
              </a:rPr>
              <a:t>Python</a:t>
            </a:r>
            <a:r>
              <a:rPr lang="ja-JP" altLang="en-US" dirty="0">
                <a:latin typeface="メイリオ" panose="020B0604030504040204" pitchFamily="50" charset="-128"/>
              </a:rPr>
              <a:t> とデータ処理の基礎</a:t>
            </a:r>
            <a:br>
              <a:rPr lang="en-US" altLang="ja-JP" sz="4400" dirty="0">
                <a:latin typeface="メイリオ" panose="020B0604030504040204" pitchFamily="50" charset="-128"/>
              </a:rPr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10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150100"/>
            <a:ext cx="8266421" cy="1506085"/>
          </a:xfrm>
        </p:spPr>
        <p:txBody>
          <a:bodyPr>
            <a:normAutofit/>
          </a:bodyPr>
          <a:lstStyle/>
          <a:p>
            <a:endParaRPr lang="ja-JP" altLang="en-US" sz="2800" dirty="0"/>
          </a:p>
          <a:p>
            <a:r>
              <a:rPr lang="en-US" altLang="ja-JP" dirty="0">
                <a:hlinkClick r:id="rId5"/>
              </a:rPr>
              <a:t>https://www.kkaneko.jp/cc/enshu2/index.html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2F6428-E438-CA68-89EA-825551F2F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のコーディングスタイル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4071DE-946E-822A-4238-B72B84123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749300"/>
            <a:ext cx="8695155" cy="6068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インデントによるブロックの区切り</a:t>
            </a:r>
            <a:endParaRPr kumimoji="1" lang="en-US" altLang="ja-JP" sz="2400" b="1" dirty="0"/>
          </a:p>
          <a:p>
            <a:r>
              <a:rPr kumimoji="1" lang="en-US" altLang="ja-JP" sz="2400" dirty="0"/>
              <a:t>Python</a:t>
            </a:r>
            <a:r>
              <a:rPr lang="ja-JP" altLang="en-US" sz="2400" dirty="0"/>
              <a:t> はコードブロックを</a:t>
            </a:r>
            <a:r>
              <a:rPr kumimoji="1" lang="ja-JP" altLang="en-US" sz="2400" dirty="0"/>
              <a:t>波括弧（</a:t>
            </a:r>
            <a:r>
              <a:rPr kumimoji="1" lang="en-US" altLang="ja-JP" sz="2400" dirty="0"/>
              <a:t>{}</a:t>
            </a:r>
            <a:r>
              <a:rPr kumimoji="1" lang="ja-JP" altLang="en-US" sz="2400" dirty="0"/>
              <a:t>）ではなく、インデントで区切る</a:t>
            </a:r>
            <a:endParaRPr kumimoji="1" lang="en-US" altLang="ja-JP" sz="2400" dirty="0"/>
          </a:p>
          <a:p>
            <a:r>
              <a:rPr lang="ja-JP" altLang="en-US" sz="2400" dirty="0"/>
              <a:t>字下げは、通常「</a:t>
            </a:r>
            <a:r>
              <a:rPr lang="ja-JP" altLang="en-US" sz="2400" b="1" dirty="0"/>
              <a:t>タブ</a:t>
            </a:r>
            <a:r>
              <a:rPr lang="ja-JP" altLang="en-US" sz="2400" dirty="0"/>
              <a:t>」</a:t>
            </a:r>
            <a:r>
              <a:rPr lang="ja-JP" altLang="en-US" sz="2400" b="1" dirty="0"/>
              <a:t>または</a:t>
            </a:r>
            <a:r>
              <a:rPr lang="ja-JP" altLang="en-US" sz="2400" dirty="0"/>
              <a:t>「</a:t>
            </a:r>
            <a:r>
              <a:rPr lang="ja-JP" altLang="en-US" sz="2400" b="1" dirty="0"/>
              <a:t>４つの半角スペース</a:t>
            </a:r>
            <a:r>
              <a:rPr lang="ja-JP" altLang="en-US" sz="2400" dirty="0"/>
              <a:t>」の</a:t>
            </a:r>
            <a:r>
              <a:rPr lang="ja-JP" altLang="en-US" sz="2400" b="1" dirty="0"/>
              <a:t>いずれか</a:t>
            </a:r>
            <a:r>
              <a:rPr lang="ja-JP" altLang="en-US" sz="2400" dirty="0"/>
              <a:t>を使用。（字下げをするときは、タブとスペースを</a:t>
            </a:r>
            <a:r>
              <a:rPr lang="ja-JP" altLang="en-US" sz="2400" b="1" dirty="0"/>
              <a:t>混在させない</a:t>
            </a:r>
            <a:r>
              <a:rPr lang="ja-JP" altLang="en-US" sz="2400" dirty="0"/>
              <a:t>ように注意してください）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空白行</a:t>
            </a:r>
            <a:endParaRPr lang="en-US" altLang="ja-JP" sz="2400" b="1" dirty="0"/>
          </a:p>
          <a:p>
            <a:r>
              <a:rPr kumimoji="1" lang="ja-JP" altLang="en-US" sz="2400" b="1" dirty="0"/>
              <a:t>プログラムを読みやすく</a:t>
            </a:r>
            <a:r>
              <a:rPr kumimoji="1" lang="ja-JP" altLang="en-US" sz="2400" dirty="0"/>
              <a:t>するために、</a:t>
            </a:r>
            <a:r>
              <a:rPr kumimoji="1" lang="ja-JP" altLang="en-US" sz="2400" b="1" dirty="0"/>
              <a:t>空白行</a:t>
            </a:r>
            <a:r>
              <a:rPr kumimoji="1" lang="ja-JP" altLang="en-US" sz="2400" dirty="0"/>
              <a:t>を挿入できる</a:t>
            </a:r>
            <a:endParaRPr kumimoji="1"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コメント</a:t>
            </a:r>
            <a:endParaRPr kumimoji="1" lang="en-US" altLang="ja-JP" sz="2400" b="1" dirty="0"/>
          </a:p>
          <a:p>
            <a:r>
              <a:rPr lang="ja-JP" altLang="en-US" sz="2400" dirty="0"/>
              <a:t>コメントは 、説明を書いたもの</a:t>
            </a:r>
            <a:endParaRPr lang="en-US" altLang="ja-JP" sz="2400" dirty="0"/>
          </a:p>
          <a:p>
            <a:r>
              <a:rPr lang="ja-JP" altLang="en-US" sz="2400" dirty="0"/>
              <a:t>コメントは、行の先頭に「</a:t>
            </a:r>
            <a:r>
              <a:rPr lang="en-US" altLang="ja-JP" sz="2400" dirty="0"/>
              <a:t>#</a:t>
            </a:r>
            <a:r>
              <a:rPr lang="ja-JP" altLang="en-US" sz="2400" dirty="0"/>
              <a:t>」を記述する。</a:t>
            </a:r>
            <a:endParaRPr lang="en-US" altLang="ja-JP" sz="2400" dirty="0"/>
          </a:p>
          <a:p>
            <a:r>
              <a:rPr lang="ja-JP" altLang="en-US" sz="2400" b="1" dirty="0"/>
              <a:t>コメント</a:t>
            </a:r>
            <a:r>
              <a:rPr lang="ja-JP" altLang="en-US" sz="2400" dirty="0"/>
              <a:t>の</a:t>
            </a:r>
            <a:r>
              <a:rPr lang="ja-JP" altLang="en-US" sz="2400" b="1" dirty="0"/>
              <a:t>記述内容は自由</a:t>
            </a:r>
            <a:r>
              <a:rPr lang="ja-JP" altLang="en-US" sz="2400" dirty="0"/>
              <a:t>である。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6CF18E-FFCF-0283-C6A4-A971E151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223781C-CB08-C818-0157-67CCCC4E8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620" y="2650221"/>
            <a:ext cx="2020518" cy="133514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DCF2AFD-2A2A-4E98-AA28-EF55F8A90F95}"/>
              </a:ext>
            </a:extLst>
          </p:cNvPr>
          <p:cNvSpPr txBox="1"/>
          <p:nvPr/>
        </p:nvSpPr>
        <p:spPr>
          <a:xfrm>
            <a:off x="6609128" y="3038878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if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での字下げ</a:t>
            </a:r>
          </a:p>
        </p:txBody>
      </p:sp>
    </p:spTree>
    <p:extLst>
      <p:ext uri="{BB962C8B-B14F-4D97-AF65-F5344CB8AC3E}">
        <p14:creationId xmlns:p14="http://schemas.microsoft.com/office/powerpoint/2010/main" val="539288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/>
              <a:t>Google Colaboratory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0558DDF-98E0-43A8-8B8E-5BB88D48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5" y="791399"/>
            <a:ext cx="5045511" cy="2755058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A1DC3C08-04DB-474F-9FEC-AF2C2226EBA3}"/>
              </a:ext>
            </a:extLst>
          </p:cNvPr>
          <p:cNvSpPr txBox="1">
            <a:spLocks/>
          </p:cNvSpPr>
          <p:nvPr/>
        </p:nvSpPr>
        <p:spPr>
          <a:xfrm>
            <a:off x="237440" y="3837765"/>
            <a:ext cx="9144000" cy="2815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URL: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https://colab.research.google.com/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オンラインで動く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Python 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のノートブック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の機能を持つ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Python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や種々の機能が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インストール済み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本格的な利用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には，</a:t>
            </a: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Google 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アカウントが必要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377" y="749930"/>
            <a:ext cx="2523495" cy="311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04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F42AEF-B08F-437D-9221-B23CF382D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の全体画面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41B69F-7CA2-436D-B261-E84CD5DC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D6F62B7-F711-49BA-9A01-438FB52A0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512" y="861570"/>
            <a:ext cx="3362766" cy="499791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CCF2DCE-31E4-4903-9C8C-77136399F330}"/>
              </a:ext>
            </a:extLst>
          </p:cNvPr>
          <p:cNvSpPr txBox="1"/>
          <p:nvPr/>
        </p:nvSpPr>
        <p:spPr>
          <a:xfrm>
            <a:off x="3257550" y="5964860"/>
            <a:ext cx="419573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Web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ブラウザの画面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70AE1E-983B-4862-829B-3457EECAB4AE}"/>
              </a:ext>
            </a:extLst>
          </p:cNvPr>
          <p:cNvSpPr/>
          <p:nvPr/>
        </p:nvSpPr>
        <p:spPr>
          <a:xfrm>
            <a:off x="3037974" y="1833470"/>
            <a:ext cx="439153" cy="1515596"/>
          </a:xfrm>
          <a:prstGeom prst="rect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5FA58C-0C0F-43F1-B8A0-ACFD19C81443}"/>
              </a:ext>
            </a:extLst>
          </p:cNvPr>
          <p:cNvSpPr txBox="1"/>
          <p:nvPr/>
        </p:nvSpPr>
        <p:spPr>
          <a:xfrm>
            <a:off x="0" y="1991103"/>
            <a:ext cx="2971384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メニュー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（目次，検索と置換，変数，ファイル）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20C5993-CF72-4B64-AE74-C057F45C8B32}"/>
              </a:ext>
            </a:extLst>
          </p:cNvPr>
          <p:cNvSpPr/>
          <p:nvPr/>
        </p:nvSpPr>
        <p:spPr>
          <a:xfrm flipV="1">
            <a:off x="3543717" y="1561208"/>
            <a:ext cx="2935288" cy="260230"/>
          </a:xfrm>
          <a:prstGeom prst="rect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6E22D6B-4D1B-4CE5-B959-99836D7016A3}"/>
              </a:ext>
            </a:extLst>
          </p:cNvPr>
          <p:cNvSpPr txBox="1"/>
          <p:nvPr/>
        </p:nvSpPr>
        <p:spPr>
          <a:xfrm>
            <a:off x="6479005" y="1259056"/>
            <a:ext cx="182841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メニュー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B196387-7AD1-419E-8475-336F9CB27008}"/>
              </a:ext>
            </a:extLst>
          </p:cNvPr>
          <p:cNvSpPr/>
          <p:nvPr/>
        </p:nvSpPr>
        <p:spPr>
          <a:xfrm flipV="1">
            <a:off x="3543717" y="1860988"/>
            <a:ext cx="1226804" cy="260230"/>
          </a:xfrm>
          <a:prstGeom prst="rect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A891376-CC4E-4950-912E-3AED1CEF7776}"/>
              </a:ext>
            </a:extLst>
          </p:cNvPr>
          <p:cNvSpPr/>
          <p:nvPr/>
        </p:nvSpPr>
        <p:spPr>
          <a:xfrm flipV="1">
            <a:off x="3562231" y="2263595"/>
            <a:ext cx="2856615" cy="3595893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89C7F2-7E2C-4156-AFA6-A6EC6F4C212A}"/>
              </a:ext>
            </a:extLst>
          </p:cNvPr>
          <p:cNvSpPr txBox="1"/>
          <p:nvPr/>
        </p:nvSpPr>
        <p:spPr>
          <a:xfrm>
            <a:off x="4849305" y="1860988"/>
            <a:ext cx="387642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コードセル，テキストセルの追加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3ECF4E7-13B2-45E1-ADD2-F0E51AFC2569}"/>
              </a:ext>
            </a:extLst>
          </p:cNvPr>
          <p:cNvSpPr txBox="1"/>
          <p:nvPr/>
        </p:nvSpPr>
        <p:spPr>
          <a:xfrm>
            <a:off x="6521278" y="3444739"/>
            <a:ext cx="262272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テキストセルの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並び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667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474F5B-34CF-4BDF-8FBE-200E7B3D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のノートブック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F8E0BD-F682-400F-93B0-74192A91E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60779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コードセル</a:t>
            </a:r>
            <a:r>
              <a:rPr lang="ja-JP" altLang="en-US" dirty="0"/>
              <a:t>，</a:t>
            </a:r>
            <a:r>
              <a:rPr lang="ja-JP" altLang="en-US" b="1" dirty="0">
                <a:solidFill>
                  <a:srgbClr val="C00000"/>
                </a:solidFill>
              </a:rPr>
              <a:t>テキストセル</a:t>
            </a:r>
            <a:r>
              <a:rPr lang="ja-JP" altLang="en-US" dirty="0"/>
              <a:t>の２種類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コードセル</a:t>
            </a:r>
            <a:r>
              <a:rPr lang="ja-JP" altLang="en-US" dirty="0"/>
              <a:t>： </a:t>
            </a:r>
            <a:r>
              <a:rPr lang="en-US" altLang="ja-JP" dirty="0"/>
              <a:t>Python </a:t>
            </a:r>
            <a:r>
              <a:rPr lang="ja-JP" altLang="en-US" dirty="0"/>
              <a:t>プログラム，コマンド，実行結果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テキストセル</a:t>
            </a:r>
            <a:r>
              <a:rPr lang="ja-JP" altLang="en-US" dirty="0"/>
              <a:t>：説明文，図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D5F09B-715D-487E-96B5-1AEB3D07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3C9DB6-2837-4C62-B3D2-566EC4BA48EF}"/>
              </a:ext>
            </a:extLst>
          </p:cNvPr>
          <p:cNvSpPr txBox="1"/>
          <p:nvPr/>
        </p:nvSpPr>
        <p:spPr>
          <a:xfrm>
            <a:off x="4974496" y="2788635"/>
            <a:ext cx="203132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テキストセル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BCB0C1-C06A-4D79-BB5A-BB0A56479839}"/>
              </a:ext>
            </a:extLst>
          </p:cNvPr>
          <p:cNvSpPr txBox="1"/>
          <p:nvPr/>
        </p:nvSpPr>
        <p:spPr>
          <a:xfrm>
            <a:off x="4974496" y="3457232"/>
            <a:ext cx="172354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EE1A5B-50D5-43B4-85D0-B1D4C84CB6AC}"/>
              </a:ext>
            </a:extLst>
          </p:cNvPr>
          <p:cNvSpPr txBox="1"/>
          <p:nvPr/>
        </p:nvSpPr>
        <p:spPr>
          <a:xfrm>
            <a:off x="4974496" y="4818858"/>
            <a:ext cx="203132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テキストセル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21DC2B4-C57B-4C70-BF39-64997678B5EB}"/>
              </a:ext>
            </a:extLst>
          </p:cNvPr>
          <p:cNvSpPr txBox="1"/>
          <p:nvPr/>
        </p:nvSpPr>
        <p:spPr>
          <a:xfrm>
            <a:off x="4926526" y="5835793"/>
            <a:ext cx="172354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583" y="2774760"/>
            <a:ext cx="2938272" cy="4114865"/>
          </a:xfrm>
          <a:prstGeom prst="rect">
            <a:avLst/>
          </a:prstGeom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3012388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6059546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3680985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5014276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79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94922"/>
          </a:xfrm>
        </p:spPr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の本格的な機能</a:t>
            </a:r>
            <a:br>
              <a:rPr lang="en-US" altLang="ja-JP" dirty="0"/>
            </a:br>
            <a:r>
              <a:rPr lang="ja-JP" altLang="en-US" dirty="0"/>
              <a:t>（使用には </a:t>
            </a:r>
            <a:r>
              <a:rPr lang="en-US" altLang="ja-JP" dirty="0"/>
              <a:t>Google </a:t>
            </a:r>
            <a:r>
              <a:rPr lang="ja-JP" altLang="en-US" dirty="0"/>
              <a:t>アカウントが必要）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A1DC3C08-04DB-474F-9FEC-AF2C2226EBA3}"/>
              </a:ext>
            </a:extLst>
          </p:cNvPr>
          <p:cNvSpPr txBox="1">
            <a:spLocks/>
          </p:cNvSpPr>
          <p:nvPr/>
        </p:nvSpPr>
        <p:spPr>
          <a:xfrm>
            <a:off x="0" y="1209734"/>
            <a:ext cx="9144000" cy="5602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ノートブック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新規作成，編集，保存，公開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Google Drive 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との連携による）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公開により，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第三者がノートブックをダウンロードし，編集や実行なども可能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Python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（コードセル内）の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編集，実行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「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!pip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」や「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%cd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」などのシステム操作のための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コマンド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（コードセル内）の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編集，実行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ファイル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アップロード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，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ダウンロード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ドキュメントの編集（図，リンク，添付ファイルを含めることができる）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74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474F5B-34CF-4BDF-8FBE-200E7B3D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コードセルとプログラム実行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D5F09B-715D-487E-96B5-1AEB3D07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E7D8DDA-8DC8-499D-B016-0CBAD440F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85" y="2533431"/>
            <a:ext cx="2804215" cy="22731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722FD06-484B-4A74-AC96-CD550D81EBCB}"/>
              </a:ext>
            </a:extLst>
          </p:cNvPr>
          <p:cNvSpPr txBox="1"/>
          <p:nvPr/>
        </p:nvSpPr>
        <p:spPr>
          <a:xfrm>
            <a:off x="959794" y="4982292"/>
            <a:ext cx="110799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編集前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B599EDA-0F64-43DE-9C65-F4BBAA277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376" y="2555670"/>
            <a:ext cx="2677025" cy="22745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D216451-89B1-479A-A571-9D47F7EB1B02}"/>
              </a:ext>
            </a:extLst>
          </p:cNvPr>
          <p:cNvSpPr txBox="1"/>
          <p:nvPr/>
        </p:nvSpPr>
        <p:spPr>
          <a:xfrm>
            <a:off x="3828505" y="4969825"/>
            <a:ext cx="110799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編集後</a:t>
            </a: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37FD3CE1-A9F0-48B1-A252-7D4617FCCDE6}"/>
              </a:ext>
            </a:extLst>
          </p:cNvPr>
          <p:cNvSpPr/>
          <p:nvPr/>
        </p:nvSpPr>
        <p:spPr>
          <a:xfrm>
            <a:off x="5896135" y="3342162"/>
            <a:ext cx="144379" cy="655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2933541-85A8-4DDF-98AD-F4240464B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212" y="2529783"/>
            <a:ext cx="2919855" cy="224604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6B87EC7D-E680-4ABA-84DA-69A350F0F897}"/>
              </a:ext>
            </a:extLst>
          </p:cNvPr>
          <p:cNvCxnSpPr/>
          <p:nvPr/>
        </p:nvCxnSpPr>
        <p:spPr>
          <a:xfrm flipH="1" flipV="1">
            <a:off x="4603282" y="3879139"/>
            <a:ext cx="129941" cy="28875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B641C63-0097-4933-95E7-248DEAFF177C}"/>
              </a:ext>
            </a:extLst>
          </p:cNvPr>
          <p:cNvSpPr txBox="1"/>
          <p:nvPr/>
        </p:nvSpPr>
        <p:spPr>
          <a:xfrm>
            <a:off x="4572000" y="4248698"/>
            <a:ext cx="20574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を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3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へ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104992-B685-4779-8089-259227CCF269}"/>
              </a:ext>
            </a:extLst>
          </p:cNvPr>
          <p:cNvSpPr txBox="1"/>
          <p:nvPr/>
        </p:nvSpPr>
        <p:spPr>
          <a:xfrm>
            <a:off x="6769196" y="4985134"/>
            <a:ext cx="201385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実行ボタンと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実行結果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93A8A99-3D87-4444-ADF8-08EE26D6A972}"/>
              </a:ext>
            </a:extLst>
          </p:cNvPr>
          <p:cNvSpPr/>
          <p:nvPr/>
        </p:nvSpPr>
        <p:spPr>
          <a:xfrm>
            <a:off x="1069686" y="1040699"/>
            <a:ext cx="4826449" cy="83099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で，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Python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プログラムやコマンドの編集，実行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ができる．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（編集や実行には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Google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アカウントが必要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）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1470461-4323-4883-8644-A4E407F06734}"/>
              </a:ext>
            </a:extLst>
          </p:cNvPr>
          <p:cNvSpPr/>
          <p:nvPr/>
        </p:nvSpPr>
        <p:spPr>
          <a:xfrm>
            <a:off x="6629400" y="3339146"/>
            <a:ext cx="433137" cy="611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F7DA6D1-1746-4C31-ACF3-253769AE1937}"/>
              </a:ext>
            </a:extLst>
          </p:cNvPr>
          <p:cNvSpPr txBox="1"/>
          <p:nvPr/>
        </p:nvSpPr>
        <p:spPr>
          <a:xfrm>
            <a:off x="7063407" y="3078627"/>
            <a:ext cx="20574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実行ボタン</a:t>
            </a:r>
          </a:p>
        </p:txBody>
      </p:sp>
    </p:spTree>
    <p:extLst>
      <p:ext uri="{BB962C8B-B14F-4D97-AF65-F5344CB8AC3E}">
        <p14:creationId xmlns:p14="http://schemas.microsoft.com/office/powerpoint/2010/main" val="1762819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CF91CD-6941-8A18-B447-73C4FBDD6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84839"/>
          </a:xfrm>
        </p:spPr>
        <p:txBody>
          <a:bodyPr>
            <a:noAutofit/>
          </a:bodyPr>
          <a:lstStyle/>
          <a:p>
            <a:r>
              <a:rPr kumimoji="1" lang="en-US" altLang="ja-JP" dirty="0"/>
              <a:t>Google </a:t>
            </a:r>
            <a:r>
              <a:rPr kumimoji="1" lang="en-US" altLang="ja-JP" dirty="0" err="1"/>
              <a:t>Colaboratory</a:t>
            </a:r>
            <a:r>
              <a:rPr kumimoji="1" lang="en-US" altLang="ja-JP" dirty="0"/>
              <a:t> </a:t>
            </a:r>
            <a:r>
              <a:rPr kumimoji="1" lang="ja-JP" altLang="en-US" dirty="0"/>
              <a:t>でうまく実行できない場合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05CDE1-D6C8-41C1-5AE6-FA0C0E660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222567"/>
            <a:ext cx="8461208" cy="5592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 </a:t>
            </a:r>
            <a:r>
              <a:rPr kumimoji="1" lang="ja-JP" altLang="en-US" sz="2400" b="1" dirty="0"/>
              <a:t>混雑しているとき</a:t>
            </a:r>
            <a:r>
              <a:rPr kumimoji="1" lang="ja-JP" altLang="en-US" sz="2400" dirty="0"/>
              <a:t>などは、</a:t>
            </a:r>
            <a:r>
              <a:rPr kumimoji="1" lang="ja-JP" altLang="en-US" sz="2400" b="1" dirty="0"/>
              <a:t>実行が止まり、再開しない場合</a:t>
            </a:r>
            <a:r>
              <a:rPr kumimoji="1" lang="ja-JP" altLang="en-US" sz="2400" dirty="0"/>
              <a:t>もある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【</a:t>
            </a:r>
            <a:r>
              <a:rPr kumimoji="1" lang="ja-JP" altLang="en-US" sz="2400" dirty="0"/>
              <a:t>その対処</a:t>
            </a:r>
            <a:r>
              <a:rPr kumimoji="1" lang="en-US" altLang="ja-JP" sz="2400" dirty="0"/>
              <a:t>】</a:t>
            </a:r>
          </a:p>
          <a:p>
            <a:pPr marL="0" indent="0">
              <a:buNone/>
            </a:pPr>
            <a:r>
              <a:rPr lang="ja-JP" altLang="en-US" sz="2400" dirty="0"/>
              <a:t>次で、</a:t>
            </a:r>
            <a:r>
              <a:rPr lang="ja-JP" altLang="en-US" sz="2400" b="1" dirty="0"/>
              <a:t>アクティブなセッションの停止</a:t>
            </a:r>
            <a:r>
              <a:rPr lang="ja-JP" altLang="en-US" sz="2400" dirty="0"/>
              <a:t>を行い、その後最初から実行をやり直す</a:t>
            </a:r>
            <a:endParaRPr kumimoji="1" lang="ja-JP" altLang="en-US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kumimoji="1" lang="ja-JP" altLang="en-US" sz="2400" b="1" dirty="0"/>
              <a:t>メニュー</a:t>
            </a:r>
            <a:r>
              <a:rPr kumimoji="1" lang="ja-JP" altLang="en-US" sz="2400" dirty="0"/>
              <a:t>で「</a:t>
            </a:r>
            <a:r>
              <a:rPr kumimoji="1" lang="ja-JP" altLang="en-US" sz="2400" b="1" dirty="0"/>
              <a:t>ランタイム</a:t>
            </a:r>
            <a:r>
              <a:rPr kumimoji="1" lang="ja-JP" altLang="en-US" sz="2400" dirty="0"/>
              <a:t>」，「</a:t>
            </a:r>
            <a:r>
              <a:rPr kumimoji="1" lang="ja-JP" altLang="en-US" sz="2400" b="1" dirty="0"/>
              <a:t>セッションの管理</a:t>
            </a:r>
            <a:r>
              <a:rPr kumimoji="1" lang="ja-JP" altLang="en-US" sz="2400" dirty="0"/>
              <a:t>」と操作する．</a:t>
            </a:r>
            <a:endParaRPr kumimoji="1" lang="en-US" altLang="ja-JP" sz="2400" dirty="0"/>
          </a:p>
          <a:p>
            <a:r>
              <a:rPr kumimoji="1" lang="ja-JP" altLang="en-US" sz="2400" b="1" dirty="0"/>
              <a:t>アクティブなセッションの一覧</a:t>
            </a:r>
            <a:r>
              <a:rPr kumimoji="1" lang="ja-JP" altLang="en-US" sz="2400" dirty="0"/>
              <a:t>が表示されるので，「</a:t>
            </a:r>
            <a:r>
              <a:rPr kumimoji="1" lang="ja-JP" altLang="en-US" sz="2400" b="1" dirty="0"/>
              <a:t>終了</a:t>
            </a:r>
            <a:r>
              <a:rPr kumimoji="1" lang="ja-JP" altLang="en-US" sz="2400" dirty="0"/>
              <a:t>」をクリックして，</a:t>
            </a:r>
            <a:r>
              <a:rPr kumimoji="1" lang="ja-JP" altLang="en-US" sz="2400" b="1" dirty="0"/>
              <a:t>すべてのアクティブなセッションを終了</a:t>
            </a:r>
            <a:r>
              <a:rPr kumimoji="1" lang="ja-JP" altLang="en-US" sz="2400" dirty="0"/>
              <a:t>する．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12594B-F44D-E857-4F6B-BB35ECCD2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27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演習１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4348606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Google </a:t>
            </a:r>
            <a:r>
              <a:rPr lang="en-US" altLang="ja-JP" b="1" dirty="0" err="1"/>
              <a:t>Colaboratory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変数とデータ型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if</a:t>
            </a:r>
            <a:r>
              <a:rPr lang="ja-JP" altLang="en-US" b="1" dirty="0"/>
              <a:t>、</a:t>
            </a:r>
            <a:r>
              <a:rPr lang="en-US" altLang="ja-JP" b="1" dirty="0"/>
              <a:t>else </a:t>
            </a:r>
            <a:r>
              <a:rPr lang="ja-JP" altLang="en-US" b="1" dirty="0"/>
              <a:t>による条件分岐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for </a:t>
            </a:r>
            <a:r>
              <a:rPr lang="ja-JP" altLang="en-US" b="1" dirty="0"/>
              <a:t>による繰り返し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関数の定義と呼び出し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モジュール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クラスとインスタンス、メソッド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174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6863FC-BAC9-42A0-9B20-467A27D35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935" y="306701"/>
            <a:ext cx="8620626" cy="2321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Google </a:t>
            </a:r>
            <a:r>
              <a:rPr lang="en-US" altLang="ja-JP" sz="2400" dirty="0" err="1"/>
              <a:t>Colaboratory</a:t>
            </a:r>
            <a:r>
              <a:rPr lang="en-US" altLang="ja-JP" sz="2400" dirty="0"/>
              <a:t> </a:t>
            </a:r>
            <a:r>
              <a:rPr lang="ja-JP" altLang="en-US" sz="2400" dirty="0"/>
              <a:t>のページを開く</a:t>
            </a:r>
            <a:r>
              <a:rPr lang="en-US" altLang="ja-JP" sz="2400" dirty="0">
                <a:hlinkClick r:id="rId2"/>
              </a:rPr>
              <a:t>https://colab.research.google.com/drive/1l2pLl72PYG5TFKKu8ha0h_9fFCafxG4j?usp=sharing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プログラムや説明や実行結果が表示されるので確認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14CFF6-D90C-4FC2-933B-FAA5C78D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5D1C1C3-724B-1B1E-FB30-B08CD4C1C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711" y="2628010"/>
            <a:ext cx="6145848" cy="40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82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6863FC-BAC9-42A0-9B20-467A27D35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00723"/>
            <a:ext cx="8461208" cy="2966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ja-JP" altLang="en-US" sz="2400" b="1" dirty="0"/>
              <a:t>「１．変数とデータ型」から「４．関数の定義と呼び出し」まで</a:t>
            </a:r>
            <a:r>
              <a:rPr lang="ja-JP" altLang="en-US" sz="2400" dirty="0"/>
              <a:t>をよく読む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プログラムと説明をよく読み、掲載されている実行結果をよく確認。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④ 余裕があれば、次ページ以降の</a:t>
            </a:r>
            <a:r>
              <a:rPr lang="ja-JP" altLang="en-US" sz="2400" b="1" dirty="0"/>
              <a:t>自習</a:t>
            </a:r>
            <a:r>
              <a:rPr lang="ja-JP" altLang="en-US" sz="2400" dirty="0"/>
              <a:t>に取り組む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14CFF6-D90C-4FC2-933B-FAA5C78D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AF0D7BD-BCD7-52F6-E968-91D309B55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93" y="2824768"/>
            <a:ext cx="4970432" cy="395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4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86" y="2198451"/>
            <a:ext cx="6355868" cy="43404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①効率的なデータ解析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②様々な分野に通用するスキル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③スキルアップとキャリアの進展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18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5053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E81575-89C3-6FE0-4E36-476712CB5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524"/>
            <a:ext cx="8237166" cy="6721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/>
              <a:t>自習１．</a:t>
            </a:r>
            <a:endParaRPr kumimoji="1" lang="en-US" altLang="ja-JP" sz="2000" dirty="0"/>
          </a:p>
          <a:p>
            <a:r>
              <a:rPr lang="ja-JP" altLang="en-US" sz="2000" dirty="0"/>
              <a:t>次のプログラムは、</a:t>
            </a:r>
            <a:r>
              <a:rPr lang="en-US" altLang="ja-JP" sz="2000" dirty="0"/>
              <a:t>number</a:t>
            </a:r>
            <a:r>
              <a:rPr lang="ja-JP" altLang="en-US" sz="2000" dirty="0"/>
              <a:t>という変数の値を評価して、その値が</a:t>
            </a:r>
            <a:r>
              <a:rPr lang="en-US" altLang="ja-JP" sz="2000" dirty="0"/>
              <a:t>10</a:t>
            </a:r>
            <a:r>
              <a:rPr lang="ja-JP" altLang="en-US" sz="2000" dirty="0"/>
              <a:t>より大きいか、それ以外かを判断し、結果に応じてメッセージを表示する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b="1" dirty="0"/>
              <a:t>number</a:t>
            </a:r>
            <a:r>
              <a:rPr lang="ja-JP" altLang="en-US" sz="2000" b="1" dirty="0"/>
              <a:t>の値を変更して、</a:t>
            </a:r>
            <a:r>
              <a:rPr lang="en-US" altLang="ja-JP" sz="2000" b="1" dirty="0"/>
              <a:t>"</a:t>
            </a:r>
            <a:r>
              <a:rPr lang="ja-JP" altLang="en-US" sz="2000" b="1" dirty="0"/>
              <a:t>数値は</a:t>
            </a:r>
            <a:r>
              <a:rPr lang="en-US" altLang="ja-JP" sz="2000" b="1" dirty="0"/>
              <a:t>10</a:t>
            </a:r>
            <a:r>
              <a:rPr lang="ja-JP" altLang="en-US" sz="2000" b="1" dirty="0"/>
              <a:t>より大きいです。</a:t>
            </a:r>
            <a:r>
              <a:rPr lang="en-US" altLang="ja-JP" sz="2000" b="1" dirty="0"/>
              <a:t>"</a:t>
            </a:r>
            <a:r>
              <a:rPr lang="ja-JP" altLang="en-US" sz="2000" b="1" dirty="0"/>
              <a:t>と表示させてください。</a:t>
            </a:r>
            <a:endParaRPr lang="en-US" altLang="ja-JP" sz="2000" b="1" dirty="0"/>
          </a:p>
          <a:p>
            <a:pPr marL="0" indent="0">
              <a:buNone/>
            </a:pPr>
            <a:r>
              <a:rPr lang="ja-JP" altLang="en-US" sz="2000" u="sng" dirty="0"/>
              <a:t>ヒント</a:t>
            </a:r>
            <a:endParaRPr lang="en-US" altLang="ja-JP" sz="2000" u="sng" dirty="0"/>
          </a:p>
          <a:p>
            <a:r>
              <a:rPr lang="en-US" altLang="ja-JP" sz="2000" dirty="0"/>
              <a:t>number</a:t>
            </a:r>
            <a:r>
              <a:rPr lang="ja-JP" altLang="en-US" sz="2000" dirty="0"/>
              <a:t>の値を変更するには、</a:t>
            </a:r>
            <a:r>
              <a:rPr lang="en-US" altLang="ja-JP" sz="2000" dirty="0"/>
              <a:t>number = [</a:t>
            </a:r>
            <a:r>
              <a:rPr lang="ja-JP" altLang="en-US" sz="2000" dirty="0"/>
              <a:t>新しい値</a:t>
            </a:r>
            <a:r>
              <a:rPr lang="en-US" altLang="ja-JP" sz="2000" dirty="0"/>
              <a:t>]</a:t>
            </a:r>
            <a:r>
              <a:rPr lang="ja-JP" altLang="en-US" sz="2000" dirty="0"/>
              <a:t>という形式でコードを書き換えてください。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number = 5</a:t>
            </a: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if number &gt; 10:</a:t>
            </a:r>
          </a:p>
          <a:p>
            <a:pPr marL="0" indent="0">
              <a:buNone/>
            </a:pPr>
            <a:r>
              <a:rPr lang="en-US" altLang="ja-JP" sz="2000" dirty="0"/>
              <a:t>print("</a:t>
            </a:r>
            <a:r>
              <a:rPr lang="ja-JP" altLang="en-US" sz="2000" dirty="0"/>
              <a:t>数値は</a:t>
            </a:r>
            <a:r>
              <a:rPr lang="en-US" altLang="ja-JP" sz="2000" dirty="0"/>
              <a:t>10</a:t>
            </a:r>
            <a:r>
              <a:rPr lang="ja-JP" altLang="en-US" sz="2000" dirty="0"/>
              <a:t>より大きいです。</a:t>
            </a:r>
            <a:r>
              <a:rPr lang="en-US" altLang="ja-JP" sz="2000" dirty="0"/>
              <a:t>")</a:t>
            </a:r>
          </a:p>
          <a:p>
            <a:pPr marL="0" indent="0">
              <a:buNone/>
            </a:pPr>
            <a:r>
              <a:rPr lang="en-US" altLang="ja-JP" sz="2000" dirty="0"/>
              <a:t>else:</a:t>
            </a:r>
          </a:p>
          <a:p>
            <a:pPr marL="0" indent="0">
              <a:buNone/>
            </a:pPr>
            <a:r>
              <a:rPr lang="en-US" altLang="ja-JP" sz="2000" dirty="0"/>
              <a:t>print("</a:t>
            </a:r>
            <a:r>
              <a:rPr lang="ja-JP" altLang="en-US" sz="2000" dirty="0"/>
              <a:t>数値は</a:t>
            </a:r>
            <a:r>
              <a:rPr lang="en-US" altLang="ja-JP" sz="2000" dirty="0"/>
              <a:t>10</a:t>
            </a:r>
            <a:r>
              <a:rPr lang="ja-JP" altLang="en-US" sz="2000" dirty="0"/>
              <a:t>以下です。</a:t>
            </a:r>
            <a:r>
              <a:rPr lang="en-US" altLang="ja-JP" sz="2000" dirty="0"/>
              <a:t>")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6CF067-69A2-82E8-1B3E-EBED46342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331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E81575-89C3-6FE0-4E36-476712CB5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524"/>
            <a:ext cx="8237166" cy="6721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/>
              <a:t>自習２．</a:t>
            </a:r>
            <a:endParaRPr kumimoji="1" lang="en-US" altLang="ja-JP" sz="2000" dirty="0"/>
          </a:p>
          <a:p>
            <a:r>
              <a:rPr lang="ja-JP" altLang="en-US" sz="2000" dirty="0"/>
              <a:t>次のプログラムは、半径を引数として受け取り、円の面積を計算して返す関数</a:t>
            </a:r>
            <a:r>
              <a:rPr lang="en-US" altLang="ja-JP" sz="2000" dirty="0" err="1"/>
              <a:t>calculate_area</a:t>
            </a:r>
            <a:r>
              <a:rPr lang="ja-JP" altLang="en-US" sz="2000" dirty="0"/>
              <a:t>を定義している</a:t>
            </a:r>
            <a:endParaRPr lang="en-US" altLang="ja-JP" sz="2000" dirty="0"/>
          </a:p>
          <a:p>
            <a:r>
              <a:rPr lang="ja-JP" altLang="en-US" sz="2000" dirty="0"/>
              <a:t>この関数は半径</a:t>
            </a:r>
            <a:r>
              <a:rPr lang="en-US" altLang="ja-JP" sz="2000" dirty="0"/>
              <a:t>5</a:t>
            </a:r>
            <a:r>
              <a:rPr lang="ja-JP" altLang="en-US" sz="2000" dirty="0"/>
              <a:t>の円の面積を計算し、結果を表示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b="1" dirty="0" err="1"/>
              <a:t>calculate_area</a:t>
            </a:r>
            <a:r>
              <a:rPr lang="ja-JP" altLang="en-US" sz="2000" b="1" dirty="0"/>
              <a:t>関数を使用して、半径</a:t>
            </a:r>
            <a:r>
              <a:rPr lang="en-US" altLang="ja-JP" sz="2000" b="1" dirty="0"/>
              <a:t>10</a:t>
            </a:r>
            <a:r>
              <a:rPr lang="ja-JP" altLang="en-US" sz="2000" b="1" dirty="0"/>
              <a:t>の円の面積を計算し、結果を表示してください</a:t>
            </a:r>
            <a:r>
              <a:rPr lang="ja-JP" altLang="en-US" sz="2000" dirty="0"/>
              <a:t>。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u="sng" dirty="0"/>
              <a:t>ヒント</a:t>
            </a:r>
            <a:endParaRPr lang="en-US" altLang="ja-JP" sz="2000" u="sng" dirty="0"/>
          </a:p>
          <a:p>
            <a:pPr marL="0" indent="0">
              <a:buNone/>
            </a:pPr>
            <a:r>
              <a:rPr lang="ja-JP" altLang="en-US" sz="2000" dirty="0"/>
              <a:t>関数を呼び出すときは、関数名の後ろに括弧</a:t>
            </a:r>
            <a:r>
              <a:rPr lang="en-US" altLang="ja-JP" sz="2000" dirty="0"/>
              <a:t>()</a:t>
            </a:r>
            <a:r>
              <a:rPr lang="ja-JP" altLang="en-US" sz="2000" dirty="0"/>
              <a:t>をつけ、括弧の中に引数を指定する。例：</a:t>
            </a:r>
            <a:r>
              <a:rPr lang="en-US" altLang="ja-JP" sz="2000" dirty="0" err="1"/>
              <a:t>calculate_area</a:t>
            </a:r>
            <a:r>
              <a:rPr lang="en-US" altLang="ja-JP" sz="2000" dirty="0"/>
              <a:t>(10)</a:t>
            </a: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kumimoji="1" lang="en-US" altLang="ja-JP" sz="2000" b="1" dirty="0"/>
              <a:t>def </a:t>
            </a:r>
            <a:r>
              <a:rPr kumimoji="1" lang="en-US" altLang="ja-JP" sz="2000" b="1" dirty="0" err="1"/>
              <a:t>calculate_area</a:t>
            </a:r>
            <a:r>
              <a:rPr kumimoji="1" lang="en-US" altLang="ja-JP" sz="2000" b="1" dirty="0"/>
              <a:t>(radius):</a:t>
            </a:r>
          </a:p>
          <a:p>
            <a:pPr marL="0" indent="0">
              <a:buNone/>
            </a:pPr>
            <a:r>
              <a:rPr kumimoji="1" lang="en-US" altLang="ja-JP" sz="2000" b="1" dirty="0"/>
              <a:t>pi = 3.14159</a:t>
            </a:r>
          </a:p>
          <a:p>
            <a:pPr marL="0" indent="0">
              <a:buNone/>
            </a:pPr>
            <a:r>
              <a:rPr kumimoji="1" lang="en-US" altLang="ja-JP" sz="2000" b="1" dirty="0"/>
              <a:t>return pi * (radius**2)</a:t>
            </a:r>
          </a:p>
          <a:p>
            <a:pPr marL="0" indent="0">
              <a:buNone/>
            </a:pPr>
            <a:endParaRPr kumimoji="1" lang="en-US" altLang="ja-JP" sz="2000" b="1" dirty="0"/>
          </a:p>
          <a:p>
            <a:pPr marL="0" indent="0">
              <a:buNone/>
            </a:pPr>
            <a:r>
              <a:rPr kumimoji="1" lang="en-US" altLang="ja-JP" sz="2000" b="1" dirty="0"/>
              <a:t>area = </a:t>
            </a:r>
            <a:r>
              <a:rPr kumimoji="1" lang="en-US" altLang="ja-JP" sz="2000" b="1" dirty="0" err="1"/>
              <a:t>calculate_area</a:t>
            </a:r>
            <a:r>
              <a:rPr kumimoji="1" lang="en-US" altLang="ja-JP" sz="2000" b="1" dirty="0"/>
              <a:t>(5)</a:t>
            </a:r>
          </a:p>
          <a:p>
            <a:pPr marL="0" indent="0">
              <a:buNone/>
            </a:pPr>
            <a:r>
              <a:rPr kumimoji="1" lang="en-US" altLang="ja-JP" sz="2000" b="1" dirty="0"/>
              <a:t>print(area)</a:t>
            </a:r>
            <a:endParaRPr kumimoji="1" lang="ja-JP" altLang="en-US" sz="20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6CF067-69A2-82E8-1B3E-EBED46342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6324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E81575-89C3-6FE0-4E36-476712CB5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524"/>
            <a:ext cx="8237166" cy="6721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/>
              <a:t>自習</a:t>
            </a:r>
            <a:r>
              <a:rPr lang="ja-JP" altLang="en-US" sz="2000" dirty="0"/>
              <a:t>３</a:t>
            </a:r>
            <a:r>
              <a:rPr kumimoji="1" lang="ja-JP" altLang="en-US" sz="2000" dirty="0"/>
              <a:t>．</a:t>
            </a:r>
            <a:endParaRPr kumimoji="1" lang="en-US" altLang="ja-JP" sz="2000" dirty="0"/>
          </a:p>
          <a:p>
            <a:r>
              <a:rPr lang="ja-JP" altLang="en-US" sz="2000" dirty="0"/>
              <a:t>次は、いくつかの都市の名前が格納されているリストに関するソースコードです。</a:t>
            </a:r>
            <a:endParaRPr lang="en-US" altLang="ja-JP" sz="2000" dirty="0"/>
          </a:p>
          <a:p>
            <a:r>
              <a:rPr lang="ja-JP" altLang="en-US" sz="2000" dirty="0"/>
              <a:t>このプログラムは、</a:t>
            </a:r>
            <a:r>
              <a:rPr lang="ja-JP" altLang="en-US" sz="2000" b="1" dirty="0"/>
              <a:t>リストの２番目</a:t>
            </a:r>
            <a:r>
              <a:rPr lang="ja-JP" altLang="en-US" sz="2000" dirty="0"/>
              <a:t>を表示しています。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リストの </a:t>
            </a:r>
            <a:r>
              <a:rPr lang="en-US" altLang="ja-JP" sz="2000" dirty="0"/>
              <a:t>3</a:t>
            </a:r>
            <a:r>
              <a:rPr lang="ja-JP" altLang="en-US" sz="2000" dirty="0"/>
              <a:t>番目の都市を表示してください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 u="sng" dirty="0"/>
              <a:t>ヒント</a:t>
            </a:r>
            <a:endParaRPr lang="en-US" altLang="ja-JP" sz="2000" u="sng" dirty="0"/>
          </a:p>
          <a:p>
            <a:pPr marL="0" indent="0">
              <a:buNone/>
            </a:pPr>
            <a:r>
              <a:rPr lang="ja-JP" altLang="en-US" sz="2000" dirty="0"/>
              <a:t>リストのインデックスは</a:t>
            </a:r>
            <a:r>
              <a:rPr lang="en-US" altLang="ja-JP" sz="2000" b="1" dirty="0"/>
              <a:t>0</a:t>
            </a:r>
            <a:r>
              <a:rPr lang="ja-JP" altLang="en-US" sz="2000" b="1" dirty="0"/>
              <a:t>から開始</a:t>
            </a:r>
            <a:r>
              <a:rPr lang="ja-JP" altLang="en-US" sz="2000" dirty="0"/>
              <a:t>します。つまり、最初の要素は</a:t>
            </a:r>
            <a:r>
              <a:rPr lang="en-US" altLang="ja-JP" sz="2000" dirty="0"/>
              <a:t>cities[0]</a:t>
            </a:r>
            <a:r>
              <a:rPr lang="ja-JP" altLang="en-US" sz="2000" dirty="0"/>
              <a:t>でアクセスできます。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cities = ["Tokyo", "Osaka", "Kyoto", "Hokkaido", "Okinawa"]</a:t>
            </a:r>
          </a:p>
          <a:p>
            <a:pPr marL="0" indent="0">
              <a:buNone/>
            </a:pPr>
            <a:r>
              <a:rPr lang="en-US" altLang="ja-JP" sz="2000" dirty="0"/>
              <a:t>print(cities[2])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6CF067-69A2-82E8-1B3E-EBED46342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785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13AF87-A0F3-5511-5745-C07834A9E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14" y="215829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自習４．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「５．</a:t>
            </a:r>
            <a:r>
              <a:rPr lang="en-US" altLang="ja-JP" sz="2400" dirty="0"/>
              <a:t>Python </a:t>
            </a:r>
            <a:r>
              <a:rPr lang="ja-JP" altLang="en-US" sz="2400" dirty="0"/>
              <a:t>言語が広く使用されている理由」を読み、クラスとインスタンス、メソッドについて理解を深めてください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88632E-30E7-CF5A-6405-8C4CB48A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6107732-D386-FBC1-311B-44085B26E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193" y="2326948"/>
            <a:ext cx="6064418" cy="421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26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ja-JP" altLang="en-US" dirty="0"/>
              <a:t>の要点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3200" y="863600"/>
            <a:ext cx="8312150" cy="5948101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アクセス</a:t>
            </a:r>
            <a:r>
              <a:rPr lang="en-US" altLang="ja-JP" sz="2400" dirty="0"/>
              <a:t>: Web</a:t>
            </a:r>
            <a:r>
              <a:rPr lang="ja-JP" altLang="en-US" sz="2400" dirty="0"/>
              <a:t>ブラウザからアクセス可能。</a:t>
            </a:r>
          </a:p>
          <a:p>
            <a:r>
              <a:rPr lang="ja-JP" altLang="en-US" sz="2400" b="1" dirty="0"/>
              <a:t>セルの種類</a:t>
            </a:r>
            <a:r>
              <a:rPr lang="en-US" altLang="ja-JP" sz="2400" dirty="0"/>
              <a:t>: </a:t>
            </a:r>
            <a:r>
              <a:rPr lang="ja-JP" altLang="en-US" sz="2400" dirty="0"/>
              <a:t>コードセル（プログラム用）、テキストセル（説明用）。</a:t>
            </a:r>
          </a:p>
          <a:p>
            <a:pPr marL="0" indent="0">
              <a:buNone/>
            </a:pPr>
            <a:r>
              <a:rPr lang="ja-JP" altLang="en-US" sz="2400" dirty="0"/>
              <a:t>基本操作</a:t>
            </a:r>
          </a:p>
          <a:p>
            <a:r>
              <a:rPr lang="en-US" altLang="ja-JP" sz="2400" b="1" dirty="0"/>
              <a:t>Google</a:t>
            </a:r>
            <a:r>
              <a:rPr lang="ja-JP" altLang="en-US" sz="2400" b="1" dirty="0"/>
              <a:t>アカウント</a:t>
            </a:r>
            <a:r>
              <a:rPr lang="en-US" altLang="ja-JP" sz="2400" dirty="0"/>
              <a:t>: </a:t>
            </a:r>
            <a:r>
              <a:rPr lang="ja-JP" altLang="en-US" sz="2400" dirty="0"/>
              <a:t>基本操作には</a:t>
            </a:r>
            <a:r>
              <a:rPr lang="en-US" altLang="ja-JP" sz="2400" b="1" dirty="0"/>
              <a:t>Google</a:t>
            </a:r>
            <a:r>
              <a:rPr lang="ja-JP" altLang="en-US" sz="2400" b="1" dirty="0"/>
              <a:t>アカウントが必要</a:t>
            </a:r>
            <a:r>
              <a:rPr lang="ja-JP" altLang="en-US" sz="2400" dirty="0"/>
              <a:t>。</a:t>
            </a:r>
          </a:p>
          <a:p>
            <a:r>
              <a:rPr lang="ja-JP" altLang="en-US" sz="2400" b="1" dirty="0"/>
              <a:t>操作の種類</a:t>
            </a:r>
            <a:r>
              <a:rPr lang="en-US" altLang="ja-JP" sz="2400" dirty="0"/>
              <a:t>: </a:t>
            </a:r>
            <a:r>
              <a:rPr lang="ja-JP" altLang="en-US" sz="2400" dirty="0"/>
              <a:t>コードセルやテキストセルの</a:t>
            </a:r>
            <a:r>
              <a:rPr lang="ja-JP" altLang="en-US" sz="2400" b="1" dirty="0"/>
              <a:t>編集</a:t>
            </a:r>
            <a:r>
              <a:rPr lang="ja-JP" altLang="en-US" sz="2400" dirty="0"/>
              <a:t>、セルの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、新規ノートブックの作成など。</a:t>
            </a:r>
          </a:p>
          <a:p>
            <a:r>
              <a:rPr lang="ja-JP" altLang="en-US" sz="2400" b="1" dirty="0"/>
              <a:t>保存</a:t>
            </a:r>
            <a:r>
              <a:rPr lang="en-US" altLang="ja-JP" sz="2400" dirty="0"/>
              <a:t>: </a:t>
            </a:r>
            <a:r>
              <a:rPr lang="ja-JP" altLang="en-US" sz="2400" dirty="0"/>
              <a:t>自動保存される。</a:t>
            </a:r>
          </a:p>
          <a:p>
            <a:r>
              <a:rPr lang="ja-JP" altLang="en-US" sz="2400" b="1" dirty="0"/>
              <a:t>セルの実行</a:t>
            </a:r>
            <a:r>
              <a:rPr lang="en-US" altLang="ja-JP" sz="2400" dirty="0"/>
              <a:t>:</a:t>
            </a:r>
            <a:r>
              <a:rPr lang="en-US" altLang="ja-JP" sz="2400" b="1" dirty="0">
                <a:solidFill>
                  <a:srgbClr val="FF0000"/>
                </a:solidFill>
              </a:rPr>
              <a:t> </a:t>
            </a:r>
            <a:r>
              <a:rPr lang="ja-JP" altLang="en-US" sz="2400" b="1" dirty="0">
                <a:solidFill>
                  <a:srgbClr val="FF0000"/>
                </a:solidFill>
              </a:rPr>
              <a:t>基本、一番上のセルからすべてを実行してください</a:t>
            </a:r>
            <a:r>
              <a:rPr lang="ja-JP" altLang="en-US" sz="2400" dirty="0"/>
              <a:t>。このような、</a:t>
            </a:r>
            <a:r>
              <a:rPr lang="ja-JP" altLang="en-US" sz="2400" b="1" dirty="0"/>
              <a:t>複数のセルを一度</a:t>
            </a:r>
            <a:r>
              <a:rPr lang="ja-JP" altLang="en-US" sz="2400" dirty="0"/>
              <a:t>に実行することは、「</a:t>
            </a:r>
            <a:r>
              <a:rPr lang="ja-JP" altLang="en-US" sz="2400" b="1" dirty="0"/>
              <a:t>ランタイム</a:t>
            </a:r>
            <a:r>
              <a:rPr lang="ja-JP" altLang="en-US" sz="2400" dirty="0"/>
              <a:t>」メニューから「</a:t>
            </a:r>
            <a:r>
              <a:rPr lang="ja-JP" altLang="en-US" sz="2400" b="1" dirty="0"/>
              <a:t>すべてのセルを実行</a:t>
            </a:r>
            <a:r>
              <a:rPr lang="ja-JP" altLang="en-US" sz="2400" dirty="0"/>
              <a:t>」の操作でできます。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BFCFB5-8258-3FEE-9479-80CC3A25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370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39D9C0-C1CD-0D44-A040-8B0183ED6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9"/>
            <a:ext cx="8461208" cy="26229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43956C-DA75-1B80-B238-61D53990F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81540"/>
            <a:ext cx="8461208" cy="6122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b="1" u="sng" dirty="0"/>
              <a:t>文法のシンプルさ</a:t>
            </a:r>
          </a:p>
          <a:p>
            <a:r>
              <a:rPr kumimoji="1" lang="ja-JP" altLang="en-US" sz="2000" dirty="0"/>
              <a:t>直感的で読みやすい文法</a:t>
            </a:r>
          </a:p>
          <a:p>
            <a:r>
              <a:rPr kumimoji="1" lang="en-US" altLang="ja-JP" sz="2000" dirty="0"/>
              <a:t>print</a:t>
            </a:r>
            <a:r>
              <a:rPr kumimoji="1" lang="ja-JP" altLang="en-US" sz="2000" dirty="0"/>
              <a:t>で簡単に出力</a:t>
            </a:r>
          </a:p>
          <a:p>
            <a:r>
              <a:rPr kumimoji="1" lang="en-US" altLang="ja-JP" sz="2000" dirty="0"/>
              <a:t>if, else</a:t>
            </a:r>
            <a:r>
              <a:rPr kumimoji="1" lang="ja-JP" altLang="en-US" sz="2000" dirty="0"/>
              <a:t>で条件分岐</a:t>
            </a:r>
          </a:p>
          <a:p>
            <a:r>
              <a:rPr kumimoji="1" lang="en-US" altLang="ja-JP" sz="2000" dirty="0"/>
              <a:t>for, while</a:t>
            </a:r>
            <a:r>
              <a:rPr kumimoji="1" lang="ja-JP" altLang="en-US" sz="2000" dirty="0"/>
              <a:t>で繰り返し</a:t>
            </a:r>
          </a:p>
          <a:p>
            <a:pPr marL="0" indent="0">
              <a:buNone/>
            </a:pPr>
            <a:r>
              <a:rPr kumimoji="1" lang="ja-JP" altLang="en-US" sz="2000" b="1" u="sng" dirty="0"/>
              <a:t>拡張性</a:t>
            </a:r>
          </a:p>
          <a:p>
            <a:r>
              <a:rPr kumimoji="1" lang="ja-JP" altLang="en-US" sz="2000" dirty="0"/>
              <a:t>多岐にわたる分野での利用が可能</a:t>
            </a:r>
          </a:p>
          <a:p>
            <a:r>
              <a:rPr kumimoji="1" lang="ja-JP" altLang="en-US" sz="2000" dirty="0"/>
              <a:t>豊富なライブラリとモジュール</a:t>
            </a:r>
            <a:endParaRPr kumimoji="1" lang="en-US" altLang="ja-JP" sz="2000" dirty="0"/>
          </a:p>
          <a:p>
            <a:pPr marL="0" indent="0">
              <a:buNone/>
            </a:pPr>
            <a:r>
              <a:rPr kumimoji="1" lang="ja-JP" altLang="en-US" sz="2000" b="1" u="sng" dirty="0"/>
              <a:t>主なキーワード</a:t>
            </a:r>
          </a:p>
          <a:p>
            <a:pPr marL="0" indent="0">
              <a:buNone/>
            </a:pPr>
            <a:r>
              <a:rPr kumimoji="1" lang="en-US" altLang="ja-JP" sz="2000" dirty="0"/>
              <a:t>print, type, if, else, for, while, def, return, class, __</a:t>
            </a:r>
            <a:r>
              <a:rPr kumimoji="1" lang="en-US" altLang="ja-JP" sz="2000" dirty="0" err="1"/>
              <a:t>init</a:t>
            </a:r>
            <a:r>
              <a:rPr kumimoji="1" lang="en-US" altLang="ja-JP" sz="2000" dirty="0"/>
              <a:t>__, self, vars, super</a:t>
            </a:r>
            <a:endParaRPr kumimoji="1" lang="ja-JP" altLang="en-US" sz="2000" dirty="0"/>
          </a:p>
          <a:p>
            <a:pPr marL="0" indent="0">
              <a:buNone/>
            </a:pPr>
            <a:r>
              <a:rPr kumimoji="1" lang="en-US" altLang="ja-JP" sz="2000" b="1" u="sng" dirty="0"/>
              <a:t>Google </a:t>
            </a:r>
            <a:r>
              <a:rPr kumimoji="1" lang="en-US" altLang="ja-JP" sz="2000" b="1" u="sng" dirty="0" err="1"/>
              <a:t>Colaboratory</a:t>
            </a:r>
            <a:r>
              <a:rPr kumimoji="1" lang="ja-JP" altLang="en-US" sz="2000" b="1" u="sng" dirty="0"/>
              <a:t>の特徴</a:t>
            </a:r>
          </a:p>
          <a:p>
            <a:r>
              <a:rPr kumimoji="1" lang="ja-JP" altLang="en-US" sz="2000" dirty="0"/>
              <a:t>オンラインで動作する</a:t>
            </a:r>
            <a:r>
              <a:rPr kumimoji="1" lang="en-US" altLang="ja-JP" sz="2000" dirty="0"/>
              <a:t>Python</a:t>
            </a:r>
            <a:r>
              <a:rPr kumimoji="1" lang="ja-JP" altLang="en-US" sz="2000" dirty="0"/>
              <a:t>ノートブック</a:t>
            </a:r>
          </a:p>
          <a:p>
            <a:r>
              <a:rPr kumimoji="1" lang="ja-JP" altLang="en-US" sz="2000" dirty="0"/>
              <a:t>ノートブックは編集可能、実行可能（</a:t>
            </a:r>
            <a:r>
              <a:rPr kumimoji="1" lang="en-US" altLang="ja-JP" sz="2000" dirty="0"/>
              <a:t>Google </a:t>
            </a:r>
            <a:r>
              <a:rPr kumimoji="1" lang="ja-JP" altLang="en-US" sz="2000" dirty="0"/>
              <a:t>アカウントが必要）</a:t>
            </a:r>
            <a:endParaRPr kumimoji="1" lang="en-US" altLang="ja-JP" sz="2000" dirty="0"/>
          </a:p>
          <a:p>
            <a:r>
              <a:rPr kumimoji="1" lang="ja-JP" altLang="en-US" sz="2000" dirty="0"/>
              <a:t>混雑時の実行停止あり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E95DBB-69B9-3F24-435E-EE71538FA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198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3-2. Python </a:t>
            </a:r>
            <a:r>
              <a:rPr lang="ja-JP" altLang="en-US" sz="4500" dirty="0">
                <a:solidFill>
                  <a:schemeClr val="tx2"/>
                </a:solidFill>
              </a:rPr>
              <a:t>の </a:t>
            </a:r>
            <a:r>
              <a:rPr lang="en-US" altLang="ja-JP" sz="4500" dirty="0">
                <a:solidFill>
                  <a:schemeClr val="tx2"/>
                </a:solidFill>
              </a:rPr>
              <a:t>Pandas </a:t>
            </a:r>
            <a:r>
              <a:rPr lang="ja-JP" altLang="en-US" sz="4500" dirty="0">
                <a:solidFill>
                  <a:schemeClr val="tx2"/>
                </a:solidFill>
              </a:rPr>
              <a:t>データフレーム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194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0C3262-B9AD-7A9D-CFCB-9BF052F27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の </a:t>
            </a:r>
            <a:r>
              <a:rPr lang="en-US" altLang="ja-JP" dirty="0"/>
              <a:t>P</a:t>
            </a:r>
            <a:r>
              <a:rPr kumimoji="1" lang="en-US" altLang="ja-JP" dirty="0"/>
              <a:t>andas </a:t>
            </a:r>
            <a:r>
              <a:rPr kumimoji="1" lang="ja-JP" altLang="en-US" dirty="0"/>
              <a:t>データフレーム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1FC135-9554-71E8-6AD7-A943846AE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表形式のデータ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695FF1-4EFF-160C-D90C-631D3D904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54103AC4-CC2C-6D6F-CD15-96873949C9CA}"/>
              </a:ext>
            </a:extLst>
          </p:cNvPr>
          <p:cNvGraphicFramePr>
            <a:graphicFrameLocks noGrp="1"/>
          </p:cNvGraphicFramePr>
          <p:nvPr/>
        </p:nvGraphicFramePr>
        <p:xfrm>
          <a:off x="3533552" y="846253"/>
          <a:ext cx="1899682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69">
                  <a:extLst>
                    <a:ext uri="{9D8B030D-6E8A-4147-A177-3AD203B41FA5}">
                      <a16:colId xmlns:a16="http://schemas.microsoft.com/office/drawing/2014/main" val="1471105048"/>
                    </a:ext>
                  </a:extLst>
                </a:gridCol>
                <a:gridCol w="630069">
                  <a:extLst>
                    <a:ext uri="{9D8B030D-6E8A-4147-A177-3AD203B41FA5}">
                      <a16:colId xmlns:a16="http://schemas.microsoft.com/office/drawing/2014/main" val="868721337"/>
                    </a:ext>
                  </a:extLst>
                </a:gridCol>
                <a:gridCol w="639544">
                  <a:extLst>
                    <a:ext uri="{9D8B030D-6E8A-4147-A177-3AD203B41FA5}">
                      <a16:colId xmlns:a16="http://schemas.microsoft.com/office/drawing/2014/main" val="129506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x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y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502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090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86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144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74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46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880813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B9A29F9-C45F-6642-E5F5-607904140626}"/>
              </a:ext>
            </a:extLst>
          </p:cNvPr>
          <p:cNvSpPr/>
          <p:nvPr/>
        </p:nvSpPr>
        <p:spPr>
          <a:xfrm>
            <a:off x="4104167" y="1284121"/>
            <a:ext cx="1382232" cy="32482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94557E18-390C-BF7A-EFD4-B7AF47F84DA4}"/>
              </a:ext>
            </a:extLst>
          </p:cNvPr>
          <p:cNvCxnSpPr/>
          <p:nvPr/>
        </p:nvCxnSpPr>
        <p:spPr>
          <a:xfrm flipV="1">
            <a:off x="4104167" y="4532368"/>
            <a:ext cx="148856" cy="5316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D6332E4-F99A-37E8-AE08-A799CF0F1837}"/>
              </a:ext>
            </a:extLst>
          </p:cNvPr>
          <p:cNvSpPr txBox="1"/>
          <p:nvPr/>
        </p:nvSpPr>
        <p:spPr>
          <a:xfrm>
            <a:off x="3263008" y="509428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データ本体</a:t>
            </a:r>
          </a:p>
        </p:txBody>
      </p:sp>
    </p:spTree>
    <p:extLst>
      <p:ext uri="{BB962C8B-B14F-4D97-AF65-F5344CB8AC3E}">
        <p14:creationId xmlns:p14="http://schemas.microsoft.com/office/powerpoint/2010/main" val="3638941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0C3262-B9AD-7A9D-CFCB-9BF052F27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98308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の</a:t>
            </a:r>
            <a:r>
              <a:rPr lang="ja-JP" altLang="en-US" dirty="0"/>
              <a:t> </a:t>
            </a:r>
            <a:r>
              <a:rPr lang="en-US" altLang="ja-JP" dirty="0"/>
              <a:t>Pandas</a:t>
            </a:r>
            <a:r>
              <a:rPr lang="ja-JP" altLang="en-US" dirty="0"/>
              <a:t> </a:t>
            </a:r>
            <a:r>
              <a:rPr kumimoji="1" lang="ja-JP" altLang="en-US" dirty="0"/>
              <a:t>データフレームを組み立てるプログラム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1FC135-9554-71E8-6AD7-A943846AE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81" y="5370407"/>
            <a:ext cx="5621755" cy="58382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ja-JP" altLang="en-US" sz="2400" dirty="0"/>
              <a:t>データフレームの組み立て，結果は</a:t>
            </a:r>
            <a:r>
              <a:rPr kumimoji="1" lang="ja-JP" altLang="en-US" sz="2400" dirty="0"/>
              <a:t> </a:t>
            </a:r>
            <a:r>
              <a:rPr kumimoji="1" lang="en-US" altLang="ja-JP" sz="2400" b="1" dirty="0" err="1">
                <a:solidFill>
                  <a:srgbClr val="C00000"/>
                </a:solidFill>
              </a:rPr>
              <a:t>df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に代入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695FF1-4EFF-160C-D90C-631D3D904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54103AC4-CC2C-6D6F-CD15-96873949C9CA}"/>
              </a:ext>
            </a:extLst>
          </p:cNvPr>
          <p:cNvGraphicFramePr>
            <a:graphicFrameLocks noGrp="1"/>
          </p:cNvGraphicFramePr>
          <p:nvPr/>
        </p:nvGraphicFramePr>
        <p:xfrm>
          <a:off x="864780" y="926842"/>
          <a:ext cx="1899682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69">
                  <a:extLst>
                    <a:ext uri="{9D8B030D-6E8A-4147-A177-3AD203B41FA5}">
                      <a16:colId xmlns:a16="http://schemas.microsoft.com/office/drawing/2014/main" val="1471105048"/>
                    </a:ext>
                  </a:extLst>
                </a:gridCol>
                <a:gridCol w="630069">
                  <a:extLst>
                    <a:ext uri="{9D8B030D-6E8A-4147-A177-3AD203B41FA5}">
                      <a16:colId xmlns:a16="http://schemas.microsoft.com/office/drawing/2014/main" val="868721337"/>
                    </a:ext>
                  </a:extLst>
                </a:gridCol>
                <a:gridCol w="639544">
                  <a:extLst>
                    <a:ext uri="{9D8B030D-6E8A-4147-A177-3AD203B41FA5}">
                      <a16:colId xmlns:a16="http://schemas.microsoft.com/office/drawing/2014/main" val="129506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x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y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502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090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868771"/>
                  </a:ext>
                </a:extLst>
              </a:tr>
              <a:tr h="415939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144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74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46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880813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78B95C6-307E-7973-525F-CC0CFF2F369F}"/>
              </a:ext>
            </a:extLst>
          </p:cNvPr>
          <p:cNvSpPr txBox="1"/>
          <p:nvPr/>
        </p:nvSpPr>
        <p:spPr>
          <a:xfrm>
            <a:off x="88630" y="5871958"/>
            <a:ext cx="8927637" cy="430887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df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= </a:t>
            </a:r>
            <a:r>
              <a:rPr kumimoji="1" lang="en-US" altLang="ja-JP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pd.DataFrame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([[1, 4], [1, 2], [1, 5], [2, 4], [3, 5], [3, 3]], columns=['x', 'y'])</a:t>
            </a:r>
            <a:endParaRPr kumimoji="1" lang="ja-JP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F3D3166-DF16-DB74-3392-4E7D5C5DFDE3}"/>
              </a:ext>
            </a:extLst>
          </p:cNvPr>
          <p:cNvSpPr txBox="1"/>
          <p:nvPr/>
        </p:nvSpPr>
        <p:spPr>
          <a:xfrm>
            <a:off x="645070" y="460507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データフレーム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AC57D77-C8F7-F2F1-F41F-8245ABF86F4B}"/>
              </a:ext>
            </a:extLst>
          </p:cNvPr>
          <p:cNvSpPr txBox="1"/>
          <p:nvPr/>
        </p:nvSpPr>
        <p:spPr>
          <a:xfrm>
            <a:off x="3891545" y="4605078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データフレームの作成と確認表示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4ED9E34C-E20A-2B13-1598-8694E0C9F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78" y="2470365"/>
            <a:ext cx="5503675" cy="199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46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E6F2A1-AC2F-B78B-793C-584994FD9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Pandas </a:t>
            </a:r>
            <a:r>
              <a:rPr kumimoji="1" lang="ja-JP" altLang="en-US" dirty="0"/>
              <a:t>データフレームの重要性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7D75A4-BD20-CAE4-4917-1893B51F8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61111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2400" dirty="0"/>
              <a:t>数多くの機能、柔軟性、高い性能を持つ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主な機能</a:t>
            </a:r>
            <a:r>
              <a:rPr lang="en-US" altLang="ja-JP" sz="2400" dirty="0"/>
              <a:t>】</a:t>
            </a:r>
            <a:endParaRPr kumimoji="1" lang="en-US" altLang="ja-JP" sz="2400" dirty="0"/>
          </a:p>
          <a:p>
            <a:r>
              <a:rPr kumimoji="1" lang="ja-JP" altLang="en-US" sz="2400" b="1" dirty="0"/>
              <a:t>データ分析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大量のデータを迅速に解析・操作する能力</a:t>
            </a:r>
          </a:p>
          <a:p>
            <a:r>
              <a:rPr kumimoji="1" lang="ja-JP" altLang="en-US" sz="2400" b="1" dirty="0"/>
              <a:t>データクリーニング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欠損データの処理や、データの変換・正規化を行う機能</a:t>
            </a:r>
          </a:p>
          <a:p>
            <a:r>
              <a:rPr kumimoji="1" lang="ja-JP" altLang="en-US" sz="2400" b="1" dirty="0"/>
              <a:t>時系列データ</a:t>
            </a:r>
            <a:r>
              <a:rPr kumimoji="1" lang="en-US" altLang="ja-JP" sz="2400" b="1" dirty="0"/>
              <a:t>: </a:t>
            </a:r>
            <a:r>
              <a:rPr kumimoji="1" lang="ja-JP" altLang="en-US" sz="2400" dirty="0"/>
              <a:t>時間データを扱うための機能</a:t>
            </a:r>
          </a:p>
          <a:p>
            <a:r>
              <a:rPr kumimoji="1" lang="ja-JP" altLang="en-US" sz="2400" b="1" dirty="0"/>
              <a:t>データの統合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データの結合、マージ、グループ化が容易にできる。</a:t>
            </a:r>
          </a:p>
          <a:p>
            <a:pPr marL="0" indent="0">
              <a:buNone/>
            </a:pPr>
            <a:r>
              <a:rPr kumimoji="1" lang="en-US" altLang="ja-JP" sz="2400" dirty="0"/>
              <a:t>【</a:t>
            </a:r>
            <a:r>
              <a:rPr kumimoji="1" lang="ja-JP" altLang="en-US" sz="2400" dirty="0"/>
              <a:t>柔軟性</a:t>
            </a:r>
            <a:r>
              <a:rPr kumimoji="1" lang="en-US" altLang="ja-JP" sz="2400" dirty="0"/>
              <a:t>】</a:t>
            </a:r>
          </a:p>
          <a:p>
            <a:pPr marL="0" indent="0">
              <a:buNone/>
            </a:pPr>
            <a:r>
              <a:rPr lang="ja-JP" altLang="en-US" sz="2400" dirty="0"/>
              <a:t>様々な</a:t>
            </a:r>
            <a:r>
              <a:rPr kumimoji="1" lang="ja-JP" altLang="en-US" sz="2400" dirty="0"/>
              <a:t>データ形式（</a:t>
            </a:r>
            <a:r>
              <a:rPr kumimoji="1" lang="en-US" altLang="ja-JP" sz="2400" dirty="0"/>
              <a:t>CSV, Excel, </a:t>
            </a:r>
            <a:r>
              <a:rPr kumimoji="1" lang="ja-JP" altLang="en-US" sz="2400" dirty="0"/>
              <a:t>リレーショナルデータベース等）からの読み込みや書き出しをサポート。</a:t>
            </a:r>
          </a:p>
          <a:p>
            <a:pPr marL="0" indent="0">
              <a:buNone/>
            </a:pPr>
            <a:r>
              <a:rPr kumimoji="1" lang="en-US" altLang="ja-JP" sz="2400" dirty="0"/>
              <a:t>【</a:t>
            </a:r>
            <a:r>
              <a:rPr kumimoji="1" lang="ja-JP" altLang="en-US" sz="2400" dirty="0"/>
              <a:t>性能</a:t>
            </a:r>
            <a:r>
              <a:rPr kumimoji="1" lang="en-US" altLang="ja-JP" sz="2400" dirty="0"/>
              <a:t>】</a:t>
            </a:r>
          </a:p>
          <a:p>
            <a:pPr marL="0" indent="0">
              <a:buNone/>
            </a:pPr>
            <a:r>
              <a:rPr kumimoji="1" lang="ja-JP" altLang="en-US" sz="2400" dirty="0"/>
              <a:t>大規模なデータセットも効率的に処理できるよう最適化されている。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8F7E9C-110B-D311-344F-B4CA00C4A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29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995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5" y="2351314"/>
            <a:ext cx="5098010" cy="437016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Python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Google </a:t>
            </a:r>
            <a:r>
              <a:rPr lang="en-US" altLang="ja-JP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Colaboratory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の基本と特徴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Python 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 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Pandas 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データフレーム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</a:t>
            </a:r>
            <a:r>
              <a:rPr kumimoji="1" lang="en-US" altLang="ja-JP" dirty="0"/>
              <a:t>andas </a:t>
            </a:r>
            <a:r>
              <a:rPr kumimoji="1" lang="ja-JP" altLang="en-US" dirty="0"/>
              <a:t>の基本的な使い方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49" y="762000"/>
            <a:ext cx="8208621" cy="601345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2400" dirty="0"/>
              <a:t>Google </a:t>
            </a:r>
            <a:r>
              <a:rPr lang="en-US" altLang="ja-JP" sz="2400" dirty="0" err="1"/>
              <a:t>Colaboratory</a:t>
            </a:r>
            <a:r>
              <a:rPr lang="ja-JP" altLang="en-US" sz="2400" dirty="0" err="1"/>
              <a:t>には</a:t>
            </a:r>
            <a:r>
              <a:rPr lang="en-US" altLang="ja-JP" sz="2400" dirty="0"/>
              <a:t>pandas</a:t>
            </a:r>
            <a:r>
              <a:rPr lang="ja-JP" altLang="en-US" sz="2400" dirty="0"/>
              <a:t>が</a:t>
            </a:r>
            <a:r>
              <a:rPr lang="ja-JP" altLang="en-US" sz="2400" b="1" dirty="0"/>
              <a:t>既にインストール</a:t>
            </a:r>
            <a:r>
              <a:rPr lang="ja-JP" altLang="en-US" sz="2400" dirty="0"/>
              <a:t>されている。</a:t>
            </a:r>
          </a:p>
          <a:p>
            <a:r>
              <a:rPr lang="ja-JP" altLang="en-US" sz="2400" b="1" dirty="0"/>
              <a:t>インポート</a:t>
            </a:r>
            <a:r>
              <a:rPr lang="en-US" altLang="ja-JP" sz="2400" dirty="0"/>
              <a:t>: pandas</a:t>
            </a:r>
            <a:r>
              <a:rPr lang="ja-JP" altLang="en-US" sz="2400" dirty="0"/>
              <a:t>を使用する前に、</a:t>
            </a:r>
            <a:r>
              <a:rPr lang="en-US" altLang="ja-JP" sz="2400" dirty="0"/>
              <a:t>import pandas as </a:t>
            </a:r>
            <a:r>
              <a:rPr lang="en-US" altLang="ja-JP" sz="2400" dirty="0" err="1"/>
              <a:t>pd</a:t>
            </a:r>
            <a:r>
              <a:rPr lang="ja-JP" altLang="en-US" sz="2400" dirty="0"/>
              <a:t>というコードでインポート。</a:t>
            </a:r>
          </a:p>
          <a:p>
            <a:pPr marL="0" indent="0">
              <a:buNone/>
            </a:pPr>
            <a:r>
              <a:rPr lang="ja-JP" altLang="en-US" sz="2400" b="1" u="sng" dirty="0"/>
              <a:t>主要なメソッド</a:t>
            </a:r>
          </a:p>
          <a:p>
            <a:r>
              <a:rPr lang="en-US" altLang="ja-JP" sz="2400" b="1" dirty="0"/>
              <a:t>CSV</a:t>
            </a:r>
            <a:r>
              <a:rPr lang="ja-JP" altLang="en-US" sz="2400" b="1" dirty="0"/>
              <a:t>ファイルの読み込み</a:t>
            </a:r>
            <a:r>
              <a:rPr lang="en-US" altLang="ja-JP" sz="2400" dirty="0"/>
              <a:t>: </a:t>
            </a:r>
            <a:r>
              <a:rPr lang="en-US" altLang="ja-JP" sz="2400" dirty="0" err="1"/>
              <a:t>read_csv</a:t>
            </a:r>
            <a:r>
              <a:rPr lang="ja-JP" altLang="en-US" sz="2400" dirty="0"/>
              <a:t>メソッド。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</a:t>
            </a:r>
            <a:r>
              <a:rPr lang="en-US" altLang="ja-JP" sz="2400" dirty="0"/>
              <a:t>: </a:t>
            </a:r>
            <a:r>
              <a:rPr lang="en-US" altLang="ja-JP" sz="2400" dirty="0" err="1"/>
              <a:t>pd.read_csv</a:t>
            </a:r>
            <a:r>
              <a:rPr lang="en-US" altLang="ja-JP" sz="2400" dirty="0"/>
              <a:t>('file.csv')</a:t>
            </a:r>
          </a:p>
          <a:p>
            <a:r>
              <a:rPr lang="en-US" altLang="ja-JP" sz="2400" b="1" dirty="0"/>
              <a:t>Excel</a:t>
            </a:r>
            <a:r>
              <a:rPr lang="ja-JP" altLang="en-US" sz="2400" b="1" dirty="0"/>
              <a:t>ファイルの読み込み</a:t>
            </a:r>
            <a:r>
              <a:rPr lang="en-US" altLang="ja-JP" sz="2400" dirty="0"/>
              <a:t>: </a:t>
            </a:r>
            <a:r>
              <a:rPr lang="en-US" altLang="ja-JP" sz="2400" dirty="0" err="1"/>
              <a:t>read_excel</a:t>
            </a:r>
            <a:r>
              <a:rPr lang="ja-JP" altLang="en-US" sz="2400" dirty="0"/>
              <a:t>メソッド。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</a:t>
            </a:r>
            <a:r>
              <a:rPr lang="en-US" altLang="ja-JP" sz="2400" dirty="0"/>
              <a:t>: </a:t>
            </a:r>
            <a:r>
              <a:rPr lang="en-US" altLang="ja-JP" sz="2400" dirty="0" err="1"/>
              <a:t>pd.read_excel</a:t>
            </a:r>
            <a:r>
              <a:rPr lang="en-US" altLang="ja-JP" sz="2400" dirty="0"/>
              <a:t>('file.xlsx')</a:t>
            </a:r>
          </a:p>
          <a:p>
            <a:r>
              <a:rPr lang="ja-JP" altLang="en-US" sz="2400" b="1" dirty="0"/>
              <a:t>データの先頭部分、末尾部分を表示</a:t>
            </a:r>
            <a:r>
              <a:rPr lang="en-US" altLang="ja-JP" sz="2400" dirty="0"/>
              <a:t>: head(), tail() </a:t>
            </a:r>
            <a:r>
              <a:rPr lang="ja-JP" altLang="en-US" sz="2400" dirty="0"/>
              <a:t>メソッド。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</a:t>
            </a:r>
            <a:r>
              <a:rPr lang="en-US" altLang="ja-JP" sz="2400" dirty="0"/>
              <a:t>: </a:t>
            </a:r>
            <a:r>
              <a:rPr lang="en-US" altLang="ja-JP" sz="2400" dirty="0" err="1"/>
              <a:t>df.head</a:t>
            </a:r>
            <a:r>
              <a:rPr lang="en-US" altLang="ja-JP" sz="2400" dirty="0"/>
              <a:t>()  </a:t>
            </a:r>
            <a:r>
              <a:rPr lang="en-US" altLang="ja-JP" sz="2400" dirty="0" err="1"/>
              <a:t>df.tail</a:t>
            </a:r>
            <a:r>
              <a:rPr lang="en-US" altLang="ja-JP" sz="2400" dirty="0"/>
              <a:t>()</a:t>
            </a:r>
          </a:p>
          <a:p>
            <a:r>
              <a:rPr lang="ja-JP" altLang="en-US" sz="2400" b="1" dirty="0"/>
              <a:t>１列の選択</a:t>
            </a:r>
            <a:r>
              <a:rPr lang="en-US" altLang="ja-JP" sz="2400" dirty="0"/>
              <a:t>: [  ]</a:t>
            </a:r>
            <a:r>
              <a:rPr lang="ja-JP" altLang="en-US" sz="2400" dirty="0"/>
              <a:t>を使用して列を選択。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</a:t>
            </a:r>
            <a:r>
              <a:rPr lang="en-US" altLang="ja-JP" sz="2400" dirty="0"/>
              <a:t>: </a:t>
            </a:r>
            <a:r>
              <a:rPr lang="en-US" altLang="ja-JP" sz="2400" dirty="0" err="1"/>
              <a:t>df</a:t>
            </a:r>
            <a:r>
              <a:rPr lang="en-US" altLang="ja-JP" sz="2400" dirty="0"/>
              <a:t>['</a:t>
            </a:r>
            <a:r>
              <a:rPr lang="en-US" altLang="ja-JP" sz="2400" dirty="0" err="1"/>
              <a:t>column_name</a:t>
            </a:r>
            <a:r>
              <a:rPr lang="en-US" altLang="ja-JP" sz="2400" dirty="0"/>
              <a:t>']</a:t>
            </a:r>
          </a:p>
          <a:p>
            <a:r>
              <a:rPr lang="ja-JP" altLang="en-US" sz="2400" b="1" dirty="0"/>
              <a:t>複数列の選択</a:t>
            </a:r>
            <a:r>
              <a:rPr lang="en-US" altLang="ja-JP" sz="2400" b="1" dirty="0"/>
              <a:t>: </a:t>
            </a:r>
            <a:r>
              <a:rPr lang="en-US" altLang="ja-JP" sz="2400" dirty="0"/>
              <a:t>[[  ]]</a:t>
            </a:r>
            <a:r>
              <a:rPr lang="ja-JP" altLang="en-US" sz="2400" dirty="0"/>
              <a:t>を使用して列を選択。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</a:t>
            </a:r>
            <a:r>
              <a:rPr lang="en-US" altLang="ja-JP" sz="2400" dirty="0"/>
              <a:t>: </a:t>
            </a:r>
            <a:r>
              <a:rPr lang="en-US" altLang="ja-JP" sz="2400" dirty="0" err="1"/>
              <a:t>df</a:t>
            </a:r>
            <a:r>
              <a:rPr lang="en-US" altLang="ja-JP" sz="2400" dirty="0"/>
              <a:t>[['a1', 'a2']]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045DD3-F54F-D8C8-C380-CBD904E2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7489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45722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データ分析の基本手順</a:t>
            </a:r>
            <a:r>
              <a:rPr lang="en-US" altLang="ja-JP" dirty="0"/>
              <a:t>: </a:t>
            </a:r>
            <a:r>
              <a:rPr lang="ja-JP" altLang="en-US" dirty="0"/>
              <a:t>読み込みから散布図の作成まで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106602"/>
            <a:ext cx="8461208" cy="575139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b="1" u="sng" dirty="0"/>
              <a:t>データの準備と確認</a:t>
            </a:r>
          </a:p>
          <a:p>
            <a:r>
              <a:rPr lang="ja-JP" altLang="en-US" b="1" dirty="0"/>
              <a:t>データの準備</a:t>
            </a:r>
            <a:r>
              <a:rPr lang="en-US" altLang="ja-JP" dirty="0"/>
              <a:t>: CSV</a:t>
            </a:r>
            <a:r>
              <a:rPr lang="ja-JP" altLang="en-US" dirty="0"/>
              <a:t>ファイルや</a:t>
            </a:r>
            <a:r>
              <a:rPr lang="en-US" altLang="ja-JP" dirty="0"/>
              <a:t>Excel</a:t>
            </a:r>
            <a:r>
              <a:rPr lang="ja-JP" altLang="en-US" dirty="0"/>
              <a:t>ファイルを読み込むことも可能。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例</a:t>
            </a:r>
            <a:r>
              <a:rPr lang="en-US" altLang="ja-JP" dirty="0"/>
              <a:t>: </a:t>
            </a:r>
            <a:r>
              <a:rPr lang="en-US" altLang="ja-JP" dirty="0" err="1"/>
              <a:t>df</a:t>
            </a:r>
            <a:r>
              <a:rPr lang="en-US" altLang="ja-JP" dirty="0"/>
              <a:t> = </a:t>
            </a:r>
            <a:r>
              <a:rPr lang="en-US" altLang="ja-JP" dirty="0" err="1"/>
              <a:t>pd.read_csv</a:t>
            </a:r>
            <a:r>
              <a:rPr lang="en-US" altLang="ja-JP" dirty="0"/>
              <a:t>('file.csv') </a:t>
            </a:r>
            <a:r>
              <a:rPr lang="ja-JP" altLang="en-US" dirty="0"/>
              <a:t>または </a:t>
            </a:r>
            <a:r>
              <a:rPr lang="en-US" altLang="ja-JP" dirty="0" err="1"/>
              <a:t>df</a:t>
            </a:r>
            <a:r>
              <a:rPr lang="en-US" altLang="ja-JP" dirty="0"/>
              <a:t> = </a:t>
            </a:r>
            <a:r>
              <a:rPr lang="en-US" altLang="ja-JP" dirty="0" err="1"/>
              <a:t>pd.read_excel</a:t>
            </a:r>
            <a:r>
              <a:rPr lang="en-US" altLang="ja-JP" dirty="0"/>
              <a:t>('file.xlsx')</a:t>
            </a:r>
          </a:p>
          <a:p>
            <a:r>
              <a:rPr lang="ja-JP" altLang="en-US" b="1" dirty="0"/>
              <a:t>データの先頭部分、末尾部分を表示（データが大きい場合）</a:t>
            </a:r>
            <a:r>
              <a:rPr lang="en-US" altLang="ja-JP" dirty="0"/>
              <a:t>: head(), tail() </a:t>
            </a:r>
            <a:r>
              <a:rPr lang="ja-JP" altLang="en-US" dirty="0"/>
              <a:t>メソッド。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例</a:t>
            </a:r>
            <a:r>
              <a:rPr lang="en-US" altLang="ja-JP" dirty="0"/>
              <a:t>: </a:t>
            </a:r>
            <a:r>
              <a:rPr lang="en-US" altLang="ja-JP" dirty="0" err="1"/>
              <a:t>df.head</a:t>
            </a:r>
            <a:r>
              <a:rPr lang="en-US" altLang="ja-JP" dirty="0"/>
              <a:t>()  </a:t>
            </a:r>
            <a:r>
              <a:rPr lang="en-US" altLang="ja-JP" dirty="0" err="1"/>
              <a:t>df.tail</a:t>
            </a:r>
            <a:r>
              <a:rPr lang="en-US" altLang="ja-JP" dirty="0"/>
              <a:t>()</a:t>
            </a:r>
          </a:p>
          <a:p>
            <a:pPr marL="0" indent="0">
              <a:buNone/>
            </a:pPr>
            <a:r>
              <a:rPr lang="ja-JP" altLang="en-US" b="1" u="sng" dirty="0"/>
              <a:t>列の選択（データに多数の列がある場合）</a:t>
            </a:r>
            <a:endParaRPr lang="en-US" altLang="ja-JP" b="1" u="sng" dirty="0"/>
          </a:p>
          <a:p>
            <a:r>
              <a:rPr lang="en-US" altLang="ja-JP" dirty="0"/>
              <a:t>[  ]  </a:t>
            </a:r>
            <a:r>
              <a:rPr lang="ja-JP" altLang="en-US" dirty="0"/>
              <a:t>（１列の選択）や </a:t>
            </a:r>
            <a:r>
              <a:rPr lang="en-US" altLang="ja-JP" dirty="0"/>
              <a:t>[[  ]] </a:t>
            </a:r>
            <a:r>
              <a:rPr lang="ja-JP" altLang="en-US"/>
              <a:t>（１列あるいは複</a:t>
            </a:r>
            <a:r>
              <a:rPr lang="ja-JP" altLang="en-US" dirty="0"/>
              <a:t>数列の選択）を使用して列を選択。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例</a:t>
            </a:r>
            <a:r>
              <a:rPr lang="en-US" altLang="ja-JP" dirty="0"/>
              <a:t>: </a:t>
            </a:r>
            <a:r>
              <a:rPr lang="en-US" altLang="ja-JP" dirty="0" err="1"/>
              <a:t>df</a:t>
            </a:r>
            <a:r>
              <a:rPr lang="en-US" altLang="ja-JP" dirty="0"/>
              <a:t>[‘</a:t>
            </a:r>
            <a:r>
              <a:rPr lang="en-US" altLang="ja-JP" dirty="0" err="1"/>
              <a:t>column_name</a:t>
            </a:r>
            <a:r>
              <a:rPr lang="en-US" altLang="ja-JP" dirty="0"/>
              <a:t>’]</a:t>
            </a:r>
            <a:r>
              <a:rPr lang="ja-JP" altLang="en-US" dirty="0"/>
              <a:t>    </a:t>
            </a:r>
            <a:r>
              <a:rPr lang="en-US" altLang="ja-JP" dirty="0" err="1"/>
              <a:t>df</a:t>
            </a:r>
            <a:r>
              <a:rPr lang="en-US" altLang="ja-JP" dirty="0"/>
              <a:t>[['a1', 'a2']]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b="1" u="sng" dirty="0"/>
              <a:t>散布図の作成</a:t>
            </a:r>
          </a:p>
          <a:p>
            <a:r>
              <a:rPr lang="en-US" altLang="ja-JP" b="1" dirty="0" err="1"/>
              <a:t>Matplotlib</a:t>
            </a:r>
            <a:r>
              <a:rPr lang="ja-JP" altLang="en-US" b="1" dirty="0"/>
              <a:t>のインポート</a:t>
            </a:r>
            <a:r>
              <a:rPr lang="en-US" altLang="ja-JP" dirty="0"/>
              <a:t>: </a:t>
            </a:r>
            <a:r>
              <a:rPr lang="ja-JP" altLang="en-US" dirty="0"/>
              <a:t>例 </a:t>
            </a:r>
            <a:r>
              <a:rPr lang="en-US" altLang="ja-JP" dirty="0"/>
              <a:t>import </a:t>
            </a:r>
            <a:r>
              <a:rPr lang="en-US" altLang="ja-JP" dirty="0" err="1"/>
              <a:t>matplotlib.pyplot</a:t>
            </a:r>
            <a:r>
              <a:rPr lang="en-US" altLang="ja-JP" dirty="0"/>
              <a:t> as </a:t>
            </a:r>
            <a:r>
              <a:rPr lang="en-US" altLang="ja-JP" dirty="0" err="1"/>
              <a:t>plt</a:t>
            </a:r>
            <a:endParaRPr lang="en-US" altLang="ja-JP" dirty="0"/>
          </a:p>
          <a:p>
            <a:r>
              <a:rPr lang="ja-JP" altLang="en-US" b="1" dirty="0"/>
              <a:t>２列から散布図を作成</a:t>
            </a:r>
            <a:r>
              <a:rPr lang="en-US" altLang="ja-JP" dirty="0"/>
              <a:t>: </a:t>
            </a:r>
            <a:r>
              <a:rPr lang="en-US" altLang="ja-JP" dirty="0" err="1"/>
              <a:t>plt.scatter</a:t>
            </a:r>
            <a:r>
              <a:rPr lang="ja-JP" altLang="en-US" dirty="0"/>
              <a:t> を使用</a:t>
            </a:r>
            <a:endParaRPr lang="en-US" altLang="ja-JP" dirty="0"/>
          </a:p>
          <a:p>
            <a:r>
              <a:rPr lang="ja-JP" altLang="en-US" b="1" dirty="0"/>
              <a:t>軸ラベルの追加</a:t>
            </a:r>
            <a:r>
              <a:rPr lang="en-US" altLang="ja-JP" b="1" dirty="0"/>
              <a:t>: </a:t>
            </a:r>
            <a:r>
              <a:rPr lang="ja-JP" altLang="en-US" dirty="0"/>
              <a:t>例 </a:t>
            </a:r>
            <a:r>
              <a:rPr lang="en-US" altLang="ja-JP" dirty="0" err="1"/>
              <a:t>plt.xlabel</a:t>
            </a:r>
            <a:r>
              <a:rPr lang="en-US" altLang="ja-JP" dirty="0"/>
              <a:t>('X-axis label') </a:t>
            </a:r>
            <a:r>
              <a:rPr lang="ja-JP" altLang="en-US" dirty="0"/>
              <a:t>と </a:t>
            </a:r>
            <a:r>
              <a:rPr lang="en-US" altLang="ja-JP" dirty="0" err="1"/>
              <a:t>plt.ylabel</a:t>
            </a:r>
            <a:r>
              <a:rPr lang="en-US" altLang="ja-JP" dirty="0"/>
              <a:t>('Y-axis label') </a:t>
            </a:r>
          </a:p>
          <a:p>
            <a:r>
              <a:rPr lang="ja-JP" altLang="en-US" b="1" dirty="0"/>
              <a:t>タイトルの追加</a:t>
            </a:r>
            <a:r>
              <a:rPr lang="en-US" altLang="ja-JP" dirty="0"/>
              <a:t>: </a:t>
            </a:r>
            <a:r>
              <a:rPr lang="ja-JP" altLang="en-US" dirty="0"/>
              <a:t>例 </a:t>
            </a:r>
            <a:r>
              <a:rPr lang="en-US" altLang="ja-JP" dirty="0" err="1"/>
              <a:t>plt.title</a:t>
            </a:r>
            <a:r>
              <a:rPr lang="en-US" altLang="ja-JP" dirty="0"/>
              <a:t>('Scatter Plot Title') </a:t>
            </a:r>
          </a:p>
          <a:p>
            <a:r>
              <a:rPr lang="ja-JP" altLang="en-US" b="1" dirty="0"/>
              <a:t>最後にグラフを表示</a:t>
            </a:r>
            <a:r>
              <a:rPr lang="en-US" altLang="ja-JP" dirty="0"/>
              <a:t>: </a:t>
            </a:r>
            <a:r>
              <a:rPr lang="en-US" altLang="ja-JP" dirty="0" err="1"/>
              <a:t>plt.show</a:t>
            </a:r>
            <a:r>
              <a:rPr lang="en-US" altLang="ja-JP" dirty="0"/>
              <a:t>()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04113C-77C9-A4C3-1076-85165041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313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434860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Pandas </a:t>
            </a:r>
            <a:r>
              <a:rPr lang="ja-JP" altLang="en-US" b="1" dirty="0"/>
              <a:t>データフレーム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データ分析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データクリーニング（欠損データの置き換えや削除）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時系列データ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データの統合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散布図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366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6863FC-BAC9-42A0-9B20-467A27D35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935" y="306701"/>
            <a:ext cx="8620626" cy="2321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Google </a:t>
            </a:r>
            <a:r>
              <a:rPr lang="en-US" altLang="ja-JP" sz="2400" dirty="0" err="1"/>
              <a:t>Colaboratory</a:t>
            </a:r>
            <a:r>
              <a:rPr lang="en-US" altLang="ja-JP" sz="2400" dirty="0"/>
              <a:t> </a:t>
            </a:r>
            <a:r>
              <a:rPr lang="ja-JP" altLang="en-US" sz="2400" dirty="0"/>
              <a:t>のページを開く</a:t>
            </a:r>
            <a:r>
              <a:rPr lang="en-US" altLang="ja-JP" sz="2400" dirty="0">
                <a:hlinkClick r:id="rId2"/>
              </a:rPr>
              <a:t>https://colab.research.google.com/drive/1l2pLl72PYG5TFKKu8ha0h_9fFCafxG4j?usp=sharing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プログラムや説明や実行結果が表示されるので確認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14CFF6-D90C-4FC2-933B-FAA5C78D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5D1C1C3-724B-1B1E-FB30-B08CD4C1C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711" y="2628010"/>
            <a:ext cx="6145848" cy="40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40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6863FC-BAC9-42A0-9B20-467A27D35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00723"/>
            <a:ext cx="8461208" cy="2966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ja-JP" altLang="en-US" sz="2400" b="1" dirty="0"/>
              <a:t>６，７，８</a:t>
            </a:r>
            <a:r>
              <a:rPr lang="ja-JP" altLang="en-US" sz="2400" dirty="0"/>
              <a:t>をよく読む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プログラムと説明をよく読み、掲載されている実行結果をよく確認。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④ 余裕があれば、次ページ以降の</a:t>
            </a:r>
            <a:r>
              <a:rPr lang="ja-JP" altLang="en-US" sz="2400" b="1" dirty="0"/>
              <a:t>自習</a:t>
            </a:r>
            <a:r>
              <a:rPr lang="ja-JP" altLang="en-US" sz="2400" dirty="0"/>
              <a:t>に取り組む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14CFF6-D90C-4FC2-933B-FAA5C78D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AF0D7BD-BCD7-52F6-E968-91D309B55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93" y="2824768"/>
            <a:ext cx="4970432" cy="395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28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6BC443-1348-31F4-33F4-FB719408A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08282"/>
            <a:ext cx="8461208" cy="64131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000" dirty="0"/>
              <a:t>自習．プログラムと説明を読み、次の基本を確認する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１．</a:t>
            </a:r>
            <a:r>
              <a:rPr kumimoji="1" lang="ja-JP" altLang="en-US" sz="2000" b="1" dirty="0"/>
              <a:t>データのダウンロード</a:t>
            </a:r>
            <a:r>
              <a:rPr kumimoji="1" lang="en-US" altLang="ja-JP" sz="2000" b="1" dirty="0"/>
              <a:t>:</a:t>
            </a:r>
          </a:p>
          <a:p>
            <a:pPr marL="0" indent="0">
              <a:buNone/>
            </a:pPr>
            <a:r>
              <a:rPr kumimoji="1" lang="ja-JP" altLang="en-US" sz="2000" dirty="0"/>
              <a:t>「７」では、</a:t>
            </a:r>
            <a:r>
              <a:rPr kumimoji="1" lang="en-US" altLang="ja-JP" sz="2000" dirty="0" err="1"/>
              <a:t>urllib.request.urlretrieve</a:t>
            </a:r>
            <a:r>
              <a:rPr kumimoji="1" lang="en-US" altLang="ja-JP" sz="2000" dirty="0"/>
              <a:t> </a:t>
            </a:r>
            <a:r>
              <a:rPr kumimoji="1" lang="ja-JP" altLang="en-US" sz="2000" dirty="0"/>
              <a:t>関数を使用して、</a:t>
            </a:r>
            <a:r>
              <a:rPr kumimoji="1" lang="ja-JP" altLang="en-US" sz="2000" b="1" dirty="0"/>
              <a:t>指定した</a:t>
            </a:r>
            <a:r>
              <a:rPr kumimoji="1" lang="en-US" altLang="ja-JP" sz="2000" b="1" dirty="0"/>
              <a:t>URL</a:t>
            </a:r>
            <a:r>
              <a:rPr kumimoji="1" lang="ja-JP" altLang="en-US" sz="2000" b="1" dirty="0"/>
              <a:t>からデータをダウンロード</a:t>
            </a:r>
          </a:p>
          <a:p>
            <a:pPr marL="0" indent="0">
              <a:buNone/>
            </a:pPr>
            <a:r>
              <a:rPr kumimoji="1" lang="en-US" altLang="ja-JP" sz="2000" dirty="0"/>
              <a:t>2. </a:t>
            </a:r>
            <a:r>
              <a:rPr kumimoji="1" lang="en-US" altLang="ja-JP" sz="2000" b="1" dirty="0"/>
              <a:t>Pandas</a:t>
            </a:r>
            <a:r>
              <a:rPr kumimoji="1" lang="ja-JP" altLang="en-US" sz="2000" b="1" dirty="0"/>
              <a:t>の基本</a:t>
            </a:r>
            <a:r>
              <a:rPr kumimoji="1" lang="en-US" altLang="ja-JP" sz="2000" b="1" dirty="0"/>
              <a:t>:</a:t>
            </a:r>
          </a:p>
          <a:p>
            <a:pPr marL="0" indent="0">
              <a:buNone/>
            </a:pPr>
            <a:r>
              <a:rPr kumimoji="1" lang="en-US" altLang="ja-JP" sz="2000" dirty="0"/>
              <a:t>- </a:t>
            </a:r>
            <a:r>
              <a:rPr kumimoji="1" lang="en-US" altLang="ja-JP" sz="2000" dirty="0" err="1"/>
              <a:t>pd.read_csv</a:t>
            </a:r>
            <a:r>
              <a:rPr kumimoji="1" lang="en-US" altLang="ja-JP" sz="2000" dirty="0"/>
              <a:t> </a:t>
            </a:r>
            <a:r>
              <a:rPr kumimoji="1" lang="ja-JP" altLang="en-US" sz="2000" dirty="0"/>
              <a:t>関数を使って、</a:t>
            </a:r>
            <a:r>
              <a:rPr kumimoji="1" lang="en-US" altLang="ja-JP" sz="2000" b="1" dirty="0"/>
              <a:t>CSV </a:t>
            </a:r>
            <a:r>
              <a:rPr kumimoji="1" lang="ja-JP" altLang="en-US" sz="2000" b="1" dirty="0"/>
              <a:t>ファイルのデータ</a:t>
            </a:r>
            <a:r>
              <a:rPr lang="ja-JP" altLang="en-US" sz="2000" b="1" dirty="0"/>
              <a:t>の</a:t>
            </a:r>
            <a:r>
              <a:rPr kumimoji="1" lang="ja-JP" altLang="en-US" sz="2000" b="1" dirty="0"/>
              <a:t>読み込み</a:t>
            </a:r>
            <a:endParaRPr kumimoji="1" lang="ja-JP" altLang="en-US" sz="2000" dirty="0"/>
          </a:p>
          <a:p>
            <a:pPr marL="0" indent="0">
              <a:buNone/>
            </a:pPr>
            <a:r>
              <a:rPr kumimoji="1" lang="en-US" altLang="ja-JP" sz="2000" dirty="0"/>
              <a:t>- </a:t>
            </a:r>
            <a:r>
              <a:rPr kumimoji="1" lang="en-US" altLang="ja-JP" sz="2000" dirty="0" err="1"/>
              <a:t>dropna</a:t>
            </a:r>
            <a:r>
              <a:rPr kumimoji="1" lang="en-US" altLang="ja-JP" sz="2000" dirty="0"/>
              <a:t> </a:t>
            </a:r>
            <a:r>
              <a:rPr kumimoji="1" lang="ja-JP" altLang="en-US" sz="2000" dirty="0"/>
              <a:t>を使用してデータクリーニング（欠損データの置き換えや削除）</a:t>
            </a:r>
            <a:endParaRPr kumimoji="1" lang="en-US" altLang="ja-JP" sz="2000" dirty="0"/>
          </a:p>
          <a:p>
            <a:pPr marL="0" indent="0">
              <a:buNone/>
            </a:pPr>
            <a:r>
              <a:rPr kumimoji="1" lang="en-US" altLang="ja-JP" sz="2000" dirty="0"/>
              <a:t>- head </a:t>
            </a:r>
            <a:r>
              <a:rPr kumimoji="1" lang="ja-JP" altLang="en-US" sz="2000" dirty="0"/>
              <a:t>を用いて、データの先頭部分を確認</a:t>
            </a:r>
            <a:endParaRPr kumimoji="1" lang="en-US" altLang="ja-JP" sz="2000" dirty="0"/>
          </a:p>
          <a:p>
            <a:pPr marL="0" indent="0">
              <a:buNone/>
            </a:pPr>
            <a:r>
              <a:rPr kumimoji="1" lang="en-US" altLang="ja-JP" sz="2000" b="1" dirty="0"/>
              <a:t>3. </a:t>
            </a:r>
            <a:r>
              <a:rPr kumimoji="1" lang="ja-JP" altLang="en-US" sz="2000" b="1" dirty="0"/>
              <a:t>散布図</a:t>
            </a:r>
            <a:endParaRPr kumimoji="1" lang="en-US" altLang="ja-JP" sz="2000" b="1" dirty="0"/>
          </a:p>
          <a:p>
            <a:pPr marL="0" indent="0">
              <a:buNone/>
            </a:pPr>
            <a:r>
              <a:rPr kumimoji="1" lang="en-US" altLang="ja-JP" sz="2000" dirty="0"/>
              <a:t>- </a:t>
            </a:r>
            <a:r>
              <a:rPr kumimoji="1" lang="ja-JP" altLang="en-US" sz="2000" dirty="0"/>
              <a:t>グラフにタイトルやラベルを付ける</a:t>
            </a:r>
          </a:p>
          <a:p>
            <a:pPr marL="0" indent="0">
              <a:buNone/>
            </a:pPr>
            <a:r>
              <a:rPr kumimoji="1" lang="en-US" altLang="ja-JP" sz="2000" b="1" dirty="0"/>
              <a:t>4. </a:t>
            </a:r>
            <a:r>
              <a:rPr kumimoji="1" lang="ja-JP" altLang="en-US" sz="2000" b="1" dirty="0"/>
              <a:t>データの関係性の発見</a:t>
            </a:r>
            <a:endParaRPr kumimoji="1" lang="en-US" altLang="ja-JP" sz="2000" b="1" dirty="0"/>
          </a:p>
          <a:p>
            <a:pPr marL="0" indent="0">
              <a:buNone/>
            </a:pPr>
            <a:r>
              <a:rPr kumimoji="1" lang="en-US" altLang="ja-JP" sz="2000" dirty="0"/>
              <a:t>- </a:t>
            </a:r>
            <a:r>
              <a:rPr kumimoji="1" lang="ja-JP" altLang="en-US" sz="2000" dirty="0"/>
              <a:t>散布図を通じて、間の関係性に気付くことができる</a:t>
            </a:r>
          </a:p>
          <a:p>
            <a:pPr marL="0" indent="0">
              <a:buNone/>
            </a:pPr>
            <a:r>
              <a:rPr kumimoji="1" lang="en-US" altLang="ja-JP" sz="2000" b="1" dirty="0"/>
              <a:t>5. </a:t>
            </a:r>
            <a:r>
              <a:rPr kumimoji="1" lang="ja-JP" altLang="en-US" sz="2000" b="1" dirty="0"/>
              <a:t>データの概観</a:t>
            </a:r>
            <a:endParaRPr kumimoji="1" lang="en-US" altLang="ja-JP" sz="2000" b="1" dirty="0"/>
          </a:p>
          <a:p>
            <a:pPr marL="0" indent="0">
              <a:buNone/>
            </a:pPr>
            <a:r>
              <a:rPr kumimoji="1" lang="en-US" altLang="ja-JP" sz="2000" dirty="0"/>
              <a:t>- </a:t>
            </a:r>
            <a:r>
              <a:rPr kumimoji="1" lang="ja-JP" altLang="en-US" sz="2000" dirty="0"/>
              <a:t>データの先頭を表示することで、どのようなデータが含まれているのか、その概観をつかむことができる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81CBF3-46B8-6BD8-50AD-12CEC4742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35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31103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38CAB0-2E2E-D5AC-7ABA-4C1221965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97C73F-3AA5-9B0B-4EE4-B60D2FB72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686301" cy="53331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2000" b="1" dirty="0"/>
              <a:t>Pandas </a:t>
            </a:r>
            <a:r>
              <a:rPr lang="ja-JP" altLang="en-US" sz="2000" b="1" dirty="0"/>
              <a:t>データフレーム</a:t>
            </a:r>
            <a:endParaRPr lang="en-US" altLang="ja-JP" sz="2000" b="1" dirty="0"/>
          </a:p>
          <a:p>
            <a:r>
              <a:rPr lang="ja-JP" altLang="en-US" sz="2000" dirty="0"/>
              <a:t>表形式のデータを格納し、操作する機能を持つ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1800" dirty="0"/>
              <a:t>データフレームの組み立て</a:t>
            </a:r>
            <a:r>
              <a:rPr lang="en-US" altLang="ja-JP" sz="1800" dirty="0"/>
              <a:t>: </a:t>
            </a:r>
            <a:r>
              <a:rPr lang="en-US" altLang="ja-JP" sz="1800" dirty="0" err="1"/>
              <a:t>df</a:t>
            </a:r>
            <a:r>
              <a:rPr lang="en-US" altLang="ja-JP" sz="1800" dirty="0"/>
              <a:t> = </a:t>
            </a:r>
            <a:r>
              <a:rPr lang="en-US" altLang="ja-JP" sz="1800" dirty="0" err="1"/>
              <a:t>pd.DataFrame</a:t>
            </a:r>
            <a:r>
              <a:rPr lang="en-US" altLang="ja-JP" sz="1800" dirty="0"/>
              <a:t>([[1, 4], [1, 2], ...], columns=['x', 'y'])</a:t>
            </a: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en-US" altLang="ja-JP" sz="2000" b="1" dirty="0"/>
              <a:t>Pandas </a:t>
            </a:r>
            <a:r>
              <a:rPr lang="ja-JP" altLang="en-US" sz="2000" b="1" dirty="0"/>
              <a:t>データフレームの重要性</a:t>
            </a:r>
            <a:endParaRPr lang="en-US" altLang="ja-JP" sz="2000" b="1" dirty="0"/>
          </a:p>
          <a:p>
            <a:r>
              <a:rPr lang="ja-JP" altLang="en-US" sz="2000" dirty="0"/>
              <a:t>主な機能</a:t>
            </a:r>
            <a:r>
              <a:rPr lang="en-US" altLang="ja-JP" sz="2000" dirty="0"/>
              <a:t>:</a:t>
            </a:r>
          </a:p>
          <a:p>
            <a:pPr marL="0" indent="0">
              <a:buNone/>
            </a:pPr>
            <a:r>
              <a:rPr lang="en-US" altLang="ja-JP" sz="2000" dirty="0"/>
              <a:t>        </a:t>
            </a:r>
            <a:r>
              <a:rPr lang="ja-JP" altLang="en-US" sz="2000" b="1" dirty="0"/>
              <a:t>データ分析</a:t>
            </a:r>
            <a:r>
              <a:rPr lang="en-US" altLang="ja-JP" sz="2000" dirty="0"/>
              <a:t>: </a:t>
            </a:r>
            <a:r>
              <a:rPr lang="ja-JP" altLang="en-US" sz="2000" dirty="0"/>
              <a:t>大量のデータを迅速に解析・操作する能力。</a:t>
            </a:r>
          </a:p>
          <a:p>
            <a:pPr marL="0" indent="0">
              <a:buNone/>
            </a:pPr>
            <a:r>
              <a:rPr lang="ja-JP" altLang="en-US" sz="2000" dirty="0"/>
              <a:t>        </a:t>
            </a:r>
            <a:r>
              <a:rPr lang="ja-JP" altLang="en-US" sz="2000" b="1" dirty="0"/>
              <a:t>データクリーニング</a:t>
            </a:r>
            <a:r>
              <a:rPr lang="en-US" altLang="ja-JP" sz="2000" dirty="0"/>
              <a:t>: </a:t>
            </a:r>
            <a:r>
              <a:rPr lang="ja-JP" altLang="en-US" sz="2000" dirty="0"/>
              <a:t>欠損データの処理、データ変換、正規化など。</a:t>
            </a:r>
          </a:p>
          <a:p>
            <a:pPr marL="0" indent="0">
              <a:buNone/>
            </a:pPr>
            <a:r>
              <a:rPr lang="ja-JP" altLang="en-US" sz="2000" dirty="0"/>
              <a:t>        </a:t>
            </a:r>
            <a:r>
              <a:rPr lang="ja-JP" altLang="en-US" sz="2000" b="1" dirty="0"/>
              <a:t>時系列データ</a:t>
            </a:r>
            <a:r>
              <a:rPr lang="en-US" altLang="ja-JP" sz="2000" dirty="0"/>
              <a:t>: </a:t>
            </a:r>
            <a:r>
              <a:rPr lang="ja-JP" altLang="en-US" sz="2000" dirty="0"/>
              <a:t>時間データを扱うための専用の機能。</a:t>
            </a:r>
          </a:p>
          <a:p>
            <a:pPr marL="0" indent="0">
              <a:buNone/>
            </a:pPr>
            <a:r>
              <a:rPr lang="ja-JP" altLang="en-US" sz="2000" dirty="0"/>
              <a:t>        </a:t>
            </a:r>
            <a:r>
              <a:rPr lang="ja-JP" altLang="en-US" sz="2000" b="1" dirty="0"/>
              <a:t>データの統合</a:t>
            </a:r>
            <a:r>
              <a:rPr lang="en-US" altLang="ja-JP" sz="2000" dirty="0"/>
              <a:t>: </a:t>
            </a:r>
            <a:r>
              <a:rPr lang="ja-JP" altLang="en-US" sz="2000" dirty="0"/>
              <a:t>データの結合、マージ、グループ化が簡単にできる。</a:t>
            </a:r>
          </a:p>
          <a:p>
            <a:r>
              <a:rPr lang="ja-JP" altLang="en-US" sz="2000" dirty="0"/>
              <a:t>柔軟性</a:t>
            </a:r>
            <a:r>
              <a:rPr lang="en-US" altLang="ja-JP" sz="2000" dirty="0"/>
              <a:t>: CSV, Excel, </a:t>
            </a:r>
            <a:r>
              <a:rPr lang="ja-JP" altLang="en-US" sz="2000" dirty="0"/>
              <a:t>リレーショナルデータベースなど、様々なデータ形式からの読み込みや書き出しをサポートしている。</a:t>
            </a:r>
          </a:p>
          <a:p>
            <a:r>
              <a:rPr lang="ja-JP" altLang="en-US" sz="2000" dirty="0"/>
              <a:t>性能</a:t>
            </a:r>
            <a:r>
              <a:rPr lang="en-US" altLang="ja-JP" sz="2000" dirty="0"/>
              <a:t>: </a:t>
            </a:r>
            <a:r>
              <a:rPr lang="ja-JP" altLang="en-US" sz="2000" dirty="0"/>
              <a:t>大規模なデータセットも効率的に処理できるよう最適化されている。</a:t>
            </a:r>
            <a:endParaRPr lang="en-US" altLang="ja-JP" sz="2000" dirty="0"/>
          </a:p>
          <a:p>
            <a:endParaRPr lang="ja-JP" altLang="en-US" sz="2000" dirty="0"/>
          </a:p>
          <a:p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95036F-FE57-2B84-053E-62D484E93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36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2881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86" y="898725"/>
            <a:ext cx="6355868" cy="56401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①効率的なデータ解析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sz="1800" dirty="0"/>
              <a:t>Pandas</a:t>
            </a:r>
            <a:r>
              <a:rPr lang="ja-JP" altLang="en-US" sz="1800" dirty="0"/>
              <a:t>は</a:t>
            </a:r>
            <a:r>
              <a:rPr lang="en-US" altLang="ja-JP" sz="1800" dirty="0"/>
              <a:t>Python</a:t>
            </a:r>
            <a:r>
              <a:rPr lang="ja-JP" altLang="en-US" sz="1800" dirty="0"/>
              <a:t>の主要なデータ分析ライブラリであり、データフレームを中心とした強力な機能でデータ操作や解析を効率的に行います。これにより、データのパターンや関連性を迅速に把握することが可能です。</a:t>
            </a:r>
            <a:endParaRPr lang="en-US" altLang="ja-JP" sz="18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②様々な分野に通用するスキル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1800" dirty="0"/>
              <a:t>データサイエンス、</a:t>
            </a:r>
            <a:r>
              <a:rPr lang="en-US" altLang="ja-JP" sz="1800" dirty="0"/>
              <a:t>AI</a:t>
            </a:r>
            <a:r>
              <a:rPr lang="ja-JP" altLang="en-US" sz="1800" dirty="0"/>
              <a:t>、機械学習プロジェクト、研究データの管理など、多くの分野で</a:t>
            </a:r>
            <a:r>
              <a:rPr lang="en-US" altLang="ja-JP" sz="1800" dirty="0"/>
              <a:t>Pandas</a:t>
            </a:r>
            <a:r>
              <a:rPr lang="ja-JP" altLang="en-US" sz="1800" dirty="0"/>
              <a:t>のスキルが求められています。前処理、データ解析、結果の出力まで一貫して行えます。</a:t>
            </a:r>
            <a:endParaRPr lang="en-US" altLang="ja-JP" sz="18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③スキルアップとキャリアの進展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1800" dirty="0"/>
              <a:t>現代は、「データ駆動型」の社会とも言えます。</a:t>
            </a:r>
            <a:r>
              <a:rPr lang="en-US" altLang="ja-JP" sz="1800" dirty="0"/>
              <a:t>Pandas</a:t>
            </a:r>
            <a:r>
              <a:rPr lang="ja-JP" altLang="en-US" sz="1800" dirty="0"/>
              <a:t> のスキルは、価値があり、自己</a:t>
            </a:r>
            <a:r>
              <a:rPr lang="en-US" altLang="ja-JP" sz="1800" dirty="0"/>
              <a:t>PR</a:t>
            </a:r>
            <a:r>
              <a:rPr lang="ja-JP" altLang="en-US" sz="1800" dirty="0"/>
              <a:t>にもプラスとなるスキル</a:t>
            </a:r>
            <a:r>
              <a:rPr lang="ja-JP" altLang="en-US" sz="1800"/>
              <a:t>です。キャリア</a:t>
            </a:r>
            <a:r>
              <a:rPr lang="ja-JP" altLang="en-US" sz="1800" dirty="0"/>
              <a:t>の進展や研究の質、日常作業の効率化に寄与します。</a:t>
            </a:r>
            <a:endParaRPr lang="en-US" altLang="ja-JP" sz="18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18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37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646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26976" y="1741337"/>
            <a:ext cx="7548059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3-1. Python</a:t>
            </a:r>
            <a:r>
              <a:rPr lang="ja-JP" altLang="en-US" sz="4500" dirty="0">
                <a:solidFill>
                  <a:schemeClr val="tx2"/>
                </a:solidFill>
              </a:rPr>
              <a:t>と</a:t>
            </a:r>
            <a:r>
              <a:rPr lang="en-US" altLang="ja-JP" sz="4500" dirty="0">
                <a:solidFill>
                  <a:schemeClr val="tx2"/>
                </a:solidFill>
              </a:rPr>
              <a:t>Google </a:t>
            </a:r>
            <a:r>
              <a:rPr lang="en-US" altLang="ja-JP" sz="4500" dirty="0" err="1">
                <a:solidFill>
                  <a:schemeClr val="tx2"/>
                </a:solidFill>
              </a:rPr>
              <a:t>Colaboratory</a:t>
            </a:r>
            <a:r>
              <a:rPr lang="ja-JP" altLang="en-US" sz="4500" dirty="0">
                <a:solidFill>
                  <a:schemeClr val="tx2"/>
                </a:solidFill>
              </a:rPr>
              <a:t>の基本と特徴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91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047750"/>
            <a:ext cx="3628390" cy="514581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ja-JP" b="1" i="0" dirty="0">
                <a:solidFill>
                  <a:srgbClr val="C00000"/>
                </a:solidFill>
                <a:effectLst/>
                <a:latin typeface="Söhne"/>
              </a:rPr>
              <a:t>Python</a:t>
            </a:r>
            <a:r>
              <a:rPr lang="en-US" altLang="ja-JP" b="0" i="0" dirty="0">
                <a:effectLst/>
                <a:latin typeface="Söhne"/>
              </a:rPr>
              <a:t> </a:t>
            </a:r>
            <a:r>
              <a:rPr lang="ja-JP" altLang="en-US" b="0" i="0" dirty="0">
                <a:effectLst/>
                <a:latin typeface="Söhne"/>
              </a:rPr>
              <a:t>は多くの人々に利用されている</a:t>
            </a:r>
            <a:r>
              <a:rPr kumimoji="1" lang="ja-JP" altLang="en-US" b="1" dirty="0"/>
              <a:t>プログラミング言語</a:t>
            </a:r>
            <a:r>
              <a:rPr kumimoji="1" lang="ja-JP" altLang="en-US" dirty="0"/>
              <a:t>の１つ</a:t>
            </a:r>
            <a:endParaRPr kumimoji="1" lang="en-US" altLang="ja-JP" dirty="0"/>
          </a:p>
          <a:p>
            <a:pPr>
              <a:spcBef>
                <a:spcPts val="1200"/>
              </a:spcBef>
            </a:pPr>
            <a:r>
              <a:rPr lang="ja-JP" altLang="en-US" b="1" i="0" dirty="0">
                <a:effectLst/>
                <a:latin typeface="Söhne"/>
              </a:rPr>
              <a:t>読みやすさ</a:t>
            </a:r>
            <a:r>
              <a:rPr lang="ja-JP" altLang="en-US" dirty="0">
                <a:latin typeface="Söhne"/>
              </a:rPr>
              <a:t>，</a:t>
            </a:r>
            <a:r>
              <a:rPr lang="ja-JP" altLang="en-US" b="1" i="0" dirty="0">
                <a:effectLst/>
                <a:latin typeface="Söhne"/>
              </a:rPr>
              <a:t>書きやすさ</a:t>
            </a:r>
            <a:r>
              <a:rPr lang="ja-JP" altLang="en-US" b="0" i="0" dirty="0">
                <a:effectLst/>
                <a:latin typeface="Söhne"/>
              </a:rPr>
              <a:t>，</a:t>
            </a:r>
            <a:r>
              <a:rPr lang="ja-JP" altLang="en-US" b="1" i="0" dirty="0">
                <a:effectLst/>
                <a:latin typeface="Söhne"/>
              </a:rPr>
              <a:t>幅広い応用範囲</a:t>
            </a:r>
            <a:r>
              <a:rPr lang="ja-JP" altLang="en-US" b="0" i="0" dirty="0">
                <a:effectLst/>
                <a:latin typeface="Söhne"/>
              </a:rPr>
              <a:t>が特徴</a:t>
            </a:r>
            <a:endParaRPr kumimoji="1" lang="en-US" altLang="ja-JP" dirty="0"/>
          </a:p>
          <a:p>
            <a:endParaRPr lang="ja-JP" altLang="en-US" sz="19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45655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52335CED-57F0-6FA7-3F1F-5BCFB9BE8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1881605" cy="469865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Python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385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9C26CC-2923-4B74-91EC-5D382DBF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2900" dirty="0"/>
              <a:t>Python </a:t>
            </a:r>
            <a:r>
              <a:rPr kumimoji="1" lang="ja-JP" altLang="en-US" sz="2900" dirty="0"/>
              <a:t>言語</a:t>
            </a:r>
            <a:r>
              <a:rPr lang="ja-JP" altLang="en-US" sz="2900" dirty="0"/>
              <a:t>が広く使用されている理由</a:t>
            </a:r>
            <a:endParaRPr kumimoji="1" lang="ja-JP" altLang="en-US" sz="29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B652BE-5F26-4C93-8AFD-04588E463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99492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b="1" i="0" u="sng" dirty="0">
                <a:effectLst/>
                <a:latin typeface="メイリオ" panose="020B0604030504040204" pitchFamily="50" charset="-128"/>
              </a:rPr>
              <a:t>文法のシンプルさ</a:t>
            </a:r>
            <a:endParaRPr lang="en-US" altLang="ja-JP" sz="2000" b="1" i="0" u="sng" dirty="0">
              <a:effectLst/>
              <a:latin typeface="メイリオ" panose="020B0604030504040204" pitchFamily="50" charset="-128"/>
            </a:endParaRPr>
          </a:p>
          <a:p>
            <a:r>
              <a:rPr lang="en-US" altLang="ja-JP" sz="2000" b="1" i="0" dirty="0">
                <a:effectLst/>
                <a:latin typeface="メイリオ" panose="020B0604030504040204" pitchFamily="50" charset="-128"/>
              </a:rPr>
              <a:t>Python</a:t>
            </a:r>
            <a:r>
              <a:rPr lang="en-US" altLang="ja-JP" sz="2000" b="0" i="0" dirty="0">
                <a:effectLst/>
                <a:latin typeface="メイリオ" panose="020B0604030504040204" pitchFamily="50" charset="-128"/>
              </a:rPr>
              <a:t> </a:t>
            </a:r>
            <a:r>
              <a:rPr lang="ja-JP" altLang="en-US" sz="2000" b="0" i="0" dirty="0">
                <a:effectLst/>
                <a:latin typeface="メイリオ" panose="020B0604030504040204" pitchFamily="50" charset="-128"/>
              </a:rPr>
              <a:t>は</a:t>
            </a:r>
            <a:r>
              <a:rPr lang="ja-JP" altLang="en-US" sz="2000" dirty="0">
                <a:latin typeface="メイリオ" panose="020B0604030504040204" pitchFamily="50" charset="-128"/>
              </a:rPr>
              <a:t>，</a:t>
            </a:r>
            <a:r>
              <a:rPr lang="ja-JP" altLang="en-US" sz="2000" b="1" dirty="0">
                <a:latin typeface="メイリオ" panose="020B0604030504040204" pitchFamily="50" charset="-128"/>
              </a:rPr>
              <a:t>直感的で読みやすい</a:t>
            </a:r>
            <a:r>
              <a:rPr lang="ja-JP" altLang="en-US" sz="2000" dirty="0">
                <a:latin typeface="メイリオ" panose="020B0604030504040204" pitchFamily="50" charset="-128"/>
              </a:rPr>
              <a:t>文法</a:t>
            </a:r>
            <a:endParaRPr lang="en-US" altLang="ja-JP" sz="2000" b="1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b="1" u="sng" dirty="0">
                <a:latin typeface="メイリオ" panose="020B0604030504040204" pitchFamily="50" charset="-128"/>
              </a:rPr>
              <a:t>拡張性</a:t>
            </a:r>
            <a:endParaRPr lang="en-US" altLang="ja-JP" sz="2000" b="1" u="sng" dirty="0">
              <a:latin typeface="メイリオ" panose="020B0604030504040204" pitchFamily="50" charset="-128"/>
            </a:endParaRPr>
          </a:p>
          <a:p>
            <a:r>
              <a:rPr lang="ja-JP" altLang="en-US" sz="2000" b="1" dirty="0">
                <a:latin typeface="メイリオ" panose="020B0604030504040204" pitchFamily="50" charset="-128"/>
              </a:rPr>
              <a:t>豊富なライブラリとモジュール</a:t>
            </a:r>
            <a:r>
              <a:rPr lang="ja-JP" altLang="en-US" sz="2000" dirty="0">
                <a:latin typeface="メイリオ" panose="020B0604030504040204" pitchFamily="50" charset="-128"/>
              </a:rPr>
              <a:t>を持ち、</a:t>
            </a:r>
            <a:r>
              <a:rPr lang="ja-JP" altLang="en-US" sz="2000" b="1" dirty="0">
                <a:latin typeface="メイリオ" panose="020B0604030504040204" pitchFamily="50" charset="-128"/>
              </a:rPr>
              <a:t>多岐にわたる分野で利用</a:t>
            </a:r>
            <a:r>
              <a:rPr lang="ja-JP" altLang="en-US" sz="2000" dirty="0">
                <a:latin typeface="メイリオ" panose="020B0604030504040204" pitchFamily="50" charset="-128"/>
              </a:rPr>
              <a:t>が可能</a:t>
            </a:r>
            <a:endParaRPr lang="en-US" altLang="ja-JP" sz="20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b="1" u="sng" dirty="0">
                <a:latin typeface="メイリオ" panose="020B0604030504040204" pitchFamily="50" charset="-128"/>
              </a:rPr>
              <a:t>柔軟性</a:t>
            </a:r>
            <a:endParaRPr lang="en-US" altLang="ja-JP" sz="2000" b="1" u="sng" dirty="0">
              <a:latin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</a:rPr>
              <a:t>シンプルなスクリプトも、高度なプログラムも作成可能</a:t>
            </a:r>
            <a:endParaRPr lang="en-US" altLang="ja-JP" sz="2000" b="1" dirty="0"/>
          </a:p>
          <a:p>
            <a:pPr marL="0" indent="0">
              <a:buNone/>
            </a:pPr>
            <a:r>
              <a:rPr lang="ja-JP" altLang="en-US" sz="2000" b="1" u="sng" dirty="0"/>
              <a:t>主な機能</a:t>
            </a:r>
            <a:endParaRPr lang="en-US" altLang="ja-JP" sz="2000" b="1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000" b="1" dirty="0"/>
              <a:t>基本的な機能</a:t>
            </a:r>
            <a:r>
              <a:rPr lang="en-US" altLang="ja-JP" sz="2000" dirty="0"/>
              <a:t>: </a:t>
            </a:r>
            <a:r>
              <a:rPr lang="ja-JP" altLang="en-US" sz="2000" dirty="0"/>
              <a:t>変数、データ型、条件分岐（</a:t>
            </a:r>
            <a:r>
              <a:rPr lang="en-US" altLang="ja-JP" sz="2000" dirty="0"/>
              <a:t>if</a:t>
            </a:r>
            <a:r>
              <a:rPr lang="ja-JP" altLang="en-US" sz="2000" dirty="0"/>
              <a:t>）、繰り返し（</a:t>
            </a:r>
            <a:r>
              <a:rPr lang="en-US" altLang="ja-JP" sz="2000" dirty="0"/>
              <a:t>for</a:t>
            </a:r>
            <a:r>
              <a:rPr lang="ja-JP" altLang="en-US" sz="2000" dirty="0"/>
              <a:t>、</a:t>
            </a:r>
            <a:r>
              <a:rPr lang="en-US" altLang="ja-JP" sz="2000" dirty="0"/>
              <a:t>while</a:t>
            </a:r>
            <a:r>
              <a:rPr lang="ja-JP" altLang="en-US" sz="2000" dirty="0"/>
              <a:t>）、関数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000" b="1" dirty="0"/>
              <a:t>オブジェクト指向</a:t>
            </a:r>
            <a:r>
              <a:rPr lang="en-US" altLang="ja-JP" sz="2000" dirty="0"/>
              <a:t>: </a:t>
            </a:r>
            <a:r>
              <a:rPr lang="ja-JP" altLang="en-US" sz="2000" dirty="0"/>
              <a:t>クラス、スーパークラス、サブクラス、継承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000" b="1" dirty="0"/>
              <a:t>モジュールとパッケージ</a:t>
            </a:r>
            <a:r>
              <a:rPr lang="en-US" altLang="ja-JP" sz="2000" dirty="0"/>
              <a:t>: </a:t>
            </a:r>
            <a:r>
              <a:rPr lang="ja-JP" altLang="en-US" sz="2000" dirty="0"/>
              <a:t>再利用可能なコード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000" b="1" dirty="0"/>
              <a:t>例外処理</a:t>
            </a:r>
            <a:r>
              <a:rPr lang="en-US" altLang="ja-JP" sz="2000" dirty="0"/>
              <a:t>: </a:t>
            </a:r>
            <a:r>
              <a:rPr lang="ja-JP" altLang="en-US" sz="2000" dirty="0"/>
              <a:t>エラーを効果的に処理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000" b="1" dirty="0"/>
              <a:t>ファイル操作</a:t>
            </a:r>
            <a:r>
              <a:rPr lang="en-US" altLang="ja-JP" sz="2000" dirty="0"/>
              <a:t>: </a:t>
            </a:r>
            <a:r>
              <a:rPr lang="ja-JP" altLang="en-US" sz="2000" dirty="0"/>
              <a:t>ファイルの作成、読み出し、書き込み</a:t>
            </a:r>
            <a:endParaRPr lang="en-US" altLang="ja-JP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000" b="1" dirty="0"/>
              <a:t>表示</a:t>
            </a:r>
            <a:r>
              <a:rPr lang="en-US" altLang="ja-JP" sz="2000" dirty="0"/>
              <a:t>: </a:t>
            </a:r>
            <a:r>
              <a:rPr lang="ja-JP" altLang="en-US" sz="2000" dirty="0"/>
              <a:t>テキストでの表示、ビジュアルな表示</a:t>
            </a:r>
          </a:p>
          <a:p>
            <a:endParaRPr kumimoji="1" lang="ja-JP" altLang="en-US" sz="20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9AE8AB-6036-4C17-8B4C-807CAC07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586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FB4C9A-9A7B-C8A3-71D4-C2E7AD406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3200" dirty="0"/>
              <a:t>Python </a:t>
            </a:r>
            <a:r>
              <a:rPr kumimoji="1" lang="ja-JP" altLang="en-US" sz="3200" dirty="0"/>
              <a:t>言語</a:t>
            </a:r>
            <a:r>
              <a:rPr lang="ja-JP" altLang="en-US" sz="3200" dirty="0"/>
              <a:t>が広く使用されている理由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FF1780-19A9-6837-B947-106A46AAC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000" b="1" u="sng" dirty="0"/>
              <a:t>文法のシンプルさ</a:t>
            </a:r>
            <a:r>
              <a:rPr kumimoji="1" lang="en-US" altLang="ja-JP" sz="2000" b="1" u="sng" dirty="0"/>
              <a:t> </a:t>
            </a:r>
          </a:p>
          <a:p>
            <a:r>
              <a:rPr lang="en-US" altLang="ja-JP" sz="2000" b="1" i="0" dirty="0">
                <a:effectLst/>
                <a:latin typeface="メイリオ" panose="020B0604030504040204" pitchFamily="50" charset="-128"/>
              </a:rPr>
              <a:t>Python</a:t>
            </a:r>
            <a:r>
              <a:rPr lang="en-US" altLang="ja-JP" sz="2000" b="0" i="0" dirty="0">
                <a:effectLst/>
                <a:latin typeface="メイリオ" panose="020B0604030504040204" pitchFamily="50" charset="-128"/>
              </a:rPr>
              <a:t> </a:t>
            </a:r>
            <a:r>
              <a:rPr lang="ja-JP" altLang="en-US" sz="2000" b="0" i="0" dirty="0">
                <a:effectLst/>
                <a:latin typeface="メイリオ" panose="020B0604030504040204" pitchFamily="50" charset="-128"/>
              </a:rPr>
              <a:t>は</a:t>
            </a:r>
            <a:r>
              <a:rPr lang="ja-JP" altLang="en-US" sz="2000" dirty="0">
                <a:latin typeface="メイリオ" panose="020B0604030504040204" pitchFamily="50" charset="-128"/>
              </a:rPr>
              <a:t>，</a:t>
            </a:r>
            <a:r>
              <a:rPr lang="ja-JP" altLang="en-US" sz="2000" b="1" dirty="0">
                <a:latin typeface="メイリオ" panose="020B0604030504040204" pitchFamily="50" charset="-128"/>
              </a:rPr>
              <a:t>直感的で読みやすい</a:t>
            </a:r>
            <a:r>
              <a:rPr lang="ja-JP" altLang="en-US" sz="2000" dirty="0">
                <a:latin typeface="メイリオ" panose="020B0604030504040204" pitchFamily="50" charset="-128"/>
              </a:rPr>
              <a:t>文法</a:t>
            </a:r>
            <a:endParaRPr lang="en-US" altLang="ja-JP" sz="2000" b="1" dirty="0">
              <a:latin typeface="メイリオ" panose="020B0604030504040204" pitchFamily="50" charset="-128"/>
            </a:endParaRPr>
          </a:p>
          <a:p>
            <a:r>
              <a:rPr kumimoji="1" lang="ja-JP" altLang="en-US" sz="2000" dirty="0"/>
              <a:t>例えば、</a:t>
            </a:r>
            <a:r>
              <a:rPr kumimoji="1" lang="en-US" altLang="ja-JP" sz="2000" b="1" dirty="0"/>
              <a:t>print </a:t>
            </a:r>
            <a:r>
              <a:rPr kumimoji="1" lang="ja-JP" altLang="en-US" sz="2000" dirty="0"/>
              <a:t>で簡単に</a:t>
            </a:r>
            <a:r>
              <a:rPr kumimoji="1" lang="ja-JP" altLang="en-US" sz="2000" b="1" dirty="0"/>
              <a:t>出力</a:t>
            </a:r>
            <a:r>
              <a:rPr kumimoji="1" lang="ja-JP" altLang="en-US" sz="2000" dirty="0"/>
              <a:t>できる、</a:t>
            </a:r>
            <a:r>
              <a:rPr kumimoji="1" lang="en-US" altLang="ja-JP" sz="2000" b="1" dirty="0"/>
              <a:t>if </a:t>
            </a:r>
            <a:r>
              <a:rPr kumimoji="1" lang="ja-JP" altLang="en-US" sz="2000" dirty="0"/>
              <a:t>や </a:t>
            </a:r>
            <a:r>
              <a:rPr kumimoji="1" lang="en-US" altLang="ja-JP" sz="2000" b="1" dirty="0"/>
              <a:t>else </a:t>
            </a:r>
            <a:r>
              <a:rPr kumimoji="1" lang="ja-JP" altLang="en-US" sz="2000" dirty="0"/>
              <a:t>で</a:t>
            </a:r>
            <a:r>
              <a:rPr kumimoji="1" lang="ja-JP" altLang="en-US" sz="2000" b="1" dirty="0"/>
              <a:t>条件分岐</a:t>
            </a:r>
            <a:r>
              <a:rPr kumimoji="1" lang="ja-JP" altLang="en-US" sz="2000" dirty="0"/>
              <a:t>、</a:t>
            </a:r>
            <a:r>
              <a:rPr kumimoji="1" lang="en-US" altLang="ja-JP" sz="2000" b="1" dirty="0"/>
              <a:t>for </a:t>
            </a:r>
            <a:r>
              <a:rPr kumimoji="1" lang="ja-JP" altLang="en-US" sz="2000" dirty="0"/>
              <a:t>や </a:t>
            </a:r>
            <a:r>
              <a:rPr kumimoji="1" lang="en-US" altLang="ja-JP" sz="2000" b="1" dirty="0"/>
              <a:t>while </a:t>
            </a:r>
            <a:r>
              <a:rPr kumimoji="1" lang="ja-JP" altLang="en-US" sz="2000" dirty="0"/>
              <a:t>で</a:t>
            </a:r>
            <a:r>
              <a:rPr lang="ja-JP" altLang="en-US" sz="2000" b="1" dirty="0"/>
              <a:t>繰り返し（ループ）</a:t>
            </a:r>
            <a:endParaRPr lang="en-US" altLang="ja-JP" sz="2000" b="1" dirty="0"/>
          </a:p>
          <a:p>
            <a:endParaRPr kumimoji="1" lang="en-US" altLang="ja-JP" sz="2000" dirty="0"/>
          </a:p>
          <a:p>
            <a:pPr marL="0" indent="0">
              <a:buNone/>
            </a:pPr>
            <a:r>
              <a:rPr kumimoji="1" lang="ja-JP" altLang="en-US" sz="2000" b="1" u="sng" dirty="0"/>
              <a:t>拡張性</a:t>
            </a:r>
            <a:endParaRPr lang="en-US" altLang="ja-JP" sz="2000" b="1" u="sng" dirty="0"/>
          </a:p>
          <a:p>
            <a:r>
              <a:rPr lang="ja-JP" altLang="en-US" sz="2000" b="1" dirty="0">
                <a:latin typeface="メイリオ" panose="020B0604030504040204" pitchFamily="50" charset="-128"/>
              </a:rPr>
              <a:t>多岐にわたる分野で利用</a:t>
            </a:r>
            <a:r>
              <a:rPr lang="ja-JP" altLang="en-US" sz="2000" dirty="0">
                <a:latin typeface="メイリオ" panose="020B0604030504040204" pitchFamily="50" charset="-128"/>
              </a:rPr>
              <a:t>が可能</a:t>
            </a:r>
            <a:endParaRPr lang="en-US" altLang="ja-JP" sz="2000" dirty="0">
              <a:latin typeface="メイリオ" panose="020B0604030504040204" pitchFamily="50" charset="-128"/>
            </a:endParaRPr>
          </a:p>
          <a:p>
            <a:r>
              <a:rPr kumimoji="1" lang="ja-JP" altLang="en-US" sz="2000" dirty="0"/>
              <a:t>例えば、</a:t>
            </a:r>
            <a:r>
              <a:rPr kumimoji="1" lang="ja-JP" altLang="en-US" sz="2000" b="1" dirty="0"/>
              <a:t>関数やクラスを定義</a:t>
            </a:r>
            <a:r>
              <a:rPr kumimoji="1" lang="ja-JP" altLang="en-US" sz="2000" dirty="0"/>
              <a:t>するための </a:t>
            </a:r>
            <a:r>
              <a:rPr kumimoji="1" lang="en-US" altLang="ja-JP" sz="2000" b="1" dirty="0"/>
              <a:t>def</a:t>
            </a:r>
            <a:r>
              <a:rPr kumimoji="1" lang="en-US" altLang="ja-JP" sz="2000" dirty="0"/>
              <a:t> </a:t>
            </a:r>
            <a:r>
              <a:rPr kumimoji="1" lang="ja-JP" altLang="en-US" sz="2000" dirty="0"/>
              <a:t>や </a:t>
            </a:r>
            <a:r>
              <a:rPr kumimoji="1" lang="en-US" altLang="ja-JP" sz="2000" b="1" dirty="0"/>
              <a:t>class</a:t>
            </a:r>
            <a:r>
              <a:rPr kumimoji="1" lang="ja-JP" altLang="en-US" sz="2000" dirty="0"/>
              <a:t>、</a:t>
            </a:r>
            <a:r>
              <a:rPr kumimoji="1" lang="ja-JP" altLang="en-US" sz="2000" b="1" dirty="0"/>
              <a:t>継承</a:t>
            </a:r>
            <a:r>
              <a:rPr kumimoji="1" lang="ja-JP" altLang="en-US" sz="2000" dirty="0"/>
              <a:t>や</a:t>
            </a:r>
            <a:r>
              <a:rPr kumimoji="1" lang="ja-JP" altLang="en-US" sz="2000" b="1" dirty="0"/>
              <a:t>オブジェクトの属性名と値</a:t>
            </a:r>
            <a:r>
              <a:rPr kumimoji="1" lang="ja-JP" altLang="en-US" sz="2000" dirty="0"/>
              <a:t>を操作するための </a:t>
            </a:r>
            <a:r>
              <a:rPr kumimoji="1" lang="en-US" altLang="ja-JP" sz="2000" b="1" dirty="0"/>
              <a:t>super</a:t>
            </a:r>
            <a:r>
              <a:rPr kumimoji="1" lang="en-US" altLang="ja-JP" sz="2000" dirty="0"/>
              <a:t> </a:t>
            </a:r>
            <a:r>
              <a:rPr kumimoji="1" lang="ja-JP" altLang="en-US" sz="2000" dirty="0"/>
              <a:t>や </a:t>
            </a:r>
            <a:r>
              <a:rPr kumimoji="1" lang="en-US" altLang="ja-JP" sz="2000" b="1" dirty="0"/>
              <a:t>vars</a:t>
            </a:r>
            <a:r>
              <a:rPr kumimoji="1" lang="en-US" altLang="ja-JP" sz="2000" dirty="0"/>
              <a:t> </a:t>
            </a:r>
            <a:r>
              <a:rPr kumimoji="1" lang="ja-JP" altLang="en-US" sz="2000" dirty="0"/>
              <a:t>などがある。</a:t>
            </a:r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r>
              <a:rPr kumimoji="1" lang="ja-JP" altLang="en-US" sz="2000" b="1" u="sng" dirty="0"/>
              <a:t>柔軟性</a:t>
            </a:r>
            <a:endParaRPr lang="en-US" altLang="ja-JP" sz="2000" b="1" u="sng" dirty="0"/>
          </a:p>
          <a:p>
            <a:r>
              <a:rPr lang="ja-JP" altLang="en-US" sz="2000" dirty="0">
                <a:latin typeface="メイリオ" panose="020B0604030504040204" pitchFamily="50" charset="-128"/>
              </a:rPr>
              <a:t>シンプルなスクリプトも、高度なプログラムも作成可能</a:t>
            </a:r>
            <a:endParaRPr lang="en-US" altLang="ja-JP" sz="2000" b="1" dirty="0"/>
          </a:p>
          <a:p>
            <a:r>
              <a:rPr kumimoji="1" lang="ja-JP" altLang="en-US" sz="2000" b="1" dirty="0"/>
              <a:t>オブジェクト指向</a:t>
            </a:r>
            <a:r>
              <a:rPr kumimoji="1" lang="ja-JP" altLang="en-US" sz="2000" dirty="0"/>
              <a:t>の機能を持ち、</a:t>
            </a:r>
            <a:r>
              <a:rPr kumimoji="1" lang="en-US" altLang="ja-JP" sz="2000" b="1" dirty="0"/>
              <a:t>__</a:t>
            </a:r>
            <a:r>
              <a:rPr kumimoji="1" lang="en-US" altLang="ja-JP" sz="2000" b="1" dirty="0" err="1"/>
              <a:t>init</a:t>
            </a:r>
            <a:r>
              <a:rPr kumimoji="1" lang="en-US" altLang="ja-JP" sz="2000" b="1" dirty="0"/>
              <a:t>__ </a:t>
            </a:r>
            <a:r>
              <a:rPr kumimoji="1" lang="ja-JP" altLang="en-US" sz="2000" dirty="0"/>
              <a:t>や </a:t>
            </a:r>
            <a:r>
              <a:rPr kumimoji="1" lang="en-US" altLang="ja-JP" sz="2000" b="1" dirty="0"/>
              <a:t>self</a:t>
            </a:r>
            <a:r>
              <a:rPr kumimoji="1" lang="en-US" altLang="ja-JP" sz="2000" dirty="0"/>
              <a:t> </a:t>
            </a:r>
            <a:r>
              <a:rPr kumimoji="1" lang="ja-JP" altLang="en-US" sz="2000" dirty="0"/>
              <a:t>のようなキーワードを使用して</a:t>
            </a:r>
            <a:r>
              <a:rPr kumimoji="1" lang="ja-JP" altLang="en-US" sz="2000" b="1" dirty="0"/>
              <a:t>クラス</a:t>
            </a:r>
            <a:r>
              <a:rPr kumimoji="1" lang="ja-JP" altLang="en-US" sz="2000" dirty="0"/>
              <a:t>を利用できる。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361556-1F0E-71C8-8FC4-E12042AF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8447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900" dirty="0"/>
              <a:t>Python</a:t>
            </a:r>
            <a:r>
              <a:rPr lang="ja-JP" altLang="en-US" sz="2900" dirty="0"/>
              <a:t> の主なキーワード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sz="2400" b="1" dirty="0"/>
              <a:t>print</a:t>
            </a:r>
            <a:r>
              <a:rPr lang="en-US" altLang="ja-JP" sz="2400" dirty="0"/>
              <a:t>: 	</a:t>
            </a:r>
            <a:r>
              <a:rPr lang="ja-JP" altLang="en-US" sz="2400" dirty="0"/>
              <a:t>出力</a:t>
            </a:r>
          </a:p>
          <a:p>
            <a:r>
              <a:rPr lang="en-US" altLang="ja-JP" sz="2400" b="1" dirty="0"/>
              <a:t>type</a:t>
            </a:r>
            <a:r>
              <a:rPr lang="en-US" altLang="ja-JP" sz="2400" dirty="0"/>
              <a:t>: 	</a:t>
            </a:r>
            <a:r>
              <a:rPr lang="ja-JP" altLang="en-US" sz="2400" dirty="0"/>
              <a:t>型名（クラス名）の取得</a:t>
            </a:r>
          </a:p>
          <a:p>
            <a:r>
              <a:rPr lang="en-US" altLang="ja-JP" sz="2400" b="1" dirty="0"/>
              <a:t>if</a:t>
            </a:r>
            <a:r>
              <a:rPr lang="en-US" altLang="ja-JP" sz="2400" dirty="0"/>
              <a:t>, </a:t>
            </a:r>
            <a:r>
              <a:rPr lang="en-US" altLang="ja-JP" sz="2400" b="1" dirty="0"/>
              <a:t>else</a:t>
            </a:r>
            <a:r>
              <a:rPr lang="en-US" altLang="ja-JP" sz="2400" dirty="0"/>
              <a:t>: 	</a:t>
            </a:r>
            <a:r>
              <a:rPr lang="ja-JP" altLang="en-US" sz="2400" dirty="0"/>
              <a:t>条件分岐</a:t>
            </a:r>
          </a:p>
          <a:p>
            <a:r>
              <a:rPr lang="en-US" altLang="ja-JP" sz="2400" b="1" dirty="0"/>
              <a:t>for</a:t>
            </a:r>
            <a:r>
              <a:rPr lang="en-US" altLang="ja-JP" sz="2400" dirty="0"/>
              <a:t>, </a:t>
            </a:r>
            <a:r>
              <a:rPr lang="en-US" altLang="ja-JP" sz="2400" b="1" dirty="0"/>
              <a:t>while</a:t>
            </a:r>
            <a:r>
              <a:rPr lang="en-US" altLang="ja-JP" sz="2400" dirty="0"/>
              <a:t>: 	</a:t>
            </a:r>
            <a:r>
              <a:rPr lang="ja-JP" altLang="en-US" sz="2400" dirty="0"/>
              <a:t>繰り返し</a:t>
            </a:r>
          </a:p>
          <a:p>
            <a:r>
              <a:rPr lang="en-US" altLang="ja-JP" sz="2400" b="1" dirty="0"/>
              <a:t>def</a:t>
            </a:r>
            <a:r>
              <a:rPr lang="en-US" altLang="ja-JP" sz="2400" dirty="0"/>
              <a:t>: 		</a:t>
            </a:r>
            <a:r>
              <a:rPr lang="ja-JP" altLang="en-US" sz="2400" dirty="0"/>
              <a:t>関数定義</a:t>
            </a:r>
          </a:p>
          <a:p>
            <a:r>
              <a:rPr lang="en-US" altLang="ja-JP" sz="2400" b="1" dirty="0"/>
              <a:t>return</a:t>
            </a:r>
            <a:r>
              <a:rPr lang="en-US" altLang="ja-JP" sz="2400" dirty="0"/>
              <a:t>: 	</a:t>
            </a:r>
            <a:r>
              <a:rPr lang="ja-JP" altLang="en-US" sz="2400" dirty="0"/>
              <a:t>関数の評価値（戻り値）</a:t>
            </a:r>
          </a:p>
          <a:p>
            <a:r>
              <a:rPr lang="en-US" altLang="ja-JP" sz="2400" b="1" dirty="0"/>
              <a:t>class</a:t>
            </a:r>
            <a:r>
              <a:rPr lang="en-US" altLang="ja-JP" sz="2400" dirty="0"/>
              <a:t>: 	</a:t>
            </a:r>
            <a:r>
              <a:rPr lang="ja-JP" altLang="en-US" sz="2400" dirty="0"/>
              <a:t>クラス定義</a:t>
            </a:r>
          </a:p>
          <a:p>
            <a:r>
              <a:rPr lang="en-US" altLang="ja-JP" sz="2400" b="1" dirty="0"/>
              <a:t>__</a:t>
            </a:r>
            <a:r>
              <a:rPr lang="en-US" altLang="ja-JP" sz="2400" b="1" dirty="0" err="1"/>
              <a:t>init</a:t>
            </a:r>
            <a:r>
              <a:rPr lang="en-US" altLang="ja-JP" sz="2400" b="1" dirty="0"/>
              <a:t>__</a:t>
            </a:r>
            <a:r>
              <a:rPr lang="en-US" altLang="ja-JP" sz="2400" dirty="0"/>
              <a:t>: 	</a:t>
            </a:r>
            <a:r>
              <a:rPr lang="ja-JP" altLang="en-US" sz="2400" dirty="0"/>
              <a:t>オブジェクトの初期化（コンストラクタ）</a:t>
            </a:r>
          </a:p>
          <a:p>
            <a:r>
              <a:rPr lang="en-US" altLang="ja-JP" sz="2400" b="1" dirty="0"/>
              <a:t>self</a:t>
            </a:r>
            <a:r>
              <a:rPr lang="en-US" altLang="ja-JP" sz="2400" dirty="0"/>
              <a:t>: 	</a:t>
            </a:r>
            <a:r>
              <a:rPr lang="ja-JP" altLang="en-US" sz="2400" dirty="0"/>
              <a:t>クラス内での自オブジェクトへのアクセス</a:t>
            </a:r>
          </a:p>
          <a:p>
            <a:r>
              <a:rPr lang="en-US" altLang="ja-JP" sz="2400" b="1" dirty="0"/>
              <a:t>vars</a:t>
            </a:r>
            <a:r>
              <a:rPr lang="en-US" altLang="ja-JP" sz="2400" dirty="0"/>
              <a:t>: 	</a:t>
            </a:r>
            <a:r>
              <a:rPr lang="ja-JP" altLang="en-US" sz="2400" dirty="0"/>
              <a:t>オブジェクトの属性名と値の取得</a:t>
            </a:r>
          </a:p>
          <a:p>
            <a:r>
              <a:rPr lang="en-US" altLang="ja-JP" sz="2400" b="1" dirty="0"/>
              <a:t>super</a:t>
            </a:r>
            <a:r>
              <a:rPr lang="en-US" altLang="ja-JP" sz="2400" dirty="0"/>
              <a:t>:	 </a:t>
            </a:r>
            <a:r>
              <a:rPr lang="ja-JP" altLang="en-US" sz="2400" dirty="0"/>
              <a:t>親クラス（スーパークラス）へのアクセス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547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8D7222-1856-6645-3CE2-395819ACF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の特性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BB49B0-B47B-49B9-CA33-037621292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インタープリタ言語</a:t>
            </a:r>
            <a:endParaRPr kumimoji="1" lang="en-US" altLang="ja-JP" sz="2400" b="1" dirty="0"/>
          </a:p>
          <a:p>
            <a:r>
              <a:rPr kumimoji="1" lang="en-US" altLang="ja-JP" sz="2400" dirty="0"/>
              <a:t>Python</a:t>
            </a:r>
            <a:r>
              <a:rPr kumimoji="1" lang="ja-JP" altLang="en-US" sz="2400" dirty="0"/>
              <a:t>はインタープリタ型の言語で、コンパイル不要。</a:t>
            </a:r>
            <a:endParaRPr kumimoji="1" lang="en-US" altLang="ja-JP" sz="2400" dirty="0"/>
          </a:p>
          <a:p>
            <a:r>
              <a:rPr kumimoji="1" lang="en-US" altLang="ja-JP" sz="2400" dirty="0"/>
              <a:t>Java</a:t>
            </a:r>
            <a:r>
              <a:rPr kumimoji="1" lang="ja-JP" altLang="en-US" sz="2400" dirty="0"/>
              <a:t>や</a:t>
            </a:r>
            <a:r>
              <a:rPr kumimoji="1" lang="en-US" altLang="ja-JP" sz="2400" dirty="0"/>
              <a:t>C++</a:t>
            </a:r>
            <a:r>
              <a:rPr kumimoji="1" lang="ja-JP" altLang="en-US" sz="2400" dirty="0"/>
              <a:t>のようなコンパイル型言語と異なり、プログラムのデバッグが容易。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動的型付け</a:t>
            </a:r>
            <a:endParaRPr kumimoji="1" lang="en-US" altLang="ja-JP" sz="2400" b="1" dirty="0"/>
          </a:p>
          <a:p>
            <a:r>
              <a:rPr kumimoji="1" lang="en-US" altLang="ja-JP" sz="2400" dirty="0"/>
              <a:t>Python </a:t>
            </a:r>
            <a:r>
              <a:rPr kumimoji="1" lang="ja-JP" altLang="en-US" sz="2400" dirty="0"/>
              <a:t>では、変数</a:t>
            </a:r>
            <a:r>
              <a:rPr lang="ja-JP" altLang="en-US" sz="2400" dirty="0"/>
              <a:t>を</a:t>
            </a:r>
            <a:r>
              <a:rPr kumimoji="1" lang="ja-JP" altLang="en-US" sz="2400" dirty="0"/>
              <a:t>宣言</a:t>
            </a:r>
            <a:r>
              <a:rPr lang="ja-JP" altLang="en-US" sz="2400" dirty="0"/>
              <a:t>する際に</a:t>
            </a:r>
            <a:r>
              <a:rPr kumimoji="1" lang="ja-JP" altLang="en-US" sz="2400" dirty="0"/>
              <a:t>データ型</a:t>
            </a:r>
            <a:r>
              <a:rPr lang="ja-JP" altLang="en-US" sz="2400" dirty="0"/>
              <a:t>の</a:t>
            </a:r>
            <a:r>
              <a:rPr kumimoji="1" lang="ja-JP" altLang="en-US" sz="2400" dirty="0"/>
              <a:t>指定が不要</a:t>
            </a:r>
            <a:endParaRPr kumimoji="1" lang="en-US" altLang="ja-JP" sz="2400" dirty="0"/>
          </a:p>
          <a:p>
            <a:r>
              <a:rPr kumimoji="1" lang="en-US" altLang="ja-JP" sz="2400" dirty="0"/>
              <a:t>Java</a:t>
            </a:r>
            <a:r>
              <a:rPr lang="ja-JP" altLang="en-US" sz="2400" dirty="0"/>
              <a:t>  </a:t>
            </a:r>
            <a:r>
              <a:rPr kumimoji="1" lang="ja-JP" altLang="en-US" sz="2400" dirty="0"/>
              <a:t>や </a:t>
            </a:r>
            <a:r>
              <a:rPr kumimoji="1" lang="en-US" altLang="ja-JP" sz="2400" dirty="0"/>
              <a:t>C++ </a:t>
            </a:r>
            <a:r>
              <a:rPr kumimoji="1" lang="ja-JP" altLang="en-US" sz="2400" dirty="0"/>
              <a:t>は、変数の宣言時にデータ型の指定が必要である静的片付け言語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多様な標準ライブラリ</a:t>
            </a:r>
            <a:endParaRPr kumimoji="1" lang="en-US" altLang="ja-JP" sz="2400" b="1" dirty="0"/>
          </a:p>
          <a:p>
            <a:r>
              <a:rPr kumimoji="1" lang="ja-JP" altLang="en-US" sz="2400" dirty="0"/>
              <a:t>データ処理、言語処理、</a:t>
            </a:r>
            <a:r>
              <a:rPr kumimoji="1" lang="en-US" altLang="ja-JP" sz="2400" dirty="0"/>
              <a:t>Web</a:t>
            </a:r>
            <a:r>
              <a:rPr kumimoji="1" lang="ja-JP" altLang="en-US" sz="2400" dirty="0"/>
              <a:t>開発、データベース接続など、多岐にわたる領域でのライブラリを持つ</a:t>
            </a:r>
          </a:p>
          <a:p>
            <a:pPr marL="0" indent="0">
              <a:buNone/>
            </a:pPr>
            <a:r>
              <a:rPr kumimoji="1" lang="ja-JP" altLang="en-US" sz="2400" b="1" dirty="0"/>
              <a:t>クロスプラットフォーム</a:t>
            </a:r>
            <a:endParaRPr kumimoji="1" lang="en-US" altLang="ja-JP" sz="2400" b="1" dirty="0"/>
          </a:p>
          <a:p>
            <a:r>
              <a:rPr kumimoji="1" lang="en-US" altLang="ja-JP" sz="2400" dirty="0"/>
              <a:t>Python </a:t>
            </a:r>
            <a:r>
              <a:rPr kumimoji="1" lang="ja-JP" altLang="en-US" sz="2400" dirty="0"/>
              <a:t>は多くの </a:t>
            </a:r>
            <a:r>
              <a:rPr kumimoji="1" lang="en-US" altLang="ja-JP" sz="2400" dirty="0"/>
              <a:t>OS </a:t>
            </a:r>
            <a:r>
              <a:rPr kumimoji="1" lang="ja-JP" altLang="en-US" sz="2400" dirty="0"/>
              <a:t>で動作する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2FA885-9FD1-F510-F737-91078D4D8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4772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4627</TotalTime>
  <Words>2871</Words>
  <Application>Microsoft Office PowerPoint</Application>
  <PresentationFormat>画面に合わせる (4:3)</PresentationFormat>
  <Paragraphs>398</Paragraphs>
  <Slides>37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37</vt:i4>
      </vt:variant>
    </vt:vector>
  </HeadingPairs>
  <TitlesOfParts>
    <vt:vector size="47" baseType="lpstr"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1_Office テーマ</vt:lpstr>
      <vt:lpstr>3_Office テーマ</vt:lpstr>
      <vt:lpstr>Office テーマ</vt:lpstr>
      <vt:lpstr>3. Python とデータ処理の基礎 </vt:lpstr>
      <vt:lpstr>PowerPoint プレゼンテーション</vt:lpstr>
      <vt:lpstr>アウトライン</vt:lpstr>
      <vt:lpstr>3-1. PythonとGoogle Colaboratoryの基本と特徴</vt:lpstr>
      <vt:lpstr>Python</vt:lpstr>
      <vt:lpstr>Python 言語が広く使用されている理由</vt:lpstr>
      <vt:lpstr>Python 言語が広く使用されている理由</vt:lpstr>
      <vt:lpstr>Python の主なキーワード</vt:lpstr>
      <vt:lpstr>Python の特性</vt:lpstr>
      <vt:lpstr>Python のコーディングスタイル</vt:lpstr>
      <vt:lpstr>Google Colaboratory</vt:lpstr>
      <vt:lpstr>Google Colaboratory の全体画面</vt:lpstr>
      <vt:lpstr>Google Colaboratory のノートブック</vt:lpstr>
      <vt:lpstr>Google Colaboratory の本格的な機能 （使用には Google アカウントが必要）</vt:lpstr>
      <vt:lpstr>コードセルとプログラム実行</vt:lpstr>
      <vt:lpstr>Google Colaboratory でうまく実行できない場合</vt:lpstr>
      <vt:lpstr>演習１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Google Colaboratoryの要点</vt:lpstr>
      <vt:lpstr>まとめ</vt:lpstr>
      <vt:lpstr>3-2. Python の Pandas データフレーム </vt:lpstr>
      <vt:lpstr>Python の Pandas データフレーム</vt:lpstr>
      <vt:lpstr>Python の Pandas データフレームを組み立てるプログラム</vt:lpstr>
      <vt:lpstr>Pandas データフレームの重要性</vt:lpstr>
      <vt:lpstr>Pandas の基本的な使い方</vt:lpstr>
      <vt:lpstr>データ分析の基本手順: 読み込みから散布図の作成まで</vt:lpstr>
      <vt:lpstr>演習２</vt:lpstr>
      <vt:lpstr>PowerPoint プレゼンテーション</vt:lpstr>
      <vt:lpstr>PowerPoint プレゼンテーション</vt:lpstr>
      <vt:lpstr>PowerPoint プレゼンテーション</vt:lpstr>
      <vt:lpstr>まとめ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情報工学演習II</dc:title>
  <dc:creator>kaneko kunihiko</dc:creator>
  <cp:lastModifiedBy>金子　邦彦</cp:lastModifiedBy>
  <cp:revision>446</cp:revision>
  <dcterms:created xsi:type="dcterms:W3CDTF">2019-11-02T00:06:04Z</dcterms:created>
  <dcterms:modified xsi:type="dcterms:W3CDTF">2023-10-18T03:18:08Z</dcterms:modified>
</cp:coreProperties>
</file>