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3" r:id="rId2"/>
  </p:sldMasterIdLst>
  <p:notesMasterIdLst>
    <p:notesMasterId r:id="rId32"/>
  </p:notesMasterIdLst>
  <p:sldIdLst>
    <p:sldId id="1037" r:id="rId3"/>
    <p:sldId id="1848" r:id="rId4"/>
    <p:sldId id="696" r:id="rId5"/>
    <p:sldId id="1881" r:id="rId6"/>
    <p:sldId id="1888" r:id="rId7"/>
    <p:sldId id="1896" r:id="rId8"/>
    <p:sldId id="1892" r:id="rId9"/>
    <p:sldId id="1890" r:id="rId10"/>
    <p:sldId id="1889" r:id="rId11"/>
    <p:sldId id="1891" r:id="rId12"/>
    <p:sldId id="1893" r:id="rId13"/>
    <p:sldId id="1871" r:id="rId14"/>
    <p:sldId id="1897" r:id="rId15"/>
    <p:sldId id="1898" r:id="rId16"/>
    <p:sldId id="1894" r:id="rId17"/>
    <p:sldId id="1899" r:id="rId18"/>
    <p:sldId id="1900" r:id="rId19"/>
    <p:sldId id="1901" r:id="rId20"/>
    <p:sldId id="1903" r:id="rId21"/>
    <p:sldId id="1902" r:id="rId22"/>
    <p:sldId id="1904" r:id="rId23"/>
    <p:sldId id="1905" r:id="rId24"/>
    <p:sldId id="1906" r:id="rId25"/>
    <p:sldId id="1907" r:id="rId26"/>
    <p:sldId id="1908" r:id="rId27"/>
    <p:sldId id="1910" r:id="rId28"/>
    <p:sldId id="1911" r:id="rId29"/>
    <p:sldId id="1912" r:id="rId30"/>
    <p:sldId id="1913"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55" d="100"/>
          <a:sy n="55" d="100"/>
        </p:scale>
        <p:origin x="220" y="-1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36" d="100"/>
          <a:sy n="36" d="100"/>
        </p:scale>
        <p:origin x="1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2023/10/31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04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250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903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06276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71291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67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2190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3804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6969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85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187129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2023/10/31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24917784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2023/10/31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4024356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cc/enshu2/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kkaneko.jp/ai/win/timm.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dirty="0">
                <a:latin typeface="メイリオ" panose="020B0604030504040204" pitchFamily="50" charset="-128"/>
              </a:rPr>
              <a:t>４</a:t>
            </a:r>
            <a:r>
              <a:rPr lang="en-US" altLang="ja-JP" sz="4400" dirty="0" smtClean="0">
                <a:latin typeface="メイリオ" panose="020B0604030504040204" pitchFamily="50" charset="-128"/>
              </a:rPr>
              <a:t>. </a:t>
            </a:r>
            <a:r>
              <a:rPr lang="ja-JP" altLang="en-US" sz="4400" dirty="0">
                <a:latin typeface="メイリオ" panose="020B0604030504040204" pitchFamily="50" charset="-128"/>
              </a:rPr>
              <a:t>画像分類、学習済みモデルの活用、</a:t>
            </a:r>
            <a:r>
              <a:rPr lang="en-US" altLang="ja-JP" sz="4400" dirty="0" err="1">
                <a:latin typeface="メイリオ" panose="020B0604030504040204" pitchFamily="50" charset="-128"/>
              </a:rPr>
              <a:t>tkinter</a:t>
            </a:r>
            <a:r>
              <a:rPr lang="en-US" altLang="ja-JP" sz="4400" dirty="0">
                <a:latin typeface="メイリオ" panose="020B0604030504040204" pitchFamily="50" charset="-128"/>
              </a:rPr>
              <a:t> </a:t>
            </a:r>
            <a:r>
              <a:rPr lang="ja-JP" altLang="en-US" sz="4400" dirty="0">
                <a:latin typeface="メイリオ" panose="020B0604030504040204" pitchFamily="50" charset="-128"/>
              </a:rPr>
              <a:t>によるインタラクション</a:t>
            </a: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150100"/>
            <a:ext cx="8266421" cy="1506085"/>
          </a:xfrm>
        </p:spPr>
        <p:txBody>
          <a:bodyPr>
            <a:normAutofit/>
          </a:bodyPr>
          <a:lstStyle/>
          <a:p>
            <a:endParaRPr lang="ja-JP" altLang="en-US" sz="2800" dirty="0"/>
          </a:p>
          <a:p>
            <a:r>
              <a:rPr lang="en-US" altLang="ja-JP" dirty="0">
                <a:hlinkClick r:id="rId5"/>
              </a:rPr>
              <a:t>https://www.kkaneko.jp/cc/enshu2/index.html</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E3A04-6417-5414-02C8-AD775F401C38}"/>
              </a:ext>
            </a:extLst>
          </p:cNvPr>
          <p:cNvSpPr>
            <a:spLocks noGrp="1"/>
          </p:cNvSpPr>
          <p:nvPr>
            <p:ph type="title"/>
          </p:nvPr>
        </p:nvSpPr>
        <p:spPr/>
        <p:txBody>
          <a:bodyPr>
            <a:normAutofit fontScale="90000"/>
          </a:bodyPr>
          <a:lstStyle/>
          <a:p>
            <a:r>
              <a:rPr kumimoji="1" lang="ja-JP" altLang="en-US" dirty="0"/>
              <a:t>学習済みモデルの活用シーン</a:t>
            </a:r>
          </a:p>
        </p:txBody>
      </p:sp>
      <p:sp>
        <p:nvSpPr>
          <p:cNvPr id="3" name="コンテンツ プレースホルダー 2">
            <a:extLst>
              <a:ext uri="{FF2B5EF4-FFF2-40B4-BE49-F238E27FC236}">
                <a16:creationId xmlns:a16="http://schemas.microsoft.com/office/drawing/2014/main" id="{27E3EB54-2E01-9527-5DBD-F68D2D828F6F}"/>
              </a:ext>
            </a:extLst>
          </p:cNvPr>
          <p:cNvSpPr>
            <a:spLocks noGrp="1"/>
          </p:cNvSpPr>
          <p:nvPr>
            <p:ph idx="1"/>
          </p:nvPr>
        </p:nvSpPr>
        <p:spPr/>
        <p:txBody>
          <a:bodyPr>
            <a:normAutofit/>
          </a:bodyPr>
          <a:lstStyle/>
          <a:p>
            <a:pPr>
              <a:spcBef>
                <a:spcPts val="1200"/>
              </a:spcBef>
              <a:buFont typeface="Arial" panose="020B0604020202020204" pitchFamily="34" charset="0"/>
              <a:buChar char="•"/>
            </a:pPr>
            <a:r>
              <a:rPr lang="ja-JP" altLang="en-US" sz="2400" b="1" dirty="0">
                <a:latin typeface="メイリオ" panose="020B0604030504040204" pitchFamily="50" charset="-128"/>
              </a:rPr>
              <a:t>迅速な技術検証</a:t>
            </a:r>
            <a:endParaRPr lang="en-US" altLang="ja-JP" sz="2400" b="1"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新しい技術を素早く試して性能を確認したい場合。</a:t>
            </a:r>
          </a:p>
          <a:p>
            <a:pPr>
              <a:spcBef>
                <a:spcPts val="1200"/>
              </a:spcBef>
              <a:buFont typeface="Arial" panose="020B0604020202020204" pitchFamily="34" charset="0"/>
              <a:buChar char="•"/>
            </a:pPr>
            <a:r>
              <a:rPr lang="ja-JP" altLang="en-US" sz="2400" b="1" dirty="0">
                <a:latin typeface="メイリオ" panose="020B0604030504040204" pitchFamily="50" charset="-128"/>
              </a:rPr>
              <a:t>専用モデルの利用</a:t>
            </a:r>
            <a:endParaRPr lang="en-US" altLang="ja-JP" sz="2400" b="1"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既存の学習済みモデルが自分のタスクに適している場合、例えば顔検出や姿勢推定など。</a:t>
            </a:r>
          </a:p>
          <a:p>
            <a:pPr>
              <a:spcBef>
                <a:spcPts val="1200"/>
              </a:spcBef>
              <a:buFont typeface="Arial" panose="020B0604020202020204" pitchFamily="34" charset="0"/>
              <a:buChar char="•"/>
            </a:pPr>
            <a:r>
              <a:rPr lang="ja-JP" altLang="en-US" sz="2400" b="1" dirty="0">
                <a:latin typeface="メイリオ" panose="020B0604030504040204" pitchFamily="50" charset="-128"/>
              </a:rPr>
              <a:t>転移学習、ファインチューニングの導入</a:t>
            </a:r>
            <a:endParaRPr lang="en-US" altLang="ja-JP" sz="2400" b="1"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既存の学習済みモデルをもとにして、新しいタスクに適応させるための転移学習、ファインチューニングを予定している場合。</a:t>
            </a:r>
          </a:p>
          <a:p>
            <a:pPr>
              <a:spcBef>
                <a:spcPts val="1200"/>
              </a:spcBef>
            </a:pPr>
            <a:endParaRPr kumimoji="1" lang="ja-JP" altLang="en-US" sz="2400" dirty="0">
              <a:latin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030B04E-C932-601B-E59E-7FACAA49D7BB}"/>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299045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3D605-7A0C-01AF-DBF7-D2E6A0B55253}"/>
              </a:ext>
            </a:extLst>
          </p:cNvPr>
          <p:cNvSpPr>
            <a:spLocks noGrp="1"/>
          </p:cNvSpPr>
          <p:nvPr>
            <p:ph type="title"/>
          </p:nvPr>
        </p:nvSpPr>
        <p:spPr/>
        <p:txBody>
          <a:bodyPr>
            <a:normAutofit fontScale="90000"/>
          </a:bodyPr>
          <a:lstStyle/>
          <a:p>
            <a:r>
              <a:rPr kumimoji="1" lang="en-US" altLang="ja-JP" dirty="0"/>
              <a:t>ImageNet-1K </a:t>
            </a:r>
            <a:r>
              <a:rPr kumimoji="1" lang="ja-JP" altLang="en-US" dirty="0"/>
              <a:t>で学習済みのモデル</a:t>
            </a:r>
          </a:p>
        </p:txBody>
      </p:sp>
      <p:sp>
        <p:nvSpPr>
          <p:cNvPr id="3" name="コンテンツ プレースホルダー 2">
            <a:extLst>
              <a:ext uri="{FF2B5EF4-FFF2-40B4-BE49-F238E27FC236}">
                <a16:creationId xmlns:a16="http://schemas.microsoft.com/office/drawing/2014/main" id="{A3E603D9-BC44-F1FE-2B65-C7782CA3357C}"/>
              </a:ext>
            </a:extLst>
          </p:cNvPr>
          <p:cNvSpPr>
            <a:spLocks noGrp="1"/>
          </p:cNvSpPr>
          <p:nvPr>
            <p:ph idx="1"/>
          </p:nvPr>
        </p:nvSpPr>
        <p:spPr>
          <a:xfrm>
            <a:off x="211599" y="834039"/>
            <a:ext cx="8461208" cy="5333166"/>
          </a:xfrm>
        </p:spPr>
        <p:txBody>
          <a:bodyPr>
            <a:noAutofit/>
          </a:bodyPr>
          <a:lstStyle/>
          <a:p>
            <a:pPr marL="0" indent="0">
              <a:buNone/>
            </a:pPr>
            <a:r>
              <a:rPr kumimoji="1" lang="en-US" altLang="ja-JP" sz="2400" b="1" u="sng" dirty="0"/>
              <a:t>ImageNet-1k</a:t>
            </a:r>
            <a:endParaRPr lang="en-US" altLang="ja-JP" sz="2400" b="1" u="sng" dirty="0"/>
          </a:p>
          <a:p>
            <a:pPr>
              <a:buFont typeface="Arial" panose="020B0604020202020204" pitchFamily="34" charset="0"/>
              <a:buChar char="•"/>
            </a:pPr>
            <a:r>
              <a:rPr lang="ja-JP" altLang="en-US" sz="2400" dirty="0" smtClean="0"/>
              <a:t>数百万枚</a:t>
            </a:r>
            <a:r>
              <a:rPr lang="ja-JP" altLang="en-US" sz="2400" dirty="0"/>
              <a:t>の画像を含むデータセット。</a:t>
            </a:r>
          </a:p>
          <a:p>
            <a:pPr>
              <a:buFont typeface="Arial" panose="020B0604020202020204" pitchFamily="34" charset="0"/>
              <a:buChar char="•"/>
            </a:pPr>
            <a:r>
              <a:rPr lang="en-US" altLang="ja-JP" sz="2400" b="1" dirty="0"/>
              <a:t>1,000</a:t>
            </a:r>
            <a:r>
              <a:rPr lang="ja-JP" altLang="en-US" sz="2400" b="1" dirty="0"/>
              <a:t>種類のクラス（カテゴリ）</a:t>
            </a:r>
            <a:r>
              <a:rPr lang="ja-JP" altLang="en-US" sz="2400" dirty="0"/>
              <a:t>を持つ。</a:t>
            </a:r>
          </a:p>
          <a:p>
            <a:pPr>
              <a:buFont typeface="Arial" panose="020B0604020202020204" pitchFamily="34" charset="0"/>
              <a:buChar char="•"/>
            </a:pPr>
            <a:r>
              <a:rPr lang="ja-JP" altLang="en-US" sz="2400" dirty="0"/>
              <a:t>日常の物体や生物をはじめとする多様なカテゴリを網羅。</a:t>
            </a:r>
            <a:endParaRPr lang="en-US" altLang="ja-JP" sz="2400" dirty="0"/>
          </a:p>
          <a:p>
            <a:pPr marL="0" indent="0">
              <a:buNone/>
            </a:pPr>
            <a:r>
              <a:rPr kumimoji="1" lang="en-US" altLang="ja-JP" sz="2400" b="1" u="sng" dirty="0"/>
              <a:t>ImageNet-1k </a:t>
            </a:r>
            <a:r>
              <a:rPr kumimoji="1" lang="ja-JP" altLang="en-US" sz="2400" b="1" u="sng" dirty="0"/>
              <a:t>で学習済みモデルを</a:t>
            </a:r>
            <a:r>
              <a:rPr lang="ja-JP" altLang="en-US" sz="2400" b="1" u="sng" dirty="0"/>
              <a:t>画像分類で活用</a:t>
            </a:r>
            <a:endParaRPr lang="en-US" altLang="ja-JP" sz="2400" b="1" u="sng" dirty="0"/>
          </a:p>
          <a:p>
            <a:pPr>
              <a:buFont typeface="+mj-lt"/>
              <a:buAutoNum type="arabicPeriod"/>
            </a:pPr>
            <a:r>
              <a:rPr lang="ja-JP" altLang="en-US" sz="2400" b="1" dirty="0"/>
              <a:t>迅速な技術検証</a:t>
            </a:r>
            <a:r>
              <a:rPr lang="en-US" altLang="ja-JP" sz="2400" dirty="0"/>
              <a:t>: </a:t>
            </a:r>
            <a:r>
              <a:rPr lang="ja-JP" altLang="en-US" sz="2400" dirty="0"/>
              <a:t>画像分類の最新技術をすばやく試すために、学習済みモデルを利用。</a:t>
            </a:r>
          </a:p>
          <a:p>
            <a:pPr>
              <a:buFont typeface="+mj-lt"/>
              <a:buAutoNum type="arabicPeriod"/>
            </a:pPr>
            <a:r>
              <a:rPr lang="ja-JP" altLang="en-US" sz="2400" b="1" dirty="0"/>
              <a:t>専用モデルの適用</a:t>
            </a:r>
            <a:r>
              <a:rPr lang="en-US" altLang="ja-JP" sz="2400" dirty="0"/>
              <a:t>: ImageNet-1k</a:t>
            </a:r>
            <a:r>
              <a:rPr lang="ja-JP" altLang="en-US" sz="2400" dirty="0"/>
              <a:t>の</a:t>
            </a:r>
            <a:r>
              <a:rPr lang="en-US" altLang="ja-JP" sz="2400" dirty="0"/>
              <a:t>1,000</a:t>
            </a:r>
            <a:r>
              <a:rPr lang="ja-JP" altLang="en-US" sz="2400" dirty="0"/>
              <a:t>種類のクラスが、自分の目的とする画像分類タスクと一致する場合、そのままのモデルを使用。</a:t>
            </a:r>
          </a:p>
          <a:p>
            <a:pPr>
              <a:buFont typeface="+mj-lt"/>
              <a:buAutoNum type="arabicPeriod"/>
            </a:pPr>
            <a:r>
              <a:rPr lang="ja-JP" altLang="en-US" sz="2400" b="1" dirty="0"/>
              <a:t>転移学習・ファインチューニング</a:t>
            </a:r>
            <a:r>
              <a:rPr lang="en-US" altLang="ja-JP" sz="2400" dirty="0"/>
              <a:t>: ImageNet-1k</a:t>
            </a:r>
            <a:r>
              <a:rPr lang="ja-JP" altLang="en-US" sz="2400" dirty="0"/>
              <a:t>のクラスが目的のタスクと一致しない場合でも、学習済みモデルをベースにして、転移学習やファインチューニングが可能。</a:t>
            </a:r>
          </a:p>
          <a:p>
            <a:pPr>
              <a:spcBef>
                <a:spcPts val="1200"/>
              </a:spcBef>
              <a:buFont typeface="Arial" panose="020B0604020202020204" pitchFamily="34" charset="0"/>
              <a:buChar char="•"/>
            </a:pPr>
            <a:endParaRPr lang="en-US" altLang="ja-JP" sz="2400" b="1" dirty="0">
              <a:latin typeface="メイリオ" panose="020B0604030504040204" pitchFamily="50" charset="-128"/>
            </a:endParaRP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172F868E-5DD0-4372-7110-16E599A3055E}"/>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165708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p>
        </p:txBody>
      </p:sp>
      <p:sp>
        <p:nvSpPr>
          <p:cNvPr id="3" name="コンテンツ プレースホルダー 2"/>
          <p:cNvSpPr>
            <a:spLocks noGrp="1"/>
          </p:cNvSpPr>
          <p:nvPr>
            <p:ph idx="1"/>
          </p:nvPr>
        </p:nvSpPr>
        <p:spPr>
          <a:xfrm>
            <a:off x="3724073" y="2438400"/>
            <a:ext cx="4939867" cy="4348606"/>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ImageNet-1K </a:t>
            </a:r>
            <a:r>
              <a:rPr lang="ja-JP" altLang="en-US" b="1" dirty="0"/>
              <a:t>による学習済みモデル</a:t>
            </a:r>
            <a:endParaRPr lang="en-US" altLang="ja-JP" b="1" dirty="0"/>
          </a:p>
          <a:p>
            <a:pPr lvl="1">
              <a:spcAft>
                <a:spcPts val="600"/>
              </a:spcAft>
            </a:pPr>
            <a:r>
              <a:rPr lang="ja-JP" altLang="en-US" b="1" dirty="0"/>
              <a:t>最新の画像分類モデル</a:t>
            </a:r>
            <a:endParaRPr lang="en-US" altLang="ja-JP" b="1" dirty="0"/>
          </a:p>
          <a:p>
            <a:pPr lvl="1">
              <a:spcAft>
                <a:spcPts val="600"/>
              </a:spcAft>
            </a:pPr>
            <a:r>
              <a:rPr lang="ja-JP" altLang="en-US" b="1" dirty="0"/>
              <a:t>画像分類の実行</a:t>
            </a:r>
            <a:endParaRPr lang="en-US" altLang="ja-JP" b="1" dirty="0"/>
          </a:p>
          <a:p>
            <a:pPr marL="457200" lvl="1" indent="0">
              <a:spcAft>
                <a:spcPts val="600"/>
              </a:spcAft>
              <a:buNone/>
            </a:pPr>
            <a:endParaRPr lang="en-US" altLang="ja-JP"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12</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3917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71B535C-1D7E-A98A-8222-D63C7D253DCC}"/>
              </a:ext>
            </a:extLst>
          </p:cNvPr>
          <p:cNvSpPr>
            <a:spLocks noGrp="1"/>
          </p:cNvSpPr>
          <p:nvPr>
            <p:ph idx="1"/>
          </p:nvPr>
        </p:nvSpPr>
        <p:spPr>
          <a:xfrm>
            <a:off x="321845" y="187890"/>
            <a:ext cx="8461208" cy="6588691"/>
          </a:xfrm>
        </p:spPr>
        <p:txBody>
          <a:bodyPr>
            <a:normAutofit lnSpcReduction="10000"/>
          </a:bodyPr>
          <a:lstStyle/>
          <a:p>
            <a:pPr marL="0" indent="0">
              <a:buNone/>
            </a:pPr>
            <a:r>
              <a:rPr kumimoji="1" lang="ja-JP" altLang="en-US" sz="2400" b="1" u="sng" dirty="0"/>
              <a:t>パソコンでの実行手順</a:t>
            </a:r>
            <a:endParaRPr kumimoji="1" lang="en-US" altLang="ja-JP" sz="2400" b="1" u="sng" dirty="0"/>
          </a:p>
          <a:p>
            <a:pPr marL="0" indent="0">
              <a:buNone/>
            </a:pPr>
            <a:r>
              <a:rPr lang="ja-JP" altLang="en-US" sz="2400" dirty="0"/>
              <a:t>① 次のページの説明に従って、必要な前準備（</a:t>
            </a:r>
            <a:r>
              <a:rPr lang="en-US" altLang="ja-JP" sz="2400" dirty="0"/>
              <a:t>Python, </a:t>
            </a:r>
            <a:r>
              <a:rPr lang="en-US" altLang="ja-JP" sz="2400" dirty="0" err="1"/>
              <a:t>timm</a:t>
            </a:r>
            <a:r>
              <a:rPr lang="en-US" altLang="ja-JP" sz="2400" dirty="0"/>
              <a:t> </a:t>
            </a:r>
            <a:r>
              <a:rPr lang="ja-JP" altLang="en-US" sz="2400" dirty="0"/>
              <a:t>のインストールなど）を行う</a:t>
            </a:r>
            <a:endParaRPr lang="en-US" altLang="ja-JP" sz="2400" dirty="0"/>
          </a:p>
          <a:p>
            <a:pPr marL="0" indent="0">
              <a:buNone/>
            </a:pPr>
            <a:r>
              <a:rPr lang="en-US" altLang="ja-JP" sz="2400" dirty="0">
                <a:hlinkClick r:id="rId2"/>
              </a:rPr>
              <a:t>https://www.kkaneko.jp/ai/win/timm.html</a:t>
            </a:r>
            <a:endParaRPr lang="en-US" altLang="ja-JP" sz="2400" dirty="0"/>
          </a:p>
          <a:p>
            <a:pPr marL="0" indent="0">
              <a:buNone/>
            </a:pPr>
            <a:endParaRPr lang="en-US" altLang="ja-JP" sz="2400" dirty="0"/>
          </a:p>
          <a:p>
            <a:pPr marL="0" indent="0">
              <a:buNone/>
            </a:pPr>
            <a:r>
              <a:rPr lang="ja-JP" altLang="en-US" sz="2400" dirty="0"/>
              <a:t>②</a:t>
            </a:r>
            <a:r>
              <a:rPr kumimoji="1" lang="ja-JP" altLang="en-US" sz="2400" dirty="0"/>
              <a:t> </a:t>
            </a:r>
            <a:r>
              <a:rPr lang="ja-JP" altLang="en-US" sz="2400" dirty="0"/>
              <a:t>画像分類プログラムの実行（ソースコードは次ページ）</a:t>
            </a:r>
            <a:endParaRPr kumimoji="1" lang="en-US" altLang="ja-JP" sz="2400" dirty="0"/>
          </a:p>
          <a:p>
            <a:pPr marL="0" indent="0">
              <a:buNone/>
            </a:pPr>
            <a:r>
              <a:rPr lang="en-US" altLang="ja-JP" sz="2400" dirty="0"/>
              <a:t>【</a:t>
            </a:r>
            <a:r>
              <a:rPr lang="ja-JP" altLang="en-US" sz="2400" b="1" dirty="0"/>
              <a:t>機能詳細</a:t>
            </a:r>
            <a:r>
              <a:rPr lang="en-US" altLang="ja-JP" sz="2400" dirty="0"/>
              <a:t>】 </a:t>
            </a:r>
          </a:p>
          <a:p>
            <a:r>
              <a:rPr lang="ja-JP" altLang="en-US" sz="2400" dirty="0"/>
              <a:t>使用モデル</a:t>
            </a:r>
            <a:r>
              <a:rPr lang="en-US" altLang="ja-JP" sz="2400" dirty="0"/>
              <a:t>: </a:t>
            </a:r>
            <a:r>
              <a:rPr lang="ja-JP" altLang="en-US" sz="2400" b="1" dirty="0"/>
              <a:t>画像分類モデル </a:t>
            </a:r>
            <a:r>
              <a:rPr lang="en-US" altLang="ja-JP" sz="2400" b="1" dirty="0"/>
              <a:t>EVA02</a:t>
            </a:r>
          </a:p>
          <a:p>
            <a:r>
              <a:rPr lang="ja-JP" altLang="en-US" sz="2400" dirty="0"/>
              <a:t>学習データ</a:t>
            </a:r>
            <a:r>
              <a:rPr lang="en-US" altLang="ja-JP" sz="2400" dirty="0"/>
              <a:t>: </a:t>
            </a:r>
            <a:r>
              <a:rPr lang="en-US" altLang="ja-JP" sz="2400" b="1" dirty="0"/>
              <a:t>ImageNet-1K</a:t>
            </a:r>
            <a:r>
              <a:rPr lang="ja-JP" altLang="en-US" sz="2400" b="1" dirty="0"/>
              <a:t>で学習済みのモデル</a:t>
            </a:r>
            <a:r>
              <a:rPr lang="ja-JP" altLang="en-US" sz="2400" dirty="0"/>
              <a:t>を利用</a:t>
            </a:r>
            <a:endParaRPr lang="en-US" altLang="ja-JP" sz="2400" dirty="0"/>
          </a:p>
          <a:p>
            <a:pPr marL="0" indent="0">
              <a:buNone/>
            </a:pPr>
            <a:r>
              <a:rPr lang="en-US" altLang="ja-JP" sz="2400" dirty="0"/>
              <a:t>【</a:t>
            </a:r>
            <a:r>
              <a:rPr lang="ja-JP" altLang="en-US" sz="2400" b="1" dirty="0"/>
              <a:t>プログラムの説明</a:t>
            </a:r>
            <a:r>
              <a:rPr lang="en-US" altLang="ja-JP" sz="2400" dirty="0"/>
              <a:t>】 </a:t>
            </a:r>
          </a:p>
          <a:p>
            <a:pPr>
              <a:buFont typeface="Arial" panose="020B0604020202020204" pitchFamily="34" charset="0"/>
              <a:buChar char="•"/>
            </a:pPr>
            <a:r>
              <a:rPr lang="en-US" altLang="ja-JP" sz="2400" dirty="0" err="1"/>
              <a:t>load_image</a:t>
            </a:r>
            <a:r>
              <a:rPr lang="en-US" altLang="ja-JP" sz="2400" dirty="0"/>
              <a:t> </a:t>
            </a:r>
            <a:r>
              <a:rPr lang="ja-JP" altLang="en-US" sz="2400" dirty="0"/>
              <a:t>関数：指定された</a:t>
            </a:r>
            <a:r>
              <a:rPr lang="en-US" altLang="ja-JP" sz="2400" dirty="0"/>
              <a:t>URL</a:t>
            </a:r>
            <a:r>
              <a:rPr lang="ja-JP" altLang="en-US" sz="2400" dirty="0"/>
              <a:t>から画像をダウンロードし、モデルの入力形式に変換する </a:t>
            </a:r>
          </a:p>
          <a:p>
            <a:pPr>
              <a:buFont typeface="Arial" panose="020B0604020202020204" pitchFamily="34" charset="0"/>
              <a:buChar char="•"/>
            </a:pPr>
            <a:r>
              <a:rPr lang="en-US" altLang="ja-JP" sz="2400" dirty="0" err="1"/>
              <a:t>classify_image</a:t>
            </a:r>
            <a:r>
              <a:rPr lang="en-US" altLang="ja-JP" sz="2400" dirty="0"/>
              <a:t> </a:t>
            </a:r>
            <a:r>
              <a:rPr lang="ja-JP" altLang="en-US" sz="2400" dirty="0"/>
              <a:t>関数：画像をモデルで分類し、上位</a:t>
            </a:r>
            <a:r>
              <a:rPr lang="en-US" altLang="ja-JP" sz="2400" dirty="0"/>
              <a:t>k</a:t>
            </a:r>
            <a:r>
              <a:rPr lang="ja-JP" altLang="en-US" sz="2400" dirty="0"/>
              <a:t>個のクラスを返す </a:t>
            </a:r>
          </a:p>
          <a:p>
            <a:pPr>
              <a:buFont typeface="Arial" panose="020B0604020202020204" pitchFamily="34" charset="0"/>
              <a:buChar char="•"/>
            </a:pPr>
            <a:r>
              <a:rPr lang="ja-JP" altLang="en-US" sz="2400" dirty="0"/>
              <a:t>メイン</a:t>
            </a:r>
            <a:r>
              <a:rPr lang="en-US" altLang="ja-JP" sz="2400" dirty="0"/>
              <a:t>: </a:t>
            </a:r>
            <a:r>
              <a:rPr lang="ja-JP" altLang="en-US" sz="2400" dirty="0"/>
              <a:t>上の関数を使用してプログラムを構成 </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63027DA-2EBE-C34E-761D-725926E1A3A4}"/>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Tree>
    <p:extLst>
      <p:ext uri="{BB962C8B-B14F-4D97-AF65-F5344CB8AC3E}">
        <p14:creationId xmlns:p14="http://schemas.microsoft.com/office/powerpoint/2010/main" val="190364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71588FC-5C01-AD24-6942-A66688F826D4}"/>
              </a:ext>
            </a:extLst>
          </p:cNvPr>
          <p:cNvSpPr>
            <a:spLocks noGrp="1"/>
          </p:cNvSpPr>
          <p:nvPr>
            <p:ph idx="1"/>
          </p:nvPr>
        </p:nvSpPr>
        <p:spPr>
          <a:xfrm>
            <a:off x="0" y="0"/>
            <a:ext cx="8461208" cy="6858000"/>
          </a:xfrm>
        </p:spPr>
        <p:txBody>
          <a:bodyPr>
            <a:noAutofit/>
          </a:bodyPr>
          <a:lstStyle/>
          <a:p>
            <a:pPr marL="0" indent="0">
              <a:lnSpc>
                <a:spcPct val="90000"/>
              </a:lnSpc>
              <a:spcBef>
                <a:spcPts val="0"/>
              </a:spcBef>
              <a:buNone/>
            </a:pPr>
            <a:r>
              <a:rPr kumimoji="1" lang="en-US" altLang="ja-JP" sz="1200" dirty="0"/>
              <a:t>import </a:t>
            </a:r>
            <a:r>
              <a:rPr kumimoji="1" lang="en-US" altLang="ja-JP" sz="1200" dirty="0" err="1"/>
              <a:t>timm</a:t>
            </a:r>
            <a:endParaRPr kumimoji="1" lang="en-US" altLang="ja-JP" sz="1200" dirty="0"/>
          </a:p>
          <a:p>
            <a:pPr marL="0" indent="0">
              <a:lnSpc>
                <a:spcPct val="90000"/>
              </a:lnSpc>
              <a:spcBef>
                <a:spcPts val="0"/>
              </a:spcBef>
              <a:buNone/>
            </a:pPr>
            <a:r>
              <a:rPr kumimoji="1" lang="en-US" altLang="ja-JP" sz="1200" dirty="0"/>
              <a:t>import torch</a:t>
            </a:r>
          </a:p>
          <a:p>
            <a:pPr marL="0" indent="0">
              <a:lnSpc>
                <a:spcPct val="90000"/>
              </a:lnSpc>
              <a:spcBef>
                <a:spcPts val="0"/>
              </a:spcBef>
              <a:buNone/>
            </a:pPr>
            <a:r>
              <a:rPr kumimoji="1" lang="en-US" altLang="ja-JP" sz="1200" dirty="0"/>
              <a:t>import requests</a:t>
            </a:r>
          </a:p>
          <a:p>
            <a:pPr marL="0" indent="0">
              <a:lnSpc>
                <a:spcPct val="90000"/>
              </a:lnSpc>
              <a:spcBef>
                <a:spcPts val="0"/>
              </a:spcBef>
              <a:buNone/>
            </a:pPr>
            <a:r>
              <a:rPr kumimoji="1" lang="en-US" altLang="ja-JP" sz="1200" dirty="0"/>
              <a:t>from PIL import Image</a:t>
            </a:r>
          </a:p>
          <a:p>
            <a:pPr marL="0" indent="0">
              <a:lnSpc>
                <a:spcPct val="90000"/>
              </a:lnSpc>
              <a:spcBef>
                <a:spcPts val="0"/>
              </a:spcBef>
              <a:buNone/>
            </a:pPr>
            <a:r>
              <a:rPr kumimoji="1" lang="en-US" altLang="ja-JP" sz="1200" dirty="0"/>
              <a:t>from io import </a:t>
            </a:r>
            <a:r>
              <a:rPr kumimoji="1" lang="en-US" altLang="ja-JP" sz="1200" dirty="0" err="1"/>
              <a:t>BytesIO</a:t>
            </a:r>
            <a:endParaRPr kumimoji="1" lang="en-US" altLang="ja-JP" sz="1200" dirty="0"/>
          </a:p>
          <a:p>
            <a:pPr marL="0" indent="0">
              <a:lnSpc>
                <a:spcPct val="90000"/>
              </a:lnSpc>
              <a:spcBef>
                <a:spcPts val="0"/>
              </a:spcBef>
              <a:buNone/>
            </a:pPr>
            <a:endParaRPr kumimoji="1" lang="en-US" altLang="ja-JP" sz="1200" dirty="0"/>
          </a:p>
          <a:p>
            <a:pPr marL="0" indent="0">
              <a:lnSpc>
                <a:spcPct val="90000"/>
              </a:lnSpc>
              <a:spcBef>
                <a:spcPts val="0"/>
              </a:spcBef>
              <a:buNone/>
            </a:pPr>
            <a:r>
              <a:rPr kumimoji="1" lang="en-US" altLang="ja-JP" sz="1200" dirty="0"/>
              <a:t># ImageNet 1k</a:t>
            </a:r>
            <a:r>
              <a:rPr kumimoji="1" lang="ja-JP" altLang="en-US" sz="1200" dirty="0"/>
              <a:t>のラベル情報をダウンロード</a:t>
            </a:r>
          </a:p>
          <a:p>
            <a:pPr marL="0" indent="0">
              <a:lnSpc>
                <a:spcPct val="90000"/>
              </a:lnSpc>
              <a:spcBef>
                <a:spcPts val="0"/>
              </a:spcBef>
              <a:buNone/>
            </a:pPr>
            <a:r>
              <a:rPr kumimoji="1" lang="en-US" altLang="ja-JP" sz="1200" dirty="0"/>
              <a:t>IMAGENET_1k_URL = 'https://storage.googleapis.com/</a:t>
            </a:r>
            <a:r>
              <a:rPr kumimoji="1" lang="en-US" altLang="ja-JP" sz="1200" dirty="0" err="1"/>
              <a:t>bit_models</a:t>
            </a:r>
            <a:r>
              <a:rPr kumimoji="1" lang="en-US" altLang="ja-JP" sz="1200" dirty="0"/>
              <a:t>/ilsvrc2012_wordnet_lemmas.txt'</a:t>
            </a:r>
          </a:p>
          <a:p>
            <a:pPr marL="0" indent="0">
              <a:lnSpc>
                <a:spcPct val="90000"/>
              </a:lnSpc>
              <a:spcBef>
                <a:spcPts val="0"/>
              </a:spcBef>
              <a:buNone/>
            </a:pPr>
            <a:r>
              <a:rPr kumimoji="1" lang="en-US" altLang="ja-JP" sz="1200" dirty="0"/>
              <a:t>IMAGENET_1k_LABELS = </a:t>
            </a:r>
            <a:r>
              <a:rPr kumimoji="1" lang="en-US" altLang="ja-JP" sz="1200" dirty="0" err="1"/>
              <a:t>requests.get</a:t>
            </a:r>
            <a:r>
              <a:rPr kumimoji="1" lang="en-US" altLang="ja-JP" sz="1200" dirty="0"/>
              <a:t>(IMAGENET_1k_URL).</a:t>
            </a:r>
            <a:r>
              <a:rPr kumimoji="1" lang="en-US" altLang="ja-JP" sz="1200" dirty="0" err="1"/>
              <a:t>text.strip</a:t>
            </a:r>
            <a:r>
              <a:rPr kumimoji="1" lang="en-US" altLang="ja-JP" sz="1200" dirty="0"/>
              <a:t>().split('\n')</a:t>
            </a:r>
          </a:p>
          <a:p>
            <a:pPr marL="0" indent="0">
              <a:lnSpc>
                <a:spcPct val="90000"/>
              </a:lnSpc>
              <a:spcBef>
                <a:spcPts val="0"/>
              </a:spcBef>
              <a:buNone/>
            </a:pPr>
            <a:endParaRPr kumimoji="1" lang="en-US" altLang="ja-JP" sz="1200" dirty="0"/>
          </a:p>
          <a:p>
            <a:pPr marL="0" indent="0">
              <a:lnSpc>
                <a:spcPct val="90000"/>
              </a:lnSpc>
              <a:spcBef>
                <a:spcPts val="0"/>
              </a:spcBef>
              <a:buNone/>
            </a:pPr>
            <a:r>
              <a:rPr kumimoji="1" lang="en-US" altLang="ja-JP" sz="1200" dirty="0"/>
              <a:t>def </a:t>
            </a:r>
            <a:r>
              <a:rPr kumimoji="1" lang="en-US" altLang="ja-JP" sz="1200" dirty="0" err="1"/>
              <a:t>load_image</a:t>
            </a:r>
            <a:r>
              <a:rPr kumimoji="1" lang="en-US" altLang="ja-JP" sz="1200" dirty="0"/>
              <a:t>(</a:t>
            </a:r>
            <a:r>
              <a:rPr kumimoji="1" lang="en-US" altLang="ja-JP" sz="1200" dirty="0" err="1"/>
              <a:t>url</a:t>
            </a:r>
            <a:r>
              <a:rPr kumimoji="1" lang="en-US" altLang="ja-JP" sz="1200" dirty="0"/>
              <a:t>, transform):</a:t>
            </a:r>
          </a:p>
          <a:p>
            <a:pPr marL="0" indent="0">
              <a:lnSpc>
                <a:spcPct val="90000"/>
              </a:lnSpc>
              <a:spcBef>
                <a:spcPts val="0"/>
              </a:spcBef>
              <a:buNone/>
            </a:pPr>
            <a:r>
              <a:rPr kumimoji="1" lang="en-US" altLang="ja-JP" sz="1200" dirty="0"/>
              <a:t>    # </a:t>
            </a:r>
            <a:r>
              <a:rPr kumimoji="1" lang="ja-JP" altLang="en-US" sz="1200" dirty="0"/>
              <a:t>指定された</a:t>
            </a:r>
            <a:r>
              <a:rPr kumimoji="1" lang="en-US" altLang="ja-JP" sz="1200" dirty="0"/>
              <a:t>URL</a:t>
            </a:r>
            <a:r>
              <a:rPr kumimoji="1" lang="ja-JP" altLang="en-US" sz="1200" dirty="0"/>
              <a:t>から画像をダウンロードし、モデルの入力形式に変換する関数。</a:t>
            </a:r>
            <a:endParaRPr kumimoji="1" lang="en-US" altLang="ja-JP" sz="1200" dirty="0"/>
          </a:p>
          <a:p>
            <a:pPr marL="0" indent="0">
              <a:lnSpc>
                <a:spcPct val="90000"/>
              </a:lnSpc>
              <a:spcBef>
                <a:spcPts val="0"/>
              </a:spcBef>
              <a:buNone/>
            </a:pPr>
            <a:r>
              <a:rPr kumimoji="1" lang="en-US" altLang="ja-JP" sz="1200" dirty="0"/>
              <a:t>    image = </a:t>
            </a:r>
            <a:r>
              <a:rPr kumimoji="1" lang="en-US" altLang="ja-JP" sz="1200" dirty="0" err="1"/>
              <a:t>Image.open</a:t>
            </a:r>
            <a:r>
              <a:rPr kumimoji="1" lang="en-US" altLang="ja-JP" sz="1200" dirty="0"/>
              <a:t>(</a:t>
            </a:r>
            <a:r>
              <a:rPr kumimoji="1" lang="en-US" altLang="ja-JP" sz="1200" dirty="0" err="1"/>
              <a:t>requests.get</a:t>
            </a:r>
            <a:r>
              <a:rPr kumimoji="1" lang="en-US" altLang="ja-JP" sz="1200" dirty="0"/>
              <a:t>(</a:t>
            </a:r>
            <a:r>
              <a:rPr kumimoji="1" lang="en-US" altLang="ja-JP" sz="1200" dirty="0" err="1"/>
              <a:t>url</a:t>
            </a:r>
            <a:r>
              <a:rPr kumimoji="1" lang="en-US" altLang="ja-JP" sz="1200" dirty="0"/>
              <a:t>, stream=True).raw)</a:t>
            </a:r>
          </a:p>
          <a:p>
            <a:pPr marL="0" indent="0">
              <a:lnSpc>
                <a:spcPct val="90000"/>
              </a:lnSpc>
              <a:spcBef>
                <a:spcPts val="0"/>
              </a:spcBef>
              <a:buNone/>
            </a:pPr>
            <a:r>
              <a:rPr kumimoji="1" lang="en-US" altLang="ja-JP" sz="1200" dirty="0"/>
              <a:t>    </a:t>
            </a:r>
            <a:r>
              <a:rPr kumimoji="1" lang="en-US" altLang="ja-JP" sz="1200" dirty="0" err="1"/>
              <a:t>image_tensor</a:t>
            </a:r>
            <a:r>
              <a:rPr kumimoji="1" lang="en-US" altLang="ja-JP" sz="1200" dirty="0"/>
              <a:t> = transform(image)</a:t>
            </a:r>
          </a:p>
          <a:p>
            <a:pPr marL="0" indent="0">
              <a:lnSpc>
                <a:spcPct val="90000"/>
              </a:lnSpc>
              <a:spcBef>
                <a:spcPts val="0"/>
              </a:spcBef>
              <a:buNone/>
            </a:pPr>
            <a:r>
              <a:rPr kumimoji="1" lang="en-US" altLang="ja-JP" sz="1200" dirty="0"/>
              <a:t>    return </a:t>
            </a:r>
            <a:r>
              <a:rPr kumimoji="1" lang="en-US" altLang="ja-JP" sz="1200" dirty="0" err="1"/>
              <a:t>image_tensor</a:t>
            </a:r>
            <a:endParaRPr kumimoji="1" lang="en-US" altLang="ja-JP" sz="1200" dirty="0"/>
          </a:p>
          <a:p>
            <a:pPr marL="0" indent="0">
              <a:lnSpc>
                <a:spcPct val="90000"/>
              </a:lnSpc>
              <a:spcBef>
                <a:spcPts val="0"/>
              </a:spcBef>
              <a:buNone/>
            </a:pPr>
            <a:endParaRPr kumimoji="1" lang="en-US" altLang="ja-JP" sz="1200" dirty="0"/>
          </a:p>
          <a:p>
            <a:pPr marL="0" indent="0">
              <a:lnSpc>
                <a:spcPct val="90000"/>
              </a:lnSpc>
              <a:spcBef>
                <a:spcPts val="0"/>
              </a:spcBef>
              <a:buNone/>
            </a:pPr>
            <a:r>
              <a:rPr kumimoji="1" lang="en-US" altLang="ja-JP" sz="1200" dirty="0"/>
              <a:t>def </a:t>
            </a:r>
            <a:r>
              <a:rPr kumimoji="1" lang="en-US" altLang="ja-JP" sz="1200" dirty="0" err="1"/>
              <a:t>classify_image</a:t>
            </a:r>
            <a:r>
              <a:rPr kumimoji="1" lang="en-US" altLang="ja-JP" sz="1200" dirty="0"/>
              <a:t>(model, </a:t>
            </a:r>
            <a:r>
              <a:rPr kumimoji="1" lang="en-US" altLang="ja-JP" sz="1200" dirty="0" err="1"/>
              <a:t>image_tensor</a:t>
            </a:r>
            <a:r>
              <a:rPr kumimoji="1" lang="en-US" altLang="ja-JP" sz="1200" dirty="0"/>
              <a:t>, </a:t>
            </a:r>
            <a:r>
              <a:rPr kumimoji="1" lang="en-US" altLang="ja-JP" sz="1200" dirty="0" err="1"/>
              <a:t>topk</a:t>
            </a:r>
            <a:r>
              <a:rPr kumimoji="1" lang="en-US" altLang="ja-JP" sz="1200" dirty="0"/>
              <a:t>=5):</a:t>
            </a:r>
          </a:p>
          <a:p>
            <a:pPr marL="0" indent="0">
              <a:lnSpc>
                <a:spcPct val="90000"/>
              </a:lnSpc>
              <a:spcBef>
                <a:spcPts val="0"/>
              </a:spcBef>
              <a:buNone/>
            </a:pPr>
            <a:r>
              <a:rPr lang="en-US" altLang="ja-JP" sz="1200" dirty="0"/>
              <a:t>    # </a:t>
            </a:r>
            <a:r>
              <a:rPr kumimoji="1" lang="ja-JP" altLang="en-US" sz="1200" dirty="0"/>
              <a:t>画像をモデルで分類し、トップ</a:t>
            </a:r>
            <a:r>
              <a:rPr kumimoji="1" lang="en-US" altLang="ja-JP" sz="1200" dirty="0"/>
              <a:t>k</a:t>
            </a:r>
            <a:r>
              <a:rPr kumimoji="1" lang="ja-JP" altLang="en-US" sz="1200" dirty="0"/>
              <a:t>のクラスを返す関数。</a:t>
            </a:r>
            <a:endParaRPr kumimoji="1" lang="en-US" altLang="ja-JP" sz="1200" dirty="0"/>
          </a:p>
          <a:p>
            <a:pPr marL="0" indent="0">
              <a:lnSpc>
                <a:spcPct val="90000"/>
              </a:lnSpc>
              <a:spcBef>
                <a:spcPts val="0"/>
              </a:spcBef>
              <a:buNone/>
            </a:pPr>
            <a:r>
              <a:rPr kumimoji="1" lang="en-US" altLang="ja-JP" sz="1200" dirty="0"/>
              <a:t>    output = model(</a:t>
            </a:r>
            <a:r>
              <a:rPr kumimoji="1" lang="en-US" altLang="ja-JP" sz="1200" dirty="0" err="1"/>
              <a:t>image_tensor.unsqueeze</a:t>
            </a:r>
            <a:r>
              <a:rPr kumimoji="1" lang="en-US" altLang="ja-JP" sz="1200" dirty="0"/>
              <a:t>(0))</a:t>
            </a:r>
          </a:p>
          <a:p>
            <a:pPr marL="0" indent="0">
              <a:lnSpc>
                <a:spcPct val="90000"/>
              </a:lnSpc>
              <a:spcBef>
                <a:spcPts val="0"/>
              </a:spcBef>
              <a:buNone/>
            </a:pPr>
            <a:r>
              <a:rPr kumimoji="1" lang="en-US" altLang="ja-JP" sz="1200" dirty="0"/>
              <a:t>    probabilities = </a:t>
            </a:r>
            <a:r>
              <a:rPr kumimoji="1" lang="en-US" altLang="ja-JP" sz="1200" dirty="0" err="1"/>
              <a:t>torch.nn.functional.softmax</a:t>
            </a:r>
            <a:r>
              <a:rPr kumimoji="1" lang="en-US" altLang="ja-JP" sz="1200" dirty="0"/>
              <a:t>(output[0], dim=0)</a:t>
            </a:r>
          </a:p>
          <a:p>
            <a:pPr marL="0" indent="0">
              <a:lnSpc>
                <a:spcPct val="90000"/>
              </a:lnSpc>
              <a:spcBef>
                <a:spcPts val="0"/>
              </a:spcBef>
              <a:buNone/>
            </a:pPr>
            <a:r>
              <a:rPr kumimoji="1" lang="en-US" altLang="ja-JP" sz="1200" dirty="0"/>
              <a:t>    values, indices = </a:t>
            </a:r>
            <a:r>
              <a:rPr kumimoji="1" lang="en-US" altLang="ja-JP" sz="1200" dirty="0" err="1"/>
              <a:t>torch.topk</a:t>
            </a:r>
            <a:r>
              <a:rPr kumimoji="1" lang="en-US" altLang="ja-JP" sz="1200" dirty="0"/>
              <a:t>(probabilities, </a:t>
            </a:r>
            <a:r>
              <a:rPr kumimoji="1" lang="en-US" altLang="ja-JP" sz="1200" dirty="0" err="1"/>
              <a:t>topk</a:t>
            </a:r>
            <a:r>
              <a:rPr kumimoji="1" lang="en-US" altLang="ja-JP" sz="1200" dirty="0"/>
              <a:t>)</a:t>
            </a:r>
          </a:p>
          <a:p>
            <a:pPr marL="0" indent="0">
              <a:lnSpc>
                <a:spcPct val="90000"/>
              </a:lnSpc>
              <a:spcBef>
                <a:spcPts val="0"/>
              </a:spcBef>
              <a:buNone/>
            </a:pPr>
            <a:r>
              <a:rPr kumimoji="1" lang="en-US" altLang="ja-JP" sz="1200" dirty="0"/>
              <a:t>    return [{'label': IMAGENET_1k_LABELS[</a:t>
            </a:r>
            <a:r>
              <a:rPr kumimoji="1" lang="en-US" altLang="ja-JP" sz="1200" dirty="0" err="1"/>
              <a:t>idx</a:t>
            </a:r>
            <a:r>
              <a:rPr kumimoji="1" lang="en-US" altLang="ja-JP" sz="1200" dirty="0"/>
              <a:t>], 'index': </a:t>
            </a:r>
            <a:r>
              <a:rPr kumimoji="1" lang="en-US" altLang="ja-JP" sz="1200" dirty="0" err="1"/>
              <a:t>idx</a:t>
            </a:r>
            <a:r>
              <a:rPr kumimoji="1" lang="en-US" altLang="ja-JP" sz="1200" dirty="0"/>
              <a:t>, 'value': </a:t>
            </a:r>
            <a:r>
              <a:rPr kumimoji="1" lang="en-US" altLang="ja-JP" sz="1200" dirty="0" err="1"/>
              <a:t>val.item</a:t>
            </a:r>
            <a:r>
              <a:rPr kumimoji="1" lang="en-US" altLang="ja-JP" sz="1200" dirty="0"/>
              <a:t>()} for </a:t>
            </a:r>
            <a:r>
              <a:rPr kumimoji="1" lang="en-US" altLang="ja-JP" sz="1200" dirty="0" err="1"/>
              <a:t>val</a:t>
            </a:r>
            <a:r>
              <a:rPr kumimoji="1" lang="en-US" altLang="ja-JP" sz="1200" dirty="0"/>
              <a:t>, </a:t>
            </a:r>
            <a:r>
              <a:rPr kumimoji="1" lang="en-US" altLang="ja-JP" sz="1200" dirty="0" err="1"/>
              <a:t>idx</a:t>
            </a:r>
            <a:r>
              <a:rPr kumimoji="1" lang="en-US" altLang="ja-JP" sz="1200" dirty="0"/>
              <a:t> in zip(values, indices)]</a:t>
            </a:r>
          </a:p>
          <a:p>
            <a:pPr marL="0" indent="0">
              <a:lnSpc>
                <a:spcPct val="90000"/>
              </a:lnSpc>
              <a:spcBef>
                <a:spcPts val="0"/>
              </a:spcBef>
              <a:buNone/>
            </a:pPr>
            <a:endParaRPr kumimoji="1" lang="en-US" altLang="ja-JP" sz="1200" dirty="0"/>
          </a:p>
          <a:p>
            <a:pPr marL="0" indent="0">
              <a:lnSpc>
                <a:spcPct val="90000"/>
              </a:lnSpc>
              <a:spcBef>
                <a:spcPts val="0"/>
              </a:spcBef>
              <a:buNone/>
            </a:pPr>
            <a:r>
              <a:rPr kumimoji="1" lang="en-US" altLang="ja-JP" sz="1200" dirty="0"/>
              <a:t>if __name__ == "__main__":</a:t>
            </a:r>
          </a:p>
          <a:p>
            <a:pPr marL="0" indent="0">
              <a:lnSpc>
                <a:spcPct val="90000"/>
              </a:lnSpc>
              <a:spcBef>
                <a:spcPts val="0"/>
              </a:spcBef>
              <a:buNone/>
            </a:pPr>
            <a:r>
              <a:rPr kumimoji="1" lang="en-US" altLang="ja-JP" sz="1200" dirty="0"/>
              <a:t>    # </a:t>
            </a:r>
            <a:r>
              <a:rPr kumimoji="1" lang="ja-JP" altLang="en-US" sz="1200" dirty="0"/>
              <a:t>モデルを読み込む</a:t>
            </a:r>
          </a:p>
          <a:p>
            <a:pPr marL="0" indent="0">
              <a:lnSpc>
                <a:spcPct val="90000"/>
              </a:lnSpc>
              <a:spcBef>
                <a:spcPts val="0"/>
              </a:spcBef>
              <a:buNone/>
            </a:pPr>
            <a:r>
              <a:rPr kumimoji="1" lang="en-US" altLang="ja-JP" sz="1200" dirty="0"/>
              <a:t>    </a:t>
            </a:r>
            <a:r>
              <a:rPr kumimoji="1" lang="en-US" altLang="ja-JP" sz="1200" dirty="0" err="1"/>
              <a:t>model_name</a:t>
            </a:r>
            <a:r>
              <a:rPr kumimoji="1" lang="en-US" altLang="ja-JP" sz="1200" dirty="0"/>
              <a:t> </a:t>
            </a:r>
            <a:r>
              <a:rPr kumimoji="1" lang="en-US" altLang="ja-JP" sz="1200" b="1" dirty="0"/>
              <a:t>= </a:t>
            </a:r>
            <a:r>
              <a:rPr kumimoji="1" lang="en-US" altLang="ja-JP" sz="1200" b="1" dirty="0">
                <a:solidFill>
                  <a:srgbClr val="FF0000"/>
                </a:solidFill>
              </a:rPr>
              <a:t>'eva02_large_patch14_448.mim_in22k_ft_in1k</a:t>
            </a:r>
            <a:r>
              <a:rPr kumimoji="1" lang="en-US" altLang="ja-JP" sz="1200" dirty="0"/>
              <a:t>’</a:t>
            </a:r>
          </a:p>
          <a:p>
            <a:pPr marL="0" indent="0">
              <a:lnSpc>
                <a:spcPct val="90000"/>
              </a:lnSpc>
              <a:spcBef>
                <a:spcPts val="0"/>
              </a:spcBef>
              <a:buNone/>
            </a:pPr>
            <a:r>
              <a:rPr kumimoji="1" lang="en-US" altLang="ja-JP" sz="1200" dirty="0"/>
              <a:t>    model = </a:t>
            </a:r>
            <a:r>
              <a:rPr kumimoji="1" lang="en-US" altLang="ja-JP" sz="1200" dirty="0" err="1"/>
              <a:t>timm.create_model</a:t>
            </a:r>
            <a:r>
              <a:rPr kumimoji="1" lang="en-US" altLang="ja-JP" sz="1200" dirty="0"/>
              <a:t>(</a:t>
            </a:r>
            <a:r>
              <a:rPr kumimoji="1" lang="en-US" altLang="ja-JP" sz="1200" dirty="0" err="1"/>
              <a:t>model_name</a:t>
            </a:r>
            <a:r>
              <a:rPr kumimoji="1" lang="en-US" altLang="ja-JP" sz="1200" dirty="0"/>
              <a:t>, pretrained=True).eval()</a:t>
            </a:r>
          </a:p>
          <a:p>
            <a:pPr marL="0" indent="0">
              <a:lnSpc>
                <a:spcPct val="90000"/>
              </a:lnSpc>
              <a:spcBef>
                <a:spcPts val="0"/>
              </a:spcBef>
              <a:buNone/>
            </a:pPr>
            <a:r>
              <a:rPr kumimoji="1" lang="en-US" altLang="ja-JP" sz="1200" dirty="0"/>
              <a:t>    transform = </a:t>
            </a:r>
            <a:r>
              <a:rPr kumimoji="1" lang="en-US" altLang="ja-JP" sz="1200" dirty="0" err="1"/>
              <a:t>timm.data.create_transform</a:t>
            </a:r>
            <a:r>
              <a:rPr kumimoji="1" lang="en-US" altLang="ja-JP" sz="1200" dirty="0"/>
              <a:t>(**</a:t>
            </a:r>
            <a:r>
              <a:rPr kumimoji="1" lang="en-US" altLang="ja-JP" sz="1200" dirty="0" err="1"/>
              <a:t>timm.data.resolve_data_config</a:t>
            </a:r>
            <a:r>
              <a:rPr kumimoji="1" lang="en-US" altLang="ja-JP" sz="1200" dirty="0"/>
              <a:t>(</a:t>
            </a:r>
            <a:r>
              <a:rPr kumimoji="1" lang="en-US" altLang="ja-JP" sz="1200" dirty="0" err="1"/>
              <a:t>model.pretrained_cfg</a:t>
            </a:r>
            <a:r>
              <a:rPr kumimoji="1" lang="en-US" altLang="ja-JP" sz="1200" dirty="0"/>
              <a:t>))</a:t>
            </a:r>
          </a:p>
          <a:p>
            <a:pPr marL="0" indent="0">
              <a:lnSpc>
                <a:spcPct val="90000"/>
              </a:lnSpc>
              <a:spcBef>
                <a:spcPts val="0"/>
              </a:spcBef>
              <a:buNone/>
            </a:pPr>
            <a:r>
              <a:rPr kumimoji="1" lang="en-US" altLang="ja-JP" sz="1200" dirty="0"/>
              <a:t>    # </a:t>
            </a:r>
            <a:r>
              <a:rPr kumimoji="1" lang="ja-JP" altLang="en-US" sz="1200" dirty="0"/>
              <a:t>画像ファイルの指定</a:t>
            </a:r>
          </a:p>
          <a:p>
            <a:pPr marL="0" indent="0">
              <a:lnSpc>
                <a:spcPct val="90000"/>
              </a:lnSpc>
              <a:spcBef>
                <a:spcPts val="0"/>
              </a:spcBef>
              <a:buNone/>
            </a:pPr>
            <a:r>
              <a:rPr kumimoji="1" lang="en-US" altLang="ja-JP" sz="1200" dirty="0"/>
              <a:t>    </a:t>
            </a:r>
            <a:r>
              <a:rPr kumimoji="1" lang="en-US" altLang="ja-JP" sz="1200" dirty="0" err="1"/>
              <a:t>url</a:t>
            </a:r>
            <a:r>
              <a:rPr kumimoji="1" lang="en-US" altLang="ja-JP" sz="1200" dirty="0"/>
              <a:t> = </a:t>
            </a:r>
            <a:r>
              <a:rPr kumimoji="1" lang="en-US" altLang="ja-JP" sz="1200" b="1" dirty="0">
                <a:solidFill>
                  <a:srgbClr val="FF0000"/>
                </a:solidFill>
              </a:rPr>
              <a:t>'https://datasets-server.huggingface.co/assets/imagenet-1k/--/default/test/12/image/image.jpg</a:t>
            </a:r>
            <a:r>
              <a:rPr kumimoji="1" lang="en-US" altLang="ja-JP" sz="1200" dirty="0"/>
              <a:t>’</a:t>
            </a:r>
          </a:p>
          <a:p>
            <a:pPr marL="0" indent="0">
              <a:lnSpc>
                <a:spcPct val="90000"/>
              </a:lnSpc>
              <a:spcBef>
                <a:spcPts val="0"/>
              </a:spcBef>
              <a:buNone/>
            </a:pPr>
            <a:r>
              <a:rPr kumimoji="1" lang="en-US" altLang="ja-JP" sz="1200" dirty="0"/>
              <a:t>    </a:t>
            </a:r>
            <a:r>
              <a:rPr kumimoji="1" lang="en-US" altLang="ja-JP" sz="1200" dirty="0" err="1"/>
              <a:t>image_tensor</a:t>
            </a:r>
            <a:r>
              <a:rPr kumimoji="1" lang="en-US" altLang="ja-JP" sz="1200" dirty="0"/>
              <a:t> = </a:t>
            </a:r>
            <a:r>
              <a:rPr kumimoji="1" lang="en-US" altLang="ja-JP" sz="1200" dirty="0" err="1"/>
              <a:t>load_image</a:t>
            </a:r>
            <a:r>
              <a:rPr kumimoji="1" lang="en-US" altLang="ja-JP" sz="1200" dirty="0"/>
              <a:t>(</a:t>
            </a:r>
            <a:r>
              <a:rPr kumimoji="1" lang="en-US" altLang="ja-JP" sz="1200" dirty="0" err="1"/>
              <a:t>url</a:t>
            </a:r>
            <a:r>
              <a:rPr kumimoji="1" lang="en-US" altLang="ja-JP" sz="1200" dirty="0"/>
              <a:t>, transform)</a:t>
            </a:r>
          </a:p>
          <a:p>
            <a:pPr marL="0" indent="0">
              <a:lnSpc>
                <a:spcPct val="90000"/>
              </a:lnSpc>
              <a:spcBef>
                <a:spcPts val="0"/>
              </a:spcBef>
              <a:buNone/>
            </a:pPr>
            <a:r>
              <a:rPr kumimoji="1" lang="en-US" altLang="ja-JP" sz="1200" dirty="0"/>
              <a:t>    # </a:t>
            </a:r>
            <a:r>
              <a:rPr kumimoji="1" lang="ja-JP" altLang="en-US" sz="1200" dirty="0"/>
              <a:t>画像を分類し、結果を表示</a:t>
            </a:r>
          </a:p>
          <a:p>
            <a:pPr marL="0" indent="0">
              <a:lnSpc>
                <a:spcPct val="90000"/>
              </a:lnSpc>
              <a:spcBef>
                <a:spcPts val="0"/>
              </a:spcBef>
              <a:buNone/>
            </a:pPr>
            <a:r>
              <a:rPr kumimoji="1" lang="en-US" altLang="ja-JP" sz="1200" dirty="0"/>
              <a:t>    </a:t>
            </a:r>
            <a:r>
              <a:rPr kumimoji="1" lang="en-US" altLang="ja-JP" sz="1200" dirty="0" err="1"/>
              <a:t>top_classes</a:t>
            </a:r>
            <a:r>
              <a:rPr kumimoji="1" lang="en-US" altLang="ja-JP" sz="1200" dirty="0"/>
              <a:t> = </a:t>
            </a:r>
            <a:r>
              <a:rPr kumimoji="1" lang="en-US" altLang="ja-JP" sz="1200" dirty="0" err="1"/>
              <a:t>classify_image</a:t>
            </a:r>
            <a:r>
              <a:rPr kumimoji="1" lang="en-US" altLang="ja-JP" sz="1200" dirty="0"/>
              <a:t>(model, </a:t>
            </a:r>
            <a:r>
              <a:rPr kumimoji="1" lang="en-US" altLang="ja-JP" sz="1200" dirty="0" err="1"/>
              <a:t>image_tensor</a:t>
            </a:r>
            <a:r>
              <a:rPr kumimoji="1" lang="en-US" altLang="ja-JP" sz="1200" dirty="0"/>
              <a:t>)</a:t>
            </a:r>
          </a:p>
          <a:p>
            <a:pPr marL="0" indent="0">
              <a:lnSpc>
                <a:spcPct val="90000"/>
              </a:lnSpc>
              <a:spcBef>
                <a:spcPts val="0"/>
              </a:spcBef>
              <a:buNone/>
            </a:pPr>
            <a:r>
              <a:rPr kumimoji="1" lang="en-US" altLang="ja-JP" sz="1200" dirty="0"/>
              <a:t>    for </a:t>
            </a:r>
            <a:r>
              <a:rPr lang="en-US" altLang="ja-JP" sz="1200" dirty="0" err="1"/>
              <a:t>i</a:t>
            </a:r>
            <a:r>
              <a:rPr kumimoji="1" lang="en-US" altLang="ja-JP" sz="1200" dirty="0"/>
              <a:t> in </a:t>
            </a:r>
            <a:r>
              <a:rPr kumimoji="1" lang="en-US" altLang="ja-JP" sz="1200" dirty="0" err="1"/>
              <a:t>top_classes</a:t>
            </a:r>
            <a:r>
              <a:rPr lang="en-US" altLang="ja-JP" sz="1200" dirty="0"/>
              <a:t>:</a:t>
            </a:r>
          </a:p>
          <a:p>
            <a:pPr marL="0" indent="0">
              <a:lnSpc>
                <a:spcPct val="90000"/>
              </a:lnSpc>
              <a:spcBef>
                <a:spcPts val="0"/>
              </a:spcBef>
              <a:buNone/>
            </a:pPr>
            <a:r>
              <a:rPr lang="en-US" altLang="ja-JP" sz="1200" dirty="0"/>
              <a:t>        print(</a:t>
            </a:r>
            <a:r>
              <a:rPr lang="en-US" altLang="ja-JP" sz="1200" dirty="0" err="1"/>
              <a:t>i</a:t>
            </a:r>
            <a:r>
              <a:rPr lang="en-US" altLang="ja-JP" sz="1200" dirty="0"/>
              <a:t>)</a:t>
            </a:r>
            <a:endParaRPr kumimoji="1" lang="en-US" altLang="ja-JP" sz="1200" dirty="0"/>
          </a:p>
          <a:p>
            <a:pPr marL="0" indent="0">
              <a:lnSpc>
                <a:spcPct val="90000"/>
              </a:lnSpc>
              <a:spcBef>
                <a:spcPts val="0"/>
              </a:spcBef>
              <a:buNone/>
            </a:pPr>
            <a:r>
              <a:rPr kumimoji="1" lang="en-US" altLang="ja-JP" sz="1200" dirty="0"/>
              <a:t>    # </a:t>
            </a:r>
            <a:r>
              <a:rPr kumimoji="1" lang="ja-JP" altLang="en-US" sz="1200" dirty="0"/>
              <a:t>期待される結果</a:t>
            </a:r>
          </a:p>
          <a:p>
            <a:pPr marL="0" indent="0">
              <a:lnSpc>
                <a:spcPct val="90000"/>
              </a:lnSpc>
              <a:spcBef>
                <a:spcPts val="0"/>
              </a:spcBef>
              <a:buNone/>
            </a:pPr>
            <a:r>
              <a:rPr kumimoji="1" lang="en-US" altLang="ja-JP" sz="1200" dirty="0"/>
              <a:t>    </a:t>
            </a:r>
            <a:r>
              <a:rPr kumimoji="1" lang="en-US" altLang="ja-JP" sz="1200" dirty="0" err="1"/>
              <a:t>expected_indices</a:t>
            </a:r>
            <a:r>
              <a:rPr kumimoji="1" lang="en-US" altLang="ja-JP" sz="1200" dirty="0"/>
              <a:t> = </a:t>
            </a:r>
            <a:r>
              <a:rPr kumimoji="1" lang="en-US" altLang="ja-JP" sz="1200" dirty="0" err="1"/>
              <a:t>torch.tensor</a:t>
            </a:r>
            <a:r>
              <a:rPr kumimoji="1" lang="en-US" altLang="ja-JP" sz="1200" dirty="0"/>
              <a:t>([162, 166, 161, 164, 167])</a:t>
            </a:r>
          </a:p>
          <a:p>
            <a:pPr marL="0" indent="0">
              <a:lnSpc>
                <a:spcPct val="90000"/>
              </a:lnSpc>
              <a:spcBef>
                <a:spcPts val="0"/>
              </a:spcBef>
              <a:buNone/>
            </a:pPr>
            <a:r>
              <a:rPr kumimoji="1" lang="en-US" altLang="ja-JP" sz="1200" dirty="0"/>
              <a:t>    print("Expected Indices:", </a:t>
            </a:r>
            <a:r>
              <a:rPr kumimoji="1" lang="en-US" altLang="ja-JP" sz="1200" dirty="0" err="1"/>
              <a:t>expected_indices</a:t>
            </a:r>
            <a:r>
              <a:rPr kumimoji="1" lang="en-US" altLang="ja-JP" sz="1200" dirty="0"/>
              <a:t>)</a:t>
            </a:r>
            <a:endParaRPr kumimoji="1" lang="ja-JP" altLang="en-US" sz="1200" dirty="0"/>
          </a:p>
        </p:txBody>
      </p:sp>
      <p:sp>
        <p:nvSpPr>
          <p:cNvPr id="4" name="スライド番号プレースホルダー 3">
            <a:extLst>
              <a:ext uri="{FF2B5EF4-FFF2-40B4-BE49-F238E27FC236}">
                <a16:creationId xmlns:a16="http://schemas.microsoft.com/office/drawing/2014/main" id="{5339786D-56C9-BA2F-0127-F9A8A9281D77}"/>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cxnSp>
        <p:nvCxnSpPr>
          <p:cNvPr id="7" name="直線矢印コネクタ 6">
            <a:extLst>
              <a:ext uri="{FF2B5EF4-FFF2-40B4-BE49-F238E27FC236}">
                <a16:creationId xmlns:a16="http://schemas.microsoft.com/office/drawing/2014/main" id="{4FA7DDF9-5F0F-25E4-19A1-BC9EDBD40AF2}"/>
              </a:ext>
            </a:extLst>
          </p:cNvPr>
          <p:cNvCxnSpPr>
            <a:cxnSpLocks/>
          </p:cNvCxnSpPr>
          <p:nvPr/>
        </p:nvCxnSpPr>
        <p:spPr>
          <a:xfrm flipH="1">
            <a:off x="4230604" y="2846077"/>
            <a:ext cx="538620" cy="11569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1AECD074-A7C7-D169-A069-5E19AB6567DE}"/>
              </a:ext>
            </a:extLst>
          </p:cNvPr>
          <p:cNvCxnSpPr>
            <a:cxnSpLocks/>
          </p:cNvCxnSpPr>
          <p:nvPr/>
        </p:nvCxnSpPr>
        <p:spPr>
          <a:xfrm flipH="1" flipV="1">
            <a:off x="4598034" y="5120913"/>
            <a:ext cx="342379" cy="341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0F43DFF-11D3-7066-01CD-D6EAD922FB7F}"/>
              </a:ext>
            </a:extLst>
          </p:cNvPr>
          <p:cNvSpPr txBox="1"/>
          <p:nvPr/>
        </p:nvSpPr>
        <p:spPr>
          <a:xfrm>
            <a:off x="4769223" y="5550565"/>
            <a:ext cx="2492990" cy="369332"/>
          </a:xfrm>
          <a:prstGeom prst="rect">
            <a:avLst/>
          </a:prstGeom>
          <a:noFill/>
        </p:spPr>
        <p:txBody>
          <a:bodyPr wrap="none" rtlCol="0">
            <a:spAutoFit/>
          </a:bodyPr>
          <a:lstStyle/>
          <a:p>
            <a:r>
              <a:rPr kumimoji="1" lang="ja-JP" altLang="en-US" b="1" dirty="0">
                <a:solidFill>
                  <a:srgbClr val="FF0000"/>
                </a:solidFill>
              </a:rPr>
              <a:t>分類したい画像の設定</a:t>
            </a:r>
          </a:p>
        </p:txBody>
      </p:sp>
      <p:sp>
        <p:nvSpPr>
          <p:cNvPr id="12" name="テキスト ボックス 11">
            <a:extLst>
              <a:ext uri="{FF2B5EF4-FFF2-40B4-BE49-F238E27FC236}">
                <a16:creationId xmlns:a16="http://schemas.microsoft.com/office/drawing/2014/main" id="{D6F78072-8CE0-1E83-564B-64D4203F797D}"/>
              </a:ext>
            </a:extLst>
          </p:cNvPr>
          <p:cNvSpPr txBox="1"/>
          <p:nvPr/>
        </p:nvSpPr>
        <p:spPr>
          <a:xfrm>
            <a:off x="3832176" y="2208679"/>
            <a:ext cx="5468869" cy="646331"/>
          </a:xfrm>
          <a:prstGeom prst="rect">
            <a:avLst/>
          </a:prstGeom>
          <a:noFill/>
        </p:spPr>
        <p:txBody>
          <a:bodyPr wrap="none" rtlCol="0">
            <a:spAutoFit/>
          </a:bodyPr>
          <a:lstStyle/>
          <a:p>
            <a:r>
              <a:rPr lang="ja-JP" altLang="en-US" dirty="0">
                <a:solidFill>
                  <a:srgbClr val="FF0000"/>
                </a:solidFill>
              </a:rPr>
              <a:t>使用モデル</a:t>
            </a:r>
            <a:r>
              <a:rPr lang="en-US" altLang="ja-JP" dirty="0">
                <a:solidFill>
                  <a:srgbClr val="FF0000"/>
                </a:solidFill>
              </a:rPr>
              <a:t>: </a:t>
            </a:r>
            <a:r>
              <a:rPr lang="ja-JP" altLang="en-US" b="1" dirty="0">
                <a:solidFill>
                  <a:srgbClr val="FF0000"/>
                </a:solidFill>
              </a:rPr>
              <a:t>画像分類モデル </a:t>
            </a:r>
            <a:r>
              <a:rPr lang="en-US" altLang="ja-JP" b="1" dirty="0">
                <a:solidFill>
                  <a:srgbClr val="FF0000"/>
                </a:solidFill>
              </a:rPr>
              <a:t>EVA02</a:t>
            </a:r>
          </a:p>
          <a:p>
            <a:r>
              <a:rPr lang="ja-JP" altLang="en-US" dirty="0">
                <a:solidFill>
                  <a:srgbClr val="FF0000"/>
                </a:solidFill>
              </a:rPr>
              <a:t>学習データ</a:t>
            </a:r>
            <a:r>
              <a:rPr lang="en-US" altLang="ja-JP" dirty="0">
                <a:solidFill>
                  <a:srgbClr val="FF0000"/>
                </a:solidFill>
              </a:rPr>
              <a:t>: </a:t>
            </a:r>
            <a:r>
              <a:rPr lang="en-US" altLang="ja-JP" b="1" dirty="0">
                <a:solidFill>
                  <a:srgbClr val="FF0000"/>
                </a:solidFill>
              </a:rPr>
              <a:t>ImageNet-1K</a:t>
            </a:r>
            <a:r>
              <a:rPr lang="ja-JP" altLang="en-US" b="1" dirty="0">
                <a:solidFill>
                  <a:srgbClr val="FF0000"/>
                </a:solidFill>
              </a:rPr>
              <a:t>で学習済みのモデル</a:t>
            </a:r>
            <a:r>
              <a:rPr lang="ja-JP" altLang="en-US" dirty="0">
                <a:solidFill>
                  <a:srgbClr val="FF0000"/>
                </a:solidFill>
              </a:rPr>
              <a:t>を利用</a:t>
            </a:r>
            <a:endParaRPr lang="en-US" altLang="ja-JP" dirty="0">
              <a:solidFill>
                <a:srgbClr val="FF0000"/>
              </a:solidFill>
            </a:endParaRPr>
          </a:p>
        </p:txBody>
      </p:sp>
    </p:spTree>
    <p:extLst>
      <p:ext uri="{BB962C8B-B14F-4D97-AF65-F5344CB8AC3E}">
        <p14:creationId xmlns:p14="http://schemas.microsoft.com/office/powerpoint/2010/main" val="43408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97494-55B1-596D-389F-1EB9FCA53EB4}"/>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5509F06-8A93-22C4-09F8-1B9120ACCC0F}"/>
              </a:ext>
            </a:extLst>
          </p:cNvPr>
          <p:cNvSpPr>
            <a:spLocks noGrp="1"/>
          </p:cNvSpPr>
          <p:nvPr>
            <p:ph idx="1"/>
          </p:nvPr>
        </p:nvSpPr>
        <p:spPr>
          <a:xfrm>
            <a:off x="252952" y="821201"/>
            <a:ext cx="8461208" cy="5333166"/>
          </a:xfrm>
        </p:spPr>
        <p:txBody>
          <a:bodyPr>
            <a:normAutofit/>
          </a:bodyPr>
          <a:lstStyle/>
          <a:p>
            <a:pPr marL="0" indent="0">
              <a:buNone/>
            </a:pPr>
            <a:r>
              <a:rPr kumimoji="1" lang="ja-JP" altLang="en-US" sz="2400" dirty="0"/>
              <a:t>③</a:t>
            </a:r>
            <a:r>
              <a:rPr lang="ja-JP" altLang="en-US" sz="2400" dirty="0"/>
              <a:t>画像分類結果の確認 </a:t>
            </a:r>
            <a:endParaRPr lang="en-US" altLang="ja-JP" sz="2400" dirty="0"/>
          </a:p>
          <a:p>
            <a:pPr>
              <a:buFont typeface="Arial" panose="020B0604020202020204" pitchFamily="34" charset="0"/>
              <a:buChar char="•"/>
            </a:pPr>
            <a:r>
              <a:rPr lang="ja-JP" altLang="en-US" sz="2400" dirty="0"/>
              <a:t>下記のように「</a:t>
            </a:r>
            <a:r>
              <a:rPr lang="ja-JP" altLang="en-US" sz="2400" b="1" dirty="0"/>
              <a:t>上位</a:t>
            </a:r>
            <a:r>
              <a:rPr lang="en-US" altLang="ja-JP" sz="2400" b="1" dirty="0"/>
              <a:t>5</a:t>
            </a:r>
            <a:r>
              <a:rPr lang="ja-JP" altLang="en-US" sz="2400" b="1" dirty="0"/>
              <a:t>位</a:t>
            </a:r>
            <a:r>
              <a:rPr lang="ja-JP" altLang="en-US" sz="2400" dirty="0"/>
              <a:t>」までの分類結果が表示される</a:t>
            </a:r>
          </a:p>
          <a:p>
            <a:pPr>
              <a:buFont typeface="Arial" panose="020B0604020202020204" pitchFamily="34" charset="0"/>
              <a:buChar char="•"/>
            </a:pPr>
            <a:r>
              <a:rPr lang="en-US" altLang="ja-JP" sz="2400" dirty="0"/>
              <a:t>5</a:t>
            </a:r>
            <a:r>
              <a:rPr lang="ja-JP" altLang="en-US" sz="2400" dirty="0"/>
              <a:t>つの結果が表示され、</a:t>
            </a:r>
            <a:r>
              <a:rPr lang="ja-JP" altLang="en-US" sz="2400" b="1" dirty="0"/>
              <a:t>上位のものほど</a:t>
            </a:r>
            <a:r>
              <a:rPr lang="en-US" altLang="ja-JP" sz="2400" dirty="0"/>
              <a:t>AI</a:t>
            </a:r>
            <a:r>
              <a:rPr lang="ja-JP" altLang="en-US" sz="2400" dirty="0"/>
              <a:t>による分類の</a:t>
            </a:r>
            <a:r>
              <a:rPr lang="ja-JP" altLang="en-US" sz="2400" b="1" dirty="0"/>
              <a:t>可能性が高い</a:t>
            </a:r>
            <a:r>
              <a:rPr lang="ja-JP" altLang="en-US" sz="2400" dirty="0"/>
              <a:t>と評価されている</a:t>
            </a:r>
          </a:p>
          <a:p>
            <a:pPr marL="0" indent="0">
              <a:buNone/>
            </a:pPr>
            <a:endParaRPr lang="en-US" altLang="ja-JP" sz="2400"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0BD4C9F5-3AC9-A710-2458-A6A4C328EF7C}"/>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pic>
        <p:nvPicPr>
          <p:cNvPr id="6" name="図 5">
            <a:extLst>
              <a:ext uri="{FF2B5EF4-FFF2-40B4-BE49-F238E27FC236}">
                <a16:creationId xmlns:a16="http://schemas.microsoft.com/office/drawing/2014/main" id="{7CD26439-0F26-C787-ED2E-149A9A661D94}"/>
              </a:ext>
            </a:extLst>
          </p:cNvPr>
          <p:cNvPicPr>
            <a:picLocks noChangeAspect="1"/>
          </p:cNvPicPr>
          <p:nvPr/>
        </p:nvPicPr>
        <p:blipFill>
          <a:blip r:embed="rId2"/>
          <a:stretch>
            <a:fillRect/>
          </a:stretch>
        </p:blipFill>
        <p:spPr>
          <a:xfrm>
            <a:off x="321845" y="2839295"/>
            <a:ext cx="8453540" cy="1062160"/>
          </a:xfrm>
          <a:prstGeom prst="rect">
            <a:avLst/>
          </a:prstGeom>
        </p:spPr>
      </p:pic>
      <p:pic>
        <p:nvPicPr>
          <p:cNvPr id="8" name="図 7">
            <a:extLst>
              <a:ext uri="{FF2B5EF4-FFF2-40B4-BE49-F238E27FC236}">
                <a16:creationId xmlns:a16="http://schemas.microsoft.com/office/drawing/2014/main" id="{FE49BCCC-A011-3364-1352-C6CD603F2172}"/>
              </a:ext>
            </a:extLst>
          </p:cNvPr>
          <p:cNvPicPr>
            <a:picLocks noChangeAspect="1"/>
          </p:cNvPicPr>
          <p:nvPr/>
        </p:nvPicPr>
        <p:blipFill>
          <a:blip r:embed="rId3"/>
          <a:stretch>
            <a:fillRect/>
          </a:stretch>
        </p:blipFill>
        <p:spPr>
          <a:xfrm>
            <a:off x="2961680" y="4258630"/>
            <a:ext cx="3316727" cy="2484787"/>
          </a:xfrm>
          <a:prstGeom prst="rect">
            <a:avLst/>
          </a:prstGeom>
        </p:spPr>
      </p:pic>
      <p:sp>
        <p:nvSpPr>
          <p:cNvPr id="9" name="テキスト ボックス 8">
            <a:extLst>
              <a:ext uri="{FF2B5EF4-FFF2-40B4-BE49-F238E27FC236}">
                <a16:creationId xmlns:a16="http://schemas.microsoft.com/office/drawing/2014/main" id="{2E36E54F-2218-F1B9-B8DF-B187201BF8D9}"/>
              </a:ext>
            </a:extLst>
          </p:cNvPr>
          <p:cNvSpPr txBox="1"/>
          <p:nvPr/>
        </p:nvSpPr>
        <p:spPr>
          <a:xfrm>
            <a:off x="1713757" y="5286946"/>
            <a:ext cx="1107996" cy="461665"/>
          </a:xfrm>
          <a:prstGeom prst="rect">
            <a:avLst/>
          </a:prstGeom>
          <a:noFill/>
        </p:spPr>
        <p:txBody>
          <a:bodyPr wrap="none" rtlCol="0">
            <a:spAutoFit/>
          </a:bodyPr>
          <a:lstStyle/>
          <a:p>
            <a:r>
              <a:rPr kumimoji="1" lang="ja-JP" altLang="en-US" sz="2400" dirty="0"/>
              <a:t>元画像</a:t>
            </a:r>
          </a:p>
        </p:txBody>
      </p:sp>
    </p:spTree>
    <p:extLst>
      <p:ext uri="{BB962C8B-B14F-4D97-AF65-F5344CB8AC3E}">
        <p14:creationId xmlns:p14="http://schemas.microsoft.com/office/powerpoint/2010/main" val="288293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726976" y="1741337"/>
            <a:ext cx="7548059" cy="2387918"/>
          </a:xfrm>
        </p:spPr>
        <p:txBody>
          <a:bodyPr anchor="b">
            <a:normAutofit/>
          </a:bodyPr>
          <a:lstStyle/>
          <a:p>
            <a:r>
              <a:rPr lang="en-US" altLang="ja-JP" sz="4500" dirty="0">
                <a:solidFill>
                  <a:schemeClr val="tx2"/>
                </a:solidFill>
              </a:rPr>
              <a:t>5-3. </a:t>
            </a:r>
            <a:r>
              <a:rPr lang="en-US" altLang="ja-JP" sz="4500" dirty="0" err="1">
                <a:solidFill>
                  <a:schemeClr val="tx2"/>
                </a:solidFill>
              </a:rPr>
              <a:t>tkinter</a:t>
            </a:r>
            <a:r>
              <a:rPr lang="en-US" altLang="ja-JP" sz="4500" dirty="0">
                <a:solidFill>
                  <a:schemeClr val="tx2"/>
                </a:solidFill>
              </a:rPr>
              <a:t> </a:t>
            </a:r>
            <a:r>
              <a:rPr lang="ja-JP" altLang="en-US" sz="4500" dirty="0">
                <a:solidFill>
                  <a:schemeClr val="tx2"/>
                </a:solidFill>
              </a:rPr>
              <a:t>の基本的な利用方法</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16</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168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6A553-95E9-A2AD-B702-A747405F0E0F}"/>
              </a:ext>
            </a:extLst>
          </p:cNvPr>
          <p:cNvSpPr>
            <a:spLocks noGrp="1"/>
          </p:cNvSpPr>
          <p:nvPr>
            <p:ph type="title"/>
          </p:nvPr>
        </p:nvSpPr>
        <p:spPr/>
        <p:txBody>
          <a:bodyPr>
            <a:normAutofit fontScale="90000"/>
          </a:bodyPr>
          <a:lstStyle/>
          <a:p>
            <a:r>
              <a:rPr kumimoji="1" lang="en-US" altLang="ja-JP" dirty="0" err="1"/>
              <a:t>Tkinter</a:t>
            </a:r>
            <a:r>
              <a:rPr kumimoji="1" lang="en-US" altLang="ja-JP" dirty="0"/>
              <a:t> </a:t>
            </a:r>
            <a:r>
              <a:rPr kumimoji="1" lang="ja-JP" altLang="en-US" dirty="0"/>
              <a:t>とは</a:t>
            </a:r>
          </a:p>
        </p:txBody>
      </p:sp>
      <p:sp>
        <p:nvSpPr>
          <p:cNvPr id="3" name="コンテンツ プレースホルダー 2">
            <a:extLst>
              <a:ext uri="{FF2B5EF4-FFF2-40B4-BE49-F238E27FC236}">
                <a16:creationId xmlns:a16="http://schemas.microsoft.com/office/drawing/2014/main" id="{E47B3C16-003C-485E-6F75-36F383E9111E}"/>
              </a:ext>
            </a:extLst>
          </p:cNvPr>
          <p:cNvSpPr>
            <a:spLocks noGrp="1"/>
          </p:cNvSpPr>
          <p:nvPr>
            <p:ph idx="1"/>
          </p:nvPr>
        </p:nvSpPr>
        <p:spPr/>
        <p:txBody>
          <a:bodyPr>
            <a:normAutofit/>
          </a:bodyPr>
          <a:lstStyle/>
          <a:p>
            <a:pPr marL="0" indent="0">
              <a:buNone/>
            </a:pPr>
            <a:r>
              <a:rPr lang="en-US" altLang="ja-JP" b="1" dirty="0" err="1"/>
              <a:t>Tkinter</a:t>
            </a:r>
            <a:r>
              <a:rPr lang="ja-JP" altLang="en-US" b="1" dirty="0"/>
              <a:t> </a:t>
            </a:r>
            <a:r>
              <a:rPr lang="ja-JP" altLang="en-US" dirty="0"/>
              <a:t>は、</a:t>
            </a:r>
            <a:r>
              <a:rPr kumimoji="1" lang="en-US" altLang="ja-JP" dirty="0"/>
              <a:t> </a:t>
            </a:r>
            <a:r>
              <a:rPr kumimoji="1" lang="en-US" altLang="ja-JP" b="1" dirty="0"/>
              <a:t>Python</a:t>
            </a:r>
            <a:r>
              <a:rPr kumimoji="1" lang="ja-JP" altLang="en-US" b="1" dirty="0"/>
              <a:t>の標準ライブラリ</a:t>
            </a:r>
            <a:r>
              <a:rPr kumimoji="1" lang="ja-JP" altLang="en-US" dirty="0"/>
              <a:t>に含まれる</a:t>
            </a:r>
            <a:r>
              <a:rPr kumimoji="1" lang="en-US" altLang="ja-JP" b="1" dirty="0"/>
              <a:t>GUI</a:t>
            </a:r>
            <a:r>
              <a:rPr kumimoji="1" lang="ja-JP" altLang="en-US" b="1" dirty="0"/>
              <a:t>ツールキット</a:t>
            </a:r>
            <a:endParaRPr kumimoji="1" lang="ja-JP" altLang="en-US" dirty="0"/>
          </a:p>
          <a:p>
            <a:r>
              <a:rPr kumimoji="1" lang="ja-JP" altLang="en-US" dirty="0"/>
              <a:t>主な機能</a:t>
            </a:r>
            <a:r>
              <a:rPr kumimoji="1" lang="en-US" altLang="ja-JP" dirty="0"/>
              <a:t>:</a:t>
            </a:r>
            <a:r>
              <a:rPr lang="ja-JP" altLang="en-US" dirty="0"/>
              <a:t> </a:t>
            </a:r>
            <a:r>
              <a:rPr kumimoji="1" lang="en-US" altLang="ja-JP" dirty="0"/>
              <a:t>GUI</a:t>
            </a:r>
            <a:r>
              <a:rPr lang="ja-JP" altLang="en-US" dirty="0"/>
              <a:t>（グラフィカルユーザインタフェース</a:t>
            </a:r>
            <a:r>
              <a:rPr kumimoji="1" lang="ja-JP" altLang="en-US" dirty="0"/>
              <a:t>）</a:t>
            </a:r>
            <a:r>
              <a:rPr lang="ja-JP" altLang="en-US" dirty="0"/>
              <a:t>の</a:t>
            </a:r>
            <a:r>
              <a:rPr kumimoji="1" lang="ja-JP" altLang="en-US" dirty="0"/>
              <a:t>作成</a:t>
            </a:r>
          </a:p>
          <a:p>
            <a:r>
              <a:rPr kumimoji="1" lang="ja-JP" altLang="en-US" dirty="0"/>
              <a:t>利点</a:t>
            </a:r>
            <a:r>
              <a:rPr kumimoji="1" lang="en-US" altLang="ja-JP" dirty="0"/>
              <a:t>: GUI</a:t>
            </a:r>
            <a:r>
              <a:rPr kumimoji="1" lang="ja-JP" altLang="en-US" dirty="0"/>
              <a:t>を手軽に作成可能</a:t>
            </a:r>
          </a:p>
        </p:txBody>
      </p:sp>
      <p:sp>
        <p:nvSpPr>
          <p:cNvPr id="4" name="スライド番号プレースホルダー 3">
            <a:extLst>
              <a:ext uri="{FF2B5EF4-FFF2-40B4-BE49-F238E27FC236}">
                <a16:creationId xmlns:a16="http://schemas.microsoft.com/office/drawing/2014/main" id="{753FC2B5-965F-C1D8-ECA9-60A61A814432}"/>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Tree>
    <p:extLst>
      <p:ext uri="{BB962C8B-B14F-4D97-AF65-F5344CB8AC3E}">
        <p14:creationId xmlns:p14="http://schemas.microsoft.com/office/powerpoint/2010/main" val="211807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3DADF-3375-9F7C-C349-81DEC267C1D9}"/>
              </a:ext>
            </a:extLst>
          </p:cNvPr>
          <p:cNvSpPr>
            <a:spLocks noGrp="1"/>
          </p:cNvSpPr>
          <p:nvPr>
            <p:ph type="title"/>
          </p:nvPr>
        </p:nvSpPr>
        <p:spPr/>
        <p:txBody>
          <a:bodyPr>
            <a:normAutofit fontScale="90000"/>
          </a:bodyPr>
          <a:lstStyle/>
          <a:p>
            <a:r>
              <a:rPr kumimoji="1" lang="en-US" altLang="ja-JP" dirty="0" err="1"/>
              <a:t>Tkinter</a:t>
            </a:r>
            <a:r>
              <a:rPr kumimoji="1" lang="en-US" altLang="ja-JP" dirty="0"/>
              <a:t> </a:t>
            </a:r>
            <a:r>
              <a:rPr kumimoji="1" lang="ja-JP" altLang="en-US" dirty="0"/>
              <a:t>の概要</a:t>
            </a:r>
          </a:p>
        </p:txBody>
      </p:sp>
      <p:sp>
        <p:nvSpPr>
          <p:cNvPr id="3" name="コンテンツ プレースホルダー 2">
            <a:extLst>
              <a:ext uri="{FF2B5EF4-FFF2-40B4-BE49-F238E27FC236}">
                <a16:creationId xmlns:a16="http://schemas.microsoft.com/office/drawing/2014/main" id="{3A0978EC-1337-D35F-7BC4-15EBE13B9EF4}"/>
              </a:ext>
            </a:extLst>
          </p:cNvPr>
          <p:cNvSpPr>
            <a:spLocks noGrp="1"/>
          </p:cNvSpPr>
          <p:nvPr>
            <p:ph idx="1"/>
          </p:nvPr>
        </p:nvSpPr>
        <p:spPr/>
        <p:txBody>
          <a:bodyPr>
            <a:normAutofit/>
          </a:bodyPr>
          <a:lstStyle/>
          <a:p>
            <a:pPr>
              <a:buFont typeface="Arial" panose="020B0604020202020204" pitchFamily="34" charset="0"/>
              <a:buChar char="•"/>
            </a:pPr>
            <a:r>
              <a:rPr lang="ja-JP" altLang="en-US" sz="2400" b="1" dirty="0"/>
              <a:t>ウィンドウの作成</a:t>
            </a:r>
            <a:r>
              <a:rPr lang="en-US" altLang="ja-JP" sz="2400" dirty="0"/>
              <a:t>:</a:t>
            </a:r>
          </a:p>
          <a:p>
            <a:pPr marL="457200" lvl="1" indent="0">
              <a:buNone/>
            </a:pPr>
            <a:r>
              <a:rPr lang="ja-JP" altLang="en-US" dirty="0"/>
              <a:t>メインウィンドウやダイアログボックスなどを簡単に作成可能</a:t>
            </a:r>
          </a:p>
          <a:p>
            <a:pPr>
              <a:buFont typeface="Arial" panose="020B0604020202020204" pitchFamily="34" charset="0"/>
              <a:buChar char="•"/>
            </a:pPr>
            <a:r>
              <a:rPr lang="ja-JP" altLang="en-US" sz="2400" b="1" dirty="0"/>
              <a:t>ウィジェットの種類</a:t>
            </a:r>
            <a:r>
              <a:rPr lang="en-US" altLang="ja-JP" sz="2400" dirty="0"/>
              <a:t>:</a:t>
            </a:r>
          </a:p>
          <a:p>
            <a:pPr marL="457200" lvl="1" indent="0">
              <a:buNone/>
            </a:pPr>
            <a:r>
              <a:rPr lang="ja-JP" altLang="en-US" dirty="0"/>
              <a:t>メニュー、ボタン、ラベル、テキストボックス、リストボックス、スライダーなど、多彩なウィジェットを利用できる</a:t>
            </a:r>
          </a:p>
          <a:p>
            <a:pPr>
              <a:buFont typeface="Arial" panose="020B0604020202020204" pitchFamily="34" charset="0"/>
              <a:buChar char="•"/>
            </a:pPr>
            <a:r>
              <a:rPr lang="ja-JP" altLang="en-US" sz="2400" b="1" dirty="0"/>
              <a:t>イベントハンドリング</a:t>
            </a:r>
            <a:r>
              <a:rPr lang="en-US" altLang="ja-JP" sz="2400" dirty="0"/>
              <a:t>:</a:t>
            </a:r>
          </a:p>
          <a:p>
            <a:pPr marL="457200" lvl="1" indent="0">
              <a:buNone/>
            </a:pPr>
            <a:r>
              <a:rPr lang="ja-JP" altLang="en-US" dirty="0"/>
              <a:t>ユーザーアクション（例</a:t>
            </a:r>
            <a:r>
              <a:rPr lang="en-US" altLang="ja-JP" dirty="0"/>
              <a:t>: </a:t>
            </a:r>
            <a:r>
              <a:rPr lang="ja-JP" altLang="en-US" dirty="0"/>
              <a:t>ボタンのクリックやキーボードの操作）に対する応答を実装できる</a:t>
            </a:r>
          </a:p>
          <a:p>
            <a:endParaRPr kumimoji="1" lang="ja-JP" altLang="en-US" sz="2400" dirty="0"/>
          </a:p>
        </p:txBody>
      </p:sp>
      <p:sp>
        <p:nvSpPr>
          <p:cNvPr id="4" name="スライド番号プレースホルダー 3">
            <a:extLst>
              <a:ext uri="{FF2B5EF4-FFF2-40B4-BE49-F238E27FC236}">
                <a16:creationId xmlns:a16="http://schemas.microsoft.com/office/drawing/2014/main" id="{96D216E9-9956-9E27-7489-C18ED273B90C}"/>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191767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E4921-7C17-6066-E9DE-02588736DF2B}"/>
              </a:ext>
            </a:extLst>
          </p:cNvPr>
          <p:cNvSpPr>
            <a:spLocks noGrp="1"/>
          </p:cNvSpPr>
          <p:nvPr>
            <p:ph type="title"/>
          </p:nvPr>
        </p:nvSpPr>
        <p:spPr/>
        <p:txBody>
          <a:bodyPr>
            <a:normAutofit fontScale="90000"/>
          </a:bodyPr>
          <a:lstStyle/>
          <a:p>
            <a:r>
              <a:rPr kumimoji="1" lang="en-US" altLang="ja-JP" dirty="0"/>
              <a:t>Trinket </a:t>
            </a:r>
            <a:r>
              <a:rPr kumimoji="1" lang="ja-JP" altLang="en-US" dirty="0"/>
              <a:t>のプログラム例</a:t>
            </a:r>
          </a:p>
        </p:txBody>
      </p:sp>
      <p:sp>
        <p:nvSpPr>
          <p:cNvPr id="3" name="コンテンツ プレースホルダー 2">
            <a:extLst>
              <a:ext uri="{FF2B5EF4-FFF2-40B4-BE49-F238E27FC236}">
                <a16:creationId xmlns:a16="http://schemas.microsoft.com/office/drawing/2014/main" id="{2D25164A-CCD1-C4F4-643F-C5A0E49881E0}"/>
              </a:ext>
            </a:extLst>
          </p:cNvPr>
          <p:cNvSpPr>
            <a:spLocks noGrp="1"/>
          </p:cNvSpPr>
          <p:nvPr>
            <p:ph idx="1"/>
          </p:nvPr>
        </p:nvSpPr>
        <p:spPr>
          <a:xfrm>
            <a:off x="321845" y="846252"/>
            <a:ext cx="8461208" cy="5875223"/>
          </a:xfrm>
        </p:spPr>
        <p:txBody>
          <a:bodyPr>
            <a:normAutofit fontScale="92500"/>
          </a:bodyPr>
          <a:lstStyle/>
          <a:p>
            <a:pPr marL="0" indent="0">
              <a:spcBef>
                <a:spcPts val="0"/>
              </a:spcBef>
              <a:buNone/>
            </a:pPr>
            <a:r>
              <a:rPr kumimoji="1" lang="en-US" altLang="ja-JP" sz="2400" dirty="0"/>
              <a:t>① </a:t>
            </a:r>
            <a:r>
              <a:rPr kumimoji="1" lang="en-US" altLang="ja-JP" sz="2400" dirty="0" err="1"/>
              <a:t>tkinter</a:t>
            </a:r>
            <a:r>
              <a:rPr kumimoji="1" lang="ja-JP" altLang="en-US" sz="2400" dirty="0"/>
              <a:t>モジュールと、ファイルダイアログの</a:t>
            </a:r>
            <a:r>
              <a:rPr kumimoji="1" lang="ja-JP" altLang="en-US" sz="2400" b="1" dirty="0"/>
              <a:t>機能をインポート</a:t>
            </a:r>
          </a:p>
          <a:p>
            <a:pPr marL="0" indent="0">
              <a:spcBef>
                <a:spcPts val="0"/>
              </a:spcBef>
              <a:buNone/>
            </a:pPr>
            <a:r>
              <a:rPr kumimoji="1" lang="en-US" altLang="ja-JP" sz="2400" b="1" dirty="0"/>
              <a:t>import </a:t>
            </a:r>
            <a:r>
              <a:rPr kumimoji="1" lang="en-US" altLang="ja-JP" sz="2400" b="1" dirty="0" err="1"/>
              <a:t>tkinter</a:t>
            </a:r>
            <a:r>
              <a:rPr kumimoji="1" lang="en-US" altLang="ja-JP" sz="2400" b="1" dirty="0"/>
              <a:t> as </a:t>
            </a:r>
            <a:r>
              <a:rPr kumimoji="1" lang="en-US" altLang="ja-JP" sz="2400" b="1" dirty="0" err="1"/>
              <a:t>tk</a:t>
            </a:r>
            <a:endParaRPr kumimoji="1" lang="en-US" altLang="ja-JP" sz="2400" b="1" dirty="0"/>
          </a:p>
          <a:p>
            <a:pPr marL="0" indent="0">
              <a:spcBef>
                <a:spcPts val="0"/>
              </a:spcBef>
              <a:buNone/>
            </a:pPr>
            <a:r>
              <a:rPr kumimoji="1" lang="en-US" altLang="ja-JP" sz="2400" b="1" dirty="0"/>
              <a:t>from </a:t>
            </a:r>
            <a:r>
              <a:rPr kumimoji="1" lang="en-US" altLang="ja-JP" sz="2400" b="1" dirty="0" err="1"/>
              <a:t>tkinter</a:t>
            </a:r>
            <a:r>
              <a:rPr kumimoji="1" lang="en-US" altLang="ja-JP" sz="2400" b="1" dirty="0"/>
              <a:t> import </a:t>
            </a:r>
            <a:r>
              <a:rPr kumimoji="1" lang="en-US" altLang="ja-JP" sz="2400" b="1" dirty="0" err="1"/>
              <a:t>filedialog</a:t>
            </a:r>
            <a:endParaRPr kumimoji="1" lang="en-US" altLang="ja-JP" sz="2400" b="1" dirty="0"/>
          </a:p>
          <a:p>
            <a:pPr marL="0" indent="0">
              <a:spcBef>
                <a:spcPts val="0"/>
              </a:spcBef>
              <a:buNone/>
            </a:pPr>
            <a:endParaRPr kumimoji="1" lang="en-US" altLang="ja-JP" sz="2400" dirty="0"/>
          </a:p>
          <a:p>
            <a:pPr marL="0" indent="0">
              <a:spcBef>
                <a:spcPts val="0"/>
              </a:spcBef>
              <a:buNone/>
            </a:pPr>
            <a:r>
              <a:rPr kumimoji="1" lang="en-US" altLang="ja-JP" sz="2400" dirty="0"/>
              <a:t>② Tk()</a:t>
            </a:r>
            <a:r>
              <a:rPr kumimoji="1" lang="ja-JP" altLang="en-US" sz="2400" dirty="0"/>
              <a:t>メソッドを使用して</a:t>
            </a:r>
            <a:r>
              <a:rPr kumimoji="1" lang="ja-JP" altLang="en-US" sz="2400" b="1" dirty="0"/>
              <a:t>メインウィンドウ</a:t>
            </a:r>
            <a:r>
              <a:rPr kumimoji="1" lang="ja-JP" altLang="en-US" sz="2400" dirty="0"/>
              <a:t>を作成</a:t>
            </a:r>
          </a:p>
          <a:p>
            <a:pPr marL="0" indent="0">
              <a:spcBef>
                <a:spcPts val="0"/>
              </a:spcBef>
              <a:buNone/>
            </a:pPr>
            <a:r>
              <a:rPr kumimoji="1" lang="en-US" altLang="ja-JP" sz="2400" b="1" dirty="0"/>
              <a:t>root = </a:t>
            </a:r>
            <a:r>
              <a:rPr kumimoji="1" lang="en-US" altLang="ja-JP" sz="2400" b="1" dirty="0" err="1"/>
              <a:t>tk.Tk</a:t>
            </a:r>
            <a:r>
              <a:rPr kumimoji="1" lang="en-US" altLang="ja-JP" sz="2400" b="1" dirty="0"/>
              <a:t>()</a:t>
            </a:r>
          </a:p>
          <a:p>
            <a:pPr marL="0" indent="0">
              <a:spcBef>
                <a:spcPts val="0"/>
              </a:spcBef>
              <a:buNone/>
            </a:pPr>
            <a:endParaRPr kumimoji="1" lang="en-US" altLang="ja-JP" sz="2400" dirty="0"/>
          </a:p>
          <a:p>
            <a:pPr marL="0" indent="0">
              <a:spcBef>
                <a:spcPts val="0"/>
              </a:spcBef>
              <a:buNone/>
            </a:pPr>
            <a:r>
              <a:rPr kumimoji="1" lang="en-US" altLang="ja-JP" sz="2400" dirty="0"/>
              <a:t>③ </a:t>
            </a:r>
            <a:r>
              <a:rPr kumimoji="1" lang="ja-JP" altLang="en-US" sz="2400" b="1" dirty="0"/>
              <a:t>ファイルダイアログ</a:t>
            </a:r>
            <a:r>
              <a:rPr kumimoji="1" lang="ja-JP" altLang="en-US" sz="2400" dirty="0"/>
              <a:t>と</a:t>
            </a:r>
            <a:r>
              <a:rPr kumimoji="1" lang="ja-JP" altLang="en-US" sz="2400" b="1" dirty="0"/>
              <a:t>ラベル</a:t>
            </a:r>
            <a:r>
              <a:rPr kumimoji="1" lang="ja-JP" altLang="en-US" sz="2400" dirty="0"/>
              <a:t>（選択されたファイル名をラベルに表示）の</a:t>
            </a:r>
            <a:r>
              <a:rPr kumimoji="1" lang="ja-JP" altLang="en-US" sz="2400" b="1" dirty="0"/>
              <a:t>作成</a:t>
            </a:r>
          </a:p>
          <a:p>
            <a:pPr marL="0" indent="0">
              <a:spcBef>
                <a:spcPts val="0"/>
              </a:spcBef>
              <a:buNone/>
            </a:pPr>
            <a:r>
              <a:rPr kumimoji="1" lang="en-US" altLang="ja-JP" sz="2400" b="1" dirty="0" err="1"/>
              <a:t>file_label</a:t>
            </a:r>
            <a:r>
              <a:rPr kumimoji="1" lang="en-US" altLang="ja-JP" sz="2400" b="1" dirty="0"/>
              <a:t> = </a:t>
            </a:r>
            <a:r>
              <a:rPr kumimoji="1" lang="en-US" altLang="ja-JP" sz="2400" b="1" dirty="0" err="1"/>
              <a:t>tk.Label</a:t>
            </a:r>
            <a:r>
              <a:rPr kumimoji="1" lang="en-US" altLang="ja-JP" sz="2400" b="1" dirty="0"/>
              <a:t>(root, text="")</a:t>
            </a:r>
          </a:p>
          <a:p>
            <a:pPr marL="0" indent="0">
              <a:spcBef>
                <a:spcPts val="0"/>
              </a:spcBef>
              <a:buNone/>
            </a:pPr>
            <a:r>
              <a:rPr kumimoji="1" lang="en-US" altLang="ja-JP" sz="2400" b="1" dirty="0" err="1"/>
              <a:t>file_label.pack</a:t>
            </a:r>
            <a:r>
              <a:rPr kumimoji="1" lang="en-US" altLang="ja-JP" sz="2400" b="1" dirty="0"/>
              <a:t>()</a:t>
            </a:r>
          </a:p>
          <a:p>
            <a:pPr marL="0" indent="0">
              <a:spcBef>
                <a:spcPts val="0"/>
              </a:spcBef>
              <a:buNone/>
            </a:pPr>
            <a:r>
              <a:rPr kumimoji="1" lang="en-US" altLang="ja-JP" sz="2400" b="1" dirty="0" err="1"/>
              <a:t>filepath</a:t>
            </a:r>
            <a:r>
              <a:rPr kumimoji="1" lang="en-US" altLang="ja-JP" sz="2400" b="1" dirty="0"/>
              <a:t> = </a:t>
            </a:r>
            <a:r>
              <a:rPr kumimoji="1" lang="en-US" altLang="ja-JP" sz="2400" b="1" dirty="0" err="1"/>
              <a:t>filedialog.askopenfilename</a:t>
            </a:r>
            <a:r>
              <a:rPr kumimoji="1" lang="en-US" altLang="ja-JP" sz="2400" b="1" dirty="0"/>
              <a:t>()</a:t>
            </a:r>
          </a:p>
          <a:p>
            <a:pPr marL="0" indent="0">
              <a:spcBef>
                <a:spcPts val="0"/>
              </a:spcBef>
              <a:buNone/>
            </a:pPr>
            <a:r>
              <a:rPr kumimoji="1" lang="en-US" altLang="ja-JP" sz="2400" b="1" dirty="0"/>
              <a:t>if </a:t>
            </a:r>
            <a:r>
              <a:rPr kumimoji="1" lang="en-US" altLang="ja-JP" sz="2400" b="1" dirty="0" err="1"/>
              <a:t>filepath</a:t>
            </a:r>
            <a:r>
              <a:rPr kumimoji="1" lang="en-US" altLang="ja-JP" sz="2400" b="1" dirty="0"/>
              <a:t>:</a:t>
            </a:r>
          </a:p>
          <a:p>
            <a:pPr marL="0" indent="0">
              <a:spcBef>
                <a:spcPts val="0"/>
              </a:spcBef>
              <a:buNone/>
            </a:pPr>
            <a:r>
              <a:rPr kumimoji="1" lang="en-US" altLang="ja-JP" sz="2400" b="1" dirty="0"/>
              <a:t>    </a:t>
            </a:r>
            <a:r>
              <a:rPr kumimoji="1" lang="en-US" altLang="ja-JP" sz="2400" b="1" dirty="0" err="1"/>
              <a:t>file_label.config</a:t>
            </a:r>
            <a:r>
              <a:rPr kumimoji="1" lang="en-US" altLang="ja-JP" sz="2400" b="1" dirty="0"/>
              <a:t>(text=</a:t>
            </a:r>
            <a:r>
              <a:rPr kumimoji="1" lang="en-US" altLang="ja-JP" sz="2400" b="1" dirty="0" err="1"/>
              <a:t>filepath</a:t>
            </a:r>
            <a:r>
              <a:rPr kumimoji="1" lang="en-US" altLang="ja-JP" sz="2400" b="1" dirty="0"/>
              <a:t>)</a:t>
            </a:r>
          </a:p>
          <a:p>
            <a:pPr marL="0" indent="0">
              <a:spcBef>
                <a:spcPts val="0"/>
              </a:spcBef>
              <a:buNone/>
            </a:pPr>
            <a:endParaRPr kumimoji="1" lang="en-US" altLang="ja-JP" sz="2400" dirty="0"/>
          </a:p>
          <a:p>
            <a:pPr marL="0" indent="0">
              <a:spcBef>
                <a:spcPts val="0"/>
              </a:spcBef>
              <a:buNone/>
            </a:pPr>
            <a:r>
              <a:rPr kumimoji="1" lang="en-US" altLang="ja-JP" sz="2400" dirty="0"/>
              <a:t>④ </a:t>
            </a:r>
            <a:r>
              <a:rPr kumimoji="1" lang="ja-JP" altLang="en-US" sz="2400" dirty="0"/>
              <a:t>イ</a:t>
            </a:r>
            <a:r>
              <a:rPr kumimoji="1" lang="ja-JP" altLang="en-US" sz="2400" b="1" dirty="0"/>
              <a:t>ベントループ</a:t>
            </a:r>
            <a:r>
              <a:rPr kumimoji="1" lang="ja-JP" altLang="en-US" sz="2400" dirty="0"/>
              <a:t>を開始し、ユーザーのアクションを待</a:t>
            </a:r>
            <a:r>
              <a:rPr lang="ja-JP" altLang="en-US" sz="2400" dirty="0"/>
              <a:t>つ</a:t>
            </a:r>
            <a:endParaRPr kumimoji="1" lang="ja-JP" altLang="en-US" sz="2400" dirty="0"/>
          </a:p>
          <a:p>
            <a:pPr marL="0" indent="0">
              <a:spcBef>
                <a:spcPts val="0"/>
              </a:spcBef>
              <a:buNone/>
            </a:pPr>
            <a:r>
              <a:rPr kumimoji="1" lang="en-US" altLang="ja-JP" sz="2400" b="1" dirty="0" err="1"/>
              <a:t>root.mainloop</a:t>
            </a:r>
            <a:r>
              <a:rPr kumimoji="1" lang="en-US" altLang="ja-JP" sz="2400" b="1" dirty="0"/>
              <a:t>()</a:t>
            </a:r>
          </a:p>
          <a:p>
            <a:pPr marL="0" indent="0">
              <a:spcBef>
                <a:spcPts val="0"/>
              </a:spcBef>
              <a:buNone/>
            </a:pPr>
            <a:endParaRPr kumimoji="1" lang="ja-JP" altLang="en-US" sz="2400" dirty="0"/>
          </a:p>
        </p:txBody>
      </p:sp>
      <p:sp>
        <p:nvSpPr>
          <p:cNvPr id="4" name="スライド番号プレースホルダー 3">
            <a:extLst>
              <a:ext uri="{FF2B5EF4-FFF2-40B4-BE49-F238E27FC236}">
                <a16:creationId xmlns:a16="http://schemas.microsoft.com/office/drawing/2014/main" id="{952A5097-7B60-9112-97FE-25F28C239740}"/>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246468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57583" y="1973178"/>
            <a:ext cx="6355868" cy="2789987"/>
          </a:xfrm>
        </p:spPr>
        <p:txBody>
          <a:bodyPr>
            <a:noAutofit/>
          </a:bodyPr>
          <a:lstStyle/>
          <a:p>
            <a:pPr marL="0" indent="0">
              <a:buNone/>
            </a:pPr>
            <a:r>
              <a:rPr lang="ja-JP" altLang="en-US" sz="2000" b="1" dirty="0">
                <a:solidFill>
                  <a:srgbClr val="374151"/>
                </a:solidFill>
                <a:latin typeface="Söhne"/>
              </a:rPr>
              <a:t>① 実用的なスキルの習得</a:t>
            </a:r>
            <a:endParaRPr lang="en-US" altLang="ja-JP" sz="2000" dirty="0">
              <a:solidFill>
                <a:srgbClr val="374151"/>
              </a:solidFill>
              <a:latin typeface="Söhne"/>
            </a:endParaRPr>
          </a:p>
          <a:p>
            <a:pPr marL="0" indent="0">
              <a:buNone/>
            </a:pPr>
            <a:r>
              <a:rPr lang="ja-JP" altLang="en-US" sz="2000" b="1" dirty="0">
                <a:solidFill>
                  <a:srgbClr val="374151"/>
                </a:solidFill>
                <a:latin typeface="Söhne"/>
              </a:rPr>
              <a:t>② コストと時間の節約</a:t>
            </a:r>
            <a:endParaRPr lang="en-US" altLang="ja-JP" sz="2000" b="1" dirty="0">
              <a:solidFill>
                <a:srgbClr val="374151"/>
              </a:solidFill>
              <a:latin typeface="Söhne"/>
            </a:endParaRPr>
          </a:p>
          <a:p>
            <a:pPr marL="0" indent="0">
              <a:buNone/>
            </a:pPr>
            <a:r>
              <a:rPr lang="ja-JP" altLang="en-US" sz="2000" b="1" dirty="0">
                <a:solidFill>
                  <a:srgbClr val="374151"/>
                </a:solidFill>
                <a:latin typeface="Söhne"/>
              </a:rPr>
              <a:t>③ プログラミングのスキル向上</a:t>
            </a:r>
            <a:endParaRPr lang="ja-JP" altLang="en-US" sz="2000" dirty="0">
              <a:solidFill>
                <a:srgbClr val="374151"/>
              </a:solidFill>
              <a:latin typeface="Söhne"/>
            </a:endParaRPr>
          </a:p>
          <a:p>
            <a:pPr marL="0" indent="0">
              <a:buNone/>
            </a:pPr>
            <a:r>
              <a:rPr lang="ja-JP" altLang="en-US" sz="2000" b="1" dirty="0">
                <a:solidFill>
                  <a:srgbClr val="374151"/>
                </a:solidFill>
                <a:latin typeface="Söhne"/>
              </a:rPr>
              <a:t>④ ユーザビリティの理解</a:t>
            </a:r>
            <a:endParaRPr lang="en-US" altLang="ja-JP" sz="20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dirty="0"/>
          </a:p>
        </p:txBody>
      </p:sp>
    </p:spTree>
    <p:extLst>
      <p:ext uri="{BB962C8B-B14F-4D97-AF65-F5344CB8AC3E}">
        <p14:creationId xmlns:p14="http://schemas.microsoft.com/office/powerpoint/2010/main" val="165505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a:t>
            </a:r>
          </a:p>
        </p:txBody>
      </p:sp>
      <p:sp>
        <p:nvSpPr>
          <p:cNvPr id="3" name="コンテンツ プレースホルダー 2"/>
          <p:cNvSpPr>
            <a:spLocks noGrp="1"/>
          </p:cNvSpPr>
          <p:nvPr>
            <p:ph idx="1"/>
          </p:nvPr>
        </p:nvSpPr>
        <p:spPr>
          <a:xfrm>
            <a:off x="3724073" y="2438400"/>
            <a:ext cx="4939867" cy="4348606"/>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dirty="0"/>
              <a:t>コマンドプロンプト</a:t>
            </a:r>
            <a:endParaRPr lang="en-US" altLang="ja-JP" dirty="0"/>
          </a:p>
          <a:p>
            <a:pPr lvl="1">
              <a:spcAft>
                <a:spcPts val="600"/>
              </a:spcAft>
            </a:pPr>
            <a:r>
              <a:rPr lang="en-US" altLang="ja-JP" dirty="0"/>
              <a:t>python </a:t>
            </a:r>
            <a:r>
              <a:rPr lang="ja-JP" altLang="en-US" dirty="0"/>
              <a:t>の実行</a:t>
            </a:r>
            <a:endParaRPr lang="en-US" altLang="ja-JP" dirty="0"/>
          </a:p>
          <a:p>
            <a:pPr lvl="1">
              <a:spcAft>
                <a:spcPts val="600"/>
              </a:spcAft>
            </a:pPr>
            <a:r>
              <a:rPr lang="en-US" altLang="ja-JP" dirty="0" err="1"/>
              <a:t>Tkinter</a:t>
            </a:r>
            <a:r>
              <a:rPr lang="en-US" altLang="ja-JP" dirty="0"/>
              <a:t> </a:t>
            </a:r>
            <a:r>
              <a:rPr lang="ja-JP" altLang="en-US" dirty="0"/>
              <a:t>のファイルダイアログ</a:t>
            </a:r>
            <a:endParaRPr lang="en-US" altLang="ja-JP" dirty="0"/>
          </a:p>
          <a:p>
            <a:pPr lvl="1">
              <a:spcAft>
                <a:spcPts val="600"/>
              </a:spcAft>
            </a:pPr>
            <a:r>
              <a:rPr lang="en-US" altLang="ja-JP" dirty="0" err="1"/>
              <a:t>Tkinter</a:t>
            </a:r>
            <a:r>
              <a:rPr lang="en-US" altLang="ja-JP" dirty="0"/>
              <a:t> </a:t>
            </a:r>
            <a:r>
              <a:rPr lang="ja-JP" altLang="en-US" dirty="0"/>
              <a:t>の画面</a:t>
            </a:r>
            <a:endParaRPr lang="en-US" altLang="ja-JP"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4156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71B535C-1D7E-A98A-8222-D63C7D253DCC}"/>
              </a:ext>
            </a:extLst>
          </p:cNvPr>
          <p:cNvSpPr>
            <a:spLocks noGrp="1"/>
          </p:cNvSpPr>
          <p:nvPr>
            <p:ph idx="1"/>
          </p:nvPr>
        </p:nvSpPr>
        <p:spPr>
          <a:xfrm>
            <a:off x="321845" y="187890"/>
            <a:ext cx="8461208" cy="6588691"/>
          </a:xfrm>
        </p:spPr>
        <p:txBody>
          <a:bodyPr>
            <a:normAutofit/>
          </a:bodyPr>
          <a:lstStyle/>
          <a:p>
            <a:pPr marL="0" indent="0">
              <a:buNone/>
            </a:pPr>
            <a:r>
              <a:rPr lang="ja-JP" altLang="en-US" sz="2400" dirty="0"/>
              <a:t>メインウィンドウが表示されると同時にファイル選択ダイアログが開きます。選択したファイルのパスがウィンドウ内のラベルに表示されるます。</a:t>
            </a:r>
            <a:endParaRPr lang="en-US" altLang="ja-JP" sz="2400" dirty="0"/>
          </a:p>
          <a:p>
            <a:pPr marL="0" indent="0">
              <a:buNone/>
            </a:pPr>
            <a:endParaRPr kumimoji="1" lang="en-US" altLang="ja-JP" sz="2400" b="1" u="sng" dirty="0"/>
          </a:p>
          <a:p>
            <a:pPr marL="0" indent="0">
              <a:buNone/>
            </a:pPr>
            <a:r>
              <a:rPr kumimoji="1" lang="ja-JP" altLang="en-US" sz="2400" b="1" u="sng" dirty="0"/>
              <a:t>パソコンでの実行手順</a:t>
            </a:r>
            <a:endParaRPr kumimoji="1" lang="en-US" altLang="ja-JP" sz="2400" b="1" u="sng" dirty="0"/>
          </a:p>
          <a:p>
            <a:pPr marL="0" indent="0">
              <a:buNone/>
            </a:pPr>
            <a:r>
              <a:rPr lang="ja-JP" altLang="en-US" sz="2400" dirty="0"/>
              <a:t>① コマンドプロンプトを開く</a:t>
            </a:r>
            <a:endParaRPr lang="en-US" altLang="ja-JP" sz="2400" dirty="0"/>
          </a:p>
          <a:p>
            <a:pPr marL="0" indent="0">
              <a:buNone/>
            </a:pPr>
            <a:r>
              <a:rPr kumimoji="1" lang="ja-JP" altLang="en-US" sz="2400" dirty="0"/>
              <a:t>② コマンドプロンプトで、次のコマンドを実行</a:t>
            </a:r>
            <a:endParaRPr kumimoji="1" lang="en-US" altLang="ja-JP" sz="2400" dirty="0"/>
          </a:p>
          <a:p>
            <a:pPr marL="0" indent="0">
              <a:buNone/>
            </a:pPr>
            <a:r>
              <a:rPr lang="en-US" altLang="ja-JP" sz="2400" dirty="0"/>
              <a:t>python</a:t>
            </a:r>
          </a:p>
          <a:p>
            <a:pPr marL="0" indent="0">
              <a:buNone/>
            </a:pPr>
            <a:r>
              <a:rPr kumimoji="1" lang="ja-JP" altLang="en-US" sz="2400" dirty="0"/>
              <a:t>③ 次ページのプログラムを実行</a:t>
            </a:r>
            <a:endParaRPr kumimoji="1" lang="en-US" altLang="ja-JP" sz="2400" dirty="0"/>
          </a:p>
          <a:p>
            <a:pPr marL="0" indent="0">
              <a:buNone/>
            </a:pPr>
            <a:r>
              <a:rPr lang="ja-JP" altLang="en-US" sz="2400" dirty="0"/>
              <a:t>④ ファイルダイアログが開くので、ファイルを選択</a:t>
            </a:r>
            <a:endParaRPr lang="en-US" altLang="ja-JP" sz="2400" dirty="0"/>
          </a:p>
          <a:p>
            <a:pPr marL="0" indent="0">
              <a:buNone/>
            </a:pPr>
            <a:r>
              <a:rPr kumimoji="1" lang="ja-JP" altLang="en-US" sz="2400" dirty="0"/>
              <a:t>⑤ </a:t>
            </a:r>
            <a:r>
              <a:rPr lang="ja-JP" altLang="en-US" sz="2400" dirty="0"/>
              <a:t>ファイル名が表示されるので確認。表示画面は、右上の「</a:t>
            </a:r>
            <a:r>
              <a:rPr lang="en-US" altLang="ja-JP" sz="2400" dirty="0"/>
              <a:t>x</a:t>
            </a:r>
            <a:r>
              <a:rPr lang="ja-JP" altLang="en-US" sz="2400" dirty="0"/>
              <a:t>」で閉じることができる。</a:t>
            </a:r>
            <a:endParaRPr kumimoji="1" lang="ja-JP" altLang="en-US" sz="2400" dirty="0"/>
          </a:p>
        </p:txBody>
      </p:sp>
      <p:sp>
        <p:nvSpPr>
          <p:cNvPr id="4" name="スライド番号プレースホルダー 3">
            <a:extLst>
              <a:ext uri="{FF2B5EF4-FFF2-40B4-BE49-F238E27FC236}">
                <a16:creationId xmlns:a16="http://schemas.microsoft.com/office/drawing/2014/main" id="{D63027DA-2EBE-C34E-761D-725926E1A3A4}"/>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spTree>
    <p:extLst>
      <p:ext uri="{BB962C8B-B14F-4D97-AF65-F5344CB8AC3E}">
        <p14:creationId xmlns:p14="http://schemas.microsoft.com/office/powerpoint/2010/main" val="140035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8B944-DD30-84AE-AA91-1C253D2D5F71}"/>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49DFDF8-FBA6-B49B-F766-A8DE607E51E9}"/>
              </a:ext>
            </a:extLst>
          </p:cNvPr>
          <p:cNvSpPr>
            <a:spLocks noGrp="1"/>
          </p:cNvSpPr>
          <p:nvPr>
            <p:ph idx="1"/>
          </p:nvPr>
        </p:nvSpPr>
        <p:spPr/>
        <p:txBody>
          <a:bodyPr>
            <a:normAutofit fontScale="77500" lnSpcReduction="20000"/>
          </a:bodyPr>
          <a:lstStyle/>
          <a:p>
            <a:pPr marL="0" indent="0">
              <a:buNone/>
            </a:pPr>
            <a:r>
              <a:rPr kumimoji="1" lang="en-US" altLang="ja-JP" dirty="0"/>
              <a:t>import </a:t>
            </a:r>
            <a:r>
              <a:rPr kumimoji="1" lang="en-US" altLang="ja-JP" dirty="0" err="1"/>
              <a:t>tkinter</a:t>
            </a:r>
            <a:r>
              <a:rPr kumimoji="1" lang="en-US" altLang="ja-JP" dirty="0"/>
              <a:t> as </a:t>
            </a:r>
            <a:r>
              <a:rPr kumimoji="1" lang="en-US" altLang="ja-JP" dirty="0" err="1"/>
              <a:t>tk</a:t>
            </a:r>
            <a:endParaRPr kumimoji="1" lang="en-US" altLang="ja-JP" dirty="0"/>
          </a:p>
          <a:p>
            <a:pPr marL="0" indent="0">
              <a:buNone/>
            </a:pPr>
            <a:r>
              <a:rPr kumimoji="1" lang="en-US" altLang="ja-JP" dirty="0"/>
              <a:t>from </a:t>
            </a:r>
            <a:r>
              <a:rPr kumimoji="1" lang="en-US" altLang="ja-JP" dirty="0" err="1"/>
              <a:t>tkinter</a:t>
            </a:r>
            <a:r>
              <a:rPr kumimoji="1" lang="en-US" altLang="ja-JP" dirty="0"/>
              <a:t> import </a:t>
            </a:r>
            <a:r>
              <a:rPr kumimoji="1" lang="en-US" altLang="ja-JP" dirty="0" err="1"/>
              <a:t>filedialog</a:t>
            </a:r>
            <a:endParaRPr kumimoji="1" lang="en-US" altLang="ja-JP" dirty="0"/>
          </a:p>
          <a:p>
            <a:pPr marL="0" indent="0">
              <a:buNone/>
            </a:pPr>
            <a:endParaRPr kumimoji="1" lang="en-US" altLang="ja-JP" dirty="0"/>
          </a:p>
          <a:p>
            <a:pPr marL="0" indent="0">
              <a:buNone/>
            </a:pPr>
            <a:r>
              <a:rPr kumimoji="1" lang="en-US" altLang="ja-JP" dirty="0"/>
              <a:t>root = </a:t>
            </a:r>
            <a:r>
              <a:rPr kumimoji="1" lang="en-US" altLang="ja-JP" dirty="0" err="1"/>
              <a:t>tk.Tk</a:t>
            </a:r>
            <a:r>
              <a:rPr kumimoji="1" lang="en-US" altLang="ja-JP" dirty="0"/>
              <a:t>()</a:t>
            </a:r>
          </a:p>
          <a:p>
            <a:pPr marL="0" indent="0">
              <a:buNone/>
            </a:pPr>
            <a:endParaRPr kumimoji="1" lang="en-US" altLang="ja-JP" dirty="0"/>
          </a:p>
          <a:p>
            <a:pPr marL="0" indent="0">
              <a:buNone/>
            </a:pPr>
            <a:r>
              <a:rPr kumimoji="1" lang="en-US" altLang="ja-JP" dirty="0" err="1"/>
              <a:t>file_label</a:t>
            </a:r>
            <a:r>
              <a:rPr kumimoji="1" lang="en-US" altLang="ja-JP" dirty="0"/>
              <a:t> = </a:t>
            </a:r>
            <a:r>
              <a:rPr kumimoji="1" lang="en-US" altLang="ja-JP" dirty="0" err="1"/>
              <a:t>tk.Label</a:t>
            </a:r>
            <a:r>
              <a:rPr kumimoji="1" lang="en-US" altLang="ja-JP" dirty="0"/>
              <a:t>(root, text="")</a:t>
            </a:r>
          </a:p>
          <a:p>
            <a:pPr marL="0" indent="0">
              <a:buNone/>
            </a:pPr>
            <a:r>
              <a:rPr kumimoji="1" lang="en-US" altLang="ja-JP" dirty="0" err="1"/>
              <a:t>file_label.pack</a:t>
            </a:r>
            <a:r>
              <a:rPr kumimoji="1" lang="en-US" altLang="ja-JP" dirty="0"/>
              <a:t>()</a:t>
            </a:r>
          </a:p>
          <a:p>
            <a:pPr marL="0" indent="0">
              <a:buNone/>
            </a:pPr>
            <a:r>
              <a:rPr kumimoji="1" lang="en-US" altLang="ja-JP" dirty="0" err="1"/>
              <a:t>filepath</a:t>
            </a:r>
            <a:r>
              <a:rPr kumimoji="1" lang="en-US" altLang="ja-JP" dirty="0"/>
              <a:t> = </a:t>
            </a:r>
            <a:r>
              <a:rPr kumimoji="1" lang="en-US" altLang="ja-JP" dirty="0" err="1"/>
              <a:t>filedialog.askopenfilename</a:t>
            </a:r>
            <a:r>
              <a:rPr kumimoji="1" lang="en-US" altLang="ja-JP" dirty="0"/>
              <a:t>()</a:t>
            </a:r>
          </a:p>
          <a:p>
            <a:pPr marL="0" indent="0">
              <a:buNone/>
            </a:pPr>
            <a:r>
              <a:rPr kumimoji="1" lang="en-US" altLang="ja-JP" dirty="0"/>
              <a:t>if </a:t>
            </a:r>
            <a:r>
              <a:rPr kumimoji="1" lang="en-US" altLang="ja-JP" dirty="0" err="1"/>
              <a:t>filepath</a:t>
            </a:r>
            <a:r>
              <a:rPr kumimoji="1" lang="en-US" altLang="ja-JP" dirty="0"/>
              <a:t>:</a:t>
            </a:r>
          </a:p>
          <a:p>
            <a:pPr marL="0" indent="0">
              <a:buNone/>
            </a:pPr>
            <a:r>
              <a:rPr kumimoji="1" lang="en-US" altLang="ja-JP" dirty="0"/>
              <a:t>    </a:t>
            </a:r>
            <a:r>
              <a:rPr kumimoji="1" lang="en-US" altLang="ja-JP" dirty="0" err="1"/>
              <a:t>file_label.config</a:t>
            </a:r>
            <a:r>
              <a:rPr kumimoji="1" lang="en-US" altLang="ja-JP" dirty="0"/>
              <a:t>(text=</a:t>
            </a:r>
            <a:r>
              <a:rPr kumimoji="1" lang="en-US" altLang="ja-JP" dirty="0" err="1"/>
              <a:t>filepath</a:t>
            </a:r>
            <a:r>
              <a:rPr kumimoji="1" lang="en-US" altLang="ja-JP" dirty="0"/>
              <a:t>)</a:t>
            </a:r>
          </a:p>
          <a:p>
            <a:pPr marL="0" indent="0">
              <a:buNone/>
            </a:pPr>
            <a:endParaRPr kumimoji="1" lang="en-US" altLang="ja-JP" dirty="0"/>
          </a:p>
          <a:p>
            <a:pPr marL="0" indent="0">
              <a:buNone/>
            </a:pPr>
            <a:r>
              <a:rPr kumimoji="1" lang="en-US" altLang="ja-JP" dirty="0" err="1"/>
              <a:t>root.mainloop</a:t>
            </a:r>
            <a:r>
              <a:rPr kumimoji="1" lang="en-US" altLang="ja-JP" dirty="0"/>
              <a:t>()</a:t>
            </a:r>
          </a:p>
          <a:p>
            <a:pPr marL="0" indent="0">
              <a:buNone/>
            </a:pPr>
            <a:r>
              <a:rPr kumimoji="1" lang="en-US" altLang="ja-JP" dirty="0"/>
              <a:t>exit()</a:t>
            </a:r>
            <a:endParaRPr kumimoji="1" lang="ja-JP" altLang="en-US" dirty="0"/>
          </a:p>
        </p:txBody>
      </p:sp>
      <p:sp>
        <p:nvSpPr>
          <p:cNvPr id="4" name="スライド番号プレースホルダー 3">
            <a:extLst>
              <a:ext uri="{FF2B5EF4-FFF2-40B4-BE49-F238E27FC236}">
                <a16:creationId xmlns:a16="http://schemas.microsoft.com/office/drawing/2014/main" id="{32A4C721-2458-B6C7-0BC1-338CB3317BDB}"/>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spTree>
    <p:extLst>
      <p:ext uri="{BB962C8B-B14F-4D97-AF65-F5344CB8AC3E}">
        <p14:creationId xmlns:p14="http://schemas.microsoft.com/office/powerpoint/2010/main" val="203813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D37EF-FCB5-AB7C-A27F-DCDDC46E73BA}"/>
              </a:ext>
            </a:extLst>
          </p:cNvPr>
          <p:cNvSpPr>
            <a:spLocks noGrp="1"/>
          </p:cNvSpPr>
          <p:nvPr>
            <p:ph type="title"/>
          </p:nvPr>
        </p:nvSpPr>
        <p:spPr/>
        <p:txBody>
          <a:bodyPr>
            <a:normAutofit fontScale="90000"/>
          </a:bodyPr>
          <a:lstStyle/>
          <a:p>
            <a:r>
              <a:rPr kumimoji="1" lang="en-US" altLang="ja-JP" dirty="0"/>
              <a:t>GUI </a:t>
            </a:r>
            <a:r>
              <a:rPr kumimoji="1" lang="ja-JP" altLang="en-US" dirty="0"/>
              <a:t>のメリット</a:t>
            </a:r>
          </a:p>
        </p:txBody>
      </p:sp>
      <p:sp>
        <p:nvSpPr>
          <p:cNvPr id="3" name="コンテンツ プレースホルダー 2">
            <a:extLst>
              <a:ext uri="{FF2B5EF4-FFF2-40B4-BE49-F238E27FC236}">
                <a16:creationId xmlns:a16="http://schemas.microsoft.com/office/drawing/2014/main" id="{929577D8-44CA-FA67-CDC6-4097CEA80B88}"/>
              </a:ext>
            </a:extLst>
          </p:cNvPr>
          <p:cNvSpPr>
            <a:spLocks noGrp="1"/>
          </p:cNvSpPr>
          <p:nvPr>
            <p:ph idx="1"/>
          </p:nvPr>
        </p:nvSpPr>
        <p:spPr/>
        <p:txBody>
          <a:bodyPr/>
          <a:lstStyle/>
          <a:p>
            <a:r>
              <a:rPr lang="ja-JP" altLang="en-US" dirty="0"/>
              <a:t>コマンド入力やファイルの編集と比べて、</a:t>
            </a:r>
            <a:r>
              <a:rPr lang="en-US" altLang="ja-JP" dirty="0"/>
              <a:t>GUI</a:t>
            </a:r>
            <a:r>
              <a:rPr lang="ja-JP" altLang="en-US" dirty="0"/>
              <a:t>は視覚的で直感的に操作が可能</a:t>
            </a:r>
            <a:endParaRPr lang="en-US" altLang="ja-JP" dirty="0"/>
          </a:p>
          <a:p>
            <a:r>
              <a:rPr lang="ja-JP" altLang="en-US" dirty="0"/>
              <a:t>ユーザーの使いやすさが向上。</a:t>
            </a:r>
            <a:endParaRPr kumimoji="1" lang="ja-JP" altLang="en-US" dirty="0"/>
          </a:p>
        </p:txBody>
      </p:sp>
      <p:sp>
        <p:nvSpPr>
          <p:cNvPr id="4" name="スライド番号プレースホルダー 3">
            <a:extLst>
              <a:ext uri="{FF2B5EF4-FFF2-40B4-BE49-F238E27FC236}">
                <a16:creationId xmlns:a16="http://schemas.microsoft.com/office/drawing/2014/main" id="{4394CEEC-0886-5018-D54C-A37295F8783A}"/>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283854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演習３</a:t>
            </a:r>
          </a:p>
        </p:txBody>
      </p:sp>
      <p:sp>
        <p:nvSpPr>
          <p:cNvPr id="3" name="コンテンツ プレースホルダー 2"/>
          <p:cNvSpPr>
            <a:spLocks noGrp="1"/>
          </p:cNvSpPr>
          <p:nvPr>
            <p:ph idx="1"/>
          </p:nvPr>
        </p:nvSpPr>
        <p:spPr>
          <a:xfrm>
            <a:off x="3724073" y="2438400"/>
            <a:ext cx="4939867" cy="4348606"/>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ImageNet-1K </a:t>
            </a:r>
            <a:r>
              <a:rPr lang="ja-JP" altLang="en-US" b="1" dirty="0"/>
              <a:t>による学習済みモデル</a:t>
            </a:r>
            <a:endParaRPr lang="en-US" altLang="ja-JP" b="1" dirty="0"/>
          </a:p>
          <a:p>
            <a:pPr lvl="1">
              <a:spcAft>
                <a:spcPts val="600"/>
              </a:spcAft>
            </a:pPr>
            <a:r>
              <a:rPr lang="ja-JP" altLang="en-US" b="1" dirty="0"/>
              <a:t>最新の画像分類モデル</a:t>
            </a:r>
            <a:endParaRPr lang="en-US" altLang="ja-JP" b="1" dirty="0"/>
          </a:p>
          <a:p>
            <a:pPr lvl="1">
              <a:spcAft>
                <a:spcPts val="600"/>
              </a:spcAft>
            </a:pPr>
            <a:r>
              <a:rPr lang="ja-JP" altLang="en-US" b="1" dirty="0"/>
              <a:t>画像ファイルの選択</a:t>
            </a:r>
            <a:endParaRPr lang="en-US" altLang="ja-JP" b="1" dirty="0"/>
          </a:p>
          <a:p>
            <a:pPr lvl="1">
              <a:spcAft>
                <a:spcPts val="600"/>
              </a:spcAft>
            </a:pPr>
            <a:r>
              <a:rPr lang="ja-JP" altLang="en-US" b="1" dirty="0"/>
              <a:t>画像分類の実行</a:t>
            </a:r>
            <a:endParaRPr lang="en-US" altLang="ja-JP" b="1" dirty="0"/>
          </a:p>
          <a:p>
            <a:pPr marL="457200" lvl="1" indent="0">
              <a:spcAft>
                <a:spcPts val="600"/>
              </a:spcAft>
              <a:buNone/>
            </a:pPr>
            <a:endParaRPr lang="en-US" altLang="ja-JP"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24</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1172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71588FC-5C01-AD24-6942-A66688F826D4}"/>
              </a:ext>
            </a:extLst>
          </p:cNvPr>
          <p:cNvSpPr>
            <a:spLocks noGrp="1"/>
          </p:cNvSpPr>
          <p:nvPr>
            <p:ph idx="1"/>
          </p:nvPr>
        </p:nvSpPr>
        <p:spPr>
          <a:xfrm>
            <a:off x="-1" y="0"/>
            <a:ext cx="9053243" cy="5333166"/>
          </a:xfrm>
        </p:spPr>
        <p:txBody>
          <a:bodyPr>
            <a:noAutofit/>
          </a:bodyPr>
          <a:lstStyle/>
          <a:p>
            <a:pPr marL="0" indent="0">
              <a:lnSpc>
                <a:spcPct val="84000"/>
              </a:lnSpc>
              <a:spcBef>
                <a:spcPts val="0"/>
              </a:spcBef>
              <a:buNone/>
            </a:pPr>
            <a:r>
              <a:rPr kumimoji="1" lang="en-US" altLang="ja-JP" sz="1200" dirty="0"/>
              <a:t>import </a:t>
            </a:r>
            <a:r>
              <a:rPr kumimoji="1" lang="en-US" altLang="ja-JP" sz="1200" dirty="0" err="1"/>
              <a:t>tkinter</a:t>
            </a:r>
            <a:r>
              <a:rPr kumimoji="1" lang="en-US" altLang="ja-JP" sz="1200" dirty="0"/>
              <a:t> as </a:t>
            </a:r>
            <a:r>
              <a:rPr kumimoji="1" lang="en-US" altLang="ja-JP" sz="1200" dirty="0" err="1"/>
              <a:t>tk</a:t>
            </a:r>
            <a:endParaRPr kumimoji="1" lang="en-US" altLang="ja-JP" sz="1200" dirty="0"/>
          </a:p>
          <a:p>
            <a:pPr marL="0" indent="0">
              <a:lnSpc>
                <a:spcPct val="84000"/>
              </a:lnSpc>
              <a:spcBef>
                <a:spcPts val="0"/>
              </a:spcBef>
              <a:buNone/>
            </a:pPr>
            <a:r>
              <a:rPr kumimoji="1" lang="en-US" altLang="ja-JP" sz="1200" dirty="0"/>
              <a:t>from </a:t>
            </a:r>
            <a:r>
              <a:rPr kumimoji="1" lang="en-US" altLang="ja-JP" sz="1200" dirty="0" err="1"/>
              <a:t>tkinter</a:t>
            </a:r>
            <a:r>
              <a:rPr kumimoji="1" lang="en-US" altLang="ja-JP" sz="1200" dirty="0"/>
              <a:t> import </a:t>
            </a:r>
            <a:r>
              <a:rPr kumimoji="1" lang="en-US" altLang="ja-JP" sz="1200" dirty="0" err="1"/>
              <a:t>filedialog</a:t>
            </a:r>
            <a:endParaRPr kumimoji="1" lang="en-US" altLang="ja-JP" sz="1200" dirty="0"/>
          </a:p>
          <a:p>
            <a:pPr marL="0" indent="0">
              <a:lnSpc>
                <a:spcPct val="84000"/>
              </a:lnSpc>
              <a:spcBef>
                <a:spcPts val="0"/>
              </a:spcBef>
              <a:buNone/>
            </a:pPr>
            <a:r>
              <a:rPr kumimoji="1" lang="en-US" altLang="ja-JP" sz="1200" dirty="0"/>
              <a:t>import </a:t>
            </a:r>
            <a:r>
              <a:rPr kumimoji="1" lang="en-US" altLang="ja-JP" sz="1200" dirty="0" err="1"/>
              <a:t>timm</a:t>
            </a:r>
            <a:endParaRPr kumimoji="1" lang="en-US" altLang="ja-JP" sz="1200" dirty="0"/>
          </a:p>
          <a:p>
            <a:pPr marL="0" indent="0">
              <a:lnSpc>
                <a:spcPct val="84000"/>
              </a:lnSpc>
              <a:spcBef>
                <a:spcPts val="0"/>
              </a:spcBef>
              <a:buNone/>
            </a:pPr>
            <a:r>
              <a:rPr kumimoji="1" lang="en-US" altLang="ja-JP" sz="1200" dirty="0"/>
              <a:t>import torch</a:t>
            </a:r>
          </a:p>
          <a:p>
            <a:pPr marL="0" indent="0">
              <a:lnSpc>
                <a:spcPct val="84000"/>
              </a:lnSpc>
              <a:spcBef>
                <a:spcPts val="0"/>
              </a:spcBef>
              <a:buNone/>
            </a:pPr>
            <a:r>
              <a:rPr kumimoji="1" lang="en-US" altLang="ja-JP" sz="1200" dirty="0"/>
              <a:t>import requests</a:t>
            </a:r>
          </a:p>
          <a:p>
            <a:pPr marL="0" indent="0">
              <a:lnSpc>
                <a:spcPct val="84000"/>
              </a:lnSpc>
              <a:spcBef>
                <a:spcPts val="0"/>
              </a:spcBef>
              <a:buNone/>
            </a:pPr>
            <a:r>
              <a:rPr kumimoji="1" lang="en-US" altLang="ja-JP" sz="1200" dirty="0"/>
              <a:t>from PIL import Image</a:t>
            </a:r>
          </a:p>
          <a:p>
            <a:pPr marL="0" indent="0">
              <a:lnSpc>
                <a:spcPct val="84000"/>
              </a:lnSpc>
              <a:spcBef>
                <a:spcPts val="0"/>
              </a:spcBef>
              <a:buNone/>
            </a:pPr>
            <a:endParaRPr kumimoji="1" lang="en-US" altLang="ja-JP" sz="1200" dirty="0"/>
          </a:p>
          <a:p>
            <a:pPr marL="0" indent="0">
              <a:lnSpc>
                <a:spcPct val="84000"/>
              </a:lnSpc>
              <a:spcBef>
                <a:spcPts val="0"/>
              </a:spcBef>
              <a:buNone/>
            </a:pPr>
            <a:r>
              <a:rPr kumimoji="1" lang="en-US" altLang="ja-JP" sz="1200" dirty="0"/>
              <a:t># ImageNet 1k</a:t>
            </a:r>
            <a:r>
              <a:rPr kumimoji="1" lang="ja-JP" altLang="en-US" sz="1200" dirty="0"/>
              <a:t>のラベル情報をダウンロード</a:t>
            </a:r>
          </a:p>
          <a:p>
            <a:pPr marL="0" indent="0">
              <a:lnSpc>
                <a:spcPct val="84000"/>
              </a:lnSpc>
              <a:spcBef>
                <a:spcPts val="0"/>
              </a:spcBef>
              <a:buNone/>
            </a:pPr>
            <a:r>
              <a:rPr kumimoji="1" lang="en-US" altLang="ja-JP" sz="1200" dirty="0"/>
              <a:t>IMAGENET_1k_URL = 'https://storage.googleapis.com/</a:t>
            </a:r>
            <a:r>
              <a:rPr kumimoji="1" lang="en-US" altLang="ja-JP" sz="1200" dirty="0" err="1"/>
              <a:t>bit_models</a:t>
            </a:r>
            <a:r>
              <a:rPr kumimoji="1" lang="en-US" altLang="ja-JP" sz="1200" dirty="0"/>
              <a:t>/ilsvrc2012_wordnet_lemmas.txt'</a:t>
            </a:r>
          </a:p>
          <a:p>
            <a:pPr marL="0" indent="0">
              <a:lnSpc>
                <a:spcPct val="84000"/>
              </a:lnSpc>
              <a:spcBef>
                <a:spcPts val="0"/>
              </a:spcBef>
              <a:buNone/>
            </a:pPr>
            <a:r>
              <a:rPr kumimoji="1" lang="en-US" altLang="ja-JP" sz="1200" dirty="0"/>
              <a:t>IMAGENET_1k_LABELS = </a:t>
            </a:r>
            <a:r>
              <a:rPr kumimoji="1" lang="en-US" altLang="ja-JP" sz="1200" dirty="0" err="1"/>
              <a:t>requests.get</a:t>
            </a:r>
            <a:r>
              <a:rPr kumimoji="1" lang="en-US" altLang="ja-JP" sz="1200" dirty="0"/>
              <a:t>(IMAGENET_1k_URL).</a:t>
            </a:r>
            <a:r>
              <a:rPr kumimoji="1" lang="en-US" altLang="ja-JP" sz="1200" dirty="0" err="1"/>
              <a:t>text.strip</a:t>
            </a:r>
            <a:r>
              <a:rPr kumimoji="1" lang="en-US" altLang="ja-JP" sz="1200" dirty="0"/>
              <a:t>().split('\n')</a:t>
            </a:r>
          </a:p>
          <a:p>
            <a:pPr marL="0" indent="0">
              <a:lnSpc>
                <a:spcPct val="84000"/>
              </a:lnSpc>
              <a:spcBef>
                <a:spcPts val="0"/>
              </a:spcBef>
              <a:buNone/>
            </a:pPr>
            <a:endParaRPr kumimoji="1" lang="en-US" altLang="ja-JP" sz="1200" dirty="0"/>
          </a:p>
          <a:p>
            <a:pPr marL="0" indent="0">
              <a:lnSpc>
                <a:spcPct val="84000"/>
              </a:lnSpc>
              <a:spcBef>
                <a:spcPts val="0"/>
              </a:spcBef>
              <a:buNone/>
            </a:pPr>
            <a:r>
              <a:rPr kumimoji="1" lang="en-US" altLang="ja-JP" sz="1200" dirty="0"/>
              <a:t>def </a:t>
            </a:r>
            <a:r>
              <a:rPr kumimoji="1" lang="en-US" altLang="ja-JP" sz="1200" dirty="0" err="1"/>
              <a:t>load_image</a:t>
            </a:r>
            <a:r>
              <a:rPr kumimoji="1" lang="en-US" altLang="ja-JP" sz="1200" dirty="0"/>
              <a:t>(</a:t>
            </a:r>
            <a:r>
              <a:rPr kumimoji="1" lang="en-US" altLang="ja-JP" sz="1200" dirty="0" err="1"/>
              <a:t>file_path</a:t>
            </a:r>
            <a:r>
              <a:rPr kumimoji="1" lang="en-US" altLang="ja-JP" sz="1200" dirty="0"/>
              <a:t>, transform):</a:t>
            </a:r>
          </a:p>
          <a:p>
            <a:pPr marL="0" indent="0">
              <a:lnSpc>
                <a:spcPct val="84000"/>
              </a:lnSpc>
              <a:spcBef>
                <a:spcPts val="0"/>
              </a:spcBef>
              <a:buNone/>
            </a:pPr>
            <a:r>
              <a:rPr kumimoji="1" lang="ja-JP" altLang="en-US" sz="1200" dirty="0"/>
              <a:t>    </a:t>
            </a:r>
            <a:r>
              <a:rPr kumimoji="1" lang="en-US" altLang="ja-JP" sz="1200" dirty="0"/>
              <a:t># </a:t>
            </a:r>
            <a:r>
              <a:rPr kumimoji="1" lang="ja-JP" altLang="en-US" sz="1200" dirty="0"/>
              <a:t>指定されたファイルパスから画像をロードし、モデルの入力形式に変換する関数。</a:t>
            </a:r>
          </a:p>
          <a:p>
            <a:pPr marL="0" indent="0">
              <a:lnSpc>
                <a:spcPct val="84000"/>
              </a:lnSpc>
              <a:spcBef>
                <a:spcPts val="0"/>
              </a:spcBef>
              <a:buNone/>
            </a:pPr>
            <a:r>
              <a:rPr kumimoji="1" lang="en-US" altLang="ja-JP" sz="1200" dirty="0"/>
              <a:t>    image = </a:t>
            </a:r>
            <a:r>
              <a:rPr kumimoji="1" lang="en-US" altLang="ja-JP" sz="1200" dirty="0" err="1"/>
              <a:t>Image.open</a:t>
            </a:r>
            <a:r>
              <a:rPr kumimoji="1" lang="en-US" altLang="ja-JP" sz="1200" dirty="0"/>
              <a:t>(</a:t>
            </a:r>
            <a:r>
              <a:rPr kumimoji="1" lang="en-US" altLang="ja-JP" sz="1200" dirty="0" err="1"/>
              <a:t>file_path</a:t>
            </a:r>
            <a:r>
              <a:rPr kumimoji="1" lang="en-US" altLang="ja-JP" sz="1200" dirty="0"/>
              <a:t>)</a:t>
            </a:r>
          </a:p>
          <a:p>
            <a:pPr marL="0" indent="0">
              <a:lnSpc>
                <a:spcPct val="84000"/>
              </a:lnSpc>
              <a:spcBef>
                <a:spcPts val="0"/>
              </a:spcBef>
              <a:buNone/>
            </a:pPr>
            <a:r>
              <a:rPr kumimoji="1" lang="en-US" altLang="ja-JP" sz="1200" dirty="0"/>
              <a:t>    </a:t>
            </a:r>
            <a:r>
              <a:rPr kumimoji="1" lang="en-US" altLang="ja-JP" sz="1200" dirty="0" err="1"/>
              <a:t>image_tensor</a:t>
            </a:r>
            <a:r>
              <a:rPr kumimoji="1" lang="en-US" altLang="ja-JP" sz="1200" dirty="0"/>
              <a:t> = transform(image)</a:t>
            </a:r>
          </a:p>
          <a:p>
            <a:pPr marL="0" indent="0">
              <a:lnSpc>
                <a:spcPct val="84000"/>
              </a:lnSpc>
              <a:spcBef>
                <a:spcPts val="0"/>
              </a:spcBef>
              <a:buNone/>
            </a:pPr>
            <a:r>
              <a:rPr kumimoji="1" lang="en-US" altLang="ja-JP" sz="1200" dirty="0"/>
              <a:t>    return </a:t>
            </a:r>
            <a:r>
              <a:rPr kumimoji="1" lang="en-US" altLang="ja-JP" sz="1200" dirty="0" err="1"/>
              <a:t>image_tensor</a:t>
            </a:r>
            <a:endParaRPr kumimoji="1" lang="en-US" altLang="ja-JP" sz="1200" dirty="0"/>
          </a:p>
          <a:p>
            <a:pPr marL="0" indent="0">
              <a:lnSpc>
                <a:spcPct val="84000"/>
              </a:lnSpc>
              <a:spcBef>
                <a:spcPts val="0"/>
              </a:spcBef>
              <a:buNone/>
            </a:pPr>
            <a:endParaRPr kumimoji="1" lang="en-US" altLang="ja-JP" sz="1200" dirty="0"/>
          </a:p>
          <a:p>
            <a:pPr marL="0" indent="0">
              <a:lnSpc>
                <a:spcPct val="84000"/>
              </a:lnSpc>
              <a:spcBef>
                <a:spcPts val="0"/>
              </a:spcBef>
              <a:buNone/>
            </a:pPr>
            <a:r>
              <a:rPr kumimoji="1" lang="en-US" altLang="ja-JP" sz="1200" dirty="0"/>
              <a:t>def </a:t>
            </a:r>
            <a:r>
              <a:rPr kumimoji="1" lang="en-US" altLang="ja-JP" sz="1200" dirty="0" err="1"/>
              <a:t>classify_image</a:t>
            </a:r>
            <a:r>
              <a:rPr kumimoji="1" lang="en-US" altLang="ja-JP" sz="1200" dirty="0"/>
              <a:t>(model, </a:t>
            </a:r>
            <a:r>
              <a:rPr kumimoji="1" lang="en-US" altLang="ja-JP" sz="1200" dirty="0" err="1"/>
              <a:t>image_tensor</a:t>
            </a:r>
            <a:r>
              <a:rPr kumimoji="1" lang="en-US" altLang="ja-JP" sz="1200" dirty="0"/>
              <a:t>, </a:t>
            </a:r>
            <a:r>
              <a:rPr kumimoji="1" lang="en-US" altLang="ja-JP" sz="1200" dirty="0" err="1"/>
              <a:t>topk</a:t>
            </a:r>
            <a:r>
              <a:rPr kumimoji="1" lang="en-US" altLang="ja-JP" sz="1200" dirty="0"/>
              <a:t>=5):</a:t>
            </a:r>
          </a:p>
          <a:p>
            <a:pPr marL="0" indent="0">
              <a:lnSpc>
                <a:spcPct val="84000"/>
              </a:lnSpc>
              <a:spcBef>
                <a:spcPts val="0"/>
              </a:spcBef>
              <a:buNone/>
            </a:pPr>
            <a:r>
              <a:rPr lang="en-US" altLang="ja-JP" sz="1200" dirty="0"/>
              <a:t>    # </a:t>
            </a:r>
            <a:r>
              <a:rPr kumimoji="1" lang="ja-JP" altLang="en-US" sz="1200" dirty="0"/>
              <a:t>画像をモデルで分類し、トップ</a:t>
            </a:r>
            <a:r>
              <a:rPr kumimoji="1" lang="en-US" altLang="ja-JP" sz="1200" dirty="0"/>
              <a:t>k</a:t>
            </a:r>
            <a:r>
              <a:rPr kumimoji="1" lang="ja-JP" altLang="en-US" sz="1200" dirty="0"/>
              <a:t>のクラスを返す関数。</a:t>
            </a:r>
          </a:p>
          <a:p>
            <a:pPr marL="0" indent="0">
              <a:lnSpc>
                <a:spcPct val="84000"/>
              </a:lnSpc>
              <a:spcBef>
                <a:spcPts val="0"/>
              </a:spcBef>
              <a:buNone/>
            </a:pPr>
            <a:r>
              <a:rPr lang="en-US" altLang="ja-JP" sz="1200" dirty="0"/>
              <a:t>    </a:t>
            </a:r>
            <a:r>
              <a:rPr kumimoji="1" lang="en-US" altLang="ja-JP" sz="1200" dirty="0"/>
              <a:t>output = model(</a:t>
            </a:r>
            <a:r>
              <a:rPr kumimoji="1" lang="en-US" altLang="ja-JP" sz="1200" dirty="0" err="1"/>
              <a:t>image_tensor.unsqueeze</a:t>
            </a:r>
            <a:r>
              <a:rPr kumimoji="1" lang="en-US" altLang="ja-JP" sz="1200" dirty="0"/>
              <a:t>(0))</a:t>
            </a:r>
          </a:p>
          <a:p>
            <a:pPr marL="0" indent="0">
              <a:lnSpc>
                <a:spcPct val="84000"/>
              </a:lnSpc>
              <a:spcBef>
                <a:spcPts val="0"/>
              </a:spcBef>
              <a:buNone/>
            </a:pPr>
            <a:r>
              <a:rPr kumimoji="1" lang="en-US" altLang="ja-JP" sz="1200" dirty="0"/>
              <a:t>    probabilities = </a:t>
            </a:r>
            <a:r>
              <a:rPr kumimoji="1" lang="en-US" altLang="ja-JP" sz="1200" dirty="0" err="1"/>
              <a:t>torch.nn.functional.softmax</a:t>
            </a:r>
            <a:r>
              <a:rPr kumimoji="1" lang="en-US" altLang="ja-JP" sz="1200" dirty="0"/>
              <a:t>(output[0], dim=0)</a:t>
            </a:r>
          </a:p>
          <a:p>
            <a:pPr marL="0" indent="0">
              <a:lnSpc>
                <a:spcPct val="84000"/>
              </a:lnSpc>
              <a:spcBef>
                <a:spcPts val="0"/>
              </a:spcBef>
              <a:buNone/>
            </a:pPr>
            <a:r>
              <a:rPr kumimoji="1" lang="en-US" altLang="ja-JP" sz="1200" dirty="0"/>
              <a:t>    values, indices = </a:t>
            </a:r>
            <a:r>
              <a:rPr kumimoji="1" lang="en-US" altLang="ja-JP" sz="1200" dirty="0" err="1"/>
              <a:t>torch.topk</a:t>
            </a:r>
            <a:r>
              <a:rPr kumimoji="1" lang="en-US" altLang="ja-JP" sz="1200" dirty="0"/>
              <a:t>(probabilities, </a:t>
            </a:r>
            <a:r>
              <a:rPr kumimoji="1" lang="en-US" altLang="ja-JP" sz="1200" dirty="0" err="1"/>
              <a:t>topk</a:t>
            </a:r>
            <a:r>
              <a:rPr kumimoji="1" lang="en-US" altLang="ja-JP" sz="1200" dirty="0"/>
              <a:t>)</a:t>
            </a:r>
          </a:p>
          <a:p>
            <a:pPr marL="0" indent="0">
              <a:lnSpc>
                <a:spcPct val="84000"/>
              </a:lnSpc>
              <a:spcBef>
                <a:spcPts val="0"/>
              </a:spcBef>
              <a:buNone/>
            </a:pPr>
            <a:r>
              <a:rPr kumimoji="1" lang="en-US" altLang="ja-JP" sz="1200" dirty="0"/>
              <a:t>    return [{'label': IMAGENET_1k_LABELS[</a:t>
            </a:r>
            <a:r>
              <a:rPr kumimoji="1" lang="en-US" altLang="ja-JP" sz="1200" dirty="0" err="1"/>
              <a:t>idx</a:t>
            </a:r>
            <a:r>
              <a:rPr kumimoji="1" lang="en-US" altLang="ja-JP" sz="1200" dirty="0"/>
              <a:t>], 'index': </a:t>
            </a:r>
            <a:r>
              <a:rPr kumimoji="1" lang="en-US" altLang="ja-JP" sz="1200" dirty="0" err="1"/>
              <a:t>idx</a:t>
            </a:r>
            <a:r>
              <a:rPr kumimoji="1" lang="en-US" altLang="ja-JP" sz="1200" dirty="0"/>
              <a:t>, 'value': </a:t>
            </a:r>
            <a:r>
              <a:rPr kumimoji="1" lang="en-US" altLang="ja-JP" sz="1200" dirty="0" err="1"/>
              <a:t>val.item</a:t>
            </a:r>
            <a:r>
              <a:rPr kumimoji="1" lang="en-US" altLang="ja-JP" sz="1200" dirty="0"/>
              <a:t>()} for </a:t>
            </a:r>
            <a:r>
              <a:rPr kumimoji="1" lang="en-US" altLang="ja-JP" sz="1200" dirty="0" err="1"/>
              <a:t>val</a:t>
            </a:r>
            <a:r>
              <a:rPr kumimoji="1" lang="en-US" altLang="ja-JP" sz="1200" dirty="0"/>
              <a:t>, </a:t>
            </a:r>
            <a:r>
              <a:rPr kumimoji="1" lang="en-US" altLang="ja-JP" sz="1200" dirty="0" err="1"/>
              <a:t>idx</a:t>
            </a:r>
            <a:r>
              <a:rPr kumimoji="1" lang="en-US" altLang="ja-JP" sz="1200" dirty="0"/>
              <a:t> in zip(values, indices)]</a:t>
            </a:r>
          </a:p>
          <a:p>
            <a:pPr marL="0" indent="0">
              <a:lnSpc>
                <a:spcPct val="84000"/>
              </a:lnSpc>
              <a:spcBef>
                <a:spcPts val="0"/>
              </a:spcBef>
              <a:buNone/>
            </a:pPr>
            <a:endParaRPr kumimoji="1" lang="en-US" altLang="ja-JP" sz="1200" dirty="0"/>
          </a:p>
          <a:p>
            <a:pPr marL="0" indent="0">
              <a:lnSpc>
                <a:spcPct val="84000"/>
              </a:lnSpc>
              <a:spcBef>
                <a:spcPts val="0"/>
              </a:spcBef>
              <a:buNone/>
            </a:pPr>
            <a:r>
              <a:rPr kumimoji="1" lang="en-US" altLang="ja-JP" sz="1200" dirty="0"/>
              <a:t>if __name__ == "__main__":</a:t>
            </a:r>
          </a:p>
          <a:p>
            <a:pPr marL="0" indent="0">
              <a:lnSpc>
                <a:spcPct val="84000"/>
              </a:lnSpc>
              <a:spcBef>
                <a:spcPts val="0"/>
              </a:spcBef>
              <a:buNone/>
            </a:pPr>
            <a:r>
              <a:rPr kumimoji="1" lang="en-US" altLang="ja-JP" sz="1200" dirty="0"/>
              <a:t>    # </a:t>
            </a:r>
            <a:r>
              <a:rPr kumimoji="1" lang="ja-JP" altLang="en-US" sz="1200" dirty="0"/>
              <a:t>モデルを読み込む</a:t>
            </a:r>
          </a:p>
          <a:p>
            <a:pPr marL="0" indent="0">
              <a:lnSpc>
                <a:spcPct val="84000"/>
              </a:lnSpc>
              <a:spcBef>
                <a:spcPts val="0"/>
              </a:spcBef>
              <a:buNone/>
            </a:pPr>
            <a:r>
              <a:rPr kumimoji="1" lang="en-US" altLang="ja-JP" sz="1200" b="1" dirty="0">
                <a:solidFill>
                  <a:srgbClr val="FF0000"/>
                </a:solidFill>
              </a:rPr>
              <a:t>    </a:t>
            </a:r>
            <a:r>
              <a:rPr kumimoji="1" lang="en-US" altLang="ja-JP" sz="1200" b="1" dirty="0" err="1">
                <a:solidFill>
                  <a:srgbClr val="FF0000"/>
                </a:solidFill>
              </a:rPr>
              <a:t>model_name</a:t>
            </a:r>
            <a:r>
              <a:rPr kumimoji="1" lang="en-US" altLang="ja-JP" sz="1200" b="1" dirty="0">
                <a:solidFill>
                  <a:srgbClr val="FF0000"/>
                </a:solidFill>
              </a:rPr>
              <a:t> = 'eva02_large_patch14_448.mim_in22k_ft_in1k’</a:t>
            </a:r>
          </a:p>
          <a:p>
            <a:pPr marL="0" indent="0">
              <a:lnSpc>
                <a:spcPct val="84000"/>
              </a:lnSpc>
              <a:spcBef>
                <a:spcPts val="0"/>
              </a:spcBef>
              <a:buNone/>
            </a:pPr>
            <a:r>
              <a:rPr kumimoji="1" lang="en-US" altLang="ja-JP" sz="1200" dirty="0"/>
              <a:t>    model = </a:t>
            </a:r>
            <a:r>
              <a:rPr kumimoji="1" lang="en-US" altLang="ja-JP" sz="1200" dirty="0" err="1"/>
              <a:t>timm.create_model</a:t>
            </a:r>
            <a:r>
              <a:rPr kumimoji="1" lang="en-US" altLang="ja-JP" sz="1200" dirty="0"/>
              <a:t>(</a:t>
            </a:r>
            <a:r>
              <a:rPr kumimoji="1" lang="en-US" altLang="ja-JP" sz="1200" dirty="0" err="1"/>
              <a:t>model_name</a:t>
            </a:r>
            <a:r>
              <a:rPr kumimoji="1" lang="en-US" altLang="ja-JP" sz="1200" dirty="0"/>
              <a:t>, pretrained=True).eval()</a:t>
            </a:r>
          </a:p>
          <a:p>
            <a:pPr marL="0" indent="0">
              <a:lnSpc>
                <a:spcPct val="84000"/>
              </a:lnSpc>
              <a:spcBef>
                <a:spcPts val="0"/>
              </a:spcBef>
              <a:buNone/>
            </a:pPr>
            <a:r>
              <a:rPr kumimoji="1" lang="en-US" altLang="ja-JP" sz="1200" dirty="0"/>
              <a:t>    transform = </a:t>
            </a:r>
            <a:r>
              <a:rPr kumimoji="1" lang="en-US" altLang="ja-JP" sz="1200" dirty="0" err="1"/>
              <a:t>timm.data.create_transform</a:t>
            </a:r>
            <a:r>
              <a:rPr kumimoji="1" lang="en-US" altLang="ja-JP" sz="1200" dirty="0"/>
              <a:t>(**</a:t>
            </a:r>
            <a:r>
              <a:rPr kumimoji="1" lang="en-US" altLang="ja-JP" sz="1200" dirty="0" err="1"/>
              <a:t>timm.data.resolve_data_config</a:t>
            </a:r>
            <a:r>
              <a:rPr kumimoji="1" lang="en-US" altLang="ja-JP" sz="1200" dirty="0"/>
              <a:t>(</a:t>
            </a:r>
            <a:r>
              <a:rPr kumimoji="1" lang="en-US" altLang="ja-JP" sz="1200" dirty="0" err="1"/>
              <a:t>model.pretrained_cfg</a:t>
            </a:r>
            <a:r>
              <a:rPr kumimoji="1" lang="en-US" altLang="ja-JP" sz="1200" dirty="0"/>
              <a:t>))</a:t>
            </a:r>
          </a:p>
          <a:p>
            <a:pPr marL="0" indent="0">
              <a:lnSpc>
                <a:spcPct val="84000"/>
              </a:lnSpc>
              <a:spcBef>
                <a:spcPts val="0"/>
              </a:spcBef>
              <a:buNone/>
            </a:pPr>
            <a:r>
              <a:rPr kumimoji="1" lang="en-US" altLang="ja-JP" sz="1200" dirty="0"/>
              <a:t>    # </a:t>
            </a:r>
            <a:r>
              <a:rPr kumimoji="1" lang="ja-JP" altLang="en-US" sz="1200" dirty="0"/>
              <a:t>画像ファイルの指定</a:t>
            </a:r>
          </a:p>
          <a:p>
            <a:pPr marL="0" indent="0">
              <a:lnSpc>
                <a:spcPct val="84000"/>
              </a:lnSpc>
              <a:spcBef>
                <a:spcPts val="0"/>
              </a:spcBef>
              <a:buNone/>
            </a:pPr>
            <a:r>
              <a:rPr kumimoji="1" lang="en-US" altLang="ja-JP" sz="1200" b="1" dirty="0">
                <a:solidFill>
                  <a:srgbClr val="FF0000"/>
                </a:solidFill>
              </a:rPr>
              <a:t>    root = </a:t>
            </a:r>
            <a:r>
              <a:rPr kumimoji="1" lang="en-US" altLang="ja-JP" sz="1200" b="1" dirty="0" err="1">
                <a:solidFill>
                  <a:srgbClr val="FF0000"/>
                </a:solidFill>
              </a:rPr>
              <a:t>tk.Tk</a:t>
            </a:r>
            <a:r>
              <a:rPr kumimoji="1" lang="en-US" altLang="ja-JP" sz="1200" b="1" dirty="0">
                <a:solidFill>
                  <a:srgbClr val="FF0000"/>
                </a:solidFill>
              </a:rPr>
              <a:t>()</a:t>
            </a:r>
          </a:p>
          <a:p>
            <a:pPr marL="0" indent="0">
              <a:lnSpc>
                <a:spcPct val="84000"/>
              </a:lnSpc>
              <a:spcBef>
                <a:spcPts val="0"/>
              </a:spcBef>
              <a:buNone/>
            </a:pPr>
            <a:r>
              <a:rPr kumimoji="1" lang="en-US" altLang="ja-JP" sz="1200" b="1" dirty="0">
                <a:solidFill>
                  <a:srgbClr val="FF0000"/>
                </a:solidFill>
              </a:rPr>
              <a:t>    </a:t>
            </a:r>
            <a:r>
              <a:rPr kumimoji="1" lang="en-US" altLang="ja-JP" sz="1200" b="1" dirty="0" err="1">
                <a:solidFill>
                  <a:srgbClr val="FF0000"/>
                </a:solidFill>
              </a:rPr>
              <a:t>root.withdraw</a:t>
            </a:r>
            <a:r>
              <a:rPr kumimoji="1" lang="en-US" altLang="ja-JP" sz="1200" b="1" dirty="0">
                <a:solidFill>
                  <a:srgbClr val="FF0000"/>
                </a:solidFill>
              </a:rPr>
              <a:t>() # GUI</a:t>
            </a:r>
            <a:r>
              <a:rPr kumimoji="1" lang="ja-JP" altLang="en-US" sz="1200" b="1" dirty="0">
                <a:solidFill>
                  <a:srgbClr val="FF0000"/>
                </a:solidFill>
              </a:rPr>
              <a:t>ウィンドウを表示しないようにする</a:t>
            </a:r>
          </a:p>
          <a:p>
            <a:pPr marL="0" indent="0">
              <a:lnSpc>
                <a:spcPct val="84000"/>
              </a:lnSpc>
              <a:spcBef>
                <a:spcPts val="0"/>
              </a:spcBef>
              <a:buNone/>
            </a:pPr>
            <a:r>
              <a:rPr kumimoji="1" lang="en-US" altLang="ja-JP" sz="1200" b="1" dirty="0">
                <a:solidFill>
                  <a:srgbClr val="FF0000"/>
                </a:solidFill>
              </a:rPr>
              <a:t>    </a:t>
            </a:r>
            <a:r>
              <a:rPr kumimoji="1" lang="en-US" altLang="ja-JP" sz="1200" b="1" dirty="0" err="1">
                <a:solidFill>
                  <a:srgbClr val="FF0000"/>
                </a:solidFill>
              </a:rPr>
              <a:t>file_path</a:t>
            </a:r>
            <a:r>
              <a:rPr kumimoji="1" lang="en-US" altLang="ja-JP" sz="1200" b="1" dirty="0">
                <a:solidFill>
                  <a:srgbClr val="FF0000"/>
                </a:solidFill>
              </a:rPr>
              <a:t> = </a:t>
            </a:r>
            <a:r>
              <a:rPr kumimoji="1" lang="en-US" altLang="ja-JP" sz="1200" b="1" dirty="0" err="1">
                <a:solidFill>
                  <a:srgbClr val="FF0000"/>
                </a:solidFill>
              </a:rPr>
              <a:t>filedialog.askopenfilename</a:t>
            </a:r>
            <a:r>
              <a:rPr kumimoji="1" lang="en-US" altLang="ja-JP" sz="1200" b="1" dirty="0">
                <a:solidFill>
                  <a:srgbClr val="FF0000"/>
                </a:solidFill>
              </a:rPr>
              <a:t>(title="</a:t>
            </a:r>
            <a:r>
              <a:rPr kumimoji="1" lang="ja-JP" altLang="en-US" sz="1200" b="1" dirty="0">
                <a:solidFill>
                  <a:srgbClr val="FF0000"/>
                </a:solidFill>
              </a:rPr>
              <a:t>画像ファイルを選択してください</a:t>
            </a:r>
            <a:r>
              <a:rPr kumimoji="1" lang="en-US" altLang="ja-JP" sz="1200" b="1" dirty="0">
                <a:solidFill>
                  <a:srgbClr val="FF0000"/>
                </a:solidFill>
              </a:rPr>
              <a:t>", filetypes=[("JPEG files", "*.jpg"), ("PNG files", "*.</a:t>
            </a:r>
            <a:r>
              <a:rPr kumimoji="1" lang="en-US" altLang="ja-JP" sz="1200" b="1" dirty="0" err="1">
                <a:solidFill>
                  <a:srgbClr val="FF0000"/>
                </a:solidFill>
              </a:rPr>
              <a:t>png</a:t>
            </a:r>
            <a:r>
              <a:rPr kumimoji="1" lang="en-US" altLang="ja-JP" sz="1200" b="1" dirty="0">
                <a:solidFill>
                  <a:srgbClr val="FF0000"/>
                </a:solidFill>
              </a:rPr>
              <a:t>"), ("All files", "*.*")])</a:t>
            </a:r>
          </a:p>
          <a:p>
            <a:pPr marL="0" indent="0">
              <a:lnSpc>
                <a:spcPct val="84000"/>
              </a:lnSpc>
              <a:spcBef>
                <a:spcPts val="0"/>
              </a:spcBef>
              <a:buNone/>
            </a:pPr>
            <a:r>
              <a:rPr kumimoji="1" lang="en-US" altLang="ja-JP" sz="1200" b="1" dirty="0">
                <a:solidFill>
                  <a:srgbClr val="FF0000"/>
                </a:solidFill>
              </a:rPr>
              <a:t>    if not </a:t>
            </a:r>
            <a:r>
              <a:rPr kumimoji="1" lang="en-US" altLang="ja-JP" sz="1200" b="1" dirty="0" err="1">
                <a:solidFill>
                  <a:srgbClr val="FF0000"/>
                </a:solidFill>
              </a:rPr>
              <a:t>file_path</a:t>
            </a:r>
            <a:r>
              <a:rPr kumimoji="1" lang="en-US" altLang="ja-JP" sz="1200" b="1" dirty="0">
                <a:solidFill>
                  <a:srgbClr val="FF0000"/>
                </a:solidFill>
              </a:rPr>
              <a:t>:</a:t>
            </a:r>
          </a:p>
          <a:p>
            <a:pPr marL="0" indent="0">
              <a:lnSpc>
                <a:spcPct val="84000"/>
              </a:lnSpc>
              <a:spcBef>
                <a:spcPts val="0"/>
              </a:spcBef>
              <a:buNone/>
            </a:pPr>
            <a:r>
              <a:rPr kumimoji="1" lang="en-US" altLang="ja-JP" sz="1200" b="1" dirty="0">
                <a:solidFill>
                  <a:srgbClr val="FF0000"/>
                </a:solidFill>
              </a:rPr>
              <a:t>        print("</a:t>
            </a:r>
            <a:r>
              <a:rPr kumimoji="1" lang="ja-JP" altLang="en-US" sz="1200" dirty="0"/>
              <a:t>ファイルが選択されませんでした</a:t>
            </a:r>
            <a:r>
              <a:rPr kumimoji="1" lang="en-US" altLang="ja-JP" sz="1200" dirty="0"/>
              <a:t>")</a:t>
            </a:r>
          </a:p>
          <a:p>
            <a:pPr marL="0" indent="0">
              <a:lnSpc>
                <a:spcPct val="84000"/>
              </a:lnSpc>
              <a:spcBef>
                <a:spcPts val="0"/>
              </a:spcBef>
              <a:buNone/>
            </a:pPr>
            <a:r>
              <a:rPr kumimoji="1" lang="en-US" altLang="ja-JP" sz="1200" dirty="0"/>
              <a:t>        exit()</a:t>
            </a:r>
          </a:p>
          <a:p>
            <a:pPr marL="0" indent="0">
              <a:lnSpc>
                <a:spcPct val="84000"/>
              </a:lnSpc>
              <a:spcBef>
                <a:spcPts val="0"/>
              </a:spcBef>
              <a:buNone/>
            </a:pPr>
            <a:r>
              <a:rPr kumimoji="1" lang="en-US" altLang="ja-JP" sz="1200" dirty="0"/>
              <a:t>    </a:t>
            </a:r>
            <a:r>
              <a:rPr kumimoji="1" lang="en-US" altLang="ja-JP" sz="1200" dirty="0" err="1"/>
              <a:t>image_tensor</a:t>
            </a:r>
            <a:r>
              <a:rPr kumimoji="1" lang="en-US" altLang="ja-JP" sz="1200" dirty="0"/>
              <a:t> = </a:t>
            </a:r>
            <a:r>
              <a:rPr kumimoji="1" lang="en-US" altLang="ja-JP" sz="1200" dirty="0" err="1"/>
              <a:t>load_image</a:t>
            </a:r>
            <a:r>
              <a:rPr kumimoji="1" lang="en-US" altLang="ja-JP" sz="1200" dirty="0"/>
              <a:t>(</a:t>
            </a:r>
            <a:r>
              <a:rPr kumimoji="1" lang="en-US" altLang="ja-JP" sz="1200" dirty="0" err="1"/>
              <a:t>file_path</a:t>
            </a:r>
            <a:r>
              <a:rPr kumimoji="1" lang="en-US" altLang="ja-JP" sz="1200" dirty="0"/>
              <a:t>, transform)</a:t>
            </a:r>
          </a:p>
          <a:p>
            <a:pPr marL="0" indent="0">
              <a:lnSpc>
                <a:spcPct val="84000"/>
              </a:lnSpc>
              <a:spcBef>
                <a:spcPts val="0"/>
              </a:spcBef>
              <a:buNone/>
            </a:pPr>
            <a:r>
              <a:rPr kumimoji="1" lang="en-US" altLang="ja-JP" sz="1200" dirty="0"/>
              <a:t>    # </a:t>
            </a:r>
            <a:r>
              <a:rPr kumimoji="1" lang="ja-JP" altLang="en-US" sz="1200" dirty="0"/>
              <a:t>画像を分類し、結果を表示</a:t>
            </a:r>
          </a:p>
          <a:p>
            <a:pPr marL="0" indent="0">
              <a:lnSpc>
                <a:spcPct val="84000"/>
              </a:lnSpc>
              <a:spcBef>
                <a:spcPts val="0"/>
              </a:spcBef>
              <a:buNone/>
            </a:pPr>
            <a:r>
              <a:rPr kumimoji="1" lang="en-US" altLang="ja-JP" sz="1200" dirty="0"/>
              <a:t>    </a:t>
            </a:r>
            <a:r>
              <a:rPr kumimoji="1" lang="en-US" altLang="ja-JP" sz="1200" dirty="0" err="1"/>
              <a:t>top_classes</a:t>
            </a:r>
            <a:r>
              <a:rPr kumimoji="1" lang="en-US" altLang="ja-JP" sz="1200" dirty="0"/>
              <a:t> = </a:t>
            </a:r>
            <a:r>
              <a:rPr kumimoji="1" lang="en-US" altLang="ja-JP" sz="1200" dirty="0" err="1"/>
              <a:t>classify_image</a:t>
            </a:r>
            <a:r>
              <a:rPr kumimoji="1" lang="en-US" altLang="ja-JP" sz="1200" dirty="0"/>
              <a:t>(model, </a:t>
            </a:r>
            <a:r>
              <a:rPr kumimoji="1" lang="en-US" altLang="ja-JP" sz="1200" dirty="0" err="1"/>
              <a:t>image_tensor</a:t>
            </a:r>
            <a:r>
              <a:rPr kumimoji="1" lang="en-US" altLang="ja-JP" sz="1200" dirty="0"/>
              <a:t>)</a:t>
            </a:r>
          </a:p>
          <a:p>
            <a:pPr marL="0" indent="0">
              <a:lnSpc>
                <a:spcPct val="84000"/>
              </a:lnSpc>
              <a:spcBef>
                <a:spcPts val="0"/>
              </a:spcBef>
              <a:buNone/>
            </a:pPr>
            <a:r>
              <a:rPr kumimoji="1" lang="en-US" altLang="ja-JP" sz="1200" dirty="0"/>
              <a:t>    for </a:t>
            </a:r>
            <a:r>
              <a:rPr kumimoji="1" lang="en-US" altLang="ja-JP" sz="1200" dirty="0" err="1"/>
              <a:t>i</a:t>
            </a:r>
            <a:r>
              <a:rPr kumimoji="1" lang="en-US" altLang="ja-JP" sz="1200" dirty="0"/>
              <a:t> in </a:t>
            </a:r>
            <a:r>
              <a:rPr kumimoji="1" lang="en-US" altLang="ja-JP" sz="1200" dirty="0" err="1"/>
              <a:t>top_classes</a:t>
            </a:r>
            <a:r>
              <a:rPr kumimoji="1" lang="en-US" altLang="ja-JP" sz="1200" dirty="0"/>
              <a:t>:</a:t>
            </a:r>
          </a:p>
          <a:p>
            <a:pPr marL="0" indent="0">
              <a:lnSpc>
                <a:spcPct val="84000"/>
              </a:lnSpc>
              <a:spcBef>
                <a:spcPts val="0"/>
              </a:spcBef>
              <a:buNone/>
            </a:pPr>
            <a:r>
              <a:rPr kumimoji="1" lang="en-US" altLang="ja-JP" sz="1200" dirty="0"/>
              <a:t>        print(</a:t>
            </a:r>
            <a:r>
              <a:rPr kumimoji="1" lang="en-US" altLang="ja-JP" sz="1200" dirty="0" err="1"/>
              <a:t>i</a:t>
            </a:r>
            <a:r>
              <a:rPr kumimoji="1" lang="en-US" altLang="ja-JP" sz="1200" dirty="0"/>
              <a:t>)</a:t>
            </a:r>
          </a:p>
        </p:txBody>
      </p:sp>
      <p:sp>
        <p:nvSpPr>
          <p:cNvPr id="4" name="スライド番号プレースホルダー 3">
            <a:extLst>
              <a:ext uri="{FF2B5EF4-FFF2-40B4-BE49-F238E27FC236}">
                <a16:creationId xmlns:a16="http://schemas.microsoft.com/office/drawing/2014/main" id="{5339786D-56C9-BA2F-0127-F9A8A9281D77}"/>
              </a:ext>
            </a:extLst>
          </p:cNvPr>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cxnSp>
        <p:nvCxnSpPr>
          <p:cNvPr id="7" name="直線矢印コネクタ 6">
            <a:extLst>
              <a:ext uri="{FF2B5EF4-FFF2-40B4-BE49-F238E27FC236}">
                <a16:creationId xmlns:a16="http://schemas.microsoft.com/office/drawing/2014/main" id="{4FA7DDF9-5F0F-25E4-19A1-BC9EDBD40AF2}"/>
              </a:ext>
            </a:extLst>
          </p:cNvPr>
          <p:cNvCxnSpPr>
            <a:cxnSpLocks/>
          </p:cNvCxnSpPr>
          <p:nvPr/>
        </p:nvCxnSpPr>
        <p:spPr>
          <a:xfrm flipH="1">
            <a:off x="3494761" y="2666583"/>
            <a:ext cx="538620" cy="1340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1AECD074-A7C7-D169-A069-5E19AB6567DE}"/>
              </a:ext>
            </a:extLst>
          </p:cNvPr>
          <p:cNvCxnSpPr>
            <a:cxnSpLocks/>
          </p:cNvCxnSpPr>
          <p:nvPr/>
        </p:nvCxnSpPr>
        <p:spPr>
          <a:xfrm flipH="1" flipV="1">
            <a:off x="4572000" y="5181266"/>
            <a:ext cx="342379" cy="341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0F43DFF-11D3-7066-01CD-D6EAD922FB7F}"/>
              </a:ext>
            </a:extLst>
          </p:cNvPr>
          <p:cNvSpPr txBox="1"/>
          <p:nvPr/>
        </p:nvSpPr>
        <p:spPr>
          <a:xfrm>
            <a:off x="4803732" y="5672705"/>
            <a:ext cx="2492990" cy="646331"/>
          </a:xfrm>
          <a:prstGeom prst="rect">
            <a:avLst/>
          </a:prstGeom>
          <a:noFill/>
        </p:spPr>
        <p:txBody>
          <a:bodyPr wrap="none" rtlCol="0">
            <a:spAutoFit/>
          </a:bodyPr>
          <a:lstStyle/>
          <a:p>
            <a:r>
              <a:rPr kumimoji="1" lang="ja-JP" altLang="en-US" b="1" dirty="0">
                <a:solidFill>
                  <a:srgbClr val="FF0000"/>
                </a:solidFill>
              </a:rPr>
              <a:t>分類したい画像の設定</a:t>
            </a:r>
            <a:endParaRPr kumimoji="1" lang="en-US" altLang="ja-JP" b="1" dirty="0">
              <a:solidFill>
                <a:srgbClr val="FF0000"/>
              </a:solidFill>
            </a:endParaRPr>
          </a:p>
          <a:p>
            <a:r>
              <a:rPr kumimoji="1" lang="ja-JP" altLang="en-US" b="1" dirty="0">
                <a:solidFill>
                  <a:srgbClr val="FF0000"/>
                </a:solidFill>
              </a:rPr>
              <a:t>（</a:t>
            </a:r>
            <a:r>
              <a:rPr kumimoji="1" lang="en-US" altLang="ja-JP" b="1" dirty="0">
                <a:solidFill>
                  <a:srgbClr val="FF0000"/>
                </a:solidFill>
              </a:rPr>
              <a:t>GUI </a:t>
            </a:r>
            <a:r>
              <a:rPr kumimoji="1" lang="ja-JP" altLang="en-US" b="1" dirty="0">
                <a:solidFill>
                  <a:srgbClr val="FF0000"/>
                </a:solidFill>
              </a:rPr>
              <a:t>による）</a:t>
            </a:r>
          </a:p>
        </p:txBody>
      </p:sp>
      <p:sp>
        <p:nvSpPr>
          <p:cNvPr id="12" name="テキスト ボックス 11">
            <a:extLst>
              <a:ext uri="{FF2B5EF4-FFF2-40B4-BE49-F238E27FC236}">
                <a16:creationId xmlns:a16="http://schemas.microsoft.com/office/drawing/2014/main" id="{D6F78072-8CE0-1E83-564B-64D4203F797D}"/>
              </a:ext>
            </a:extLst>
          </p:cNvPr>
          <p:cNvSpPr txBox="1"/>
          <p:nvPr/>
        </p:nvSpPr>
        <p:spPr>
          <a:xfrm>
            <a:off x="3675131" y="2004940"/>
            <a:ext cx="5468869" cy="646331"/>
          </a:xfrm>
          <a:prstGeom prst="rect">
            <a:avLst/>
          </a:prstGeom>
          <a:noFill/>
        </p:spPr>
        <p:txBody>
          <a:bodyPr wrap="none" rtlCol="0">
            <a:spAutoFit/>
          </a:bodyPr>
          <a:lstStyle/>
          <a:p>
            <a:r>
              <a:rPr lang="ja-JP" altLang="en-US" dirty="0">
                <a:solidFill>
                  <a:srgbClr val="FF0000"/>
                </a:solidFill>
              </a:rPr>
              <a:t>使用モデル</a:t>
            </a:r>
            <a:r>
              <a:rPr lang="en-US" altLang="ja-JP" dirty="0">
                <a:solidFill>
                  <a:srgbClr val="FF0000"/>
                </a:solidFill>
              </a:rPr>
              <a:t>: </a:t>
            </a:r>
            <a:r>
              <a:rPr lang="ja-JP" altLang="en-US" b="1" dirty="0">
                <a:solidFill>
                  <a:srgbClr val="FF0000"/>
                </a:solidFill>
              </a:rPr>
              <a:t>画像分類モデル </a:t>
            </a:r>
            <a:r>
              <a:rPr lang="en-US" altLang="ja-JP" b="1" dirty="0">
                <a:solidFill>
                  <a:srgbClr val="FF0000"/>
                </a:solidFill>
              </a:rPr>
              <a:t>EVA02</a:t>
            </a:r>
          </a:p>
          <a:p>
            <a:r>
              <a:rPr lang="ja-JP" altLang="en-US" dirty="0">
                <a:solidFill>
                  <a:srgbClr val="FF0000"/>
                </a:solidFill>
              </a:rPr>
              <a:t>学習データ</a:t>
            </a:r>
            <a:r>
              <a:rPr lang="en-US" altLang="ja-JP" dirty="0">
                <a:solidFill>
                  <a:srgbClr val="FF0000"/>
                </a:solidFill>
              </a:rPr>
              <a:t>: </a:t>
            </a:r>
            <a:r>
              <a:rPr lang="en-US" altLang="ja-JP" b="1" dirty="0">
                <a:solidFill>
                  <a:srgbClr val="FF0000"/>
                </a:solidFill>
              </a:rPr>
              <a:t>ImageNet-1K</a:t>
            </a:r>
            <a:r>
              <a:rPr lang="ja-JP" altLang="en-US" b="1" dirty="0">
                <a:solidFill>
                  <a:srgbClr val="FF0000"/>
                </a:solidFill>
              </a:rPr>
              <a:t>で学習済みのモデル</a:t>
            </a:r>
            <a:r>
              <a:rPr lang="ja-JP" altLang="en-US" dirty="0">
                <a:solidFill>
                  <a:srgbClr val="FF0000"/>
                </a:solidFill>
              </a:rPr>
              <a:t>を利用</a:t>
            </a:r>
            <a:endParaRPr lang="en-US" altLang="ja-JP" dirty="0">
              <a:solidFill>
                <a:srgbClr val="FF0000"/>
              </a:solidFill>
            </a:endParaRPr>
          </a:p>
        </p:txBody>
      </p:sp>
    </p:spTree>
    <p:extLst>
      <p:ext uri="{BB962C8B-B14F-4D97-AF65-F5344CB8AC3E}">
        <p14:creationId xmlns:p14="http://schemas.microsoft.com/office/powerpoint/2010/main" val="314550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97494-55B1-596D-389F-1EB9FCA53EB4}"/>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5509F06-8A93-22C4-09F8-1B9120ACCC0F}"/>
              </a:ext>
            </a:extLst>
          </p:cNvPr>
          <p:cNvSpPr>
            <a:spLocks noGrp="1"/>
          </p:cNvSpPr>
          <p:nvPr>
            <p:ph idx="1"/>
          </p:nvPr>
        </p:nvSpPr>
        <p:spPr>
          <a:xfrm>
            <a:off x="252952" y="821201"/>
            <a:ext cx="8461208" cy="5333166"/>
          </a:xfrm>
        </p:spPr>
        <p:txBody>
          <a:bodyPr>
            <a:normAutofit/>
          </a:bodyPr>
          <a:lstStyle/>
          <a:p>
            <a:pPr marL="0" indent="0">
              <a:buNone/>
            </a:pPr>
            <a:r>
              <a:rPr lang="ja-JP" altLang="en-US" sz="2400" dirty="0"/>
              <a:t>画像分類結果 </a:t>
            </a:r>
            <a:endParaRPr lang="en-US" altLang="ja-JP" sz="2400" dirty="0"/>
          </a:p>
          <a:p>
            <a:pPr>
              <a:buFont typeface="Arial" panose="020B0604020202020204" pitchFamily="34" charset="0"/>
              <a:buChar char="•"/>
            </a:pPr>
            <a:r>
              <a:rPr lang="ja-JP" altLang="en-US" sz="2400" dirty="0"/>
              <a:t>下記のように「</a:t>
            </a:r>
            <a:r>
              <a:rPr lang="ja-JP" altLang="en-US" sz="2400" b="1" dirty="0"/>
              <a:t>上位</a:t>
            </a:r>
            <a:r>
              <a:rPr lang="en-US" altLang="ja-JP" sz="2400" b="1" dirty="0"/>
              <a:t>5</a:t>
            </a:r>
            <a:r>
              <a:rPr lang="ja-JP" altLang="en-US" sz="2400" b="1" dirty="0"/>
              <a:t>位</a:t>
            </a:r>
            <a:r>
              <a:rPr lang="ja-JP" altLang="en-US" sz="2400" dirty="0"/>
              <a:t>」までの分類結果が表示される</a:t>
            </a:r>
          </a:p>
          <a:p>
            <a:pPr>
              <a:buFont typeface="Arial" panose="020B0604020202020204" pitchFamily="34" charset="0"/>
              <a:buChar char="•"/>
            </a:pPr>
            <a:r>
              <a:rPr lang="en-US" altLang="ja-JP" sz="2400" dirty="0"/>
              <a:t>5</a:t>
            </a:r>
            <a:r>
              <a:rPr lang="ja-JP" altLang="en-US" sz="2400" dirty="0"/>
              <a:t>つの結果が表示され、</a:t>
            </a:r>
            <a:r>
              <a:rPr lang="ja-JP" altLang="en-US" sz="2400" b="1" dirty="0"/>
              <a:t>上位のものほど</a:t>
            </a:r>
            <a:r>
              <a:rPr lang="en-US" altLang="ja-JP" sz="2400" dirty="0"/>
              <a:t>AI</a:t>
            </a:r>
            <a:r>
              <a:rPr lang="ja-JP" altLang="en-US" sz="2400" dirty="0"/>
              <a:t>による分類の</a:t>
            </a:r>
            <a:r>
              <a:rPr lang="ja-JP" altLang="en-US" sz="2400" b="1" dirty="0"/>
              <a:t>可能性が高い</a:t>
            </a:r>
            <a:r>
              <a:rPr lang="ja-JP" altLang="en-US" sz="2400" dirty="0"/>
              <a:t>と評価されている</a:t>
            </a:r>
          </a:p>
          <a:p>
            <a:pPr marL="0" indent="0">
              <a:buNone/>
            </a:pPr>
            <a:endParaRPr lang="en-US" altLang="ja-JP" sz="2400"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0BD4C9F5-3AC9-A710-2458-A6A4C328EF7C}"/>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
        <p:nvSpPr>
          <p:cNvPr id="9" name="テキスト ボックス 8">
            <a:extLst>
              <a:ext uri="{FF2B5EF4-FFF2-40B4-BE49-F238E27FC236}">
                <a16:creationId xmlns:a16="http://schemas.microsoft.com/office/drawing/2014/main" id="{2E36E54F-2218-F1B9-B8DF-B187201BF8D9}"/>
              </a:ext>
            </a:extLst>
          </p:cNvPr>
          <p:cNvSpPr txBox="1"/>
          <p:nvPr/>
        </p:nvSpPr>
        <p:spPr>
          <a:xfrm>
            <a:off x="1650097" y="4841905"/>
            <a:ext cx="1107996" cy="461665"/>
          </a:xfrm>
          <a:prstGeom prst="rect">
            <a:avLst/>
          </a:prstGeom>
          <a:noFill/>
        </p:spPr>
        <p:txBody>
          <a:bodyPr wrap="none" rtlCol="0">
            <a:spAutoFit/>
          </a:bodyPr>
          <a:lstStyle/>
          <a:p>
            <a:r>
              <a:rPr kumimoji="1" lang="ja-JP" altLang="en-US" sz="2400" dirty="0"/>
              <a:t>元画像</a:t>
            </a:r>
          </a:p>
        </p:txBody>
      </p:sp>
      <p:pic>
        <p:nvPicPr>
          <p:cNvPr id="5" name="図 4">
            <a:extLst>
              <a:ext uri="{FF2B5EF4-FFF2-40B4-BE49-F238E27FC236}">
                <a16:creationId xmlns:a16="http://schemas.microsoft.com/office/drawing/2014/main" id="{AEFFF7DD-88C7-BBC4-D611-9EB1424B8D99}"/>
              </a:ext>
            </a:extLst>
          </p:cNvPr>
          <p:cNvPicPr>
            <a:picLocks noChangeAspect="1"/>
          </p:cNvPicPr>
          <p:nvPr/>
        </p:nvPicPr>
        <p:blipFill>
          <a:blip r:embed="rId2"/>
          <a:stretch>
            <a:fillRect/>
          </a:stretch>
        </p:blipFill>
        <p:spPr>
          <a:xfrm>
            <a:off x="426421" y="2815182"/>
            <a:ext cx="8516050" cy="973942"/>
          </a:xfrm>
          <a:prstGeom prst="rect">
            <a:avLst/>
          </a:prstGeom>
        </p:spPr>
      </p:pic>
      <p:pic>
        <p:nvPicPr>
          <p:cNvPr id="10" name="図 9" descr="山と湖の景色&#10;&#10;自動的に生成された説明">
            <a:extLst>
              <a:ext uri="{FF2B5EF4-FFF2-40B4-BE49-F238E27FC236}">
                <a16:creationId xmlns:a16="http://schemas.microsoft.com/office/drawing/2014/main" id="{A898FE46-4200-DABE-30B5-51946E43D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61" y="3965432"/>
            <a:ext cx="4016610" cy="2142192"/>
          </a:xfrm>
          <a:prstGeom prst="rect">
            <a:avLst/>
          </a:prstGeom>
        </p:spPr>
      </p:pic>
    </p:spTree>
    <p:extLst>
      <p:ext uri="{BB962C8B-B14F-4D97-AF65-F5344CB8AC3E}">
        <p14:creationId xmlns:p14="http://schemas.microsoft.com/office/powerpoint/2010/main" val="212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BB9B0-3CB2-5F6C-8935-2F0BB6B74ADD}"/>
              </a:ext>
            </a:extLst>
          </p:cNvPr>
          <p:cNvSpPr>
            <a:spLocks noGrp="1"/>
          </p:cNvSpPr>
          <p:nvPr>
            <p:ph type="title"/>
          </p:nvPr>
        </p:nvSpPr>
        <p:spPr/>
        <p:txBody>
          <a:bodyPr>
            <a:normAutofit fontScale="90000"/>
          </a:bodyPr>
          <a:lstStyle/>
          <a:p>
            <a:r>
              <a:rPr kumimoji="1" lang="ja-JP" altLang="en-US" dirty="0"/>
              <a:t>全体まとめ ①</a:t>
            </a:r>
          </a:p>
        </p:txBody>
      </p:sp>
      <p:sp>
        <p:nvSpPr>
          <p:cNvPr id="3" name="コンテンツ プレースホルダー 2">
            <a:extLst>
              <a:ext uri="{FF2B5EF4-FFF2-40B4-BE49-F238E27FC236}">
                <a16:creationId xmlns:a16="http://schemas.microsoft.com/office/drawing/2014/main" id="{8041640C-FFC3-01B0-65E7-3D09A6D50E60}"/>
              </a:ext>
            </a:extLst>
          </p:cNvPr>
          <p:cNvSpPr>
            <a:spLocks noGrp="1"/>
          </p:cNvSpPr>
          <p:nvPr>
            <p:ph idx="1"/>
          </p:nvPr>
        </p:nvSpPr>
        <p:spPr>
          <a:xfrm>
            <a:off x="321845" y="846252"/>
            <a:ext cx="8461208" cy="6011747"/>
          </a:xfrm>
        </p:spPr>
        <p:txBody>
          <a:bodyPr>
            <a:normAutofit fontScale="62500" lnSpcReduction="20000"/>
          </a:bodyPr>
          <a:lstStyle/>
          <a:p>
            <a:pPr marL="0" indent="0">
              <a:buNone/>
            </a:pPr>
            <a:r>
              <a:rPr kumimoji="1" lang="ja-JP" altLang="en-US" b="1" u="sng" dirty="0"/>
              <a:t>ディープラーニングの学習済みモデル</a:t>
            </a:r>
            <a:endParaRPr kumimoji="1" lang="en-US" altLang="ja-JP" b="1" u="sng" dirty="0"/>
          </a:p>
          <a:p>
            <a:r>
              <a:rPr kumimoji="1" lang="ja-JP" altLang="en-US" dirty="0"/>
              <a:t>大規模データセットで学習済み</a:t>
            </a:r>
          </a:p>
          <a:p>
            <a:r>
              <a:rPr kumimoji="1" lang="ja-JP" altLang="en-US" dirty="0"/>
              <a:t>ニューラルネットワークの最適化済みのパラメータ（重み、バイアスなど）</a:t>
            </a:r>
          </a:p>
          <a:p>
            <a:r>
              <a:rPr kumimoji="1" lang="ja-JP" altLang="en-US" dirty="0"/>
              <a:t>特定のタスクに特化して最適化</a:t>
            </a:r>
          </a:p>
          <a:p>
            <a:r>
              <a:rPr kumimoji="1" lang="ja-JP" altLang="en-US" dirty="0"/>
              <a:t>転移学習やファインチューニングで異なるタスクにも適用可能</a:t>
            </a:r>
          </a:p>
          <a:p>
            <a:pPr marL="0" indent="0">
              <a:buNone/>
            </a:pPr>
            <a:endParaRPr kumimoji="1" lang="en-US" altLang="ja-JP" dirty="0"/>
          </a:p>
          <a:p>
            <a:pPr marL="0" indent="0">
              <a:buNone/>
            </a:pPr>
            <a:r>
              <a:rPr kumimoji="1" lang="ja-JP" altLang="en-US" b="1" u="sng" dirty="0"/>
              <a:t>ディープラーニングの学習済みモデルの活用メリット</a:t>
            </a:r>
            <a:endParaRPr kumimoji="1" lang="en-US" altLang="ja-JP" b="1" u="sng" dirty="0"/>
          </a:p>
          <a:p>
            <a:r>
              <a:rPr kumimoji="1" lang="ja-JP" altLang="en-US" dirty="0"/>
              <a:t>コスト削減</a:t>
            </a:r>
            <a:r>
              <a:rPr kumimoji="1" lang="en-US" altLang="ja-JP" dirty="0"/>
              <a:t>: </a:t>
            </a:r>
            <a:r>
              <a:rPr kumimoji="1" lang="ja-JP" altLang="en-US" dirty="0"/>
              <a:t>大規模データセットでの学習により時間や手間が省ける</a:t>
            </a:r>
          </a:p>
          <a:p>
            <a:r>
              <a:rPr kumimoji="1" lang="ja-JP" altLang="en-US" dirty="0"/>
              <a:t>高い性能</a:t>
            </a:r>
          </a:p>
          <a:p>
            <a:r>
              <a:rPr kumimoji="1" lang="ja-JP" altLang="en-US" dirty="0"/>
              <a:t>転移学習やファインチューニングによる再利用と適用</a:t>
            </a:r>
          </a:p>
          <a:p>
            <a:pPr marL="0" indent="0">
              <a:buNone/>
            </a:pPr>
            <a:endParaRPr kumimoji="1" lang="en-US" altLang="ja-JP" dirty="0"/>
          </a:p>
          <a:p>
            <a:pPr marL="0" indent="0">
              <a:buNone/>
            </a:pPr>
            <a:r>
              <a:rPr kumimoji="1" lang="en-US" altLang="ja-JP" b="1" u="sng" dirty="0"/>
              <a:t>ImageNet-1K</a:t>
            </a:r>
            <a:r>
              <a:rPr kumimoji="1" lang="ja-JP" altLang="en-US" b="1" u="sng" dirty="0"/>
              <a:t>の学習済みモデル</a:t>
            </a:r>
            <a:endParaRPr kumimoji="1" lang="en-US" altLang="ja-JP" b="1" u="sng" dirty="0"/>
          </a:p>
          <a:p>
            <a:r>
              <a:rPr kumimoji="1" lang="ja-JP" altLang="en-US" dirty="0" smtClean="0"/>
              <a:t>数百万枚</a:t>
            </a:r>
            <a:r>
              <a:rPr kumimoji="1" lang="ja-JP" altLang="en-US" dirty="0"/>
              <a:t>の画像と</a:t>
            </a:r>
            <a:r>
              <a:rPr kumimoji="1" lang="en-US" altLang="ja-JP" dirty="0"/>
              <a:t>1,000</a:t>
            </a:r>
            <a:r>
              <a:rPr kumimoji="1" lang="ja-JP" altLang="en-US" dirty="0"/>
              <a:t>種類のカテゴリを持つデータセット</a:t>
            </a:r>
          </a:p>
          <a:p>
            <a:r>
              <a:rPr kumimoji="1" lang="ja-JP" altLang="en-US" dirty="0"/>
              <a:t>日常の物体や生物をはじめとする多様なカテゴリを網羅</a:t>
            </a:r>
          </a:p>
          <a:p>
            <a:r>
              <a:rPr kumimoji="1" lang="ja-JP" altLang="en-US" dirty="0"/>
              <a:t>画像分類の最新技術の試験、専用モデルの適用、転移学習・ファインチューニングの利用が可能</a:t>
            </a:r>
          </a:p>
        </p:txBody>
      </p:sp>
      <p:sp>
        <p:nvSpPr>
          <p:cNvPr id="4" name="スライド番号プレースホルダー 3">
            <a:extLst>
              <a:ext uri="{FF2B5EF4-FFF2-40B4-BE49-F238E27FC236}">
                <a16:creationId xmlns:a16="http://schemas.microsoft.com/office/drawing/2014/main" id="{D45A7558-BD30-A784-C974-EC25D6CE2A61}"/>
              </a:ext>
            </a:extLst>
          </p:cNvPr>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416909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BB9B0-3CB2-5F6C-8935-2F0BB6B74ADD}"/>
              </a:ext>
            </a:extLst>
          </p:cNvPr>
          <p:cNvSpPr>
            <a:spLocks noGrp="1"/>
          </p:cNvSpPr>
          <p:nvPr>
            <p:ph type="title"/>
          </p:nvPr>
        </p:nvSpPr>
        <p:spPr/>
        <p:txBody>
          <a:bodyPr>
            <a:normAutofit fontScale="90000"/>
          </a:bodyPr>
          <a:lstStyle/>
          <a:p>
            <a:r>
              <a:rPr kumimoji="1" lang="ja-JP" altLang="en-US" dirty="0"/>
              <a:t>全体まとめ ②</a:t>
            </a:r>
          </a:p>
        </p:txBody>
      </p:sp>
      <p:sp>
        <p:nvSpPr>
          <p:cNvPr id="3" name="コンテンツ プレースホルダー 2">
            <a:extLst>
              <a:ext uri="{FF2B5EF4-FFF2-40B4-BE49-F238E27FC236}">
                <a16:creationId xmlns:a16="http://schemas.microsoft.com/office/drawing/2014/main" id="{8041640C-FFC3-01B0-65E7-3D09A6D50E60}"/>
              </a:ext>
            </a:extLst>
          </p:cNvPr>
          <p:cNvSpPr>
            <a:spLocks noGrp="1"/>
          </p:cNvSpPr>
          <p:nvPr>
            <p:ph idx="1"/>
          </p:nvPr>
        </p:nvSpPr>
        <p:spPr/>
        <p:txBody>
          <a:bodyPr>
            <a:normAutofit lnSpcReduction="10000"/>
          </a:bodyPr>
          <a:lstStyle/>
          <a:p>
            <a:pPr marL="0" indent="0">
              <a:buNone/>
            </a:pPr>
            <a:r>
              <a:rPr kumimoji="1" lang="en-US" altLang="ja-JP" sz="1800" b="1" u="sng" dirty="0" err="1"/>
              <a:t>Tkinter</a:t>
            </a:r>
            <a:r>
              <a:rPr kumimoji="1" lang="ja-JP" altLang="en-US" sz="1800" b="1" u="sng" dirty="0"/>
              <a:t>の基本</a:t>
            </a:r>
            <a:endParaRPr kumimoji="1" lang="en-US" altLang="ja-JP" sz="1800" b="1" u="sng" dirty="0"/>
          </a:p>
          <a:p>
            <a:r>
              <a:rPr kumimoji="1" lang="en-US" altLang="ja-JP" sz="1800" dirty="0"/>
              <a:t>Python</a:t>
            </a:r>
            <a:r>
              <a:rPr kumimoji="1" lang="ja-JP" altLang="en-US" sz="1800" dirty="0"/>
              <a:t>の標準ライブラリに含まれる</a:t>
            </a:r>
            <a:r>
              <a:rPr kumimoji="1" lang="en-US" altLang="ja-JP" sz="1800" dirty="0"/>
              <a:t>GUI</a:t>
            </a:r>
            <a:r>
              <a:rPr kumimoji="1" lang="ja-JP" altLang="en-US" sz="1800" dirty="0"/>
              <a:t>ツールキット</a:t>
            </a:r>
          </a:p>
          <a:p>
            <a:r>
              <a:rPr kumimoji="1" lang="ja-JP" altLang="en-US" sz="1800" dirty="0"/>
              <a:t>ウィンドウの作成、多彩なウィジェットの利用、ユーザーアクションへの応答などのイベントハンドリングが可能</a:t>
            </a:r>
          </a:p>
          <a:p>
            <a:pPr marL="0" indent="0">
              <a:buNone/>
            </a:pPr>
            <a:endParaRPr kumimoji="1" lang="ja-JP" altLang="en-US" sz="1800" dirty="0"/>
          </a:p>
          <a:p>
            <a:pPr marL="0" indent="0">
              <a:buNone/>
            </a:pPr>
            <a:r>
              <a:rPr kumimoji="1" lang="en-US" altLang="ja-JP" sz="1800" b="1" u="sng" dirty="0"/>
              <a:t>Trinket</a:t>
            </a:r>
            <a:r>
              <a:rPr kumimoji="1" lang="ja-JP" altLang="en-US" sz="1800" b="1" u="sng" dirty="0"/>
              <a:t>によるファイル選択プログラムの例</a:t>
            </a:r>
            <a:endParaRPr kumimoji="1" lang="en-US" altLang="ja-JP" sz="1800" b="1" u="sng" dirty="0"/>
          </a:p>
          <a:p>
            <a:r>
              <a:rPr kumimoji="1" lang="en-US" altLang="ja-JP" sz="1800" dirty="0" err="1"/>
              <a:t>tkinter</a:t>
            </a:r>
            <a:r>
              <a:rPr kumimoji="1" lang="ja-JP" altLang="en-US" sz="1800" dirty="0"/>
              <a:t>モジュールとファイルダイアログのインポート</a:t>
            </a:r>
          </a:p>
          <a:p>
            <a:r>
              <a:rPr kumimoji="1" lang="ja-JP" altLang="en-US" sz="1800" dirty="0"/>
              <a:t>メインウィンドウの作成</a:t>
            </a:r>
          </a:p>
          <a:p>
            <a:r>
              <a:rPr kumimoji="1" lang="ja-JP" altLang="en-US" sz="1800" dirty="0"/>
              <a:t>ファイルダイアログとラベルの作成</a:t>
            </a:r>
          </a:p>
          <a:p>
            <a:r>
              <a:rPr kumimoji="1" lang="ja-JP" altLang="en-US" sz="1800" dirty="0"/>
              <a:t>イベントループの開始</a:t>
            </a:r>
          </a:p>
          <a:p>
            <a:pPr marL="0" indent="0">
              <a:buNone/>
            </a:pPr>
            <a:endParaRPr kumimoji="1" lang="ja-JP" altLang="en-US" sz="1800" dirty="0"/>
          </a:p>
          <a:p>
            <a:pPr marL="0" indent="0">
              <a:buNone/>
            </a:pPr>
            <a:r>
              <a:rPr kumimoji="1" lang="en-US" altLang="ja-JP" sz="1800" b="1" u="sng" dirty="0"/>
              <a:t>GUI</a:t>
            </a:r>
            <a:r>
              <a:rPr kumimoji="1" lang="ja-JP" altLang="en-US" sz="1800" b="1" u="sng" dirty="0"/>
              <a:t>のメリット</a:t>
            </a:r>
            <a:endParaRPr kumimoji="1" lang="en-US" altLang="ja-JP" sz="1800" b="1" u="sng" dirty="0"/>
          </a:p>
          <a:p>
            <a:r>
              <a:rPr kumimoji="1" lang="ja-JP" altLang="en-US" sz="1800" dirty="0"/>
              <a:t>視覚的で直感的な操作が可能</a:t>
            </a:r>
          </a:p>
          <a:p>
            <a:r>
              <a:rPr kumimoji="1" lang="ja-JP" altLang="en-US" sz="1800" dirty="0"/>
              <a:t>ユーザーの使いやすさが向上</a:t>
            </a:r>
          </a:p>
        </p:txBody>
      </p:sp>
      <p:sp>
        <p:nvSpPr>
          <p:cNvPr id="4" name="スライド番号プレースホルダー 3">
            <a:extLst>
              <a:ext uri="{FF2B5EF4-FFF2-40B4-BE49-F238E27FC236}">
                <a16:creationId xmlns:a16="http://schemas.microsoft.com/office/drawing/2014/main" id="{D45A7558-BD30-A784-C974-EC25D6CE2A61}"/>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Tree>
    <p:extLst>
      <p:ext uri="{BB962C8B-B14F-4D97-AF65-F5344CB8AC3E}">
        <p14:creationId xmlns:p14="http://schemas.microsoft.com/office/powerpoint/2010/main" val="342752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57583" y="422704"/>
            <a:ext cx="6355868" cy="4340462"/>
          </a:xfrm>
        </p:spPr>
        <p:txBody>
          <a:bodyPr>
            <a:noAutofit/>
          </a:bodyPr>
          <a:lstStyle/>
          <a:p>
            <a:pPr marL="0" indent="0">
              <a:buNone/>
            </a:pPr>
            <a:r>
              <a:rPr lang="ja-JP" altLang="en-US" sz="2000" b="1" dirty="0">
                <a:solidFill>
                  <a:srgbClr val="374151"/>
                </a:solidFill>
                <a:latin typeface="Söhne"/>
              </a:rPr>
              <a:t>① 実用的なスキルの習得</a:t>
            </a:r>
            <a:r>
              <a:rPr lang="en-US" altLang="ja-JP" sz="2000" dirty="0">
                <a:solidFill>
                  <a:srgbClr val="374151"/>
                </a:solidFill>
                <a:latin typeface="Söhne"/>
              </a:rPr>
              <a:t>:</a:t>
            </a:r>
          </a:p>
          <a:p>
            <a:pPr marL="0" indent="0">
              <a:buNone/>
            </a:pPr>
            <a:r>
              <a:rPr lang="en-US" altLang="ja-JP" sz="2000" dirty="0">
                <a:solidFill>
                  <a:srgbClr val="374151"/>
                </a:solidFill>
                <a:latin typeface="Söhne"/>
              </a:rPr>
              <a:t>    </a:t>
            </a:r>
            <a:r>
              <a:rPr lang="ja-JP" altLang="en-US" sz="2000" dirty="0">
                <a:solidFill>
                  <a:srgbClr val="374151"/>
                </a:solidFill>
                <a:latin typeface="Söhne"/>
              </a:rPr>
              <a:t>学習済みモデルの利点や活用方法を理解し、実際の問題に適用する能力を身につけることができます。これにより、新しい技術の評価、または特定のタスクの実行がスムースに行えるようになります。</a:t>
            </a:r>
          </a:p>
          <a:p>
            <a:pPr marL="0" indent="0">
              <a:buNone/>
            </a:pPr>
            <a:r>
              <a:rPr lang="ja-JP" altLang="en-US" sz="2000" b="1" dirty="0">
                <a:solidFill>
                  <a:srgbClr val="374151"/>
                </a:solidFill>
                <a:latin typeface="Söhne"/>
              </a:rPr>
              <a:t>② コストと時間の節約</a:t>
            </a:r>
            <a:endParaRPr lang="en-US" altLang="ja-JP" sz="2000" b="1" dirty="0">
              <a:solidFill>
                <a:srgbClr val="374151"/>
              </a:solidFill>
              <a:latin typeface="Söhne"/>
            </a:endParaRPr>
          </a:p>
          <a:p>
            <a:pPr marL="0" indent="0">
              <a:buNone/>
            </a:pPr>
            <a:r>
              <a:rPr lang="en-US" altLang="ja-JP" sz="2000" dirty="0">
                <a:solidFill>
                  <a:srgbClr val="374151"/>
                </a:solidFill>
                <a:latin typeface="Söhne"/>
              </a:rPr>
              <a:t>    </a:t>
            </a:r>
            <a:r>
              <a:rPr lang="ja-JP" altLang="en-US" sz="2000" dirty="0">
                <a:solidFill>
                  <a:srgbClr val="374151"/>
                </a:solidFill>
                <a:latin typeface="Söhne"/>
              </a:rPr>
              <a:t>学習済みモデルの利点は、新しいモデルを最初から訓練するよりもコストがかからず、高い性能を持つモデルを利用できることです。</a:t>
            </a:r>
            <a:endParaRPr lang="en-US" altLang="ja-JP" sz="2000" dirty="0">
              <a:solidFill>
                <a:srgbClr val="374151"/>
              </a:solidFill>
              <a:latin typeface="Söhne"/>
            </a:endParaRPr>
          </a:p>
          <a:p>
            <a:pPr marL="0" indent="0">
              <a:buNone/>
            </a:pPr>
            <a:r>
              <a:rPr lang="ja-JP" altLang="en-US" sz="2000" b="1" dirty="0">
                <a:solidFill>
                  <a:srgbClr val="374151"/>
                </a:solidFill>
                <a:latin typeface="Söhne"/>
              </a:rPr>
              <a:t>③ プログラミングのスキル向上</a:t>
            </a:r>
            <a:endParaRPr lang="en-US" altLang="ja-JP" sz="2000" b="1" dirty="0">
              <a:solidFill>
                <a:srgbClr val="374151"/>
              </a:solidFill>
              <a:latin typeface="Söhne"/>
            </a:endParaRPr>
          </a:p>
          <a:p>
            <a:pPr marL="0" indent="0">
              <a:buNone/>
            </a:pPr>
            <a:r>
              <a:rPr lang="en-US" altLang="ja-JP" sz="2000" dirty="0">
                <a:solidFill>
                  <a:srgbClr val="374151"/>
                </a:solidFill>
                <a:latin typeface="Söhne"/>
              </a:rPr>
              <a:t>    </a:t>
            </a:r>
            <a:r>
              <a:rPr lang="en-US" altLang="ja-JP" sz="2000" dirty="0" err="1">
                <a:solidFill>
                  <a:srgbClr val="374151"/>
                </a:solidFill>
                <a:latin typeface="Söhne"/>
              </a:rPr>
              <a:t>Tkinter</a:t>
            </a:r>
            <a:r>
              <a:rPr lang="ja-JP" altLang="en-US" sz="2000" dirty="0">
                <a:solidFill>
                  <a:srgbClr val="374151"/>
                </a:solidFill>
                <a:latin typeface="Söhne"/>
              </a:rPr>
              <a:t>を使用した</a:t>
            </a:r>
            <a:r>
              <a:rPr lang="en-US" altLang="ja-JP" sz="2000" dirty="0">
                <a:solidFill>
                  <a:srgbClr val="374151"/>
                </a:solidFill>
                <a:latin typeface="Söhne"/>
              </a:rPr>
              <a:t>GUI</a:t>
            </a:r>
            <a:r>
              <a:rPr lang="ja-JP" altLang="en-US" sz="2000" dirty="0">
                <a:solidFill>
                  <a:srgbClr val="374151"/>
                </a:solidFill>
                <a:latin typeface="Söhne"/>
              </a:rPr>
              <a:t>の基本的な作成方法を学ぶことで、ユーザーフレンドリーなアプリケーションを開発する能力を向上させることができます。</a:t>
            </a:r>
          </a:p>
          <a:p>
            <a:pPr marL="0" indent="0">
              <a:buNone/>
            </a:pPr>
            <a:r>
              <a:rPr lang="ja-JP" altLang="en-US" sz="2000" b="1" dirty="0">
                <a:solidFill>
                  <a:srgbClr val="374151"/>
                </a:solidFill>
                <a:latin typeface="Söhne"/>
              </a:rPr>
              <a:t>④ ユーザビリティの理解</a:t>
            </a:r>
            <a:endParaRPr lang="en-US" altLang="ja-JP" sz="2000" b="1" dirty="0">
              <a:solidFill>
                <a:srgbClr val="374151"/>
              </a:solidFill>
              <a:latin typeface="Söhne"/>
            </a:endParaRPr>
          </a:p>
          <a:p>
            <a:pPr marL="0" indent="0">
              <a:buNone/>
            </a:pPr>
            <a:r>
              <a:rPr lang="en-US" altLang="ja-JP" sz="2000" dirty="0">
                <a:solidFill>
                  <a:srgbClr val="374151"/>
                </a:solidFill>
                <a:latin typeface="Söhne"/>
              </a:rPr>
              <a:t>    GUI</a:t>
            </a:r>
            <a:r>
              <a:rPr lang="ja-JP" altLang="en-US" sz="2000" dirty="0">
                <a:solidFill>
                  <a:srgbClr val="374151"/>
                </a:solidFill>
                <a:latin typeface="Söhne"/>
              </a:rPr>
              <a:t>の利点を学ぶことで、ユーザビリティの重要性を理解し、これを</a:t>
            </a:r>
            <a:r>
              <a:rPr lang="ja-JP" altLang="en-US" sz="2000">
                <a:solidFill>
                  <a:srgbClr val="374151"/>
                </a:solidFill>
                <a:latin typeface="Söhne"/>
              </a:rPr>
              <a:t>自身のスキルに</a:t>
            </a:r>
            <a:r>
              <a:rPr lang="ja-JP" altLang="en-US" sz="2000" dirty="0">
                <a:solidFill>
                  <a:srgbClr val="374151"/>
                </a:solidFill>
                <a:latin typeface="Söhne"/>
              </a:rPr>
              <a:t>取り入れることができます。</a:t>
            </a:r>
            <a:endParaRPr lang="en-US" altLang="ja-JP" sz="20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29</a:t>
            </a:fld>
            <a:endParaRPr kumimoji="1" lang="ja-JP" altLang="en-US" dirty="0"/>
          </a:p>
        </p:txBody>
      </p:sp>
    </p:spTree>
    <p:extLst>
      <p:ext uri="{BB962C8B-B14F-4D97-AF65-F5344CB8AC3E}">
        <p14:creationId xmlns:p14="http://schemas.microsoft.com/office/powerpoint/2010/main" val="29545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351314"/>
            <a:ext cx="5098010" cy="4370162"/>
          </a:xfrm>
        </p:spPr>
        <p:txBody>
          <a:bodyPr>
            <a:normAutofit/>
          </a:bodyPr>
          <a:lstStyle/>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イントロダクション</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ディープラーニングの学習済みモデル、画像分類</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en-US" altLang="ja-JP" sz="2400" dirty="0" err="1">
                <a:latin typeface="ＭＳ ゴシック" panose="020B0609070205080204" pitchFamily="49" charset="-128"/>
                <a:ea typeface="ＭＳ ゴシック" panose="020B0609070205080204" pitchFamily="49" charset="-128"/>
              </a:rPr>
              <a:t>tkinter</a:t>
            </a:r>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の基本的な利用方法</a:t>
            </a: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726976" y="1741337"/>
            <a:ext cx="7548059" cy="2387918"/>
          </a:xfrm>
        </p:spPr>
        <p:txBody>
          <a:bodyPr anchor="b">
            <a:normAutofit/>
          </a:bodyPr>
          <a:lstStyle/>
          <a:p>
            <a:r>
              <a:rPr lang="en-US" altLang="ja-JP" sz="4500" dirty="0">
                <a:solidFill>
                  <a:schemeClr val="tx2"/>
                </a:solidFill>
              </a:rPr>
              <a:t>5-1. </a:t>
            </a:r>
            <a:r>
              <a:rPr lang="ja-JP" altLang="en-US" sz="4500" dirty="0">
                <a:solidFill>
                  <a:schemeClr val="tx2"/>
                </a:solidFill>
              </a:rPr>
              <a:t>イントロダクション</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079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D88448-5387-4E74-054E-FE4A6FF17DB0}"/>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3" name="楕円 2">
            <a:extLst>
              <a:ext uri="{FF2B5EF4-FFF2-40B4-BE49-F238E27FC236}">
                <a16:creationId xmlns:a16="http://schemas.microsoft.com/office/drawing/2014/main" id="{18C52FDA-87AF-9D72-9259-A41E1F8A2557}"/>
              </a:ext>
            </a:extLst>
          </p:cNvPr>
          <p:cNvSpPr/>
          <p:nvPr/>
        </p:nvSpPr>
        <p:spPr>
          <a:xfrm>
            <a:off x="397042" y="511342"/>
            <a:ext cx="7760369" cy="61240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621E9C86-3AAD-96FF-7762-AF28CE5C1859}"/>
              </a:ext>
            </a:extLst>
          </p:cNvPr>
          <p:cNvSpPr/>
          <p:nvPr/>
        </p:nvSpPr>
        <p:spPr>
          <a:xfrm>
            <a:off x="986589" y="1822785"/>
            <a:ext cx="6671511" cy="45900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知的な</a:t>
            </a:r>
            <a:r>
              <a:rPr kumimoji="1" lang="en-US" altLang="ja-JP"/>
              <a:t>IT</a:t>
            </a:r>
            <a:r>
              <a:rPr kumimoji="1" lang="ja-JP" altLang="en-US"/>
              <a:t>システム</a:t>
            </a:r>
          </a:p>
        </p:txBody>
      </p:sp>
      <p:sp>
        <p:nvSpPr>
          <p:cNvPr id="5" name="楕円 4">
            <a:extLst>
              <a:ext uri="{FF2B5EF4-FFF2-40B4-BE49-F238E27FC236}">
                <a16:creationId xmlns:a16="http://schemas.microsoft.com/office/drawing/2014/main" id="{6B81A2B0-10EA-896E-F9E1-584D80B29865}"/>
              </a:ext>
            </a:extLst>
          </p:cNvPr>
          <p:cNvSpPr/>
          <p:nvPr/>
        </p:nvSpPr>
        <p:spPr>
          <a:xfrm>
            <a:off x="1576136" y="3200400"/>
            <a:ext cx="5528511" cy="30698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9E15F69-62D3-E941-EB06-2A332BD1C6E9}"/>
              </a:ext>
            </a:extLst>
          </p:cNvPr>
          <p:cNvSpPr txBox="1"/>
          <p:nvPr/>
        </p:nvSpPr>
        <p:spPr>
          <a:xfrm>
            <a:off x="2992855" y="1009392"/>
            <a:ext cx="4572000" cy="461665"/>
          </a:xfrm>
          <a:prstGeom prst="rect">
            <a:avLst/>
          </a:prstGeom>
          <a:noFill/>
        </p:spPr>
        <p:txBody>
          <a:bodyPr wrap="square">
            <a:spAutoFit/>
          </a:bodyPr>
          <a:lstStyle/>
          <a:p>
            <a:r>
              <a:rPr lang="ja-JP" altLang="en-US" sz="2400" dirty="0"/>
              <a:t>知的なITシステム</a:t>
            </a:r>
          </a:p>
        </p:txBody>
      </p:sp>
      <p:sp>
        <p:nvSpPr>
          <p:cNvPr id="8" name="テキスト ボックス 7">
            <a:extLst>
              <a:ext uri="{FF2B5EF4-FFF2-40B4-BE49-F238E27FC236}">
                <a16:creationId xmlns:a16="http://schemas.microsoft.com/office/drawing/2014/main" id="{D94A4BDA-D25E-4F04-E9DB-68EF07375D91}"/>
              </a:ext>
            </a:extLst>
          </p:cNvPr>
          <p:cNvSpPr txBox="1"/>
          <p:nvPr/>
        </p:nvSpPr>
        <p:spPr>
          <a:xfrm>
            <a:off x="3519236" y="356877"/>
            <a:ext cx="1415772" cy="461665"/>
          </a:xfrm>
          <a:prstGeom prst="rect">
            <a:avLst/>
          </a:prstGeom>
          <a:solidFill>
            <a:schemeClr val="bg1"/>
          </a:solid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人工知能</a:t>
            </a:r>
          </a:p>
        </p:txBody>
      </p:sp>
      <p:sp>
        <p:nvSpPr>
          <p:cNvPr id="9" name="テキスト ボックス 8">
            <a:extLst>
              <a:ext uri="{FF2B5EF4-FFF2-40B4-BE49-F238E27FC236}">
                <a16:creationId xmlns:a16="http://schemas.microsoft.com/office/drawing/2014/main" id="{6FB3AF90-AED7-A1EF-F91B-E539F950854D}"/>
              </a:ext>
            </a:extLst>
          </p:cNvPr>
          <p:cNvSpPr txBox="1"/>
          <p:nvPr/>
        </p:nvSpPr>
        <p:spPr>
          <a:xfrm>
            <a:off x="3569340" y="1678750"/>
            <a:ext cx="1415772" cy="461665"/>
          </a:xfrm>
          <a:prstGeom prst="rect">
            <a:avLst/>
          </a:prstGeom>
          <a:solidFill>
            <a:schemeClr val="bg1"/>
          </a:solid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機械学習</a:t>
            </a:r>
          </a:p>
        </p:txBody>
      </p:sp>
      <p:sp>
        <p:nvSpPr>
          <p:cNvPr id="11" name="テキスト ボックス 10">
            <a:extLst>
              <a:ext uri="{FF2B5EF4-FFF2-40B4-BE49-F238E27FC236}">
                <a16:creationId xmlns:a16="http://schemas.microsoft.com/office/drawing/2014/main" id="{8863FEF5-D42A-F289-05F0-8D2DB1334356}"/>
              </a:ext>
            </a:extLst>
          </p:cNvPr>
          <p:cNvSpPr txBox="1"/>
          <p:nvPr/>
        </p:nvSpPr>
        <p:spPr>
          <a:xfrm>
            <a:off x="2195763" y="2316409"/>
            <a:ext cx="4565984" cy="830997"/>
          </a:xfrm>
          <a:prstGeom prst="rect">
            <a:avLst/>
          </a:prstGeom>
          <a:noFill/>
        </p:spPr>
        <p:txBody>
          <a:bodyPr wrap="square">
            <a:spAutoFit/>
          </a:bodyPr>
          <a:lstStyle/>
          <a:p>
            <a:r>
              <a:rPr lang="ja-JP" altLang="en-US" sz="2400" dirty="0"/>
              <a:t>データから学習し、知的能力を向上</a:t>
            </a:r>
          </a:p>
        </p:txBody>
      </p:sp>
      <p:sp>
        <p:nvSpPr>
          <p:cNvPr id="12" name="テキスト ボックス 11">
            <a:extLst>
              <a:ext uri="{FF2B5EF4-FFF2-40B4-BE49-F238E27FC236}">
                <a16:creationId xmlns:a16="http://schemas.microsoft.com/office/drawing/2014/main" id="{AB32A786-4DB9-526E-EE94-0404FBED5B11}"/>
              </a:ext>
            </a:extLst>
          </p:cNvPr>
          <p:cNvSpPr txBox="1"/>
          <p:nvPr/>
        </p:nvSpPr>
        <p:spPr>
          <a:xfrm>
            <a:off x="2845016" y="3111713"/>
            <a:ext cx="2954655" cy="461665"/>
          </a:xfrm>
          <a:prstGeom prst="rect">
            <a:avLst/>
          </a:prstGeom>
          <a:solidFill>
            <a:schemeClr val="bg1"/>
          </a:solid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ディープラーニング</a:t>
            </a:r>
          </a:p>
        </p:txBody>
      </p:sp>
      <p:sp>
        <p:nvSpPr>
          <p:cNvPr id="14" name="テキスト ボックス 13">
            <a:extLst>
              <a:ext uri="{FF2B5EF4-FFF2-40B4-BE49-F238E27FC236}">
                <a16:creationId xmlns:a16="http://schemas.microsoft.com/office/drawing/2014/main" id="{21669F09-56C6-8A47-4557-C3ED0AC72B6E}"/>
              </a:ext>
            </a:extLst>
          </p:cNvPr>
          <p:cNvSpPr txBox="1"/>
          <p:nvPr/>
        </p:nvSpPr>
        <p:spPr>
          <a:xfrm>
            <a:off x="2189747" y="3978921"/>
            <a:ext cx="4572000" cy="1200329"/>
          </a:xfrm>
          <a:prstGeom prst="rect">
            <a:avLst/>
          </a:prstGeom>
          <a:noFill/>
        </p:spPr>
        <p:txBody>
          <a:bodyPr wrap="square">
            <a:spAutoFit/>
          </a:bodyPr>
          <a:lstStyle/>
          <a:p>
            <a:r>
              <a:rPr lang="ja-JP" altLang="en-US" sz="2400" dirty="0"/>
              <a:t>データから学習し、複雑なタスクを実行。多層のニューラルネットワークを使用</a:t>
            </a:r>
          </a:p>
        </p:txBody>
      </p:sp>
    </p:spTree>
    <p:extLst>
      <p:ext uri="{BB962C8B-B14F-4D97-AF65-F5344CB8AC3E}">
        <p14:creationId xmlns:p14="http://schemas.microsoft.com/office/powerpoint/2010/main" val="151779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FB4C9A-9A7B-C8A3-71D4-C2E7AD40692B}"/>
              </a:ext>
            </a:extLst>
          </p:cNvPr>
          <p:cNvSpPr>
            <a:spLocks noGrp="1"/>
          </p:cNvSpPr>
          <p:nvPr>
            <p:ph type="title"/>
          </p:nvPr>
        </p:nvSpPr>
        <p:spPr/>
        <p:txBody>
          <a:bodyPr>
            <a:normAutofit fontScale="90000"/>
          </a:bodyPr>
          <a:lstStyle/>
          <a:p>
            <a:r>
              <a:rPr kumimoji="1" lang="en-US" altLang="ja-JP" sz="3200" dirty="0"/>
              <a:t>Python </a:t>
            </a:r>
            <a:r>
              <a:rPr kumimoji="1" lang="ja-JP" altLang="en-US" sz="3200" dirty="0"/>
              <a:t>言語</a:t>
            </a:r>
            <a:r>
              <a:rPr lang="ja-JP" altLang="en-US" sz="3200" dirty="0"/>
              <a:t>が広く使用されている理由</a:t>
            </a:r>
            <a:endParaRPr kumimoji="1" lang="ja-JP" altLang="en-US" dirty="0"/>
          </a:p>
        </p:txBody>
      </p:sp>
      <p:sp>
        <p:nvSpPr>
          <p:cNvPr id="3" name="コンテンツ プレースホルダー 2">
            <a:extLst>
              <a:ext uri="{FF2B5EF4-FFF2-40B4-BE49-F238E27FC236}">
                <a16:creationId xmlns:a16="http://schemas.microsoft.com/office/drawing/2014/main" id="{49FF1780-19A9-6837-B947-106A46AAC403}"/>
              </a:ext>
            </a:extLst>
          </p:cNvPr>
          <p:cNvSpPr>
            <a:spLocks noGrp="1"/>
          </p:cNvSpPr>
          <p:nvPr>
            <p:ph idx="1"/>
          </p:nvPr>
        </p:nvSpPr>
        <p:spPr/>
        <p:txBody>
          <a:bodyPr>
            <a:noAutofit/>
          </a:bodyPr>
          <a:lstStyle/>
          <a:p>
            <a:pPr marL="0" indent="0">
              <a:buNone/>
            </a:pPr>
            <a:r>
              <a:rPr kumimoji="1" lang="ja-JP" altLang="en-US" sz="2000" b="1" u="sng" dirty="0"/>
              <a:t>文法のシンプルさ</a:t>
            </a:r>
            <a:r>
              <a:rPr kumimoji="1" lang="en-US" altLang="ja-JP" sz="2000" b="1" u="sng" dirty="0"/>
              <a:t> </a:t>
            </a:r>
          </a:p>
          <a:p>
            <a:r>
              <a:rPr lang="en-US" altLang="ja-JP" sz="2000" b="1" i="0" dirty="0">
                <a:effectLst/>
                <a:latin typeface="メイリオ" panose="020B0604030504040204" pitchFamily="50" charset="-128"/>
              </a:rPr>
              <a:t>Python</a:t>
            </a:r>
            <a:r>
              <a:rPr lang="en-US" altLang="ja-JP" sz="2000" b="0" i="0" dirty="0">
                <a:effectLst/>
                <a:latin typeface="メイリオ" panose="020B0604030504040204" pitchFamily="50" charset="-128"/>
              </a:rPr>
              <a:t> </a:t>
            </a:r>
            <a:r>
              <a:rPr lang="ja-JP" altLang="en-US" sz="2000" b="0" i="0" dirty="0">
                <a:effectLst/>
                <a:latin typeface="メイリオ" panose="020B0604030504040204" pitchFamily="50" charset="-128"/>
              </a:rPr>
              <a:t>は</a:t>
            </a:r>
            <a:r>
              <a:rPr lang="ja-JP" altLang="en-US" sz="2000" dirty="0">
                <a:latin typeface="メイリオ" panose="020B0604030504040204" pitchFamily="50" charset="-128"/>
              </a:rPr>
              <a:t>，</a:t>
            </a:r>
            <a:r>
              <a:rPr lang="ja-JP" altLang="en-US" sz="2000" b="1" dirty="0">
                <a:latin typeface="メイリオ" panose="020B0604030504040204" pitchFamily="50" charset="-128"/>
              </a:rPr>
              <a:t>直感的で読みやすい</a:t>
            </a:r>
            <a:r>
              <a:rPr lang="ja-JP" altLang="en-US" sz="2000" dirty="0">
                <a:latin typeface="メイリオ" panose="020B0604030504040204" pitchFamily="50" charset="-128"/>
              </a:rPr>
              <a:t>文法</a:t>
            </a:r>
            <a:endParaRPr lang="en-US" altLang="ja-JP" sz="2000" b="1" dirty="0">
              <a:latin typeface="メイリオ" panose="020B0604030504040204" pitchFamily="50" charset="-128"/>
            </a:endParaRPr>
          </a:p>
          <a:p>
            <a:r>
              <a:rPr kumimoji="1" lang="ja-JP" altLang="en-US" sz="2000" dirty="0"/>
              <a:t>例えば、</a:t>
            </a:r>
            <a:r>
              <a:rPr kumimoji="1" lang="en-US" altLang="ja-JP" sz="2000" b="1" dirty="0"/>
              <a:t>print </a:t>
            </a:r>
            <a:r>
              <a:rPr kumimoji="1" lang="ja-JP" altLang="en-US" sz="2000" dirty="0"/>
              <a:t>で簡単に</a:t>
            </a:r>
            <a:r>
              <a:rPr kumimoji="1" lang="ja-JP" altLang="en-US" sz="2000" b="1" dirty="0"/>
              <a:t>出力</a:t>
            </a:r>
            <a:r>
              <a:rPr kumimoji="1" lang="ja-JP" altLang="en-US" sz="2000" dirty="0"/>
              <a:t>できる、</a:t>
            </a:r>
            <a:r>
              <a:rPr kumimoji="1" lang="en-US" altLang="ja-JP" sz="2000" b="1" dirty="0"/>
              <a:t>if </a:t>
            </a:r>
            <a:r>
              <a:rPr kumimoji="1" lang="ja-JP" altLang="en-US" sz="2000" dirty="0"/>
              <a:t>や </a:t>
            </a:r>
            <a:r>
              <a:rPr kumimoji="1" lang="en-US" altLang="ja-JP" sz="2000" b="1" dirty="0"/>
              <a:t>else </a:t>
            </a:r>
            <a:r>
              <a:rPr kumimoji="1" lang="ja-JP" altLang="en-US" sz="2000" dirty="0"/>
              <a:t>で</a:t>
            </a:r>
            <a:r>
              <a:rPr kumimoji="1" lang="ja-JP" altLang="en-US" sz="2000" b="1" dirty="0"/>
              <a:t>条件分岐</a:t>
            </a:r>
            <a:r>
              <a:rPr kumimoji="1" lang="ja-JP" altLang="en-US" sz="2000" dirty="0"/>
              <a:t>、</a:t>
            </a:r>
            <a:r>
              <a:rPr kumimoji="1" lang="en-US" altLang="ja-JP" sz="2000" b="1" dirty="0"/>
              <a:t>for </a:t>
            </a:r>
            <a:r>
              <a:rPr kumimoji="1" lang="ja-JP" altLang="en-US" sz="2000" dirty="0"/>
              <a:t>や </a:t>
            </a:r>
            <a:r>
              <a:rPr kumimoji="1" lang="en-US" altLang="ja-JP" sz="2000" b="1" dirty="0"/>
              <a:t>while </a:t>
            </a:r>
            <a:r>
              <a:rPr kumimoji="1" lang="ja-JP" altLang="en-US" sz="2000" dirty="0"/>
              <a:t>で</a:t>
            </a:r>
            <a:r>
              <a:rPr lang="ja-JP" altLang="en-US" sz="2000" b="1" dirty="0"/>
              <a:t>繰り返し（ループ）</a:t>
            </a:r>
            <a:endParaRPr lang="en-US" altLang="ja-JP" sz="2000" b="1" dirty="0"/>
          </a:p>
          <a:p>
            <a:endParaRPr kumimoji="1" lang="en-US" altLang="ja-JP" sz="2000" dirty="0"/>
          </a:p>
          <a:p>
            <a:pPr marL="0" indent="0">
              <a:buNone/>
            </a:pPr>
            <a:r>
              <a:rPr kumimoji="1" lang="ja-JP" altLang="en-US" sz="2000" b="1" u="sng" dirty="0"/>
              <a:t>拡張性</a:t>
            </a:r>
            <a:endParaRPr lang="en-US" altLang="ja-JP" sz="2000" b="1" u="sng" dirty="0"/>
          </a:p>
          <a:p>
            <a:r>
              <a:rPr lang="ja-JP" altLang="en-US" sz="2000" b="1" dirty="0">
                <a:latin typeface="メイリオ" panose="020B0604030504040204" pitchFamily="50" charset="-128"/>
              </a:rPr>
              <a:t>多岐にわたる分野で利用</a:t>
            </a:r>
            <a:r>
              <a:rPr lang="ja-JP" altLang="en-US" sz="2000" dirty="0">
                <a:latin typeface="メイリオ" panose="020B0604030504040204" pitchFamily="50" charset="-128"/>
              </a:rPr>
              <a:t>が可能</a:t>
            </a:r>
            <a:endParaRPr lang="en-US" altLang="ja-JP" sz="2000" dirty="0">
              <a:latin typeface="メイリオ" panose="020B0604030504040204" pitchFamily="50" charset="-128"/>
            </a:endParaRPr>
          </a:p>
          <a:p>
            <a:r>
              <a:rPr kumimoji="1" lang="ja-JP" altLang="en-US" sz="2000" dirty="0"/>
              <a:t>例えば、</a:t>
            </a:r>
            <a:r>
              <a:rPr kumimoji="1" lang="ja-JP" altLang="en-US" sz="2000" b="1" dirty="0"/>
              <a:t>関数やクラスを定義</a:t>
            </a:r>
            <a:r>
              <a:rPr kumimoji="1" lang="ja-JP" altLang="en-US" sz="2000" dirty="0"/>
              <a:t>するための </a:t>
            </a:r>
            <a:r>
              <a:rPr kumimoji="1" lang="en-US" altLang="ja-JP" sz="2000" b="1" dirty="0"/>
              <a:t>def</a:t>
            </a:r>
            <a:r>
              <a:rPr kumimoji="1" lang="en-US" altLang="ja-JP" sz="2000" dirty="0"/>
              <a:t> </a:t>
            </a:r>
            <a:r>
              <a:rPr kumimoji="1" lang="ja-JP" altLang="en-US" sz="2000" dirty="0"/>
              <a:t>や </a:t>
            </a:r>
            <a:r>
              <a:rPr kumimoji="1" lang="en-US" altLang="ja-JP" sz="2000" b="1" dirty="0"/>
              <a:t>class</a:t>
            </a:r>
            <a:r>
              <a:rPr kumimoji="1" lang="ja-JP" altLang="en-US" sz="2000" dirty="0"/>
              <a:t>、</a:t>
            </a:r>
            <a:r>
              <a:rPr kumimoji="1" lang="ja-JP" altLang="en-US" sz="2000" b="1" dirty="0"/>
              <a:t>継承</a:t>
            </a:r>
            <a:r>
              <a:rPr kumimoji="1" lang="ja-JP" altLang="en-US" sz="2000" dirty="0"/>
              <a:t>や</a:t>
            </a:r>
            <a:r>
              <a:rPr kumimoji="1" lang="ja-JP" altLang="en-US" sz="2000" b="1" dirty="0"/>
              <a:t>オブジェクトの属性名と値</a:t>
            </a:r>
            <a:r>
              <a:rPr kumimoji="1" lang="ja-JP" altLang="en-US" sz="2000" dirty="0"/>
              <a:t>を操作するための </a:t>
            </a:r>
            <a:r>
              <a:rPr kumimoji="1" lang="en-US" altLang="ja-JP" sz="2000" b="1" dirty="0"/>
              <a:t>super</a:t>
            </a:r>
            <a:r>
              <a:rPr kumimoji="1" lang="en-US" altLang="ja-JP" sz="2000" dirty="0"/>
              <a:t> </a:t>
            </a:r>
            <a:r>
              <a:rPr kumimoji="1" lang="ja-JP" altLang="en-US" sz="2000" dirty="0"/>
              <a:t>や </a:t>
            </a:r>
            <a:r>
              <a:rPr kumimoji="1" lang="en-US" altLang="ja-JP" sz="2000" b="1" dirty="0"/>
              <a:t>vars</a:t>
            </a:r>
            <a:r>
              <a:rPr kumimoji="1" lang="en-US" altLang="ja-JP" sz="2000" dirty="0"/>
              <a:t> </a:t>
            </a:r>
            <a:r>
              <a:rPr kumimoji="1" lang="ja-JP" altLang="en-US" sz="2000" dirty="0"/>
              <a:t>などがある。</a:t>
            </a:r>
          </a:p>
          <a:p>
            <a:pPr marL="0" indent="0">
              <a:buNone/>
            </a:pPr>
            <a:endParaRPr kumimoji="1" lang="en-US" altLang="ja-JP" sz="2000" dirty="0"/>
          </a:p>
          <a:p>
            <a:pPr marL="0" indent="0">
              <a:buNone/>
            </a:pPr>
            <a:r>
              <a:rPr kumimoji="1" lang="ja-JP" altLang="en-US" sz="2000" b="1" u="sng" dirty="0"/>
              <a:t>柔軟性</a:t>
            </a:r>
            <a:endParaRPr lang="en-US" altLang="ja-JP" sz="2000" b="1" u="sng" dirty="0"/>
          </a:p>
          <a:p>
            <a:r>
              <a:rPr lang="ja-JP" altLang="en-US" sz="2000" dirty="0">
                <a:latin typeface="メイリオ" panose="020B0604030504040204" pitchFamily="50" charset="-128"/>
              </a:rPr>
              <a:t>シンプルなスクリプトも、高度なプログラムも作成可能</a:t>
            </a:r>
            <a:endParaRPr lang="en-US" altLang="ja-JP" sz="2000" b="1" dirty="0"/>
          </a:p>
          <a:p>
            <a:r>
              <a:rPr kumimoji="1" lang="ja-JP" altLang="en-US" sz="2000" b="1" dirty="0"/>
              <a:t>オブジェクト指向</a:t>
            </a:r>
            <a:r>
              <a:rPr kumimoji="1" lang="ja-JP" altLang="en-US" sz="2000" dirty="0"/>
              <a:t>の機能を持ち、</a:t>
            </a:r>
            <a:r>
              <a:rPr kumimoji="1" lang="en-US" altLang="ja-JP" sz="2000" b="1" dirty="0"/>
              <a:t>__</a:t>
            </a:r>
            <a:r>
              <a:rPr kumimoji="1" lang="en-US" altLang="ja-JP" sz="2000" b="1" dirty="0" err="1"/>
              <a:t>init</a:t>
            </a:r>
            <a:r>
              <a:rPr kumimoji="1" lang="en-US" altLang="ja-JP" sz="2000" b="1" dirty="0"/>
              <a:t>__ </a:t>
            </a:r>
            <a:r>
              <a:rPr kumimoji="1" lang="ja-JP" altLang="en-US" sz="2000" dirty="0"/>
              <a:t>や </a:t>
            </a:r>
            <a:r>
              <a:rPr kumimoji="1" lang="en-US" altLang="ja-JP" sz="2000" b="1" dirty="0"/>
              <a:t>self</a:t>
            </a:r>
            <a:r>
              <a:rPr kumimoji="1" lang="en-US" altLang="ja-JP" sz="2000" dirty="0"/>
              <a:t> </a:t>
            </a:r>
            <a:r>
              <a:rPr kumimoji="1" lang="ja-JP" altLang="en-US" sz="2000" dirty="0"/>
              <a:t>のようなキーワードを使用して</a:t>
            </a:r>
            <a:r>
              <a:rPr kumimoji="1" lang="ja-JP" altLang="en-US" sz="2000" b="1" dirty="0"/>
              <a:t>クラス</a:t>
            </a:r>
            <a:r>
              <a:rPr kumimoji="1" lang="ja-JP" altLang="en-US" sz="2000" dirty="0"/>
              <a:t>を利用できる。</a:t>
            </a:r>
          </a:p>
        </p:txBody>
      </p:sp>
      <p:sp>
        <p:nvSpPr>
          <p:cNvPr id="4" name="スライド番号プレースホルダー 3">
            <a:extLst>
              <a:ext uri="{FF2B5EF4-FFF2-40B4-BE49-F238E27FC236}">
                <a16:creationId xmlns:a16="http://schemas.microsoft.com/office/drawing/2014/main" id="{AD361556-1F0E-71C8-8FC4-E12042AFC227}"/>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41795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726976" y="1741337"/>
            <a:ext cx="7548059" cy="2387918"/>
          </a:xfrm>
        </p:spPr>
        <p:txBody>
          <a:bodyPr anchor="b">
            <a:normAutofit/>
          </a:bodyPr>
          <a:lstStyle/>
          <a:p>
            <a:r>
              <a:rPr lang="en-US" altLang="ja-JP" sz="4500" dirty="0">
                <a:solidFill>
                  <a:schemeClr val="tx2"/>
                </a:solidFill>
              </a:rPr>
              <a:t>5-2. </a:t>
            </a:r>
            <a:r>
              <a:rPr lang="ja-JP" altLang="en-US" sz="4500" dirty="0">
                <a:solidFill>
                  <a:schemeClr val="tx2"/>
                </a:solidFill>
              </a:rPr>
              <a:t>ディープラーニングの</a:t>
            </a:r>
            <a:r>
              <a:rPr lang="en-US" altLang="ja-JP" sz="4500" dirty="0">
                <a:solidFill>
                  <a:schemeClr val="tx2"/>
                </a:solidFill>
              </a:rPr>
              <a:t/>
            </a:r>
            <a:br>
              <a:rPr lang="en-US" altLang="ja-JP" sz="4500" dirty="0">
                <a:solidFill>
                  <a:schemeClr val="tx2"/>
                </a:solidFill>
              </a:rPr>
            </a:br>
            <a:r>
              <a:rPr lang="ja-JP" altLang="en-US" sz="4500" dirty="0">
                <a:solidFill>
                  <a:schemeClr val="tx2"/>
                </a:solidFill>
              </a:rPr>
              <a:t>学習済みモデル、画像分類</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760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03439D-0023-E6FA-64A1-5F21A18942EC}"/>
              </a:ext>
            </a:extLst>
          </p:cNvPr>
          <p:cNvSpPr>
            <a:spLocks noGrp="1"/>
          </p:cNvSpPr>
          <p:nvPr>
            <p:ph type="title"/>
          </p:nvPr>
        </p:nvSpPr>
        <p:spPr/>
        <p:txBody>
          <a:bodyPr>
            <a:normAutofit fontScale="90000"/>
          </a:bodyPr>
          <a:lstStyle/>
          <a:p>
            <a:r>
              <a:rPr kumimoji="1" lang="ja-JP" altLang="en-US" dirty="0"/>
              <a:t>ディープラーニングの学習済みモデル</a:t>
            </a:r>
          </a:p>
        </p:txBody>
      </p:sp>
      <p:sp>
        <p:nvSpPr>
          <p:cNvPr id="3" name="コンテンツ プレースホルダー 2">
            <a:extLst>
              <a:ext uri="{FF2B5EF4-FFF2-40B4-BE49-F238E27FC236}">
                <a16:creationId xmlns:a16="http://schemas.microsoft.com/office/drawing/2014/main" id="{4530125E-8A11-BBAD-0717-FC834B012653}"/>
              </a:ext>
            </a:extLst>
          </p:cNvPr>
          <p:cNvSpPr>
            <a:spLocks noGrp="1"/>
          </p:cNvSpPr>
          <p:nvPr>
            <p:ph idx="1"/>
          </p:nvPr>
        </p:nvSpPr>
        <p:spPr/>
        <p:txBody>
          <a:bodyPr>
            <a:normAutofit/>
          </a:bodyPr>
          <a:lstStyle/>
          <a:p>
            <a:pPr>
              <a:spcBef>
                <a:spcPts val="1200"/>
              </a:spcBef>
              <a:buFont typeface="Arial" panose="020B0604020202020204" pitchFamily="34" charset="0"/>
              <a:buChar char="•"/>
            </a:pPr>
            <a:r>
              <a:rPr lang="ja-JP" altLang="en-US" sz="2400" dirty="0"/>
              <a:t>大規模データセットで</a:t>
            </a:r>
            <a:r>
              <a:rPr lang="ja-JP" altLang="en-US" sz="2400" b="1" dirty="0"/>
              <a:t>学習されたモデル</a:t>
            </a:r>
          </a:p>
          <a:p>
            <a:pPr>
              <a:spcBef>
                <a:spcPts val="1200"/>
              </a:spcBef>
              <a:buFont typeface="Arial" panose="020B0604020202020204" pitchFamily="34" charset="0"/>
              <a:buChar char="•"/>
            </a:pPr>
            <a:r>
              <a:rPr lang="ja-JP" altLang="en-US" sz="2400" dirty="0"/>
              <a:t>ニューラルネットワークの</a:t>
            </a:r>
            <a:r>
              <a:rPr lang="ja-JP" altLang="en-US" sz="2400" b="1" dirty="0"/>
              <a:t>パラメータ</a:t>
            </a:r>
            <a:r>
              <a:rPr lang="ja-JP" altLang="en-US" sz="2400" dirty="0"/>
              <a:t>（重み、バイアスなど）は</a:t>
            </a:r>
            <a:r>
              <a:rPr lang="ja-JP" altLang="en-US" sz="2400" b="1" dirty="0"/>
              <a:t>最適化済み</a:t>
            </a:r>
            <a:endParaRPr lang="en-US" altLang="ja-JP" sz="2400" b="1" dirty="0"/>
          </a:p>
          <a:p>
            <a:pPr>
              <a:spcBef>
                <a:spcPts val="1200"/>
              </a:spcBef>
              <a:buFont typeface="Arial" panose="020B0604020202020204" pitchFamily="34" charset="0"/>
              <a:buChar char="•"/>
            </a:pPr>
            <a:r>
              <a:rPr lang="ja-JP" altLang="en-US" sz="2400" b="1" dirty="0"/>
              <a:t>特定のタスク</a:t>
            </a:r>
            <a:r>
              <a:rPr lang="ja-JP" altLang="en-US" sz="2400" dirty="0"/>
              <a:t>（所定の </a:t>
            </a:r>
            <a:r>
              <a:rPr lang="en-US" altLang="ja-JP" sz="2400" dirty="0"/>
              <a:t>1000</a:t>
            </a:r>
            <a:r>
              <a:rPr lang="ja-JP" altLang="en-US" sz="2400" dirty="0"/>
              <a:t>種類の画像分類など）に</a:t>
            </a:r>
            <a:r>
              <a:rPr lang="ja-JP" altLang="en-US" sz="2400" b="1" dirty="0"/>
              <a:t>特化</a:t>
            </a:r>
            <a:r>
              <a:rPr lang="ja-JP" altLang="en-US" sz="2400" dirty="0"/>
              <a:t>して</a:t>
            </a:r>
            <a:r>
              <a:rPr lang="ja-JP" altLang="en-US" sz="2400" b="1" dirty="0"/>
              <a:t>最適化</a:t>
            </a:r>
            <a:r>
              <a:rPr lang="ja-JP" altLang="en-US" sz="2400" dirty="0"/>
              <a:t>されている</a:t>
            </a:r>
            <a:endParaRPr lang="en-US" altLang="ja-JP" sz="2400" dirty="0"/>
          </a:p>
          <a:p>
            <a:pPr>
              <a:spcBef>
                <a:spcPts val="1200"/>
              </a:spcBef>
              <a:buFont typeface="Arial" panose="020B0604020202020204" pitchFamily="34" charset="0"/>
              <a:buChar char="•"/>
            </a:pPr>
            <a:r>
              <a:rPr lang="ja-JP" altLang="en-US" sz="2400" b="1" dirty="0"/>
              <a:t>転移学習</a:t>
            </a:r>
            <a:r>
              <a:rPr lang="ja-JP" altLang="en-US" sz="2400" dirty="0"/>
              <a:t>や</a:t>
            </a:r>
            <a:r>
              <a:rPr lang="ja-JP" altLang="en-US" sz="2400" b="1" dirty="0"/>
              <a:t>ファインチューニング</a:t>
            </a:r>
            <a:r>
              <a:rPr lang="ja-JP" altLang="en-US" sz="2400" dirty="0"/>
              <a:t>を利用して、</a:t>
            </a:r>
            <a:r>
              <a:rPr lang="ja-JP" altLang="en-US" sz="2400" b="1" dirty="0"/>
              <a:t>異なるタスクにも適用可能</a:t>
            </a:r>
            <a:endParaRPr lang="en-US" altLang="ja-JP" sz="2400" b="1" dirty="0"/>
          </a:p>
          <a:p>
            <a:pPr>
              <a:spcBef>
                <a:spcPts val="1200"/>
              </a:spcBef>
              <a:buFont typeface="Arial" panose="020B0604020202020204" pitchFamily="34" charset="0"/>
              <a:buChar char="•"/>
            </a:pPr>
            <a:r>
              <a:rPr lang="ja-JP" altLang="en-US" sz="2400" b="1" dirty="0"/>
              <a:t>転移学習</a:t>
            </a:r>
            <a:r>
              <a:rPr lang="ja-JP" altLang="en-US" sz="2400" dirty="0"/>
              <a:t>や</a:t>
            </a:r>
            <a:r>
              <a:rPr lang="ja-JP" altLang="en-US" sz="2400" b="1" dirty="0"/>
              <a:t>ファインチューニング</a:t>
            </a:r>
            <a:r>
              <a:rPr lang="ja-JP" altLang="en-US" sz="2400" dirty="0"/>
              <a:t>にはそのためのデータが必要。</a:t>
            </a:r>
            <a:r>
              <a:rPr lang="ja-JP" altLang="en-US" sz="2400" b="1" dirty="0"/>
              <a:t>少量のデータ</a:t>
            </a:r>
            <a:r>
              <a:rPr lang="ja-JP" altLang="en-US" sz="2400" dirty="0"/>
              <a:t>でも</a:t>
            </a:r>
            <a:r>
              <a:rPr lang="ja-JP" altLang="en-US" sz="2400" b="1" dirty="0"/>
              <a:t>効果的に動作する</a:t>
            </a:r>
            <a:r>
              <a:rPr lang="ja-JP" altLang="en-US" sz="2400" dirty="0"/>
              <a:t>場合がある</a:t>
            </a:r>
            <a:endParaRPr kumimoji="1" lang="ja-JP" altLang="en-US" sz="2400" dirty="0"/>
          </a:p>
        </p:txBody>
      </p:sp>
      <p:sp>
        <p:nvSpPr>
          <p:cNvPr id="4" name="スライド番号プレースホルダー 3">
            <a:extLst>
              <a:ext uri="{FF2B5EF4-FFF2-40B4-BE49-F238E27FC236}">
                <a16:creationId xmlns:a16="http://schemas.microsoft.com/office/drawing/2014/main" id="{350D7F77-BD9D-8958-5ED2-2860E37F78CC}"/>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53441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1D9B7-60B3-3D64-7E25-2436E1F5DD95}"/>
              </a:ext>
            </a:extLst>
          </p:cNvPr>
          <p:cNvSpPr>
            <a:spLocks noGrp="1"/>
          </p:cNvSpPr>
          <p:nvPr>
            <p:ph type="title"/>
          </p:nvPr>
        </p:nvSpPr>
        <p:spPr/>
        <p:txBody>
          <a:bodyPr>
            <a:normAutofit fontScale="90000"/>
          </a:bodyPr>
          <a:lstStyle/>
          <a:p>
            <a:r>
              <a:rPr kumimoji="1" lang="ja-JP" altLang="en-US" dirty="0"/>
              <a:t>ディープラーニングの学習済みモデルの活用</a:t>
            </a:r>
          </a:p>
        </p:txBody>
      </p:sp>
      <p:sp>
        <p:nvSpPr>
          <p:cNvPr id="3" name="コンテンツ プレースホルダー 2">
            <a:extLst>
              <a:ext uri="{FF2B5EF4-FFF2-40B4-BE49-F238E27FC236}">
                <a16:creationId xmlns:a16="http://schemas.microsoft.com/office/drawing/2014/main" id="{AFB87BC7-F951-708C-36EE-4218F6774BC0}"/>
              </a:ext>
            </a:extLst>
          </p:cNvPr>
          <p:cNvSpPr>
            <a:spLocks noGrp="1"/>
          </p:cNvSpPr>
          <p:nvPr>
            <p:ph idx="1"/>
          </p:nvPr>
        </p:nvSpPr>
        <p:spPr/>
        <p:txBody>
          <a:bodyPr>
            <a:normAutofit/>
          </a:bodyPr>
          <a:lstStyle/>
          <a:p>
            <a:pPr>
              <a:spcBef>
                <a:spcPts val="1200"/>
              </a:spcBef>
            </a:pPr>
            <a:r>
              <a:rPr kumimoji="1" lang="ja-JP" altLang="en-US" sz="2400" b="1" dirty="0"/>
              <a:t>コスト削減</a:t>
            </a:r>
            <a:endParaRPr kumimoji="1" lang="en-US" altLang="ja-JP" sz="2400" b="1" dirty="0"/>
          </a:p>
          <a:p>
            <a:pPr marL="0" indent="0">
              <a:spcBef>
                <a:spcPts val="1200"/>
              </a:spcBef>
              <a:buNone/>
            </a:pPr>
            <a:r>
              <a:rPr lang="ja-JP" altLang="en-US" sz="2400" dirty="0"/>
              <a:t>学習済みモデルは、</a:t>
            </a:r>
            <a:r>
              <a:rPr lang="ja-JP" altLang="en-US" sz="2400" b="1" dirty="0"/>
              <a:t>大規模データセット</a:t>
            </a:r>
            <a:r>
              <a:rPr lang="ja-JP" altLang="en-US" sz="2400" dirty="0"/>
              <a:t>で</a:t>
            </a:r>
            <a:r>
              <a:rPr lang="ja-JP" altLang="en-US" sz="2400" b="1" dirty="0"/>
              <a:t>学習済み</a:t>
            </a:r>
            <a:r>
              <a:rPr lang="ja-JP" altLang="en-US" sz="2400" dirty="0"/>
              <a:t>のため、最初から学習するよりも時間や手間や設備が省ける</a:t>
            </a:r>
            <a:endParaRPr lang="en-US" altLang="ja-JP" sz="2400" dirty="0"/>
          </a:p>
          <a:p>
            <a:pPr marL="0" indent="0">
              <a:spcBef>
                <a:spcPts val="1200"/>
              </a:spcBef>
              <a:buNone/>
            </a:pPr>
            <a:endParaRPr lang="en-US" altLang="ja-JP" sz="2400" dirty="0"/>
          </a:p>
          <a:p>
            <a:pPr>
              <a:spcBef>
                <a:spcPts val="1200"/>
              </a:spcBef>
            </a:pPr>
            <a:r>
              <a:rPr lang="ja-JP" altLang="en-US" sz="2400" b="1" dirty="0"/>
              <a:t>高い性能</a:t>
            </a:r>
            <a:endParaRPr lang="en-US" altLang="ja-JP" sz="2400" b="1" dirty="0"/>
          </a:p>
          <a:p>
            <a:pPr marL="0" indent="0">
              <a:spcBef>
                <a:spcPts val="1200"/>
              </a:spcBef>
              <a:buNone/>
            </a:pPr>
            <a:r>
              <a:rPr lang="ja-JP" altLang="en-US" sz="2400" b="1" dirty="0"/>
              <a:t>大規模データセットでの学習</a:t>
            </a:r>
            <a:r>
              <a:rPr lang="ja-JP" altLang="en-US" sz="2400" dirty="0"/>
              <a:t>により、</a:t>
            </a:r>
            <a:r>
              <a:rPr lang="ja-JP" altLang="en-US" sz="2400" b="1" dirty="0"/>
              <a:t>優れた性能</a:t>
            </a:r>
            <a:r>
              <a:rPr lang="ja-JP" altLang="en-US" sz="2400" dirty="0"/>
              <a:t>を持つ</a:t>
            </a:r>
            <a:endParaRPr lang="en-US" altLang="ja-JP" sz="2400" dirty="0"/>
          </a:p>
          <a:p>
            <a:pPr marL="0" indent="0">
              <a:spcBef>
                <a:spcPts val="1200"/>
              </a:spcBef>
              <a:buNone/>
            </a:pPr>
            <a:endParaRPr lang="en-US" altLang="ja-JP" sz="2400" dirty="0"/>
          </a:p>
          <a:p>
            <a:pPr>
              <a:spcBef>
                <a:spcPts val="1200"/>
              </a:spcBef>
            </a:pPr>
            <a:r>
              <a:rPr lang="ja-JP" altLang="en-US" sz="2400" b="1" dirty="0"/>
              <a:t>転移学習、ファインチューニング</a:t>
            </a:r>
            <a:endParaRPr lang="en-US" altLang="ja-JP" sz="2400" b="1" dirty="0"/>
          </a:p>
          <a:p>
            <a:pPr marL="0" indent="0">
              <a:spcBef>
                <a:spcPts val="1200"/>
              </a:spcBef>
              <a:buNone/>
            </a:pPr>
            <a:r>
              <a:rPr lang="ja-JP" altLang="en-US" sz="2400" dirty="0"/>
              <a:t>学習済みモデルの層を再利用し、異なるタスクに適用することも可能</a:t>
            </a:r>
            <a:endParaRPr lang="en-US" altLang="ja-JP" sz="2400" dirty="0"/>
          </a:p>
          <a:p>
            <a:pPr>
              <a:spcBef>
                <a:spcPts val="1200"/>
              </a:spcBef>
            </a:pPr>
            <a:endParaRPr kumimoji="1" lang="ja-JP" altLang="en-US" sz="2400" dirty="0"/>
          </a:p>
        </p:txBody>
      </p:sp>
      <p:sp>
        <p:nvSpPr>
          <p:cNvPr id="4" name="スライド番号プレースホルダー 3">
            <a:extLst>
              <a:ext uri="{FF2B5EF4-FFF2-40B4-BE49-F238E27FC236}">
                <a16:creationId xmlns:a16="http://schemas.microsoft.com/office/drawing/2014/main" id="{98CFC6E3-B95D-941F-3D38-B3308EDD01D6}"/>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211154554"/>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4802</TotalTime>
  <Words>2146</Words>
  <Application>Microsoft Office PowerPoint</Application>
  <PresentationFormat>画面に合わせる (4:3)</PresentationFormat>
  <Paragraphs>313</Paragraphs>
  <Slides>29</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29</vt:i4>
      </vt:variant>
    </vt:vector>
  </HeadingPairs>
  <TitlesOfParts>
    <vt:vector size="39" baseType="lpstr">
      <vt:lpstr>Abadi</vt:lpstr>
      <vt:lpstr>ＭＳ ゴシック</vt:lpstr>
      <vt:lpstr>Söhne</vt:lpstr>
      <vt:lpstr>メイリオ</vt:lpstr>
      <vt:lpstr>游ゴシック</vt:lpstr>
      <vt:lpstr>Arial</vt:lpstr>
      <vt:lpstr>Calibri</vt:lpstr>
      <vt:lpstr>Segoe UI</vt:lpstr>
      <vt:lpstr>1_Office テーマ</vt:lpstr>
      <vt:lpstr>3_Office テーマ</vt:lpstr>
      <vt:lpstr>４. 画像分類、学習済みモデルの活用、tkinter によるインタラクション</vt:lpstr>
      <vt:lpstr>PowerPoint プレゼンテーション</vt:lpstr>
      <vt:lpstr>アウトライン</vt:lpstr>
      <vt:lpstr>5-1. イントロダクション</vt:lpstr>
      <vt:lpstr>PowerPoint プレゼンテーション</vt:lpstr>
      <vt:lpstr>Python 言語が広く使用されている理由</vt:lpstr>
      <vt:lpstr>5-2. ディープラーニングの 学習済みモデル、画像分類</vt:lpstr>
      <vt:lpstr>ディープラーニングの学習済みモデル</vt:lpstr>
      <vt:lpstr>ディープラーニングの学習済みモデルの活用</vt:lpstr>
      <vt:lpstr>学習済みモデルの活用シーン</vt:lpstr>
      <vt:lpstr>ImageNet-1K で学習済みのモデル</vt:lpstr>
      <vt:lpstr>演習１</vt:lpstr>
      <vt:lpstr>PowerPoint プレゼンテーション</vt:lpstr>
      <vt:lpstr>PowerPoint プレゼンテーション</vt:lpstr>
      <vt:lpstr>PowerPoint プレゼンテーション</vt:lpstr>
      <vt:lpstr>5-3. tkinter の基本的な利用方法</vt:lpstr>
      <vt:lpstr>Tkinter とは</vt:lpstr>
      <vt:lpstr>Tkinter の概要</vt:lpstr>
      <vt:lpstr>Trinket のプログラム例</vt:lpstr>
      <vt:lpstr>演習２</vt:lpstr>
      <vt:lpstr>PowerPoint プレゼンテーション</vt:lpstr>
      <vt:lpstr>PowerPoint プレゼンテーション</vt:lpstr>
      <vt:lpstr>GUI のメリット</vt:lpstr>
      <vt:lpstr>演習３</vt:lpstr>
      <vt:lpstr>PowerPoint プレゼンテーション</vt:lpstr>
      <vt:lpstr>PowerPoint プレゼンテーション</vt:lpstr>
      <vt:lpstr>全体まとめ ①</vt:lpstr>
      <vt:lpstr>全体まとめ ②</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情報工学演習II</dc:title>
  <dc:creator>kaneko kunihiko</dc:creator>
  <cp:lastModifiedBy>user</cp:lastModifiedBy>
  <cp:revision>453</cp:revision>
  <dcterms:created xsi:type="dcterms:W3CDTF">2019-11-02T00:06:04Z</dcterms:created>
  <dcterms:modified xsi:type="dcterms:W3CDTF">2023-10-31T11:26:16Z</dcterms:modified>
</cp:coreProperties>
</file>