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3" r:id="rId2"/>
    <p:sldMasterId id="2147483688" r:id="rId3"/>
    <p:sldMasterId id="2147483693" r:id="rId4"/>
  </p:sldMasterIdLst>
  <p:notesMasterIdLst>
    <p:notesMasterId r:id="rId29"/>
  </p:notesMasterIdLst>
  <p:sldIdLst>
    <p:sldId id="1037" r:id="rId5"/>
    <p:sldId id="1848" r:id="rId6"/>
    <p:sldId id="696" r:id="rId7"/>
    <p:sldId id="1857" r:id="rId8"/>
    <p:sldId id="967" r:id="rId9"/>
    <p:sldId id="964" r:id="rId10"/>
    <p:sldId id="995" r:id="rId11"/>
    <p:sldId id="1868" r:id="rId12"/>
    <p:sldId id="1667" r:id="rId13"/>
    <p:sldId id="1873" r:id="rId14"/>
    <p:sldId id="1463" r:id="rId15"/>
    <p:sldId id="961" r:id="rId16"/>
    <p:sldId id="261" r:id="rId17"/>
    <p:sldId id="260" r:id="rId18"/>
    <p:sldId id="1874" r:id="rId19"/>
    <p:sldId id="1875" r:id="rId20"/>
    <p:sldId id="1876" r:id="rId21"/>
    <p:sldId id="1878" r:id="rId22"/>
    <p:sldId id="1879" r:id="rId23"/>
    <p:sldId id="1877" r:id="rId24"/>
    <p:sldId id="1885" r:id="rId25"/>
    <p:sldId id="1887" r:id="rId26"/>
    <p:sldId id="1880" r:id="rId27"/>
    <p:sldId id="1886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0" y="-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970"/>
    </p:cViewPr>
  </p:sorterViewPr>
  <p:notesViewPr>
    <p:cSldViewPr snapToGrid="0">
      <p:cViewPr varScale="1">
        <p:scale>
          <a:sx n="36" d="100"/>
          <a:sy n="36" d="100"/>
        </p:scale>
        <p:origin x="188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23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53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9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2764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1194-32BE-4D41-984D-1E3A64CBE567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51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F4AB-D094-46A2-9F26-704CB46BBAFF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629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FDFE-9CF1-48C3-8612-C9CA97DC892C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8088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88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788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76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93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91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67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901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804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69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856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12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DAFF7-F530-40AE-BC8F-C532FAB7D2ED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560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77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3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6B26-69E9-49ED-811B-62D94343878C}" type="datetime1">
              <a:rPr kumimoji="1" lang="ja-JP" altLang="en-US" smtClean="0"/>
              <a:t>2023/10/31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975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2023/10/31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4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enshu2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olab.research.google.com/drive/1oUtNxZsm81Bwm2dxblRF2a51bhkElFNz?usp=sharing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ja-JP" altLang="en-US" sz="4400" dirty="0">
                <a:latin typeface="メイリオ" panose="020B0604030504040204" pitchFamily="50" charset="-128"/>
              </a:rPr>
              <a:t>５</a:t>
            </a:r>
            <a:r>
              <a:rPr lang="en-US" altLang="ja-JP" sz="4400" dirty="0">
                <a:latin typeface="メイリオ" panose="020B0604030504040204" pitchFamily="50" charset="-128"/>
              </a:rPr>
              <a:t>. </a:t>
            </a:r>
            <a:r>
              <a:rPr lang="ja-JP" altLang="en-US" sz="4400" dirty="0">
                <a:latin typeface="メイリオ" panose="020B0604030504040204" pitchFamily="50" charset="-128"/>
              </a:rPr>
              <a:t>データマネジメント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endParaRPr lang="ja-JP" altLang="en-US" sz="2800" dirty="0"/>
          </a:p>
          <a:p>
            <a:r>
              <a:rPr lang="en-US" altLang="ja-JP" dirty="0">
                <a:hlinkClick r:id="rId5"/>
              </a:rPr>
              <a:t>https://www.kkaneko.jp/cc/enshu2/index.html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5-2. AI </a:t>
            </a:r>
            <a:r>
              <a:rPr lang="ja-JP" altLang="en-US" sz="4500" dirty="0">
                <a:solidFill>
                  <a:schemeClr val="tx2"/>
                </a:solidFill>
              </a:rPr>
              <a:t>の基礎</a:t>
            </a:r>
            <a:r>
              <a:rPr lang="en-US" altLang="ja-JP" sz="4500" dirty="0">
                <a:solidFill>
                  <a:schemeClr val="tx2"/>
                </a:solidFill>
              </a:rPr>
              <a:t/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ED5BEC-7461-47D7-AF0E-7B885CED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機械学習と訓練データとプログラム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B03C12-CF13-4024-806F-5F904AB6B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7935C2B-4068-4AC8-814B-A82AD90B4961}"/>
              </a:ext>
            </a:extLst>
          </p:cNvPr>
          <p:cNvSpPr txBox="1">
            <a:spLocks/>
          </p:cNvSpPr>
          <p:nvPr/>
        </p:nvSpPr>
        <p:spPr>
          <a:xfrm>
            <a:off x="4316902" y="879059"/>
            <a:ext cx="6909134" cy="1283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機械学習のプログラム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210053E-18CC-4A44-BD72-969EB27E07C2}"/>
              </a:ext>
            </a:extLst>
          </p:cNvPr>
          <p:cNvSpPr/>
          <p:nvPr/>
        </p:nvSpPr>
        <p:spPr>
          <a:xfrm>
            <a:off x="6151667" y="14758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データを用いて学習を行う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学習ののち，画像分類を行う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ECABC5E-0448-43A1-8283-1D58B6D60FC7}"/>
              </a:ext>
            </a:extLst>
          </p:cNvPr>
          <p:cNvSpPr txBox="1"/>
          <p:nvPr/>
        </p:nvSpPr>
        <p:spPr>
          <a:xfrm>
            <a:off x="4588422" y="164224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プログラム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36B67FB-1516-45E9-B801-4815BD8CADA1}"/>
              </a:ext>
            </a:extLst>
          </p:cNvPr>
          <p:cNvSpPr txBox="1"/>
          <p:nvPr/>
        </p:nvSpPr>
        <p:spPr>
          <a:xfrm>
            <a:off x="4473006" y="4654182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学習の結果、文字認識の能力を獲得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73C2FD4-F48B-4045-8602-9384841FD6A9}"/>
              </a:ext>
            </a:extLst>
          </p:cNvPr>
          <p:cNvSpPr txBox="1"/>
          <p:nvPr/>
        </p:nvSpPr>
        <p:spPr>
          <a:xfrm>
            <a:off x="40281" y="1411415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学習に使用する訓練データ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（抜粋）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0AFF4FA-E568-400C-BC3F-EBE36DAA1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1" y="2284921"/>
            <a:ext cx="2041662" cy="262288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344D455-E113-4912-B9E3-36DF0A3C9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262" y="2330077"/>
            <a:ext cx="1444699" cy="289257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32" y="5023514"/>
            <a:ext cx="3454909" cy="16979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1963" y="2011580"/>
            <a:ext cx="2193108" cy="252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95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</a:t>
            </a:r>
            <a:r>
              <a:rPr lang="ja-JP" altLang="en-US" dirty="0"/>
              <a:t>と訓練データ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8E55D1-1FE2-4A08-89E3-B95E8B413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13" y="2345259"/>
            <a:ext cx="2740769" cy="1258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C00000"/>
                </a:solidFill>
              </a:rPr>
              <a:t>訓練データ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1CB9F-CF01-4581-9454-F91C7561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E1F6843B-28EC-4A59-B50B-51133402EA3C}"/>
              </a:ext>
            </a:extLst>
          </p:cNvPr>
          <p:cNvSpPr/>
          <p:nvPr/>
        </p:nvSpPr>
        <p:spPr>
          <a:xfrm>
            <a:off x="3680363" y="3737892"/>
            <a:ext cx="1302707" cy="538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79A9927-E4A1-42B0-8005-66BB083A2091}"/>
              </a:ext>
            </a:extLst>
          </p:cNvPr>
          <p:cNvSpPr txBox="1">
            <a:spLocks/>
          </p:cNvSpPr>
          <p:nvPr/>
        </p:nvSpPr>
        <p:spPr>
          <a:xfrm>
            <a:off x="3759269" y="4342444"/>
            <a:ext cx="1302707" cy="929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0AE06ACA-BA5C-4703-A6E9-8E94982BE4A0}"/>
              </a:ext>
            </a:extLst>
          </p:cNvPr>
          <p:cNvSpPr txBox="1">
            <a:spLocks/>
          </p:cNvSpPr>
          <p:nvPr/>
        </p:nvSpPr>
        <p:spPr>
          <a:xfrm>
            <a:off x="5385960" y="3645701"/>
            <a:ext cx="2331585" cy="9261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学習者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FDCAD7-EDBA-486C-AED8-8D5452D2BD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05" y="2398629"/>
            <a:ext cx="856154" cy="93060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81A970B-8D18-4894-9532-F7064ED2B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55" y="2464833"/>
            <a:ext cx="909404" cy="852567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20D8C177-2BB1-45AA-A995-7B1946A69C96}"/>
              </a:ext>
            </a:extLst>
          </p:cNvPr>
          <p:cNvSpPr/>
          <p:nvPr/>
        </p:nvSpPr>
        <p:spPr>
          <a:xfrm>
            <a:off x="1585932" y="3426680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8CAEC21-0A6B-41C8-8107-42AD385568B9}"/>
              </a:ext>
            </a:extLst>
          </p:cNvPr>
          <p:cNvSpPr/>
          <p:nvPr/>
        </p:nvSpPr>
        <p:spPr>
          <a:xfrm>
            <a:off x="1766769" y="3559838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021D202-4DA3-4398-87C6-C0B8BAF666D2}"/>
              </a:ext>
            </a:extLst>
          </p:cNvPr>
          <p:cNvSpPr/>
          <p:nvPr/>
        </p:nvSpPr>
        <p:spPr>
          <a:xfrm>
            <a:off x="1435576" y="3945379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CFA02881-1553-4589-8C27-0AB50A119585}"/>
              </a:ext>
            </a:extLst>
          </p:cNvPr>
          <p:cNvSpPr/>
          <p:nvPr/>
        </p:nvSpPr>
        <p:spPr>
          <a:xfrm>
            <a:off x="1294634" y="3521614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14FCF42D-B17E-4DE2-884B-5A7A05B4FE19}"/>
              </a:ext>
            </a:extLst>
          </p:cNvPr>
          <p:cNvSpPr/>
          <p:nvPr/>
        </p:nvSpPr>
        <p:spPr>
          <a:xfrm>
            <a:off x="1385052" y="3259495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4CF53297-A341-4A12-AC93-DC3761920784}"/>
              </a:ext>
            </a:extLst>
          </p:cNvPr>
          <p:cNvSpPr/>
          <p:nvPr/>
        </p:nvSpPr>
        <p:spPr>
          <a:xfrm>
            <a:off x="1864138" y="3068699"/>
            <a:ext cx="200880" cy="189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A6CF86-E118-4175-8F0B-E70D39D5A965}"/>
              </a:ext>
            </a:extLst>
          </p:cNvPr>
          <p:cNvSpPr/>
          <p:nvPr/>
        </p:nvSpPr>
        <p:spPr>
          <a:xfrm>
            <a:off x="493754" y="2947593"/>
            <a:ext cx="2740769" cy="1799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ED9FFFA9-7D89-498D-8F6B-0128F29A33EF}"/>
              </a:ext>
            </a:extLst>
          </p:cNvPr>
          <p:cNvSpPr/>
          <p:nvPr/>
        </p:nvSpPr>
        <p:spPr>
          <a:xfrm>
            <a:off x="914445" y="4110778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E727935-9D95-4B2F-9BBE-EE2325C79066}"/>
              </a:ext>
            </a:extLst>
          </p:cNvPr>
          <p:cNvSpPr/>
          <p:nvPr/>
        </p:nvSpPr>
        <p:spPr>
          <a:xfrm>
            <a:off x="1158061" y="4134565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7FD3485B-9292-430A-96BD-FC5EC4FA643E}"/>
              </a:ext>
            </a:extLst>
          </p:cNvPr>
          <p:cNvSpPr/>
          <p:nvPr/>
        </p:nvSpPr>
        <p:spPr>
          <a:xfrm>
            <a:off x="945015" y="3822487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楕円 23">
            <a:extLst>
              <a:ext uri="{FF2B5EF4-FFF2-40B4-BE49-F238E27FC236}">
                <a16:creationId xmlns:a16="http://schemas.microsoft.com/office/drawing/2014/main" id="{A5794278-1948-45C9-B2F2-27E1E3B2F1A8}"/>
              </a:ext>
            </a:extLst>
          </p:cNvPr>
          <p:cNvSpPr/>
          <p:nvPr/>
        </p:nvSpPr>
        <p:spPr>
          <a:xfrm>
            <a:off x="1684060" y="3817333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FAE6B274-2854-4087-B55A-98BDA5A35AB0}"/>
              </a:ext>
            </a:extLst>
          </p:cNvPr>
          <p:cNvSpPr/>
          <p:nvPr/>
        </p:nvSpPr>
        <p:spPr>
          <a:xfrm>
            <a:off x="1115325" y="4387574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05C71A81-2665-4389-BC3C-59E1694A7FFD}"/>
              </a:ext>
            </a:extLst>
          </p:cNvPr>
          <p:cNvSpPr/>
          <p:nvPr/>
        </p:nvSpPr>
        <p:spPr>
          <a:xfrm>
            <a:off x="603660" y="4110506"/>
            <a:ext cx="200880" cy="1898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11B2BD3-B049-44E7-851B-403F57AF757B}"/>
              </a:ext>
            </a:extLst>
          </p:cNvPr>
          <p:cNvSpPr/>
          <p:nvPr/>
        </p:nvSpPr>
        <p:spPr>
          <a:xfrm>
            <a:off x="2507426" y="4292639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FF05582-08E8-4855-8CC5-6AB25E989EE9}"/>
              </a:ext>
            </a:extLst>
          </p:cNvPr>
          <p:cNvSpPr/>
          <p:nvPr/>
        </p:nvSpPr>
        <p:spPr>
          <a:xfrm>
            <a:off x="2377398" y="3945378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67A2C804-1C95-483A-A04C-20C82CD07CBB}"/>
              </a:ext>
            </a:extLst>
          </p:cNvPr>
          <p:cNvSpPr/>
          <p:nvPr/>
        </p:nvSpPr>
        <p:spPr>
          <a:xfrm>
            <a:off x="2740764" y="3858750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23B38543-0D88-448D-8891-1DCC1A88D3C7}"/>
              </a:ext>
            </a:extLst>
          </p:cNvPr>
          <p:cNvSpPr/>
          <p:nvPr/>
        </p:nvSpPr>
        <p:spPr>
          <a:xfrm>
            <a:off x="1963740" y="4149003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1" name="楕円 30">
            <a:extLst>
              <a:ext uri="{FF2B5EF4-FFF2-40B4-BE49-F238E27FC236}">
                <a16:creationId xmlns:a16="http://schemas.microsoft.com/office/drawing/2014/main" id="{DB1263EA-13C6-4143-B412-63469DBC08B3}"/>
              </a:ext>
            </a:extLst>
          </p:cNvPr>
          <p:cNvSpPr/>
          <p:nvPr/>
        </p:nvSpPr>
        <p:spPr>
          <a:xfrm>
            <a:off x="2135143" y="4409437"/>
            <a:ext cx="200880" cy="189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BBEA85-10FE-4C83-818D-0FDCC0E0C152}"/>
              </a:ext>
            </a:extLst>
          </p:cNvPr>
          <p:cNvSpPr txBox="1"/>
          <p:nvPr/>
        </p:nvSpPr>
        <p:spPr>
          <a:xfrm>
            <a:off x="482694" y="480046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３種類に分類済み</a:t>
            </a: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41BAFA1E-5FC7-4C90-8201-DE59B86FFA93}"/>
              </a:ext>
            </a:extLst>
          </p:cNvPr>
          <p:cNvSpPr txBox="1">
            <a:spLocks/>
          </p:cNvSpPr>
          <p:nvPr/>
        </p:nvSpPr>
        <p:spPr>
          <a:xfrm>
            <a:off x="204468" y="5573138"/>
            <a:ext cx="3920303" cy="1141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大量の訓練データを用いて学習を行う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5" name="タイトル 1">
            <a:extLst>
              <a:ext uri="{FF2B5EF4-FFF2-40B4-BE49-F238E27FC236}">
                <a16:creationId xmlns:a16="http://schemas.microsoft.com/office/drawing/2014/main" id="{97984C65-1717-4E7C-8BBF-6E40935D190F}"/>
              </a:ext>
            </a:extLst>
          </p:cNvPr>
          <p:cNvSpPr txBox="1">
            <a:spLocks/>
          </p:cNvSpPr>
          <p:nvPr/>
        </p:nvSpPr>
        <p:spPr>
          <a:xfrm>
            <a:off x="453366" y="605028"/>
            <a:ext cx="8198166" cy="162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kumimoji="1" lang="ja-JP" altLang="en-US" sz="2800" b="1" dirty="0">
                <a:solidFill>
                  <a:srgbClr val="C00000"/>
                </a:solidFill>
              </a:rPr>
              <a:t>機械学習</a:t>
            </a:r>
            <a:r>
              <a:rPr kumimoji="1" lang="ja-JP" altLang="en-US" sz="2800" dirty="0"/>
              <a:t>は，</a:t>
            </a:r>
            <a:r>
              <a:rPr kumimoji="1" lang="ja-JP" altLang="en-US" sz="2800" b="1" dirty="0"/>
              <a:t>コンピュータ</a:t>
            </a:r>
            <a:r>
              <a:rPr kumimoji="1" lang="ja-JP" altLang="en-US" sz="2800" dirty="0"/>
              <a:t>が</a:t>
            </a:r>
            <a:r>
              <a:rPr kumimoji="1" lang="ja-JP" altLang="en-US" sz="2800" b="1" dirty="0"/>
              <a:t>データ</a:t>
            </a:r>
            <a:r>
              <a:rPr kumimoji="1" lang="ja-JP" altLang="en-US" sz="2800" dirty="0"/>
              <a:t>を使用して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学習</a:t>
            </a:r>
            <a:r>
              <a:rPr kumimoji="1" lang="ja-JP" altLang="en-US" sz="2800" dirty="0"/>
              <a:t>することより</a:t>
            </a:r>
            <a:r>
              <a:rPr lang="ja-JP" altLang="en-US" sz="2800" b="1" dirty="0">
                <a:solidFill>
                  <a:srgbClr val="C00000"/>
                </a:solidFill>
              </a:rPr>
              <a:t>知的能力を向上</a:t>
            </a:r>
            <a:r>
              <a:rPr lang="ja-JP" altLang="en-US" sz="2800" dirty="0"/>
              <a:t>させる技術</a:t>
            </a:r>
            <a:endParaRPr kumimoji="1" lang="en-US" altLang="ja-JP" sz="28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01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8067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データセットのロードと散布図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Pandas </a:t>
            </a:r>
            <a:r>
              <a:rPr kumimoji="1" lang="ja-JP" altLang="en-US" dirty="0"/>
              <a:t>データフレームを使用）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718" y="2108780"/>
            <a:ext cx="4078577" cy="319982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264929"/>
            <a:ext cx="4076700" cy="5523904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7C69A6-DAB5-2E0F-9AA7-269A87B2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854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機械学習の例（線形回帰）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3"/>
            <a:ext cx="8763789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機械学習のうち１つ「</a:t>
            </a:r>
            <a:r>
              <a:rPr lang="ja-JP" altLang="en-US" b="1" dirty="0"/>
              <a:t>線形回帰</a:t>
            </a:r>
            <a:r>
              <a:rPr lang="ja-JP" altLang="en-US" dirty="0"/>
              <a:t>」を行う。</a:t>
            </a:r>
            <a:r>
              <a:rPr lang="ja-JP" altLang="en-US" b="1" dirty="0"/>
              <a:t>線形回帰</a:t>
            </a:r>
            <a:r>
              <a:rPr lang="ja-JP" altLang="en-US" dirty="0"/>
              <a:t>は</a:t>
            </a:r>
            <a:r>
              <a:rPr lang="ja-JP" altLang="en-US" b="1" dirty="0"/>
              <a:t>データに最もよく適合する線を見つけること</a:t>
            </a:r>
            <a:r>
              <a:rPr lang="ja-JP" altLang="en-US" dirty="0"/>
              <a:t>である。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2" y="1910119"/>
            <a:ext cx="2841317" cy="493919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40" y="2098035"/>
            <a:ext cx="5363915" cy="4312791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D16AE8-CD6F-57E2-AA0F-84C747607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74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5-3. </a:t>
            </a:r>
            <a:r>
              <a:rPr lang="ja-JP" altLang="en-US" sz="4500" dirty="0">
                <a:solidFill>
                  <a:schemeClr val="tx2"/>
                </a:solidFill>
              </a:rPr>
              <a:t>データマネジメント</a:t>
            </a:r>
            <a:r>
              <a:rPr lang="en-US" altLang="ja-JP" sz="4500" dirty="0">
                <a:solidFill>
                  <a:schemeClr val="tx2"/>
                </a:solidFill>
              </a:rPr>
              <a:t/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98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02CCA7-79C6-846B-16B2-7BF65F7A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外れ値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F9844D-9D38-66B3-A76F-303AB1D80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外れ値とは</a:t>
            </a:r>
            <a:endParaRPr kumimoji="1" lang="en-US" altLang="ja-JP" sz="2400" dirty="0"/>
          </a:p>
          <a:p>
            <a:r>
              <a:rPr kumimoji="1" lang="ja-JP" altLang="en-US" sz="2400" dirty="0"/>
              <a:t>データ集合の中で、他のデータから</a:t>
            </a:r>
            <a:r>
              <a:rPr kumimoji="1" lang="ja-JP" altLang="en-US" sz="2400" b="1" dirty="0"/>
              <a:t>顕著に異なるデータ</a:t>
            </a: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例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年齢データにおいて、通常 </a:t>
            </a:r>
            <a:r>
              <a:rPr lang="en-US" altLang="ja-JP" sz="2400" dirty="0"/>
              <a:t>0 </a:t>
            </a:r>
            <a:r>
              <a:rPr kumimoji="1" lang="ja-JP" altLang="en-US" sz="2400" dirty="0"/>
              <a:t>から </a:t>
            </a:r>
            <a:r>
              <a:rPr kumimoji="1" lang="en-US" altLang="ja-JP" sz="2400" dirty="0"/>
              <a:t>120 </a:t>
            </a:r>
            <a:r>
              <a:rPr kumimoji="1" lang="ja-JP" altLang="en-US" sz="2400" dirty="0"/>
              <a:t>程度の範囲が</a:t>
            </a:r>
            <a:r>
              <a:rPr lang="ja-JP" altLang="en-US" sz="2400" dirty="0"/>
              <a:t>考えられる。</a:t>
            </a:r>
            <a:r>
              <a:rPr kumimoji="1" lang="en-US" altLang="ja-JP" sz="2400" dirty="0"/>
              <a:t>1000</a:t>
            </a:r>
            <a:r>
              <a:rPr lang="ja-JP" altLang="en-US" sz="2400" dirty="0"/>
              <a:t> </a:t>
            </a:r>
            <a:r>
              <a:rPr kumimoji="1" lang="ja-JP" altLang="en-US" sz="2400" dirty="0"/>
              <a:t>や </a:t>
            </a:r>
            <a:r>
              <a:rPr kumimoji="1" lang="en-US" altLang="ja-JP" sz="2400" dirty="0"/>
              <a:t>-5 </a:t>
            </a:r>
            <a:r>
              <a:rPr kumimoji="1" lang="ja-JP" altLang="en-US" sz="2400" dirty="0"/>
              <a:t>などの値が現れる場合</a:t>
            </a:r>
            <a:r>
              <a:rPr lang="ja-JP" altLang="en-US" sz="2400" dirty="0"/>
              <a:t>は外れ値。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外れ値を取り扱うことのメリット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分析の精度向上</a:t>
            </a:r>
            <a:r>
              <a:rPr kumimoji="1" lang="ja-JP" altLang="en-US" sz="2400" dirty="0"/>
              <a:t>：平均、分散など統計的指標がより正確に反映されるようになる</a:t>
            </a:r>
            <a:endParaRPr kumimoji="1" lang="en-US" altLang="ja-JP" sz="2400" dirty="0"/>
          </a:p>
          <a:p>
            <a:r>
              <a:rPr kumimoji="1" lang="ja-JP" altLang="en-US" sz="2400" b="1" dirty="0"/>
              <a:t>機械学習モデルの性能向上</a:t>
            </a:r>
            <a:r>
              <a:rPr kumimoji="1" lang="ja-JP" altLang="en-US" sz="2400" dirty="0"/>
              <a:t>：外れ値を適切に処理することで、機械学習モデルが、外れ値にも適応するのを防ぐ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CA5754-D639-F135-F60D-66299240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18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639A50-5805-F71C-4FFC-063C0B53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外れ値の主な検出方法と対処方法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164EA3-EFA0-7F28-D5AF-BBB97BB73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54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外れ値の検出方法</a:t>
            </a:r>
            <a:endParaRPr kumimoji="1" lang="en-US" altLang="ja-JP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統計的手法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平均値からの偏差（</a:t>
            </a:r>
            <a:r>
              <a:rPr lang="en-US" altLang="ja-JP" sz="2400" dirty="0"/>
              <a:t>Z</a:t>
            </a:r>
            <a:r>
              <a:rPr lang="ja-JP" altLang="en-US" sz="2400" dirty="0"/>
              <a:t>スコア）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データの分布を示す </a:t>
            </a:r>
            <a:r>
              <a:rPr lang="en-US" altLang="ja-JP" sz="2400" dirty="0"/>
              <a:t>IQR</a:t>
            </a:r>
            <a:r>
              <a:rPr lang="ja-JP" altLang="en-US" sz="2400" dirty="0"/>
              <a:t>（四分位範囲）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可視化による確認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散布図、ボックスプロットを用いてデータの分布を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視覚的に確認し、外れ値を特定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外れ値の対処方法</a:t>
            </a:r>
            <a:endParaRPr kumimoji="1" lang="en-US" altLang="ja-JP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削除：外れ値を取り除く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sz="2400" dirty="0"/>
              <a:t>置換：外れ値を中央値、平均値などの代表的な値で置換</a:t>
            </a:r>
            <a:endParaRPr lang="en-US" altLang="ja-JP" sz="2400" dirty="0"/>
          </a:p>
          <a:p>
            <a:pPr>
              <a:buFont typeface="Arial" panose="020B0604020202020204" pitchFamily="34" charset="0"/>
              <a:buChar char="•"/>
            </a:pPr>
            <a:endParaRPr lang="ja-JP" altLang="en-US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C7FB47-B98C-D856-3630-34C82747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632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EF59F-7745-22BC-A585-A97D3175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欠損値と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の </a:t>
            </a:r>
            <a:r>
              <a:rPr kumimoji="1" lang="en-US" altLang="ja-JP" dirty="0" err="1"/>
              <a:t>NaN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6C1F37-0B90-A7E0-D666-5EF72FAE7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欠損値</a:t>
            </a:r>
            <a:endParaRPr lang="en-US" altLang="ja-JP" sz="2400" dirty="0"/>
          </a:p>
          <a:p>
            <a:r>
              <a:rPr kumimoji="1" lang="ja-JP" altLang="en-US" sz="2400" dirty="0"/>
              <a:t>データセット内で「</a:t>
            </a:r>
            <a:r>
              <a:rPr kumimoji="1" lang="ja-JP" altLang="en-US" sz="2400" b="1" dirty="0"/>
              <a:t>存在しない</a:t>
            </a:r>
            <a:r>
              <a:rPr kumimoji="1" lang="ja-JP" altLang="en-US" sz="2400" dirty="0"/>
              <a:t>」、「</a:t>
            </a:r>
            <a:r>
              <a:rPr kumimoji="1" lang="ja-JP" altLang="en-US" sz="2400" b="1" dirty="0"/>
              <a:t>測定されていない値</a:t>
            </a:r>
            <a:r>
              <a:rPr kumimoji="1" lang="ja-JP" altLang="en-US" sz="2400" dirty="0"/>
              <a:t>」、「</a:t>
            </a:r>
            <a:r>
              <a:rPr kumimoji="1" lang="ja-JP" altLang="en-US" sz="2400" b="1" dirty="0"/>
              <a:t>未知</a:t>
            </a:r>
            <a:r>
              <a:rPr kumimoji="1" lang="ja-JP" altLang="en-US" sz="2400" dirty="0"/>
              <a:t>」のものを欠損値という</a:t>
            </a:r>
          </a:p>
          <a:p>
            <a:r>
              <a:rPr kumimoji="1" lang="ja-JP" altLang="en-US" sz="2400" dirty="0"/>
              <a:t>欠損値の原因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データ収集のミス、調査の未回答などが考えられる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の </a:t>
            </a:r>
            <a:r>
              <a:rPr kumimoji="1" lang="en-US" altLang="ja-JP" sz="2400" dirty="0" err="1"/>
              <a:t>NaN</a:t>
            </a:r>
            <a:r>
              <a:rPr kumimoji="1" lang="en-US" altLang="ja-JP" sz="2400" dirty="0"/>
              <a:t> </a:t>
            </a:r>
            <a:endParaRPr kumimoji="1" lang="ja-JP" altLang="en-US" sz="2400" dirty="0"/>
          </a:p>
          <a:p>
            <a:r>
              <a:rPr lang="en-US" altLang="ja-JP" sz="2400" dirty="0" err="1"/>
              <a:t>NaN</a:t>
            </a:r>
            <a:r>
              <a:rPr lang="en-US" altLang="ja-JP" sz="2400" dirty="0"/>
              <a:t> </a:t>
            </a:r>
            <a:r>
              <a:rPr lang="ja-JP" altLang="en-US" sz="2400" dirty="0"/>
              <a:t>は </a:t>
            </a:r>
            <a:r>
              <a:rPr lang="en-US" altLang="ja-JP" sz="2400" dirty="0"/>
              <a:t>“Not a Number” </a:t>
            </a:r>
            <a:r>
              <a:rPr lang="ja-JP" altLang="en-US" sz="2400" dirty="0"/>
              <a:t>の略語で、「</a:t>
            </a:r>
            <a:r>
              <a:rPr lang="ja-JP" altLang="en-US" sz="2400" b="1" dirty="0"/>
              <a:t>数値として定義されない値</a:t>
            </a:r>
            <a:r>
              <a:rPr lang="ja-JP" altLang="en-US" sz="2400" dirty="0"/>
              <a:t>」という意味</a:t>
            </a:r>
            <a:endParaRPr lang="en-US" altLang="ja-JP" sz="2400" dirty="0"/>
          </a:p>
          <a:p>
            <a:r>
              <a:rPr lang="en-US" altLang="ja-JP" sz="2400" dirty="0"/>
              <a:t>Python </a:t>
            </a:r>
            <a:r>
              <a:rPr kumimoji="1" lang="ja-JP" altLang="en-US" sz="2400" dirty="0"/>
              <a:t>では、欠損値や計算上のエラー（例： 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での除算）を表現するために  </a:t>
            </a:r>
            <a:r>
              <a:rPr kumimoji="1" lang="en-US" altLang="ja-JP" sz="2400" dirty="0" err="1"/>
              <a:t>NaN</a:t>
            </a:r>
            <a:r>
              <a:rPr kumimoji="1" lang="en-US" altLang="ja-JP" sz="2400" dirty="0"/>
              <a:t> 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F056A9-1040-DEEB-9008-641738E2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795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35535F-DD78-6D55-33E7-5829D4C9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線形回帰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C6782C-4915-75E0-8CBB-675869BF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線形回帰</a:t>
            </a:r>
            <a:r>
              <a:rPr lang="ja-JP" altLang="en-US" dirty="0"/>
              <a:t>は</a:t>
            </a:r>
            <a:r>
              <a:rPr lang="ja-JP" altLang="en-US" b="1" dirty="0"/>
              <a:t>データに最もよく適合する線を見つけること</a:t>
            </a:r>
            <a:r>
              <a:rPr lang="ja-JP" altLang="en-US" dirty="0"/>
              <a:t>である。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例：家の大きさから、家の価格を予測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線形回帰モデル</a:t>
            </a:r>
          </a:p>
          <a:p>
            <a:pPr marL="0" indent="0">
              <a:buNone/>
            </a:pPr>
            <a:r>
              <a:rPr lang="ja-JP" altLang="en-US" dirty="0"/>
              <a:t>　価格 </a:t>
            </a:r>
            <a:r>
              <a:rPr lang="en-US" altLang="ja-JP" dirty="0"/>
              <a:t>= β0 + β1 × </a:t>
            </a:r>
            <a:r>
              <a:rPr lang="ja-JP" altLang="en-US" dirty="0"/>
              <a:t>家の大きさ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80DF4-4201-A191-EDDF-7A900D3D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72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2198451"/>
            <a:ext cx="6355868" cy="43404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Pandas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データフレームの実用性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②外れ値の検出と処理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③線形回帰とモデルの評価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5053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4D443E-7CEF-0C4E-6274-65B23065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Auto MPG </a:t>
            </a:r>
            <a:r>
              <a:rPr kumimoji="1" lang="ja-JP" altLang="en-US" dirty="0"/>
              <a:t>データセット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A019D3-EA2E-B222-EF84-BB88CC2C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ja-JP" altLang="en-US" dirty="0"/>
              <a:t>車の性能や特性に関する情報を提供しており、これを基に燃料効率（</a:t>
            </a:r>
            <a:r>
              <a:rPr lang="en-US" altLang="ja-JP" dirty="0"/>
              <a:t>mpg</a:t>
            </a:r>
            <a:r>
              <a:rPr lang="ja-JP" altLang="en-US" dirty="0"/>
              <a:t>）の予測モデルを構築することができる</a:t>
            </a:r>
            <a:endParaRPr kumimoji="1" lang="en-US" altLang="ja-JP" dirty="0"/>
          </a:p>
          <a:p>
            <a:r>
              <a:rPr kumimoji="1" lang="ja-JP" altLang="en-US" dirty="0"/>
              <a:t>作成</a:t>
            </a:r>
            <a:r>
              <a:rPr kumimoji="1" lang="en-US" altLang="ja-JP" dirty="0"/>
              <a:t>: 1993</a:t>
            </a:r>
            <a:r>
              <a:rPr kumimoji="1" lang="ja-JP" altLang="en-US" dirty="0"/>
              <a:t>年</a:t>
            </a:r>
            <a:endParaRPr kumimoji="1" lang="en-US" altLang="ja-JP" dirty="0"/>
          </a:p>
          <a:p>
            <a:r>
              <a:rPr kumimoji="1" lang="en-US" altLang="ja-JP" dirty="0"/>
              <a:t>Python </a:t>
            </a:r>
            <a:r>
              <a:rPr kumimoji="1" lang="ja-JP" altLang="en-US" dirty="0"/>
              <a:t>の </a:t>
            </a:r>
            <a:r>
              <a:rPr kumimoji="1" lang="en-US" altLang="ja-JP" dirty="0"/>
              <a:t>CMU </a:t>
            </a:r>
            <a:r>
              <a:rPr kumimoji="1" lang="en-US" altLang="ja-JP" dirty="0" err="1"/>
              <a:t>StatLib</a:t>
            </a:r>
            <a:r>
              <a:rPr kumimoji="1" lang="en-US" altLang="ja-JP" dirty="0"/>
              <a:t> </a:t>
            </a:r>
            <a:r>
              <a:rPr kumimoji="1" lang="ja-JP" altLang="en-US" dirty="0"/>
              <a:t>ライブラリ内</a:t>
            </a:r>
            <a:endParaRPr kumimoji="1" lang="en-US" altLang="ja-JP" dirty="0"/>
          </a:p>
          <a:p>
            <a:r>
              <a:rPr kumimoji="1" lang="ja-JP" altLang="en-US" dirty="0"/>
              <a:t>行数 </a:t>
            </a:r>
            <a:r>
              <a:rPr kumimoji="1" lang="en-US" altLang="ja-JP" dirty="0"/>
              <a:t>398</a:t>
            </a:r>
          </a:p>
          <a:p>
            <a:r>
              <a:rPr kumimoji="1" lang="ja-JP" altLang="en-US" dirty="0"/>
              <a:t>属性</a:t>
            </a:r>
            <a:endParaRPr lang="en-US" altLang="ja-JP" dirty="0"/>
          </a:p>
          <a:p>
            <a:pPr lvl="1"/>
            <a:r>
              <a:rPr kumimoji="1" lang="en-US" altLang="ja-JP" dirty="0"/>
              <a:t>displacement: </a:t>
            </a:r>
            <a:r>
              <a:rPr kumimoji="1" lang="ja-JP" altLang="en-US" dirty="0"/>
              <a:t>排気量</a:t>
            </a:r>
            <a:endParaRPr lang="en-US" altLang="ja-JP" dirty="0"/>
          </a:p>
          <a:p>
            <a:pPr lvl="1"/>
            <a:r>
              <a:rPr kumimoji="1" lang="en-US" altLang="ja-JP" dirty="0"/>
              <a:t>mpg: </a:t>
            </a:r>
            <a:r>
              <a:rPr kumimoji="1" lang="ja-JP" altLang="en-US" dirty="0"/>
              <a:t>燃料消費（ガロンあたりのマイル数）</a:t>
            </a:r>
            <a:endParaRPr lang="en-US" altLang="ja-JP" dirty="0"/>
          </a:p>
          <a:p>
            <a:pPr lvl="1"/>
            <a:r>
              <a:rPr kumimoji="1" lang="en-US" altLang="ja-JP" dirty="0"/>
              <a:t>cylinders: </a:t>
            </a:r>
            <a:r>
              <a:rPr kumimoji="1" lang="ja-JP" altLang="en-US" dirty="0"/>
              <a:t>シリンダー数</a:t>
            </a:r>
            <a:endParaRPr lang="en-US" altLang="ja-JP" dirty="0"/>
          </a:p>
          <a:p>
            <a:pPr lvl="1"/>
            <a:r>
              <a:rPr kumimoji="1" lang="en-US" altLang="ja-JP" dirty="0"/>
              <a:t>horsepower: </a:t>
            </a:r>
            <a:r>
              <a:rPr kumimoji="1" lang="ja-JP" altLang="en-US" dirty="0"/>
              <a:t>馬力（欠損値あり）</a:t>
            </a:r>
            <a:endParaRPr lang="en-US" altLang="ja-JP" dirty="0"/>
          </a:p>
          <a:p>
            <a:pPr lvl="1"/>
            <a:r>
              <a:rPr kumimoji="1" lang="en-US" altLang="ja-JP" dirty="0"/>
              <a:t>weight: </a:t>
            </a:r>
            <a:r>
              <a:rPr kumimoji="1" lang="ja-JP" altLang="en-US" dirty="0"/>
              <a:t>重量</a:t>
            </a:r>
            <a:endParaRPr lang="en-US" altLang="ja-JP" dirty="0"/>
          </a:p>
          <a:p>
            <a:pPr lvl="1"/>
            <a:r>
              <a:rPr kumimoji="1" lang="en-US" altLang="ja-JP" dirty="0"/>
              <a:t>acceleration: </a:t>
            </a:r>
            <a:r>
              <a:rPr kumimoji="1" lang="ja-JP" altLang="en-US" dirty="0"/>
              <a:t>加速</a:t>
            </a:r>
            <a:endParaRPr lang="en-US" altLang="ja-JP" dirty="0"/>
          </a:p>
          <a:p>
            <a:pPr lvl="1"/>
            <a:r>
              <a:rPr kumimoji="1" lang="en-US" altLang="ja-JP" dirty="0" err="1"/>
              <a:t>model_year</a:t>
            </a:r>
            <a:r>
              <a:rPr kumimoji="1" lang="en-US" altLang="ja-JP" dirty="0"/>
              <a:t>: </a:t>
            </a:r>
            <a:r>
              <a:rPr kumimoji="1" lang="ja-JP" altLang="en-US" dirty="0"/>
              <a:t>モデル年</a:t>
            </a:r>
            <a:endParaRPr lang="en-US" altLang="ja-JP" dirty="0"/>
          </a:p>
          <a:p>
            <a:pPr lvl="1"/>
            <a:r>
              <a:rPr kumimoji="1" lang="en-US" altLang="ja-JP" dirty="0"/>
              <a:t>origin: </a:t>
            </a:r>
            <a:r>
              <a:rPr kumimoji="1" lang="ja-JP" altLang="en-US" dirty="0"/>
              <a:t>産地または原点</a:t>
            </a:r>
            <a:endParaRPr lang="en-US" altLang="ja-JP" dirty="0"/>
          </a:p>
          <a:p>
            <a:pPr lvl="1"/>
            <a:r>
              <a:rPr kumimoji="1" lang="en-US" altLang="ja-JP" dirty="0" err="1"/>
              <a:t>car_name</a:t>
            </a:r>
            <a:r>
              <a:rPr kumimoji="1" lang="en-US" altLang="ja-JP" dirty="0"/>
              <a:t>: </a:t>
            </a:r>
            <a:r>
              <a:rPr kumimoji="1" lang="ja-JP" altLang="en-US" dirty="0"/>
              <a:t>車名</a:t>
            </a:r>
            <a:endParaRPr kumimoji="1" lang="en-US" altLang="ja-JP" dirty="0"/>
          </a:p>
          <a:p>
            <a:r>
              <a:rPr kumimoji="1" lang="en-US" altLang="ja-JP" dirty="0"/>
              <a:t>mpg </a:t>
            </a:r>
            <a:r>
              <a:rPr kumimoji="1" lang="ja-JP" altLang="en-US" dirty="0"/>
              <a:t>以外の全属性を「特徴」</a:t>
            </a:r>
            <a:endParaRPr kumimoji="1" lang="en-US" altLang="ja-JP" dirty="0"/>
          </a:p>
          <a:p>
            <a:r>
              <a:rPr kumimoji="1" lang="en-US" altLang="ja-JP" dirty="0"/>
              <a:t>mpg </a:t>
            </a:r>
            <a:r>
              <a:rPr kumimoji="1" lang="ja-JP" altLang="en-US" dirty="0"/>
              <a:t>を「ターゲット」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7A97A9-EEE9-90E9-A958-1EB5AEE23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922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データマネジメントの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プラクティス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434860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Pandas </a:t>
            </a:r>
            <a:r>
              <a:rPr lang="ja-JP" altLang="en-US" b="1" dirty="0"/>
              <a:t>データフレーム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欠損値の処理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外れ値の処理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データの分割（訓練データ、テストデータへの分割）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線形回帰モデルの評価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366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35" y="306701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</a:t>
            </a:r>
            <a:r>
              <a:rPr lang="ja-JP" altLang="en-US" sz="2400" dirty="0" smtClean="0"/>
              <a:t>開く</a:t>
            </a: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smtClean="0">
                <a:hlinkClick r:id="rId2"/>
              </a:rPr>
              <a:t>colab.research.google.com/drive/1oUtNxZsm81Bwm2dxblRF2a51bhkElFNz?usp=sharing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プログラムや説明や実行結果が表示されるので確認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690" y="2628010"/>
            <a:ext cx="5884284" cy="39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99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D95765-8D7F-0165-BDC0-0CE71ED6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データマネジメントのプラクティス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1976E6-F444-7E40-21A8-69848B601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2964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データセットの確認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データの先頭と末尾を表示して確認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平均、分散、標準偏差の確認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欠損値の処理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ここでは、欠損値を含む行は除去している。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外れ値の処理</a:t>
            </a:r>
            <a:endParaRPr lang="en-US" altLang="ja-JP" dirty="0"/>
          </a:p>
          <a:p>
            <a:pPr marL="742950" lvl="1" indent="-285750"/>
            <a:r>
              <a:rPr lang="ja-JP" altLang="en-US" sz="2400" dirty="0"/>
              <a:t>平均値からの偏差（</a:t>
            </a:r>
            <a:r>
              <a:rPr lang="en-US" altLang="ja-JP" sz="2400" dirty="0"/>
              <a:t>Z</a:t>
            </a:r>
            <a:r>
              <a:rPr lang="ja-JP" altLang="en-US" sz="2400" dirty="0"/>
              <a:t>スコア）</a:t>
            </a:r>
            <a:r>
              <a:rPr lang="ja-JP" altLang="en-US" dirty="0"/>
              <a:t>を使用して外れ値を検出</a:t>
            </a:r>
            <a:endParaRPr lang="en-US" altLang="ja-JP" dirty="0"/>
          </a:p>
          <a:p>
            <a:pPr marL="742950" lvl="1" indent="-285750"/>
            <a:r>
              <a:rPr lang="ja-JP" altLang="en-US" dirty="0"/>
              <a:t>ここでは、外れ値を含む行は除去している。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データの分割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訓練データとテストデータに分ける。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ja-JP" altLang="en-US" dirty="0"/>
              <a:t>モデルの学習と評価</a:t>
            </a:r>
            <a:endParaRPr lang="en-US" altLang="ja-JP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ja-JP" altLang="en-US" dirty="0"/>
              <a:t>訓練データで線形回帰モデルを学習し、テストデータを用いて「うまく学習できたか」を評価。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939AFA-5F71-E04A-1B2D-A326CA04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2958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977900"/>
            <a:ext cx="6355868" cy="55610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</a:t>
            </a:r>
            <a:r>
              <a:rPr lang="en-US" altLang="ja-JP" sz="2400" b="1" dirty="0">
                <a:solidFill>
                  <a:srgbClr val="374151"/>
                </a:solidFill>
                <a:latin typeface="Söhne"/>
              </a:rPr>
              <a:t>Pandas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データフレームの実用性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en-US" altLang="ja-JP" sz="1600" dirty="0"/>
              <a:t>Pandas</a:t>
            </a:r>
            <a:r>
              <a:rPr lang="ja-JP" altLang="en-US" sz="1600" dirty="0"/>
              <a:t>のデータフレームは、データ分析のための強力なツールとして知られており、実世界のデータの操作や解析に役立ちます。データフレームには、様々なデータ操作や分析を支援する機能が組み込まれており、これを習得することで、多様な課題への取り組みが可能になります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②外れ値の検出と処理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600" dirty="0"/>
              <a:t>データサイエンスや機械学習の分野では、外れ値が分析結果に大きな影響を及ぼすことがあります。外れ値の正確な検出と適切な処理方法を学ぶことは、データの質を高め、より正確な予測や分析につながります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③線形回帰とモデルの評価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1600" dirty="0"/>
              <a:t>線形回帰は、データの予測に関する基本的な手法の一つであり、特徴とターゲットの関係を明確にする上で重要です。モデルの正確さを評価する際、まず、データを訓練データとテストデータに分けることが必要です。そして、訓練データで学習したモデルの性能は、必ず、テストデータを用いて評価されるべきです。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lang="en-US" altLang="ja-JP" sz="1800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794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351314"/>
            <a:ext cx="5098010" cy="437016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イントロダクション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AI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の基礎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データマネジメント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Google Colaboratory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5" y="791399"/>
            <a:ext cx="5045511" cy="2755058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237440" y="3837765"/>
            <a:ext cx="9144000" cy="281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https://colab.research.google.com/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オンラインで動く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の機能を持つ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や種々の機能が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インストール済み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本格的な利用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には，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アカウントが必要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377" y="749930"/>
            <a:ext cx="2523495" cy="31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0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42AEF-B08F-437D-9221-B23CF382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の全体画面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41B69F-7CA2-436D-B261-E84CD5DC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6F62B7-F711-49BA-9A01-438FB52A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12" y="861570"/>
            <a:ext cx="3362766" cy="49979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F2DCE-31E4-4903-9C8C-77136399F330}"/>
              </a:ext>
            </a:extLst>
          </p:cNvPr>
          <p:cNvSpPr txBox="1"/>
          <p:nvPr/>
        </p:nvSpPr>
        <p:spPr>
          <a:xfrm>
            <a:off x="3257550" y="5964860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ブラウザの画面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70AE1E-983B-4862-829B-3457EECAB4AE}"/>
              </a:ext>
            </a:extLst>
          </p:cNvPr>
          <p:cNvSpPr/>
          <p:nvPr/>
        </p:nvSpPr>
        <p:spPr>
          <a:xfrm>
            <a:off x="3037974" y="1833470"/>
            <a:ext cx="439153" cy="1515596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FA58C-0C0F-43F1-B8A0-ACFD19C81443}"/>
              </a:ext>
            </a:extLst>
          </p:cNvPr>
          <p:cNvSpPr txBox="1"/>
          <p:nvPr/>
        </p:nvSpPr>
        <p:spPr>
          <a:xfrm>
            <a:off x="0" y="1991103"/>
            <a:ext cx="297138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（目次，検索と置換，変数，ファイル）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0C5993-CF72-4B64-AE74-C057F45C8B32}"/>
              </a:ext>
            </a:extLst>
          </p:cNvPr>
          <p:cNvSpPr/>
          <p:nvPr/>
        </p:nvSpPr>
        <p:spPr>
          <a:xfrm flipV="1">
            <a:off x="3543717" y="1561208"/>
            <a:ext cx="2935288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E22D6B-4D1B-4CE5-B959-99836D7016A3}"/>
              </a:ext>
            </a:extLst>
          </p:cNvPr>
          <p:cNvSpPr txBox="1"/>
          <p:nvPr/>
        </p:nvSpPr>
        <p:spPr>
          <a:xfrm>
            <a:off x="6479005" y="1259056"/>
            <a:ext cx="182841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6387-7AD1-419E-8475-336F9CB27008}"/>
              </a:ext>
            </a:extLst>
          </p:cNvPr>
          <p:cNvSpPr/>
          <p:nvPr/>
        </p:nvSpPr>
        <p:spPr>
          <a:xfrm flipV="1">
            <a:off x="3543717" y="1860988"/>
            <a:ext cx="1226804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891376-CC4E-4950-912E-3AED1CEF7776}"/>
              </a:ext>
            </a:extLst>
          </p:cNvPr>
          <p:cNvSpPr/>
          <p:nvPr/>
        </p:nvSpPr>
        <p:spPr>
          <a:xfrm flipV="1">
            <a:off x="3562231" y="2263595"/>
            <a:ext cx="2856615" cy="359589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89C7F2-7E2C-4156-AFA6-A6EC6F4C212A}"/>
              </a:ext>
            </a:extLst>
          </p:cNvPr>
          <p:cNvSpPr txBox="1"/>
          <p:nvPr/>
        </p:nvSpPr>
        <p:spPr>
          <a:xfrm>
            <a:off x="4849305" y="1860988"/>
            <a:ext cx="38764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コードセル，テキストセルの追加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ECF4E7-13B2-45E1-ADD2-F0E51AFC2569}"/>
              </a:ext>
            </a:extLst>
          </p:cNvPr>
          <p:cNvSpPr txBox="1"/>
          <p:nvPr/>
        </p:nvSpPr>
        <p:spPr>
          <a:xfrm>
            <a:off x="6521278" y="3444739"/>
            <a:ext cx="26227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6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のノートブック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8E0BD-F682-400F-93B0-74192A91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077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の２種類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： </a:t>
            </a:r>
            <a:r>
              <a:rPr lang="en-US" altLang="ja-JP" dirty="0"/>
              <a:t>Python </a:t>
            </a:r>
            <a:r>
              <a:rPr lang="ja-JP" altLang="en-US" dirty="0"/>
              <a:t>プログラム，コマンド，実行結果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：説明文，図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3C9DB6-2837-4C62-B3D2-566EC4BA48EF}"/>
              </a:ext>
            </a:extLst>
          </p:cNvPr>
          <p:cNvSpPr txBox="1"/>
          <p:nvPr/>
        </p:nvSpPr>
        <p:spPr>
          <a:xfrm>
            <a:off x="4974496" y="2788635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BCB0C1-C06A-4D79-BB5A-BB0A56479839}"/>
              </a:ext>
            </a:extLst>
          </p:cNvPr>
          <p:cNvSpPr txBox="1"/>
          <p:nvPr/>
        </p:nvSpPr>
        <p:spPr>
          <a:xfrm>
            <a:off x="4974496" y="3457232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EE1A5B-50D5-43B4-85D0-B1D4C84CB6AC}"/>
              </a:ext>
            </a:extLst>
          </p:cNvPr>
          <p:cNvSpPr txBox="1"/>
          <p:nvPr/>
        </p:nvSpPr>
        <p:spPr>
          <a:xfrm>
            <a:off x="4974496" y="481885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1DC2B4-C57B-4C70-BF39-64997678B5EB}"/>
              </a:ext>
            </a:extLst>
          </p:cNvPr>
          <p:cNvSpPr txBox="1"/>
          <p:nvPr/>
        </p:nvSpPr>
        <p:spPr>
          <a:xfrm>
            <a:off x="4926526" y="5835793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83" y="2774760"/>
            <a:ext cx="2938272" cy="4114865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012388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605954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680985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501427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79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694922"/>
          </a:xfrm>
        </p:spPr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の本格的な機能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（使用には </a:t>
            </a:r>
            <a:r>
              <a:rPr lang="en-US" altLang="ja-JP" dirty="0"/>
              <a:t>Google </a:t>
            </a:r>
            <a:r>
              <a:rPr lang="ja-JP" altLang="en-US" dirty="0"/>
              <a:t>アカウントが必要）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0" y="1209734"/>
            <a:ext cx="9144000" cy="56025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新規作成，編集，保存，公開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Drive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との連携による）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公開により，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第三者がノートブックをダウンロードし，編集や実行なども可能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プログラム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!pip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」や「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%cd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」などのシステム操作のための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コマンド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（コードセル内）の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編集，実行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ファイル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アップロード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，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ダウンロード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ドキュメントの編集（図，リンク，添付ファイルを含めることができる）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7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5-1. </a:t>
            </a:r>
            <a:r>
              <a:rPr lang="ja-JP" altLang="en-US" sz="4500" dirty="0">
                <a:solidFill>
                  <a:schemeClr val="tx2"/>
                </a:solidFill>
              </a:rPr>
              <a:t>イントロダクション</a:t>
            </a:r>
            <a:r>
              <a:rPr lang="en-US" altLang="ja-JP" sz="4500" dirty="0">
                <a:solidFill>
                  <a:schemeClr val="tx2"/>
                </a:solidFill>
              </a:rPr>
              <a:t/>
            </a:r>
            <a:br>
              <a:rPr lang="en-US" altLang="ja-JP" sz="4500" dirty="0">
                <a:solidFill>
                  <a:schemeClr val="tx2"/>
                </a:solidFill>
              </a:rPr>
            </a:br>
            <a:endParaRPr lang="ja-JP" altLang="en-US" sz="4500" dirty="0">
              <a:solidFill>
                <a:schemeClr val="tx2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194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3262-B9AD-7A9D-CFCB-9BF052F2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 </a:t>
            </a:r>
            <a:r>
              <a:rPr lang="en-US" altLang="ja-JP" dirty="0"/>
              <a:t>P</a:t>
            </a:r>
            <a:r>
              <a:rPr kumimoji="1" lang="en-US" altLang="ja-JP" dirty="0"/>
              <a:t>andas </a:t>
            </a:r>
            <a:r>
              <a:rPr kumimoji="1" lang="ja-JP" altLang="en-US" dirty="0"/>
              <a:t>データフレーム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1FC135-9554-71E8-6AD7-A943846A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表形式のデータ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95FF1-4EFF-160C-D90C-631D3D90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4103AC4-CC2C-6D6F-CD15-96873949C9CA}"/>
              </a:ext>
            </a:extLst>
          </p:cNvPr>
          <p:cNvGraphicFramePr>
            <a:graphicFrameLocks noGrp="1"/>
          </p:cNvGraphicFramePr>
          <p:nvPr/>
        </p:nvGraphicFramePr>
        <p:xfrm>
          <a:off x="3533552" y="846253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9A29F9-C45F-6642-E5F5-607904140626}"/>
              </a:ext>
            </a:extLst>
          </p:cNvPr>
          <p:cNvSpPr/>
          <p:nvPr/>
        </p:nvSpPr>
        <p:spPr>
          <a:xfrm>
            <a:off x="4104167" y="1284121"/>
            <a:ext cx="1382232" cy="3248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4557E18-390C-BF7A-EFD4-B7AF47F84DA4}"/>
              </a:ext>
            </a:extLst>
          </p:cNvPr>
          <p:cNvCxnSpPr/>
          <p:nvPr/>
        </p:nvCxnSpPr>
        <p:spPr>
          <a:xfrm flipV="1">
            <a:off x="4104167" y="4532368"/>
            <a:ext cx="148856" cy="531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6332E4-F99A-37E8-AE08-A799CF0F1837}"/>
              </a:ext>
            </a:extLst>
          </p:cNvPr>
          <p:cNvSpPr txBox="1"/>
          <p:nvPr/>
        </p:nvSpPr>
        <p:spPr>
          <a:xfrm>
            <a:off x="3263008" y="509428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データ本体</a:t>
            </a:r>
          </a:p>
        </p:txBody>
      </p:sp>
    </p:spTree>
    <p:extLst>
      <p:ext uri="{BB962C8B-B14F-4D97-AF65-F5344CB8AC3E}">
        <p14:creationId xmlns:p14="http://schemas.microsoft.com/office/powerpoint/2010/main" val="36389417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1137</Words>
  <Application>Microsoft Office PowerPoint</Application>
  <PresentationFormat>画面に合わせる (4:3)</PresentationFormat>
  <Paragraphs>204</Paragraphs>
  <Slides>24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24</vt:i4>
      </vt:variant>
    </vt:vector>
  </HeadingPairs>
  <TitlesOfParts>
    <vt:vector size="36" baseType="lpstr">
      <vt:lpstr>Abadi</vt:lpstr>
      <vt:lpstr>ＭＳ ゴシック</vt:lpstr>
      <vt:lpstr>Söhne</vt:lpstr>
      <vt:lpstr>メイリオ</vt:lpstr>
      <vt:lpstr>游ゴシック</vt:lpstr>
      <vt:lpstr>Arial</vt:lpstr>
      <vt:lpstr>Calibri</vt:lpstr>
      <vt:lpstr>Segoe UI</vt:lpstr>
      <vt:lpstr>1_Office テーマ</vt:lpstr>
      <vt:lpstr>3_Office テーマ</vt:lpstr>
      <vt:lpstr>Office テーマ</vt:lpstr>
      <vt:lpstr>4_Office テーマ</vt:lpstr>
      <vt:lpstr>５. データマネジメント</vt:lpstr>
      <vt:lpstr>PowerPoint プレゼンテーション</vt:lpstr>
      <vt:lpstr>アウトライン</vt:lpstr>
      <vt:lpstr>Google Colaboratory</vt:lpstr>
      <vt:lpstr>Google Colaboratory の全体画面</vt:lpstr>
      <vt:lpstr>Google Colaboratory のノートブック</vt:lpstr>
      <vt:lpstr>Google Colaboratory の本格的な機能 （使用には Google アカウントが必要）</vt:lpstr>
      <vt:lpstr>5-1. イントロダクション </vt:lpstr>
      <vt:lpstr>Python の Pandas データフレーム</vt:lpstr>
      <vt:lpstr>5-2. AI の基礎 </vt:lpstr>
      <vt:lpstr>機械学習と訓練データとプログラム</vt:lpstr>
      <vt:lpstr>機械学習と訓練データ</vt:lpstr>
      <vt:lpstr>Iris データセットのロードと散布図 （Pandas データフレームを使用）</vt:lpstr>
      <vt:lpstr>機械学習の例（線形回帰）</vt:lpstr>
      <vt:lpstr>5-3. データマネジメント </vt:lpstr>
      <vt:lpstr>外れ値</vt:lpstr>
      <vt:lpstr>外れ値の主な検出方法と対処方法</vt:lpstr>
      <vt:lpstr>欠損値と Python の NaN</vt:lpstr>
      <vt:lpstr>線形回帰</vt:lpstr>
      <vt:lpstr>Auto MPG データセット</vt:lpstr>
      <vt:lpstr>演習 データマネジメントの プラクティス</vt:lpstr>
      <vt:lpstr>PowerPoint プレゼンテーション</vt:lpstr>
      <vt:lpstr>データマネジメントのプラクティス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情報工学演習II</dc:title>
  <dc:creator>kaneko kunihiko</dc:creator>
  <cp:lastModifiedBy>user</cp:lastModifiedBy>
  <cp:revision>449</cp:revision>
  <dcterms:created xsi:type="dcterms:W3CDTF">2019-11-02T00:06:04Z</dcterms:created>
  <dcterms:modified xsi:type="dcterms:W3CDTF">2023-10-31T11:07:21Z</dcterms:modified>
</cp:coreProperties>
</file>