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</p:sldMasterIdLst>
  <p:notesMasterIdLst>
    <p:notesMasterId r:id="rId41"/>
  </p:notesMasterIdLst>
  <p:sldIdLst>
    <p:sldId id="1037" r:id="rId3"/>
    <p:sldId id="1848" r:id="rId4"/>
    <p:sldId id="1869" r:id="rId5"/>
    <p:sldId id="1868" r:id="rId6"/>
    <p:sldId id="1355" r:id="rId7"/>
    <p:sldId id="821" r:id="rId8"/>
    <p:sldId id="1361" r:id="rId9"/>
    <p:sldId id="823" r:id="rId10"/>
    <p:sldId id="1815" r:id="rId11"/>
    <p:sldId id="974" r:id="rId12"/>
    <p:sldId id="1350" r:id="rId13"/>
    <p:sldId id="1771" r:id="rId14"/>
    <p:sldId id="1870" r:id="rId15"/>
    <p:sldId id="1816" r:id="rId16"/>
    <p:sldId id="1874" r:id="rId17"/>
    <p:sldId id="1875" r:id="rId18"/>
    <p:sldId id="1876" r:id="rId19"/>
    <p:sldId id="1872" r:id="rId20"/>
    <p:sldId id="1835" r:id="rId21"/>
    <p:sldId id="1834" r:id="rId22"/>
    <p:sldId id="1836" r:id="rId23"/>
    <p:sldId id="1833" r:id="rId24"/>
    <p:sldId id="1830" r:id="rId25"/>
    <p:sldId id="1832" r:id="rId26"/>
    <p:sldId id="1831" r:id="rId27"/>
    <p:sldId id="1873" r:id="rId28"/>
    <p:sldId id="1842" r:id="rId29"/>
    <p:sldId id="1843" r:id="rId30"/>
    <p:sldId id="1844" r:id="rId31"/>
    <p:sldId id="1845" r:id="rId32"/>
    <p:sldId id="1846" r:id="rId33"/>
    <p:sldId id="1847" r:id="rId34"/>
    <p:sldId id="1877" r:id="rId35"/>
    <p:sldId id="1878" r:id="rId36"/>
    <p:sldId id="1879" r:id="rId37"/>
    <p:sldId id="1880" r:id="rId38"/>
    <p:sldId id="1881" r:id="rId39"/>
    <p:sldId id="1882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49" d="100"/>
          <a:sy n="49" d="100"/>
        </p:scale>
        <p:origin x="964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146"/>
    </p:cViewPr>
  </p:sorterViewPr>
  <p:notesViewPr>
    <p:cSldViewPr snapToGrid="0">
      <p:cViewPr varScale="1">
        <p:scale>
          <a:sx n="36" d="100"/>
          <a:sy n="36" d="100"/>
        </p:scale>
        <p:origin x="1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2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45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04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2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enshu2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rinket.io/python/d61d36633c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rinket.io/python/d61d36633c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ab4ac351b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rinket.io/python/ab4ac351b3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6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ja-JP" altLang="en-US">
                <a:latin typeface="メイリオ" panose="020B0604030504040204" pitchFamily="50" charset="-128"/>
              </a:rPr>
              <a:t>ミニプロジェクト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endParaRPr lang="ja-JP" altLang="en-US" sz="2800" dirty="0"/>
          </a:p>
          <a:p>
            <a:r>
              <a:rPr lang="en-US" altLang="ja-JP" dirty="0">
                <a:hlinkClick r:id="rId5"/>
              </a:rPr>
              <a:t>https://www.kkaneko.jp/cc/enshu2/index.html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https://trinket.io/python/d61d36633c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5493445" y="272155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EDFFB4-7900-DBC9-E961-D2FB9A43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63" y="2391564"/>
            <a:ext cx="3562457" cy="274810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847109" y="2520164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trinket </a:t>
            </a:r>
            <a:r>
              <a:rPr lang="ja-JP" altLang="en-US" dirty="0"/>
              <a:t>での</a:t>
            </a:r>
            <a:br>
              <a:rPr lang="en-US" altLang="ja-JP" dirty="0"/>
            </a:br>
            <a:r>
              <a:rPr lang="en-US" altLang="ja-JP" dirty="0"/>
              <a:t>Python </a:t>
            </a:r>
            <a:r>
              <a:rPr lang="ja-JP" altLang="en-US" dirty="0"/>
              <a:t>プログラムの実行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2912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</a:t>
            </a:r>
            <a:r>
              <a:rPr lang="ja-JP" altLang="en-US" b="1" dirty="0"/>
              <a:t> プログラムのソースコード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</a:t>
            </a:r>
            <a:r>
              <a:rPr lang="ja-JP" altLang="en-US" b="1" dirty="0"/>
              <a:t>プログラムの実行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AI </a:t>
            </a:r>
            <a:r>
              <a:rPr lang="ja-JP" altLang="en-US" b="1" dirty="0"/>
              <a:t>のプログラム作成能力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https://trinket.io/python/d61d36633c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13A46A-C309-CFCF-5D3A-4B6C2B2B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59" y="2808101"/>
            <a:ext cx="3562457" cy="274810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883938" y="2922277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86F314D-E04E-F9D2-A4CC-1316DE2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CBC7DB-A632-389B-476F-A9D89006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829094"/>
            <a:ext cx="8640889" cy="55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C52BD-9089-C423-B00B-A81947F8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A093A0-F507-E6D3-511E-A7EF9120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プログラムの目的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キーボードの矢印キー</a:t>
            </a:r>
            <a:r>
              <a:rPr kumimoji="1" lang="ja-JP" altLang="en-US" sz="2400" dirty="0"/>
              <a:t>を使用して、</a:t>
            </a:r>
            <a:r>
              <a:rPr kumimoji="1" lang="ja-JP" altLang="en-US" sz="2400" b="1" dirty="0"/>
              <a:t>画面上の目的地にオブジェクトを移動</a:t>
            </a:r>
            <a:r>
              <a:rPr kumimoji="1" lang="ja-JP" altLang="en-US" sz="2400" dirty="0"/>
              <a:t>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学習の目的</a:t>
            </a:r>
            <a:endParaRPr kumimoji="1" lang="en-US" altLang="ja-JP" sz="2400" dirty="0"/>
          </a:p>
          <a:p>
            <a:r>
              <a:rPr kumimoji="1" lang="en-US" altLang="ja-JP" sz="2400" dirty="0"/>
              <a:t>Trinket </a:t>
            </a:r>
            <a:r>
              <a:rPr kumimoji="1" lang="ja-JP" altLang="en-US" sz="2400" dirty="0"/>
              <a:t>の基本操作（プログラムの実行開始と停止、編集、プログラム共有）と能力の理解</a:t>
            </a:r>
            <a:endParaRPr kumimoji="1" lang="en-US" altLang="ja-JP" sz="2400" dirty="0"/>
          </a:p>
          <a:p>
            <a:r>
              <a:rPr kumimoji="1" lang="en-US" altLang="ja-JP" sz="2400" dirty="0"/>
              <a:t> </a:t>
            </a:r>
            <a:r>
              <a:rPr kumimoji="1" lang="ja-JP" altLang="en-US" sz="2400" dirty="0"/>
              <a:t>このプログラムは、</a:t>
            </a:r>
            <a:r>
              <a:rPr kumimoji="1" lang="en-US" altLang="ja-JP" sz="2400" b="1" dirty="0"/>
              <a:t>AI (ChatGPT 3.5) 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「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processing </a:t>
            </a:r>
            <a:r>
              <a:rPr lang="ja-JP" altLang="en-US" sz="2400" b="1" dirty="0"/>
              <a:t>を用いて面白いゲームを作成してください</a:t>
            </a:r>
            <a:r>
              <a:rPr lang="ja-JP" altLang="en-US" sz="2400" dirty="0"/>
              <a:t>」のプロンプトを与えて</a:t>
            </a:r>
            <a:r>
              <a:rPr kumimoji="1" lang="ja-JP" altLang="en-US" sz="2400" b="1" dirty="0"/>
              <a:t>生成されたプログラムコードをそのまま使用</a:t>
            </a:r>
            <a:r>
              <a:rPr kumimoji="1" lang="ja-JP" altLang="en-US" sz="2400" dirty="0"/>
              <a:t>している。</a:t>
            </a:r>
            <a:endParaRPr kumimoji="1" lang="en-US" altLang="ja-JP" sz="2400" dirty="0"/>
          </a:p>
          <a:p>
            <a:r>
              <a:rPr kumimoji="1" lang="en-US" altLang="ja-JP" sz="2400" dirty="0"/>
              <a:t>AI</a:t>
            </a:r>
            <a:r>
              <a:rPr kumimoji="1" lang="ja-JP" altLang="en-US" sz="2400" dirty="0"/>
              <a:t>によるプログラム作成の能力を理解する。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291DD-3414-F4DF-525F-5B45716A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75C9CA0-F554-70F7-46A1-E5C8068C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82" y="2830135"/>
            <a:ext cx="5461281" cy="284494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https://trinket.io/python/ab4ac351b3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301335" y="2815098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70262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86F314D-E04E-F9D2-A4CC-1316DE2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6CC89F-1ACB-A507-1C71-29833BF1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0" y="1099479"/>
            <a:ext cx="8990184" cy="48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2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A093A0-F507-E6D3-511E-A7EF9120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46434"/>
            <a:ext cx="8461208" cy="5932985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これは、</a:t>
            </a:r>
            <a:r>
              <a:rPr kumimoji="1" lang="en-US" altLang="ja-JP" sz="2400" b="1" dirty="0"/>
              <a:t>AI (ChatGPT 3.5) </a:t>
            </a:r>
            <a:r>
              <a:rPr kumimoji="1" lang="ja-JP" altLang="en-US" sz="2400" b="1" dirty="0"/>
              <a:t>に「</a:t>
            </a:r>
            <a:r>
              <a:rPr lang="ja-JP" altLang="en-US" sz="2400" b="1" dirty="0"/>
              <a:t>次のプログラムについて、画面上の目標が自動で動くようにしてください</a:t>
            </a:r>
            <a:r>
              <a:rPr kumimoji="1" lang="ja-JP" altLang="en-US" sz="2400" b="1" dirty="0"/>
              <a:t>」</a:t>
            </a:r>
            <a:r>
              <a:rPr kumimoji="1" lang="ja-JP" altLang="en-US" sz="2400" dirty="0"/>
              <a:t>のプロンプトと、前のプログラムのソースコードを与えたものである</a:t>
            </a:r>
            <a:endParaRPr kumimoji="1" lang="en-US" altLang="ja-JP" sz="2400" dirty="0"/>
          </a:p>
          <a:p>
            <a:r>
              <a:rPr lang="en-US" altLang="ja-JP" sz="2400" dirty="0"/>
              <a:t>AI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プログラム改善</a:t>
            </a:r>
            <a:r>
              <a:rPr lang="ja-JP" altLang="en-US" sz="2400" dirty="0"/>
              <a:t>の能力を知る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291DD-3414-F4DF-525F-5B45716A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CA3AF8-1252-511F-763F-392D660CD29C}"/>
              </a:ext>
            </a:extLst>
          </p:cNvPr>
          <p:cNvSpPr txBox="1"/>
          <p:nvPr/>
        </p:nvSpPr>
        <p:spPr>
          <a:xfrm>
            <a:off x="210275" y="2574566"/>
            <a:ext cx="87321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次のプログラムについて、画面上の目標が自動で動くようにしてください。</a:t>
            </a:r>
            <a:r>
              <a:rPr lang="en-US" altLang="ja-JP" dirty="0"/>
              <a:t>from processing import * </a:t>
            </a:r>
            <a:r>
              <a:rPr lang="en-US" altLang="ja-JP" dirty="0" err="1"/>
              <a:t>player_x</a:t>
            </a:r>
            <a:r>
              <a:rPr lang="en-US" altLang="ja-JP" dirty="0"/>
              <a:t> = None </a:t>
            </a:r>
            <a:r>
              <a:rPr lang="en-US" altLang="ja-JP" dirty="0" err="1"/>
              <a:t>player_y</a:t>
            </a:r>
            <a:r>
              <a:rPr lang="en-US" altLang="ja-JP" dirty="0"/>
              <a:t> = None </a:t>
            </a:r>
            <a:r>
              <a:rPr lang="en-US" altLang="ja-JP" dirty="0" err="1"/>
              <a:t>goal_x</a:t>
            </a:r>
            <a:r>
              <a:rPr lang="en-US" altLang="ja-JP" dirty="0"/>
              <a:t> = None </a:t>
            </a:r>
            <a:r>
              <a:rPr lang="en-US" altLang="ja-JP" dirty="0" err="1"/>
              <a:t>goal_y</a:t>
            </a:r>
            <a:r>
              <a:rPr lang="en-US" altLang="ja-JP" dirty="0"/>
              <a:t> = None score = 0 </a:t>
            </a:r>
          </a:p>
          <a:p>
            <a:r>
              <a:rPr lang="en-US" altLang="ja-JP" dirty="0"/>
              <a:t>def setup(): size(400, 400) </a:t>
            </a:r>
            <a:r>
              <a:rPr lang="en-US" altLang="ja-JP" dirty="0" err="1"/>
              <a:t>reset_game</a:t>
            </a:r>
            <a:r>
              <a:rPr lang="en-US" altLang="ja-JP" dirty="0"/>
              <a:t>() </a:t>
            </a:r>
          </a:p>
          <a:p>
            <a:r>
              <a:rPr lang="en-US" altLang="ja-JP" dirty="0"/>
              <a:t>def </a:t>
            </a:r>
            <a:r>
              <a:rPr lang="en-US" altLang="ja-JP" dirty="0" err="1"/>
              <a:t>reset_game</a:t>
            </a:r>
            <a:r>
              <a:rPr lang="en-US" altLang="ja-JP" dirty="0"/>
              <a:t>(): global </a:t>
            </a:r>
            <a:r>
              <a:rPr lang="en-US" altLang="ja-JP" dirty="0" err="1"/>
              <a:t>player_x</a:t>
            </a:r>
            <a:r>
              <a:rPr lang="en-US" altLang="ja-JP" dirty="0"/>
              <a:t>, </a:t>
            </a:r>
            <a:r>
              <a:rPr lang="en-US" altLang="ja-JP" dirty="0" err="1"/>
              <a:t>player_y</a:t>
            </a:r>
            <a:r>
              <a:rPr lang="en-US" altLang="ja-JP" dirty="0"/>
              <a:t>, </a:t>
            </a:r>
            <a:r>
              <a:rPr lang="en-US" altLang="ja-JP" dirty="0" err="1"/>
              <a:t>goal_x</a:t>
            </a:r>
            <a:r>
              <a:rPr lang="en-US" altLang="ja-JP" dirty="0"/>
              <a:t>, </a:t>
            </a:r>
            <a:r>
              <a:rPr lang="en-US" altLang="ja-JP" dirty="0" err="1"/>
              <a:t>goal_y</a:t>
            </a:r>
            <a:r>
              <a:rPr lang="en-US" altLang="ja-JP" dirty="0"/>
              <a:t>, score </a:t>
            </a:r>
            <a:r>
              <a:rPr lang="en-US" altLang="ja-JP" dirty="0" err="1"/>
              <a:t>player_x</a:t>
            </a:r>
            <a:r>
              <a:rPr lang="en-US" altLang="ja-JP" dirty="0"/>
              <a:t> = random(width) </a:t>
            </a:r>
            <a:r>
              <a:rPr lang="en-US" altLang="ja-JP" dirty="0" err="1"/>
              <a:t>player_y</a:t>
            </a:r>
            <a:r>
              <a:rPr lang="en-US" altLang="ja-JP" dirty="0"/>
              <a:t> = random(height) </a:t>
            </a:r>
            <a:r>
              <a:rPr lang="en-US" altLang="ja-JP" dirty="0" err="1"/>
              <a:t>goal_x</a:t>
            </a:r>
            <a:r>
              <a:rPr lang="en-US" altLang="ja-JP" dirty="0"/>
              <a:t> = random(width) </a:t>
            </a:r>
            <a:r>
              <a:rPr lang="en-US" altLang="ja-JP" dirty="0" err="1"/>
              <a:t>goal_y</a:t>
            </a:r>
            <a:r>
              <a:rPr lang="en-US" altLang="ja-JP" dirty="0"/>
              <a:t> = random(height) score = 0 </a:t>
            </a:r>
          </a:p>
          <a:p>
            <a:r>
              <a:rPr lang="en-US" altLang="ja-JP" dirty="0"/>
              <a:t>def draw(): background(255) fill(0) ellipse(</a:t>
            </a:r>
            <a:r>
              <a:rPr lang="en-US" altLang="ja-JP" dirty="0" err="1"/>
              <a:t>player_x</a:t>
            </a:r>
            <a:r>
              <a:rPr lang="en-US" altLang="ja-JP" dirty="0"/>
              <a:t>, </a:t>
            </a:r>
            <a:r>
              <a:rPr lang="en-US" altLang="ja-JP" dirty="0" err="1"/>
              <a:t>player_y</a:t>
            </a:r>
            <a:r>
              <a:rPr lang="en-US" altLang="ja-JP" dirty="0"/>
              <a:t>, 20, 20) # </a:t>
            </a:r>
            <a:r>
              <a:rPr lang="ja-JP" altLang="en-US" dirty="0"/>
              <a:t>プレイヤーを描画 </a:t>
            </a:r>
            <a:r>
              <a:rPr lang="en-US" altLang="ja-JP" dirty="0"/>
              <a:t>fill(255, 0, 0) ellipse(</a:t>
            </a:r>
            <a:r>
              <a:rPr lang="en-US" altLang="ja-JP" dirty="0" err="1"/>
              <a:t>goal_x</a:t>
            </a:r>
            <a:r>
              <a:rPr lang="en-US" altLang="ja-JP" dirty="0"/>
              <a:t>, </a:t>
            </a:r>
            <a:r>
              <a:rPr lang="en-US" altLang="ja-JP" dirty="0" err="1"/>
              <a:t>goal_y</a:t>
            </a:r>
            <a:r>
              <a:rPr lang="en-US" altLang="ja-JP" dirty="0"/>
              <a:t>, 20, 20) # </a:t>
            </a:r>
            <a:r>
              <a:rPr lang="ja-JP" altLang="en-US" dirty="0"/>
              <a:t>目標を描画 </a:t>
            </a:r>
          </a:p>
          <a:p>
            <a:r>
              <a:rPr lang="en-US" altLang="ja-JP" dirty="0"/>
              <a:t>def </a:t>
            </a:r>
            <a:r>
              <a:rPr lang="en-US" altLang="ja-JP" dirty="0" err="1"/>
              <a:t>keyPressed</a:t>
            </a:r>
            <a:r>
              <a:rPr lang="en-US" altLang="ja-JP" dirty="0"/>
              <a:t>(): global </a:t>
            </a:r>
            <a:r>
              <a:rPr lang="en-US" altLang="ja-JP" dirty="0" err="1"/>
              <a:t>player_x</a:t>
            </a:r>
            <a:r>
              <a:rPr lang="en-US" altLang="ja-JP" dirty="0"/>
              <a:t>, </a:t>
            </a:r>
            <a:r>
              <a:rPr lang="en-US" altLang="ja-JP" dirty="0" err="1"/>
              <a:t>player_y</a:t>
            </a:r>
            <a:r>
              <a:rPr lang="en-US" altLang="ja-JP" dirty="0"/>
              <a:t>, score if </a:t>
            </a:r>
            <a:r>
              <a:rPr lang="en-US" altLang="ja-JP" dirty="0" err="1"/>
              <a:t>keyCode</a:t>
            </a:r>
            <a:r>
              <a:rPr lang="en-US" altLang="ja-JP" dirty="0"/>
              <a:t> == LEFT: </a:t>
            </a:r>
            <a:r>
              <a:rPr lang="en-US" altLang="ja-JP" dirty="0" err="1"/>
              <a:t>player_x</a:t>
            </a:r>
            <a:r>
              <a:rPr lang="en-US" altLang="ja-JP" dirty="0"/>
              <a:t> -= 5 </a:t>
            </a:r>
            <a:r>
              <a:rPr lang="en-US" altLang="ja-JP" dirty="0" err="1"/>
              <a:t>elif</a:t>
            </a:r>
            <a:r>
              <a:rPr lang="en-US" altLang="ja-JP" dirty="0"/>
              <a:t> </a:t>
            </a:r>
            <a:r>
              <a:rPr lang="en-US" altLang="ja-JP" dirty="0" err="1"/>
              <a:t>keyCode</a:t>
            </a:r>
            <a:r>
              <a:rPr lang="en-US" altLang="ja-JP" dirty="0"/>
              <a:t> == RIGHT: </a:t>
            </a:r>
            <a:r>
              <a:rPr lang="en-US" altLang="ja-JP" dirty="0" err="1"/>
              <a:t>player_x</a:t>
            </a:r>
            <a:r>
              <a:rPr lang="en-US" altLang="ja-JP" dirty="0"/>
              <a:t> += 5 </a:t>
            </a:r>
            <a:r>
              <a:rPr lang="en-US" altLang="ja-JP" dirty="0" err="1"/>
              <a:t>elif</a:t>
            </a:r>
            <a:r>
              <a:rPr lang="en-US" altLang="ja-JP" dirty="0"/>
              <a:t> </a:t>
            </a:r>
            <a:r>
              <a:rPr lang="en-US" altLang="ja-JP" dirty="0" err="1"/>
              <a:t>keyCode</a:t>
            </a:r>
            <a:r>
              <a:rPr lang="en-US" altLang="ja-JP" dirty="0"/>
              <a:t> == UP: </a:t>
            </a:r>
            <a:r>
              <a:rPr lang="en-US" altLang="ja-JP" dirty="0" err="1"/>
              <a:t>player_y</a:t>
            </a:r>
            <a:r>
              <a:rPr lang="en-US" altLang="ja-JP" dirty="0"/>
              <a:t> -= 5 </a:t>
            </a:r>
            <a:r>
              <a:rPr lang="en-US" altLang="ja-JP" dirty="0" err="1"/>
              <a:t>elif</a:t>
            </a:r>
            <a:r>
              <a:rPr lang="en-US" altLang="ja-JP" dirty="0"/>
              <a:t> </a:t>
            </a:r>
            <a:r>
              <a:rPr lang="en-US" altLang="ja-JP" dirty="0" err="1"/>
              <a:t>keyCode</a:t>
            </a:r>
            <a:r>
              <a:rPr lang="en-US" altLang="ja-JP" dirty="0"/>
              <a:t> == DOWN: </a:t>
            </a:r>
            <a:r>
              <a:rPr lang="en-US" altLang="ja-JP" dirty="0" err="1"/>
              <a:t>player_y</a:t>
            </a:r>
            <a:r>
              <a:rPr lang="en-US" altLang="ja-JP" dirty="0"/>
              <a:t> += 5 if </a:t>
            </a:r>
            <a:r>
              <a:rPr lang="en-US" altLang="ja-JP" dirty="0" err="1"/>
              <a:t>dist</a:t>
            </a:r>
            <a:r>
              <a:rPr lang="en-US" altLang="ja-JP" dirty="0"/>
              <a:t>(</a:t>
            </a:r>
            <a:r>
              <a:rPr lang="en-US" altLang="ja-JP" dirty="0" err="1"/>
              <a:t>player_x</a:t>
            </a:r>
            <a:r>
              <a:rPr lang="en-US" altLang="ja-JP" dirty="0"/>
              <a:t>, </a:t>
            </a:r>
            <a:r>
              <a:rPr lang="en-US" altLang="ja-JP" dirty="0" err="1"/>
              <a:t>player_y</a:t>
            </a:r>
            <a:r>
              <a:rPr lang="en-US" altLang="ja-JP" dirty="0"/>
              <a:t>, </a:t>
            </a:r>
            <a:r>
              <a:rPr lang="en-US" altLang="ja-JP" dirty="0" err="1"/>
              <a:t>goal_x</a:t>
            </a:r>
            <a:r>
              <a:rPr lang="en-US" altLang="ja-JP" dirty="0"/>
              <a:t>, </a:t>
            </a:r>
            <a:r>
              <a:rPr lang="en-US" altLang="ja-JP" dirty="0" err="1"/>
              <a:t>goal_y</a:t>
            </a:r>
            <a:r>
              <a:rPr lang="en-US" altLang="ja-JP" dirty="0"/>
              <a:t>) &lt; 20: # </a:t>
            </a:r>
            <a:r>
              <a:rPr lang="ja-JP" altLang="en-US" dirty="0"/>
              <a:t>目標に到達した場合 </a:t>
            </a:r>
            <a:r>
              <a:rPr lang="en-US" altLang="ja-JP" dirty="0"/>
              <a:t>score += 1 </a:t>
            </a:r>
            <a:r>
              <a:rPr lang="en-US" altLang="ja-JP" dirty="0" err="1"/>
              <a:t>reset_game</a:t>
            </a:r>
            <a:r>
              <a:rPr lang="en-US" altLang="ja-JP" dirty="0"/>
              <a:t>() # </a:t>
            </a:r>
            <a:r>
              <a:rPr lang="ja-JP" altLang="en-US" dirty="0"/>
              <a:t>新しい目標を生成 </a:t>
            </a:r>
          </a:p>
          <a:p>
            <a:r>
              <a:rPr lang="en-US" altLang="ja-JP" dirty="0"/>
              <a:t>run()</a:t>
            </a:r>
          </a:p>
        </p:txBody>
      </p:sp>
    </p:spTree>
    <p:extLst>
      <p:ext uri="{BB962C8B-B14F-4D97-AF65-F5344CB8AC3E}">
        <p14:creationId xmlns:p14="http://schemas.microsoft.com/office/powerpoint/2010/main" val="226780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6-2. </a:t>
            </a:r>
            <a:r>
              <a:rPr lang="en-US" altLang="ja-JP" sz="4500" dirty="0" err="1">
                <a:solidFill>
                  <a:schemeClr val="tx2"/>
                </a:solidFill>
              </a:rPr>
              <a:t>ChatBot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とプログラム作成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3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7F7A3-6BBB-EE2B-DC2E-EBC950DC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対話</a:t>
            </a:r>
            <a:r>
              <a:rPr lang="en-US" altLang="ja-JP" dirty="0"/>
              <a:t>AI</a:t>
            </a:r>
            <a:r>
              <a:rPr lang="ja-JP" altLang="en-US" dirty="0"/>
              <a:t>、チャットボットの想定用途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21CEC-E416-6897-8E8B-E1F1A460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b="1" dirty="0"/>
              <a:t>翻訳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即時翻訳でコミュニケーションの障壁を軽減</a:t>
            </a:r>
          </a:p>
          <a:p>
            <a:r>
              <a:rPr kumimoji="1" lang="ja-JP" altLang="en-US" sz="2400" b="1" dirty="0"/>
              <a:t>校正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文法・綴りの誤り検出と修正で、文章の品質向上</a:t>
            </a:r>
          </a:p>
          <a:p>
            <a:r>
              <a:rPr kumimoji="1" lang="ja-JP" altLang="en-US" sz="2400" b="1" dirty="0"/>
              <a:t>創造的支援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アイデア生成・ブレインストーミング促進</a:t>
            </a:r>
          </a:p>
          <a:p>
            <a:r>
              <a:rPr kumimoji="1" lang="ja-JP" altLang="en-US" sz="2400" b="1" dirty="0"/>
              <a:t>要約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長文テキストの簡潔化</a:t>
            </a:r>
          </a:p>
          <a:p>
            <a:r>
              <a:rPr kumimoji="1" lang="ja-JP" altLang="en-US" sz="2400" b="1" dirty="0"/>
              <a:t>プログラミング支援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コード生成・デバッグアドバイスで開発効率化</a:t>
            </a:r>
            <a:endParaRPr kumimoji="1" lang="en-US" altLang="ja-JP" sz="2400" dirty="0"/>
          </a:p>
          <a:p>
            <a:r>
              <a:rPr kumimoji="1" lang="ja-JP" altLang="en-US" sz="2400" b="1" dirty="0"/>
              <a:t>顧客サービス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問い合わせ対応・情報提供・問題解決</a:t>
            </a:r>
          </a:p>
          <a:p>
            <a:r>
              <a:rPr kumimoji="1" lang="ja-JP" altLang="en-US" sz="2400" b="1" dirty="0"/>
              <a:t>自学自習支援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個別指導（質問指導、学習計画アドバイス、質問対応）</a:t>
            </a:r>
          </a:p>
          <a:p>
            <a:r>
              <a:rPr kumimoji="1" lang="ja-JP" altLang="en-US" sz="2400" b="1" dirty="0"/>
              <a:t>予約システム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ホテル・レストランなどの施設予約受付</a:t>
            </a:r>
          </a:p>
          <a:p>
            <a:r>
              <a:rPr kumimoji="1" lang="ja-JP" altLang="en-US" sz="2400" b="1" dirty="0"/>
              <a:t>エンターテインメント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ゲーム・雑談・ストーリーテリングで娯楽提供</a:t>
            </a:r>
          </a:p>
          <a:p>
            <a:r>
              <a:rPr kumimoji="1" lang="ja-JP" altLang="en-US" sz="2400" b="1" dirty="0"/>
              <a:t>パーソナルアシスタント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スケジュール管理、リマインダーなど日常タスク支援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6EDB85-2E20-546C-156C-C050DB97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6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7536" y="1093551"/>
            <a:ext cx="6355868" cy="4340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実践的問題解決能力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やりたいこと自ら探求し、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を用いて解決策を模索。問題解決スキルを身につける。</a:t>
            </a:r>
            <a:endParaRPr lang="ja-JP" altLang="en-US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プログラミング技術の深化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: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ミニプロジェクトを通じて、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の具体的な経験を積み、重要なプログラミング技術を実践的に学ぶ。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自主性と達成感の促進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: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自分のアイディアを 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Python 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プログラムとして実現し、問題を解決する。その過程で感じる創造の喜びと達成感が、自信を育み、学習への意欲を高める。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7F7A3-6BBB-EE2B-DC2E-EBC950DC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対話</a:t>
            </a:r>
            <a:r>
              <a:rPr lang="en-US" altLang="ja-JP" dirty="0"/>
              <a:t>AI</a:t>
            </a:r>
            <a:r>
              <a:rPr lang="ja-JP" altLang="en-US" dirty="0"/>
              <a:t>、チャットボットへの期待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21CEC-E416-6897-8E8B-E1F1A460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サービス品質の強化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AI </a:t>
            </a:r>
            <a:r>
              <a:rPr lang="ja-JP" altLang="en-US" sz="2400" dirty="0"/>
              <a:t>は、</a:t>
            </a:r>
            <a:r>
              <a:rPr lang="en-US" altLang="ja-JP" sz="2400" dirty="0"/>
              <a:t>24</a:t>
            </a:r>
            <a:r>
              <a:rPr lang="ja-JP" altLang="en-US" sz="2400" dirty="0"/>
              <a:t>時間体制で常に利用可能。即時に応答が可能。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運用コストの削減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AI</a:t>
            </a:r>
            <a:r>
              <a:rPr lang="ja-JP" altLang="en-US" sz="2400" dirty="0"/>
              <a:t>と人間の共同。例：</a:t>
            </a:r>
            <a:r>
              <a:rPr lang="en-US" altLang="ja-JP" sz="2400" dirty="0"/>
              <a:t>AI</a:t>
            </a:r>
            <a:r>
              <a:rPr lang="ja-JP" altLang="en-US" sz="2400" dirty="0"/>
              <a:t>が過去の問い合わせに対する回答を学習して人間のオペレーターをサポート</a:t>
            </a:r>
            <a:endParaRPr lang="en-US" altLang="ja-JP" sz="2400" dirty="0"/>
          </a:p>
          <a:p>
            <a:r>
              <a:rPr lang="ja-JP" altLang="en-US" sz="2400" b="1" dirty="0"/>
              <a:t>エラーの検出と修正</a:t>
            </a:r>
            <a:r>
              <a:rPr lang="en-US" altLang="ja-JP" sz="2400" dirty="0"/>
              <a:t>:</a:t>
            </a:r>
          </a:p>
          <a:p>
            <a:pPr marL="0" indent="0">
              <a:buNone/>
            </a:pPr>
            <a:r>
              <a:rPr lang="en-US" altLang="ja-JP" sz="2400" dirty="0"/>
              <a:t> AI</a:t>
            </a:r>
            <a:r>
              <a:rPr lang="ja-JP" altLang="en-US" sz="2400" dirty="0"/>
              <a:t>は人間スタッフの過ち（誤字、分かりにくい言い回しなど）を発見し指摘。正確性を向上につながる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多言語対応能力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AI </a:t>
            </a:r>
            <a:r>
              <a:rPr lang="ja-JP" altLang="en-US" sz="2400" dirty="0"/>
              <a:t>は、多様な言語に対応可能。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6EDB85-2E20-546C-156C-C050DB97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2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7F7A3-6BBB-EE2B-DC2E-EBC950DC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対話</a:t>
            </a:r>
            <a:r>
              <a:rPr lang="en-US" altLang="ja-JP" dirty="0"/>
              <a:t>AI</a:t>
            </a:r>
            <a:r>
              <a:rPr lang="ja-JP" altLang="en-US" dirty="0"/>
              <a:t>、チャットボットの利用上の注意点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21CEC-E416-6897-8E8B-E1F1A460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● 対話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は不正確な情報を回答する場合がある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● 対話</a:t>
            </a:r>
            <a:r>
              <a:rPr lang="en-US" altLang="ja-JP" sz="2400" dirty="0"/>
              <a:t>AI</a:t>
            </a:r>
            <a:r>
              <a:rPr lang="ja-JP" altLang="en-US" sz="2400" dirty="0"/>
              <a:t>は著作権に違反するコンテンツを回答する場合がある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● </a:t>
            </a:r>
            <a:r>
              <a:rPr lang="ja-JP" altLang="en-US" sz="2400" b="1" dirty="0"/>
              <a:t>プライバシや秘密にしたい情報を書き込んではいけない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● 大学の課題などで，対話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を丸写ししてはいけない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6EDB85-2E20-546C-156C-C050DB97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4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353AA-6F66-AC53-6B1A-09E831CB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ChatGPT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51BD85-D6DD-B2FC-C388-A82A4B1C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745955" cy="5836719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公式の </a:t>
            </a:r>
            <a:r>
              <a:rPr kumimoji="1" lang="en-US" altLang="ja-JP" sz="2400" dirty="0"/>
              <a:t>ChatGPT</a:t>
            </a:r>
            <a:r>
              <a:rPr kumimoji="1" lang="ja-JP" altLang="en-US" sz="2400" dirty="0"/>
              <a:t>（登録必要，無料利用も可能）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https://chat.openai.com/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ChatGPT </a:t>
            </a:r>
            <a:r>
              <a:rPr kumimoji="1" lang="ja-JP" altLang="en-US" sz="2400" b="1" dirty="0"/>
              <a:t>の派生サービス</a:t>
            </a:r>
            <a:endParaRPr lang="en-US" altLang="ja-JP" sz="2400" b="1" dirty="0"/>
          </a:p>
          <a:p>
            <a:r>
              <a:rPr kumimoji="1" lang="ja-JP" altLang="en-US" sz="2400" dirty="0"/>
              <a:t>登録不要で無料の場合もある</a:t>
            </a:r>
            <a:endParaRPr kumimoji="1" lang="en-US" altLang="ja-JP" sz="2400" dirty="0"/>
          </a:p>
          <a:p>
            <a:r>
              <a:rPr kumimoji="1" lang="ja-JP" altLang="en-US" sz="2400" dirty="0"/>
              <a:t>期間限定で無料という場合もある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  </a:t>
            </a:r>
            <a:r>
              <a:rPr kumimoji="1" lang="en-US" altLang="ja-JP" sz="2400" dirty="0" err="1"/>
              <a:t>TalkAI</a:t>
            </a:r>
            <a:r>
              <a:rPr kumimoji="1" lang="en-US" altLang="ja-JP" sz="2400" dirty="0"/>
              <a:t>     https://talkai.info/ja/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>
                <a:latin typeface="+mj-ea"/>
                <a:ea typeface="+mj-ea"/>
              </a:rPr>
              <a:t>※ ChatGPT </a:t>
            </a:r>
            <a:r>
              <a:rPr lang="ja-JP" altLang="en-US" sz="2400" dirty="0">
                <a:latin typeface="+mj-ea"/>
                <a:ea typeface="+mj-ea"/>
              </a:rPr>
              <a:t>を名乗る詐欺サイトの場合もあります．　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+mj-ea"/>
                <a:ea typeface="+mj-ea"/>
              </a:rPr>
              <a:t>　　　そのことは心にとめておきましょう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7D01A-9897-3824-896B-9A557454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8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TalkAI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の実行例①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間違い探しを人工知能に頼む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D346C1A-0446-6F38-5F30-A5757BD3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0" y="1618817"/>
            <a:ext cx="8543287" cy="46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23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TalkAI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の実行例②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家庭教師になってもらう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252535-E15C-33F3-5B49-4B9C70BE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3" y="1227218"/>
            <a:ext cx="7724763" cy="54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TalkAI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の実行例③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プログラム内の間違い探しを頼む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C69249-EC3C-56A3-7F6F-487EE321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5" y="1316118"/>
            <a:ext cx="6821949" cy="55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TalkAI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の実行例</a:t>
            </a:r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779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en-US" altLang="ja-JP" b="1" dirty="0"/>
              <a:t>Python </a:t>
            </a:r>
            <a:r>
              <a:rPr lang="ja-JP" altLang="en-US" b="1" dirty="0"/>
              <a:t>の </a:t>
            </a:r>
            <a:r>
              <a:rPr lang="en-US" altLang="ja-JP" b="1" dirty="0"/>
              <a:t>processing </a:t>
            </a:r>
            <a:r>
              <a:rPr lang="ja-JP" altLang="en-US" b="1" dirty="0"/>
              <a:t>を用いて面白いゲームを作成してください</a:t>
            </a:r>
            <a:r>
              <a:rPr lang="ja-JP" altLang="en-US" dirty="0"/>
              <a:t>」というプログラムを与えて、</a:t>
            </a:r>
            <a:r>
              <a:rPr kumimoji="1" lang="ja-JP" altLang="en-US" dirty="0"/>
              <a:t>プログラム</a:t>
            </a:r>
            <a:r>
              <a:rPr lang="ja-JP" altLang="en-US" dirty="0"/>
              <a:t>作成を頼む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916240-CAF2-19A0-89E6-2C047B06A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32" y="1625600"/>
            <a:ext cx="5396273" cy="50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FB1E4-38B5-2913-0CCA-F84362D0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ChatGPT 4.0</a:t>
            </a:r>
            <a:r>
              <a:rPr lang="ja-JP" altLang="en-US" dirty="0"/>
              <a:t> ①プログラムの画面の説明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DC405E-89F4-8409-9833-6D54603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10A087-E590-77A5-D2FD-EB9E323C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92" y="717475"/>
            <a:ext cx="6600908" cy="59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FB1E4-38B5-2913-0CCA-F84362D0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ChatGPT 4.0</a:t>
            </a:r>
            <a:r>
              <a:rPr lang="ja-JP" altLang="en-US" dirty="0"/>
              <a:t> ②画面通りのプログラム作成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DC405E-89F4-8409-9833-6D54603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A0611F-8CED-6843-282E-54874C6B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82" y="644893"/>
            <a:ext cx="7400959" cy="54579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E0B025-EFAE-FF34-6116-FAEA97283BD4}"/>
              </a:ext>
            </a:extLst>
          </p:cNvPr>
          <p:cNvSpPr txBox="1"/>
          <p:nvPr/>
        </p:nvSpPr>
        <p:spPr>
          <a:xfrm>
            <a:off x="6060030" y="63563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（次ページに続く）</a:t>
            </a:r>
          </a:p>
        </p:txBody>
      </p:sp>
    </p:spTree>
    <p:extLst>
      <p:ext uri="{BB962C8B-B14F-4D97-AF65-F5344CB8AC3E}">
        <p14:creationId xmlns:p14="http://schemas.microsoft.com/office/powerpoint/2010/main" val="422782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5091FB-4493-104E-167B-2C43CC95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CCCABF-7DD4-04E6-23B7-2168419B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32" y="77908"/>
            <a:ext cx="4092353" cy="66805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584497-AFD2-84B3-2A3F-CF425EBB27E9}"/>
              </a:ext>
            </a:extLst>
          </p:cNvPr>
          <p:cNvSpPr txBox="1"/>
          <p:nvPr/>
        </p:nvSpPr>
        <p:spPr>
          <a:xfrm>
            <a:off x="6060030" y="63563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（次ページに続く）</a:t>
            </a:r>
          </a:p>
        </p:txBody>
      </p:sp>
    </p:spTree>
    <p:extLst>
      <p:ext uri="{BB962C8B-B14F-4D97-AF65-F5344CB8AC3E}">
        <p14:creationId xmlns:p14="http://schemas.microsoft.com/office/powerpoint/2010/main" val="22089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E28DA-8096-3AD6-4F1E-683A8B31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アドバイス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09DD2-8D3D-A16D-2F9A-D3D47989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644892"/>
            <a:ext cx="8461208" cy="60380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実践的問題解決能力の向上</a:t>
            </a:r>
          </a:p>
          <a:p>
            <a:r>
              <a:rPr kumimoji="1" lang="ja-JP" altLang="en-US" sz="2400" dirty="0"/>
              <a:t>自分で「実現してみたいこと」を探し、</a:t>
            </a:r>
            <a:r>
              <a:rPr kumimoji="1" lang="en-US" altLang="ja-JP" sz="2400" dirty="0"/>
              <a:t>Python</a:t>
            </a:r>
            <a:r>
              <a:rPr kumimoji="1" lang="ja-JP" altLang="en-US" sz="2400" dirty="0"/>
              <a:t>で解決策を探る</a:t>
            </a:r>
          </a:p>
          <a:p>
            <a:r>
              <a:rPr kumimoji="1" lang="ja-JP" altLang="en-US" sz="2400" dirty="0"/>
              <a:t>実世界の課題に即したスキルの習得を目指す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プログラミング技術の深化</a:t>
            </a:r>
          </a:p>
          <a:p>
            <a:r>
              <a:rPr kumimoji="1" lang="ja-JP" altLang="en-US" sz="2400" dirty="0"/>
              <a:t>経験を重ねる</a:t>
            </a:r>
          </a:p>
          <a:p>
            <a:r>
              <a:rPr kumimoji="1" lang="ja-JP" altLang="en-US" sz="2400" dirty="0"/>
              <a:t>間違いの修正、改善を粘り強く繰り返す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i="1" dirty="0"/>
              <a:t>自主性と達成感の促進</a:t>
            </a:r>
          </a:p>
          <a:p>
            <a:r>
              <a:rPr kumimoji="1" lang="ja-JP" altLang="en-US" sz="2400" dirty="0"/>
              <a:t>アイディアを 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のプログラムとして実現</a:t>
            </a:r>
          </a:p>
          <a:p>
            <a:r>
              <a:rPr kumimoji="1" lang="ja-JP" altLang="en-US" sz="2400" dirty="0"/>
              <a:t>創造と成功を通じて自信と学習意欲を向上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仲間との会話も極めて重要です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5088D8-5009-6B44-EC93-B7E3BD82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55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531C5B-1F87-75A6-0B82-85AEFC46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898EEE9-56C8-8BBF-68B8-DE47A34D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75" y="387154"/>
            <a:ext cx="6793309" cy="36850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4C0F17-4A7E-136D-E514-B68EABBED89C}"/>
              </a:ext>
            </a:extLst>
          </p:cNvPr>
          <p:cNvSpPr txBox="1"/>
          <p:nvPr/>
        </p:nvSpPr>
        <p:spPr>
          <a:xfrm>
            <a:off x="6060030" y="63563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（次ページに続く）</a:t>
            </a:r>
          </a:p>
        </p:txBody>
      </p:sp>
    </p:spTree>
    <p:extLst>
      <p:ext uri="{BB962C8B-B14F-4D97-AF65-F5344CB8AC3E}">
        <p14:creationId xmlns:p14="http://schemas.microsoft.com/office/powerpoint/2010/main" val="277499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C92AA6-41CC-3B08-B736-4BD4B987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73" y="227187"/>
            <a:ext cx="5187273" cy="499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生成されたプログラムを動作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2BCFE5-B4D5-6174-FDAA-4CAEFF29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ED50C8-04FB-075B-60CD-D62A6C79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6" y="950966"/>
            <a:ext cx="2854398" cy="16843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1D9EAB8-6DC9-91EA-D115-E7F66D698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175" y="764118"/>
            <a:ext cx="4357796" cy="28379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DB2D7C-BB98-7A24-9917-2F87D07407E6}"/>
              </a:ext>
            </a:extLst>
          </p:cNvPr>
          <p:cNvSpPr txBox="1"/>
          <p:nvPr/>
        </p:nvSpPr>
        <p:spPr>
          <a:xfrm>
            <a:off x="230973" y="27555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プログラム実行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D5116C-E358-30E8-80B9-44C452378198}"/>
              </a:ext>
            </a:extLst>
          </p:cNvPr>
          <p:cNvSpPr txBox="1"/>
          <p:nvPr/>
        </p:nvSpPr>
        <p:spPr>
          <a:xfrm>
            <a:off x="3298175" y="634908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動作画面：ファイルを編集し保存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A7A1F20-2BB7-8C75-535B-8F05F2B8A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125" y="3334309"/>
            <a:ext cx="4282242" cy="28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7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FE458-F575-C422-7145-2659F789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50E1DB-14DE-AC77-B9DD-67764DF80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08719"/>
            <a:ext cx="8461208" cy="527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対話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、チャットボットについて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用途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翻訳、校正、創造的支援、要約、プログラミング支援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顧客サービス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自学自習支援、予約システム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エンターテインメント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パーソナルアシスタント</a:t>
            </a:r>
            <a:r>
              <a:rPr lang="ja-JP" altLang="en-US" sz="2400" dirty="0"/>
              <a:t>などさまざま</a:t>
            </a:r>
            <a:endParaRPr lang="en-US" altLang="ja-JP" sz="2400" dirty="0"/>
          </a:p>
          <a:p>
            <a:r>
              <a:rPr lang="ja-JP" altLang="en-US" sz="2400" b="1" dirty="0"/>
              <a:t>期待される効果</a:t>
            </a:r>
            <a:r>
              <a:rPr lang="ja-JP" altLang="en-US" sz="2400" dirty="0"/>
              <a:t>：サービス品質の向上、運用コストの削減、エラー検出と修正、多言語対応など</a:t>
            </a:r>
          </a:p>
          <a:p>
            <a:r>
              <a:rPr lang="ja-JP" altLang="en-US" sz="2400" b="1" dirty="0"/>
              <a:t>利用上の注意点</a:t>
            </a:r>
            <a:endParaRPr lang="en-US" altLang="ja-JP" sz="2400" dirty="0"/>
          </a:p>
          <a:p>
            <a:pPr lvl="1"/>
            <a:r>
              <a:rPr lang="ja-JP" altLang="en-US" sz="2000" dirty="0"/>
              <a:t>不正確な情報を提供することがある。</a:t>
            </a:r>
          </a:p>
          <a:p>
            <a:pPr lvl="1"/>
            <a:r>
              <a:rPr lang="ja-JP" altLang="en-US" sz="2000" dirty="0"/>
              <a:t>著作権に違反するコンテンツを生成するリスク。</a:t>
            </a:r>
          </a:p>
          <a:p>
            <a:pPr lvl="1"/>
            <a:r>
              <a:rPr lang="ja-JP" altLang="en-US" sz="2000" dirty="0"/>
              <a:t>プライバシーを侵害する情報をオンラインサービスに与えないように注意。</a:t>
            </a:r>
          </a:p>
          <a:p>
            <a:pPr lvl="1"/>
            <a:r>
              <a:rPr lang="ja-JP" altLang="en-US" sz="2000" dirty="0"/>
              <a:t>大学の課題での丸写しは不適切。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CC6AC-24ED-06F0-35FA-19F9F9FC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23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6-3.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75C5CD-50E7-0635-5E5C-99742A9C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ミニプロジェクトの手順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53C781-4ED5-8CCA-AF48-F8882EDE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テーマ決め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参考：</a:t>
            </a:r>
            <a:r>
              <a:rPr lang="en-US" altLang="ja-JP" sz="2400" dirty="0"/>
              <a:t>Python</a:t>
            </a:r>
            <a:r>
              <a:rPr lang="ja-JP" altLang="en-US" sz="2400" dirty="0"/>
              <a:t>と</a:t>
            </a:r>
            <a:r>
              <a:rPr lang="en-US" altLang="ja-JP" sz="2400" dirty="0"/>
              <a:t>Processing</a:t>
            </a:r>
            <a:r>
              <a:rPr lang="ja-JP" altLang="en-US" sz="2400" dirty="0"/>
              <a:t>を使用した簡単なプログラムの例題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カウンター</a:t>
            </a:r>
            <a:r>
              <a:rPr lang="en-US" altLang="ja-JP" sz="1600" dirty="0"/>
              <a:t>: </a:t>
            </a:r>
            <a:r>
              <a:rPr lang="ja-JP" altLang="en-US" sz="1600" dirty="0"/>
              <a:t>簡単なカウンター。クリックごとに数値が増加。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色変更</a:t>
            </a:r>
            <a:r>
              <a:rPr lang="en-US" altLang="ja-JP" sz="1600" dirty="0"/>
              <a:t>: Processing</a:t>
            </a:r>
            <a:r>
              <a:rPr lang="ja-JP" altLang="en-US" sz="1600" dirty="0"/>
              <a:t>を使って、マウスクリックで色が変わるプログラム。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図形描画</a:t>
            </a:r>
            <a:r>
              <a:rPr lang="en-US" altLang="ja-JP" sz="1600" dirty="0"/>
              <a:t>: Python</a:t>
            </a:r>
            <a:r>
              <a:rPr lang="ja-JP" altLang="en-US" sz="1600" dirty="0"/>
              <a:t>を使って、幾何学図形をランダムに表示。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簡単なアニメーション</a:t>
            </a:r>
            <a:r>
              <a:rPr lang="en-US" altLang="ja-JP" sz="1600" dirty="0"/>
              <a:t>: Processing</a:t>
            </a:r>
            <a:r>
              <a:rPr lang="ja-JP" altLang="en-US" sz="1600" dirty="0"/>
              <a:t>でボールが画面を跳ね回るシンプルなアニメーション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文字入力</a:t>
            </a:r>
            <a:r>
              <a:rPr lang="en-US" altLang="ja-JP" sz="1600" dirty="0"/>
              <a:t>: </a:t>
            </a:r>
            <a:r>
              <a:rPr lang="ja-JP" altLang="en-US" sz="1600" dirty="0"/>
              <a:t>キーボード入力に応じてテキストを画面に表示する。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マウス追跡</a:t>
            </a:r>
            <a:r>
              <a:rPr lang="en-US" altLang="ja-JP" sz="1600" dirty="0"/>
              <a:t>: </a:t>
            </a:r>
            <a:r>
              <a:rPr lang="ja-JP" altLang="en-US" sz="1600" dirty="0"/>
              <a:t>マウスカーソルの動きに応じて、</a:t>
            </a:r>
            <a:r>
              <a:rPr lang="en-US" altLang="ja-JP" sz="1600" dirty="0"/>
              <a:t>Processing</a:t>
            </a:r>
            <a:r>
              <a:rPr lang="ja-JP" altLang="en-US" sz="1600" dirty="0"/>
              <a:t>でオブジェクトが追従するプログラム。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シンプルなゲーム</a:t>
            </a:r>
            <a:r>
              <a:rPr lang="en-US" altLang="ja-JP" sz="1600" dirty="0"/>
              <a:t>: </a:t>
            </a:r>
            <a:r>
              <a:rPr lang="ja-JP" altLang="en-US" sz="1600" dirty="0"/>
              <a:t>プレイヤーがキーボードで制御するキャラクターを避けながらゴールに到達する。</a:t>
            </a:r>
          </a:p>
          <a:p>
            <a:pPr>
              <a:buFont typeface="+mj-lt"/>
              <a:buAutoNum type="arabicPeriod"/>
            </a:pPr>
            <a:r>
              <a:rPr lang="ja-JP" altLang="en-US" sz="1600" b="1" dirty="0"/>
              <a:t>簡易計算機</a:t>
            </a:r>
            <a:r>
              <a:rPr lang="en-US" altLang="ja-JP" sz="1600" dirty="0"/>
              <a:t>: Python</a:t>
            </a:r>
            <a:r>
              <a:rPr lang="ja-JP" altLang="en-US" sz="1600" dirty="0"/>
              <a:t>で四則演算ができるシンプルな電卓の作成</a:t>
            </a:r>
            <a:endParaRPr lang="en-US" altLang="ja-JP" sz="1600" dirty="0"/>
          </a:p>
          <a:p>
            <a:pPr>
              <a:buFont typeface="+mj-lt"/>
              <a:buAutoNum type="arabicPeriod"/>
            </a:pP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自由に決めるのが良い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61494F-24ED-487A-972E-425F41AB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83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75C5CD-50E7-0635-5E5C-99742A9C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ミニプロジェクトの手順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53C781-4ED5-8CCA-AF48-F8882EDE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でのプログラム作成と実行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https://trinket.io/python/ab4ac351b3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左側のプログラムを自由に書き換える（書き換えても他の人に影響することはない）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61494F-24ED-487A-972E-425F41AB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85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4E487-2EF7-91C5-7F77-AE0990F9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7A0E0B-8CD3-2A48-4524-CD4E4371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en-US" altLang="ja-JP" dirty="0" err="1"/>
              <a:t>TalkAI</a:t>
            </a:r>
            <a:r>
              <a:rPr lang="ja-JP" altLang="en-US" dirty="0"/>
              <a:t> にサポートを頼む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・プログラム作成のプロンプト例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ja-JP" altLang="en-US" dirty="0"/>
              <a:t> </a:t>
            </a:r>
            <a:r>
              <a:rPr lang="en-US" altLang="ja-JP" dirty="0"/>
              <a:t>trinket </a:t>
            </a:r>
            <a:r>
              <a:rPr lang="ja-JP" altLang="en-US" dirty="0"/>
              <a:t>で動く </a:t>
            </a:r>
            <a:r>
              <a:rPr lang="en-US" altLang="ja-JP" dirty="0"/>
              <a:t>processing </a:t>
            </a:r>
            <a:r>
              <a:rPr lang="ja-JP" altLang="en-US" dirty="0"/>
              <a:t>を利用した●●●の </a:t>
            </a:r>
            <a:r>
              <a:rPr lang="en-US" altLang="ja-JP" dirty="0"/>
              <a:t>Python 2 </a:t>
            </a:r>
            <a:r>
              <a:rPr lang="ja-JP" altLang="en-US" dirty="0"/>
              <a:t>プログラムを作成してください。プログラムの先頭を「</a:t>
            </a:r>
            <a:r>
              <a:rPr lang="en-US" altLang="ja-JP" dirty="0"/>
              <a:t>from processing import *</a:t>
            </a:r>
            <a:r>
              <a:rPr lang="ja-JP" altLang="en-US" dirty="0"/>
              <a:t>」で開始してください。 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・プログラム改善を頼むプロンプト例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ja-JP" altLang="en-US" dirty="0"/>
              <a:t> 次のプログラムの間違いを指摘してください」。</a:t>
            </a:r>
            <a:r>
              <a:rPr lang="ja-JP" altLang="en-US" b="1" dirty="0"/>
              <a:t>このあと、プログラムのソースコードを張り付ける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F3B5EF-9F03-D502-378A-9E0F7119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0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C69B6-05D0-02CB-F259-D1F73175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アドバイス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1B60D9-6B0C-4EE1-57D5-4E2F4F6D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AI </a:t>
            </a:r>
            <a:r>
              <a:rPr kumimoji="1" lang="ja-JP" altLang="en-US" dirty="0"/>
              <a:t>の作成したプログラムが動かないことも多い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⇒　修正を頼むか、別のものを頼む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具体的に自分の希望を書く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丁寧な言葉や敬語が、</a:t>
            </a:r>
            <a:r>
              <a:rPr lang="en-US" altLang="ja-JP" dirty="0"/>
              <a:t>AI</a:t>
            </a:r>
            <a:r>
              <a:rPr lang="ja-JP" altLang="en-US" dirty="0"/>
              <a:t>に対して有効である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938A31-A655-14E9-E364-1A725086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195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95EBDE-607A-285D-7E31-AA439069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0AB4CA-43C7-AA15-5145-3BF1C8FE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600" b="1" dirty="0"/>
              <a:t>ミニプロジェクトの目的</a:t>
            </a:r>
            <a:endParaRPr lang="en-US" altLang="ja-JP" sz="2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実践的問題解決能力の向上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プログラミング技術を深める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自主性と達成感を促進</a:t>
            </a:r>
          </a:p>
          <a:p>
            <a:pPr marL="0" indent="0">
              <a:buNone/>
            </a:pPr>
            <a:r>
              <a:rPr lang="ja-JP" altLang="en-US" sz="2600" b="1" dirty="0"/>
              <a:t>学習プロセス</a:t>
            </a:r>
            <a:endParaRPr lang="en-US" altLang="ja-JP" sz="2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600" dirty="0"/>
              <a:t>Python</a:t>
            </a:r>
            <a:r>
              <a:rPr lang="ja-JP" altLang="en-US" sz="2600" dirty="0"/>
              <a:t>を使って、自分のアイデアをプログラムにする。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トライアンドエラーで技術を磨く。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600" dirty="0"/>
              <a:t>Trinket</a:t>
            </a:r>
            <a:r>
              <a:rPr lang="ja-JP" altLang="en-US" sz="2600" dirty="0"/>
              <a:t>と</a:t>
            </a:r>
            <a:r>
              <a:rPr lang="en-US" altLang="ja-JP" sz="2600" dirty="0"/>
              <a:t>ChatGPT 3.5</a:t>
            </a:r>
            <a:r>
              <a:rPr lang="ja-JP" altLang="en-US" sz="2600" dirty="0"/>
              <a:t>で</a:t>
            </a:r>
            <a:r>
              <a:rPr lang="en-US" altLang="ja-JP" sz="2600" dirty="0"/>
              <a:t>AI</a:t>
            </a:r>
            <a:r>
              <a:rPr lang="ja-JP" altLang="en-US" sz="2600" dirty="0"/>
              <a:t>プログラミングを探求する。</a:t>
            </a:r>
          </a:p>
          <a:p>
            <a:pPr marL="0" indent="0">
              <a:buNone/>
            </a:pPr>
            <a:r>
              <a:rPr lang="ja-JP" altLang="en-US" sz="2600" b="1" dirty="0"/>
              <a:t>プログラミングの理解</a:t>
            </a:r>
            <a:endParaRPr lang="en-US" altLang="ja-JP" sz="2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プログラミングは、創造的</a:t>
            </a:r>
            <a:r>
              <a:rPr lang="ja-JP" altLang="en-US" sz="2600"/>
              <a:t>なプロセスであり、コンピュータ</a:t>
            </a:r>
            <a:r>
              <a:rPr lang="ja-JP" altLang="en-US" sz="2600" dirty="0"/>
              <a:t>に作業を遂行させるツール。</a:t>
            </a:r>
          </a:p>
          <a:p>
            <a:pPr marL="0" indent="0">
              <a:buNone/>
            </a:pPr>
            <a:r>
              <a:rPr lang="ja-JP" altLang="en-US" sz="2600" dirty="0"/>
              <a:t>演習の進行</a:t>
            </a:r>
            <a:endParaRPr lang="en-US" altLang="ja-JP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600" dirty="0"/>
              <a:t>AI</a:t>
            </a:r>
            <a:r>
              <a:rPr lang="ja-JP" altLang="en-US" sz="2600" dirty="0"/>
              <a:t>のサポートでプログラム改善。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600" dirty="0"/>
              <a:t>学習を通じてプログラムの役割を深く理解。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FF67D3-63E5-96CE-0F7A-63B4DC59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17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6-1.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を設計し作成するプロセス（プログラミング）は，</a:t>
            </a:r>
            <a:r>
              <a:rPr lang="ja-JP" altLang="en-US" b="1" dirty="0">
                <a:latin typeface="Segoe UI" panose="020B0502040204020203" pitchFamily="34" charset="0"/>
              </a:rPr>
              <a:t>創造的な活動</a:t>
            </a:r>
            <a:endParaRPr lang="en-US" altLang="ja-JP" b="1" dirty="0"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u="sng" dirty="0">
                <a:latin typeface="Segoe UI" panose="020B0502040204020203" pitchFamily="34" charset="0"/>
              </a:rPr>
              <a:t>アイデアを形にできる</a:t>
            </a:r>
            <a:r>
              <a:rPr lang="ja-JP" altLang="en-US" dirty="0">
                <a:latin typeface="Segoe UI" panose="020B0502040204020203" pitchFamily="34" charset="0"/>
              </a:rPr>
              <a:t>ことが，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プログラミング</a:t>
            </a:r>
            <a:r>
              <a:rPr lang="ja-JP" altLang="en-US" dirty="0">
                <a:latin typeface="Segoe UI" panose="020B0502040204020203" pitchFamily="34" charset="0"/>
              </a:rPr>
              <a:t>の魅力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70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プログラミングの目的</a:t>
            </a:r>
            <a:endParaRPr kumimoji="1"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4421" y="883500"/>
            <a:ext cx="7530988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複雑な作業も</a:t>
            </a:r>
            <a:r>
              <a:rPr lang="ja-JP" altLang="en-US" b="1" dirty="0"/>
              <a:t>自動化</a:t>
            </a:r>
            <a:r>
              <a:rPr lang="ja-JP" altLang="en-US" dirty="0"/>
              <a:t>し，効率化することが可能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3" y="31844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01856" y="4788754"/>
            <a:ext cx="30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5010357" y="37037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59264" y="470028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97" y="32258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コマンドによる </a:t>
            </a:r>
            <a:r>
              <a:rPr kumimoji="1" lang="en-US" altLang="ja-JP" sz="2900" dirty="0"/>
              <a:t>Python </a:t>
            </a:r>
            <a:r>
              <a:rPr lang="ja-JP" altLang="en-US" sz="2900" dirty="0"/>
              <a:t>プログラム実行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52449" y="1646445"/>
            <a:ext cx="4230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作成した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を，例えば「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foo.py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」という名前の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ファイルに保存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2487" y="777596"/>
            <a:ext cx="8461208" cy="460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プログラムの保存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プログラムの実行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427979"/>
            <a:ext cx="2760198" cy="19517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5" y="4551684"/>
            <a:ext cx="4056791" cy="8771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7315B-906F-2C7E-AB52-D3F91C8AA10C}"/>
              </a:ext>
            </a:extLst>
          </p:cNvPr>
          <p:cNvSpPr txBox="1"/>
          <p:nvPr/>
        </p:nvSpPr>
        <p:spPr>
          <a:xfrm>
            <a:off x="4739405" y="4242059"/>
            <a:ext cx="4230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プログラムを実行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するには，シェル （例えば，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Windows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の場合はコマンドプロンプト）を開き，「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foo.py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」のようなコマンドで実行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0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2081</Words>
  <Application>Microsoft Office PowerPoint</Application>
  <PresentationFormat>画面に合わせる (4:3)</PresentationFormat>
  <Paragraphs>266</Paragraphs>
  <Slides>38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Söhne</vt:lpstr>
      <vt:lpstr>メイリオ</vt:lpstr>
      <vt:lpstr>游ゴシック</vt:lpstr>
      <vt:lpstr>游ゴシック Light</vt:lpstr>
      <vt:lpstr>Abadi</vt:lpstr>
      <vt:lpstr>Arial</vt:lpstr>
      <vt:lpstr>Calibri</vt:lpstr>
      <vt:lpstr>Segoe UI</vt:lpstr>
      <vt:lpstr>1_Office テーマ</vt:lpstr>
      <vt:lpstr>3_Office テーマ</vt:lpstr>
      <vt:lpstr>6. ミニプロジェクト</vt:lpstr>
      <vt:lpstr>PowerPoint プレゼンテーション</vt:lpstr>
      <vt:lpstr>アドバイス</vt:lpstr>
      <vt:lpstr>6-1. イントロダクション </vt:lpstr>
      <vt:lpstr>プログラミング</vt:lpstr>
      <vt:lpstr>プログラミングの目的</vt:lpstr>
      <vt:lpstr>Python</vt:lpstr>
      <vt:lpstr>コマンドによる Python プログラム実行</vt:lpstr>
      <vt:lpstr>trinket</vt:lpstr>
      <vt:lpstr>trinket でのプログラム実行</vt:lpstr>
      <vt:lpstr>演習 trinket での Python プログラムの実行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6-2. ChatBot とプログラム作成 </vt:lpstr>
      <vt:lpstr>対話AI、チャットボットの想定用途</vt:lpstr>
      <vt:lpstr>対話AI、チャットボットへの期待</vt:lpstr>
      <vt:lpstr>対話AI、チャットボットの利用上の注意点</vt:lpstr>
      <vt:lpstr>ChatGPT</vt:lpstr>
      <vt:lpstr>TalkAI の実行例①</vt:lpstr>
      <vt:lpstr>TalkAI の実行例②</vt:lpstr>
      <vt:lpstr>TalkAI の実行例③</vt:lpstr>
      <vt:lpstr>TalkAI の実行例④</vt:lpstr>
      <vt:lpstr>ChatGPT 4.0 ①プログラムの画面の説明</vt:lpstr>
      <vt:lpstr>ChatGPT 4.0 ②画面通りのプログラム作成</vt:lpstr>
      <vt:lpstr>PowerPoint プレゼンテーション</vt:lpstr>
      <vt:lpstr>PowerPoint プレゼンテーション</vt:lpstr>
      <vt:lpstr>PowerPoint プレゼンテーション</vt:lpstr>
      <vt:lpstr>まとめ</vt:lpstr>
      <vt:lpstr>6-3. イントロダクション </vt:lpstr>
      <vt:lpstr>ミニプロジェクトの手順</vt:lpstr>
      <vt:lpstr>ミニプロジェクトの手順</vt:lpstr>
      <vt:lpstr>PowerPoint プレゼンテーション</vt:lpstr>
      <vt:lpstr>アドバイス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情報工学演習II</dc:title>
  <dc:creator>kaneko kunihiko</dc:creator>
  <cp:lastModifiedBy>金子　邦彦</cp:lastModifiedBy>
  <cp:revision>455</cp:revision>
  <dcterms:created xsi:type="dcterms:W3CDTF">2019-11-02T00:06:04Z</dcterms:created>
  <dcterms:modified xsi:type="dcterms:W3CDTF">2023-11-07T03:58:24Z</dcterms:modified>
</cp:coreProperties>
</file>