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82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07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7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70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3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91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0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519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3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ex-7. Excel </a:t>
            </a:r>
            <a:r>
              <a:rPr lang="ja-JP" altLang="en-US" dirty="0"/>
              <a:t>での乱数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2347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A2, A3, A4, A5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45" y="2644480"/>
            <a:ext cx="3048588" cy="406478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227496" y="4148422"/>
            <a:ext cx="4493538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乱数なので，実行のたびに</a:t>
            </a:r>
            <a:endParaRPr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ランダムな値になる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9E017AB-E236-46D3-A669-CA8CAAC6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26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16" name="タイトル 15">
            <a:extLst>
              <a:ext uri="{FF2B5EF4-FFF2-40B4-BE49-F238E27FC236}">
                <a16:creationId xmlns:a16="http://schemas.microsoft.com/office/drawing/2014/main" id="{F7D0B05E-7053-477B-9829-B5337AFC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97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1329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０以上１未満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の乱数の式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=RAND()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517" y="5412582"/>
            <a:ext cx="366959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=RAND()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02" y="2430406"/>
            <a:ext cx="8032127" cy="2661944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D3F7CED6-0473-447F-8075-3CBAF34C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697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75043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A20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B20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35" y="2851418"/>
            <a:ext cx="1386831" cy="3870058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93211E4B-1C3A-4A23-8BB6-32389E63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14855" y="4152436"/>
            <a:ext cx="4493538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乱数なので，実行のたびに</a:t>
            </a:r>
            <a:endParaRPr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ランダムな値になる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2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33" y="2607934"/>
            <a:ext cx="4786313" cy="928688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B1A0C720-F4A9-4137-9587-2F681F42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 </a:t>
            </a:r>
            <a:r>
              <a:rPr lang="en-US" altLang="ja-JP" dirty="0"/>
              <a:t>A1 </a:t>
            </a:r>
            <a:r>
              <a:rPr lang="ja-JP" altLang="en-US" dirty="0"/>
              <a:t>から </a:t>
            </a:r>
            <a:r>
              <a:rPr lang="en-US" altLang="ja-JP" dirty="0"/>
              <a:t>B20 </a:t>
            </a:r>
            <a:r>
              <a:rPr lang="ja-JP" altLang="en-US" dirty="0" err="1"/>
              <a:t>までの</a:t>
            </a:r>
            <a:r>
              <a:rPr lang="ja-JP" altLang="en-US" dirty="0"/>
              <a:t>エリア</a:t>
            </a:r>
            <a:r>
              <a:rPr lang="en-US" altLang="ja-JP" dirty="0"/>
              <a:t> </a:t>
            </a:r>
            <a:r>
              <a:rPr lang="ja-JP" altLang="en-US" dirty="0"/>
              <a:t>を，マウスでドラッグして（範囲選択），散布図を選ぶ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649170" y="2996581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87816" y="3493754"/>
            <a:ext cx="295465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散布図を作るための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プルダウンメニュー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81" y="2265217"/>
            <a:ext cx="1468420" cy="338992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44032" y="5836039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マウスでドラッグ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（範囲選択）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917340" y="2822345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8212" y="2526514"/>
            <a:ext cx="469731" cy="26839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17260" y="2196200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挿入タブ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7347" y="4332226"/>
            <a:ext cx="2539015" cy="1541366"/>
          </a:xfrm>
          <a:prstGeom prst="rect">
            <a:avLst/>
          </a:prstGeom>
        </p:spPr>
      </p:pic>
      <p:sp>
        <p:nvSpPr>
          <p:cNvPr id="19" name="右矢印 18"/>
          <p:cNvSpPr/>
          <p:nvPr/>
        </p:nvSpPr>
        <p:spPr>
          <a:xfrm rot="5627575">
            <a:off x="4840730" y="3655489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29102" y="4916470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乱数の散布図が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得られる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34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7-2 </a:t>
            </a:r>
            <a:r>
              <a:rPr lang="ja-JP" altLang="en-US" dirty="0"/>
              <a:t>乱数を用いたシミュレーションの例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37C45B55-0F80-4375-A221-096F42222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86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852523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　商品は　３０円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　硬貨は　１０円玉，５０円玉だけが使える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ある人は１０円玉</a:t>
            </a:r>
            <a:r>
              <a:rPr lang="en-US" altLang="ja-JP" sz="2400" dirty="0"/>
              <a:t>×</a:t>
            </a:r>
            <a:r>
              <a:rPr lang="ja-JP" altLang="en-US" sz="2400" dirty="0"/>
              <a:t>３枚で買い物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自動販売機は，１０円玉が３枚増える（＋３）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ある人は５０円玉</a:t>
            </a:r>
            <a:r>
              <a:rPr lang="en-US" altLang="ja-JP" sz="2400" dirty="0"/>
              <a:t>×</a:t>
            </a:r>
            <a:r>
              <a:rPr lang="ja-JP" altLang="en-US" sz="2400" dirty="0"/>
              <a:t>１枚で買い物（おつり２０円を受け取る）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自動販売機は，１０円玉が２枚減る（－２）</a:t>
            </a:r>
            <a:endParaRPr lang="en-US" altLang="ja-JP" sz="2400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0790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シミュレーションにおけるイベントの例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イベント１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イベント２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85383" y="1474262"/>
            <a:ext cx="6647974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自動販売機は，１０円玉が３枚増える（＋３）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5383" y="4280891"/>
            <a:ext cx="634019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自動販売機は，１０円玉が２枚減る（－２）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16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でランダムなイベントを発生させる例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0.7, 3, -2)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07355" y="3647052"/>
            <a:ext cx="4902304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0.7, 3, -2)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58" y="2661825"/>
            <a:ext cx="2284319" cy="408577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904957" y="1830828"/>
            <a:ext cx="4015843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70%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」になり，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30%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」になる。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115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17" name="タイトル 16">
            <a:extLst>
              <a:ext uri="{FF2B5EF4-FFF2-40B4-BE49-F238E27FC236}">
                <a16:creationId xmlns:a16="http://schemas.microsoft.com/office/drawing/2014/main" id="{31A2D5C9-A870-4D00-9945-C00E1253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22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7-1 </a:t>
            </a:r>
            <a:r>
              <a:rPr lang="ja-JP" altLang="en-US" dirty="0"/>
              <a:t>乱数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7-2 </a:t>
            </a:r>
            <a:r>
              <a:rPr lang="ja-JP" altLang="en-US" dirty="0"/>
              <a:t>乱数を用いたシミュレーションの例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0.7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84657" y="4573609"/>
            <a:ext cx="3007555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0.7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403872"/>
            <a:ext cx="4242246" cy="191260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FA56AF5-2D0C-420C-91AF-253A5D2F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4483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5711" y="1256526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=IF(RAND() &lt; A$1, 3, -2)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501" y="4835501"/>
            <a:ext cx="7270260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A$1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33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33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17" y="2403872"/>
            <a:ext cx="4242246" cy="191260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85BF7DEE-3D0F-4FF6-9500-6CBD0248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02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4892" y="138989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A16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56" y="2877750"/>
            <a:ext cx="1376028" cy="383928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513867" y="4314845"/>
            <a:ext cx="4655442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70%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」になり，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30%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」になる。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D1406C4-8127-4D77-81E8-8A73281DE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245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A17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=SUM(A2:A16)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550" y="5306989"/>
            <a:ext cx="5819222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A17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=SUM(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:</a:t>
            </a:r>
            <a:r>
              <a:rPr lang="en-US" altLang="ja-JP" sz="3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A16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518172"/>
            <a:ext cx="2825621" cy="223956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143000" y="3993357"/>
            <a:ext cx="1578769" cy="6786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89814" y="2493588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10773" y="2659002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７０％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A84C685-73A0-4E16-94F3-22E5FCD0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666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34077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」に書きかえて，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A17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の値の変化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をみなさい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364974" y="3001567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5933" y="3166981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903" y="2439062"/>
            <a:ext cx="907256" cy="3343275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372064E-AC0F-4329-9DAC-AC81F2BE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0544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22745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0.3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」に書きかえて，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A17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の値の変化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をみなさい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364974" y="3001567"/>
            <a:ext cx="5193239" cy="22182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5933" y="3166981"/>
            <a:ext cx="4762842" cy="23544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３枚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３０％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５０円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１枚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の人が全体の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７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０％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のとき，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１５人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が買い物を終えると，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１０円玉は何枚増えるか（減るか）の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</a:p>
          <a:p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563" y="2152385"/>
            <a:ext cx="1062845" cy="3916627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FC2627B2-CF84-4D42-AA7F-10E68DB7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7643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0.1, 100, -10)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11772" y="2838159"/>
            <a:ext cx="5109091" cy="30469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で，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=IF(RAND() &lt; 0.1, 100, -10)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の式を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にコピー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＆貼り付け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③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A11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=SUM(</a:t>
            </a:r>
            <a:r>
              <a:rPr lang="en-US" altLang="ja-JP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:</a:t>
            </a:r>
            <a:r>
              <a:rPr lang="en-US" altLang="ja-JP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6869" y="1735609"/>
            <a:ext cx="302518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565" y="2543522"/>
            <a:ext cx="1049077" cy="292283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114800" y="569480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次ページへ続く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08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A673F41-350B-4768-94C3-FAB521A2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=IF(RAND() &lt; 0.1, 100, -10)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3063" y="2259170"/>
            <a:ext cx="5489003" cy="378565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④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セル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を範囲選択し，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右クリックメニューで「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⑤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A10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を範囲検索し，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右クリックメニューで「貼り付け」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⑥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行は，次のシミュレーション結果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10%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『100』</a:t>
            </a:r>
            <a:r>
              <a:rPr lang="ja-JP" altLang="en-US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『-10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r>
              <a:rPr lang="en-US" altLang="ja-JP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回繰り返した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とき </a:t>
            </a: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09429" y="1374661"/>
            <a:ext cx="302518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%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確率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90%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-10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21" y="3232554"/>
            <a:ext cx="1814766" cy="122889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795987" y="3804412"/>
            <a:ext cx="365760" cy="3283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330" y="2022723"/>
            <a:ext cx="1631567" cy="110484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1666647" y="2410967"/>
            <a:ext cx="688535" cy="2645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4951882"/>
            <a:ext cx="3088534" cy="2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7-1 </a:t>
            </a:r>
            <a:r>
              <a:rPr lang="ja-JP" altLang="en-US" dirty="0"/>
              <a:t>乱数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8040011F-71E4-446D-AF0B-B6988916E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1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乱数とは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乱数とは，ランダムな数値のこと．</a:t>
            </a:r>
            <a:endParaRPr lang="en-US" altLang="ja-JP" dirty="0"/>
          </a:p>
          <a:p>
            <a:r>
              <a:rPr lang="ja-JP" altLang="en-US" dirty="0"/>
              <a:t>乱数はシミュレーションに欠かせない．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91988" y="3351916"/>
            <a:ext cx="7540287" cy="15601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コンピュータゲームで，敵キャラがランダムに登場する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＝　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を使って「現実感」を出す例</a:t>
            </a:r>
          </a:p>
        </p:txBody>
      </p:sp>
    </p:spTree>
    <p:extLst>
      <p:ext uri="{BB962C8B-B14F-4D97-AF65-F5344CB8AC3E}">
        <p14:creationId xmlns:p14="http://schemas.microsoft.com/office/powerpoint/2010/main" val="324283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=RAND()		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 </a:t>
            </a:r>
            <a:r>
              <a:rPr lang="ja-JP" altLang="en-US" dirty="0"/>
              <a:t>未満の乱数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84" y="2051004"/>
            <a:ext cx="3713869" cy="46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0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=TRUNC( RAND() * 10 ) + 1</a:t>
            </a:r>
          </a:p>
          <a:p>
            <a:pPr marL="0" indent="0">
              <a:buNone/>
            </a:pPr>
            <a:r>
              <a:rPr lang="en-US" altLang="ja-JP" dirty="0"/>
              <a:t>	1 </a:t>
            </a:r>
            <a:r>
              <a:rPr lang="ja-JP" altLang="en-US" dirty="0"/>
              <a:t>以上 </a:t>
            </a:r>
            <a:r>
              <a:rPr lang="en-US" altLang="ja-JP" dirty="0"/>
              <a:t>11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{1, 2, 3, 4, 5, 6, 7, 8, 9, 10}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50" y="2773427"/>
            <a:ext cx="3058935" cy="384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=RAND() * 10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10 </a:t>
            </a:r>
            <a:r>
              <a:rPr lang="ja-JP" altLang="en-US" dirty="0"/>
              <a:t>未満の乱数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=TRUNC( RAND() * 10 )		</a:t>
            </a:r>
          </a:p>
          <a:p>
            <a:pPr marL="0" indent="0">
              <a:buNone/>
            </a:pPr>
            <a:r>
              <a:rPr lang="en-US" altLang="ja-JP" dirty="0"/>
              <a:t>	0 </a:t>
            </a:r>
            <a:r>
              <a:rPr lang="ja-JP" altLang="en-US" dirty="0"/>
              <a:t>以上 </a:t>
            </a:r>
            <a:r>
              <a:rPr lang="en-US" altLang="ja-JP" dirty="0"/>
              <a:t>10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{0, 1, 2, 3, 4, 5, 6, 7, 8, 9}</a:t>
            </a:r>
          </a:p>
          <a:p>
            <a:pPr marL="0" indent="0">
              <a:buNone/>
            </a:pPr>
            <a:r>
              <a:rPr lang="en-US" altLang="ja-JP" dirty="0"/>
              <a:t> =TRUNC( RAND() * 10 ) + 1</a:t>
            </a:r>
          </a:p>
          <a:p>
            <a:pPr marL="0" indent="0">
              <a:buNone/>
            </a:pPr>
            <a:r>
              <a:rPr lang="en-US" altLang="ja-JP" dirty="0"/>
              <a:t>	1 </a:t>
            </a:r>
            <a:r>
              <a:rPr lang="ja-JP" altLang="en-US" dirty="0"/>
              <a:t>以上 </a:t>
            </a:r>
            <a:r>
              <a:rPr lang="en-US" altLang="ja-JP" dirty="0"/>
              <a:t>11 </a:t>
            </a:r>
            <a:r>
              <a:rPr lang="ja-JP" altLang="en-US" dirty="0"/>
              <a:t>未満の乱数を整数化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{1, 2, 3, 4, 5, 6, 7, 8, 9, 10}</a:t>
            </a:r>
          </a:p>
          <a:p>
            <a:pPr marL="0" indent="0">
              <a:buNone/>
            </a:pPr>
            <a:r>
              <a:rPr lang="en-US" altLang="ja-JP" dirty="0"/>
              <a:t>				</a:t>
            </a:r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 </a:t>
            </a:r>
            <a:r>
              <a:rPr lang="en-US" altLang="ja-JP" dirty="0"/>
              <a:t>TRUNC </a:t>
            </a:r>
            <a:r>
              <a:rPr lang="ja-JP" altLang="en-US" dirty="0"/>
              <a:t>による整数化は，小数点以下切り捨て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175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81" y="2414790"/>
            <a:ext cx="4975950" cy="38243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766803" y="3411455"/>
            <a:ext cx="2023271" cy="17560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70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4287" y="981466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{1, 2, 3, 4, 5, 6}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の範囲の乱数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=TRUNC( RAND() * 6 ) + 1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517" y="5412582"/>
            <a:ext cx="7640233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TRUNC(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RAND() </a:t>
            </a:r>
            <a:r>
              <a:rPr lang="en-US" altLang="ja-JP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6 ) + 1 </a:t>
            </a: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64" y="2502013"/>
            <a:ext cx="7531322" cy="2573996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0A3B9CE6-3899-404E-A244-E1771F67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6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1201</Words>
  <Application>Microsoft Office PowerPoint</Application>
  <PresentationFormat>画面に合わせる (4:3)</PresentationFormat>
  <Paragraphs>188</Paragraphs>
  <Slides>27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1" baseType="lpstr">
      <vt:lpstr>游ゴシック</vt:lpstr>
      <vt:lpstr>Arial</vt:lpstr>
      <vt:lpstr>Calibri</vt:lpstr>
      <vt:lpstr>Office テーマ</vt:lpstr>
      <vt:lpstr>ex-7. Excel での乱数 </vt:lpstr>
      <vt:lpstr>アウトライン</vt:lpstr>
      <vt:lpstr>7-1 乱数</vt:lpstr>
      <vt:lpstr>乱数とは</vt:lpstr>
      <vt:lpstr>Excel の乱数</vt:lpstr>
      <vt:lpstr>Excel の乱数</vt:lpstr>
      <vt:lpstr>Excel の乱数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7-2 乱数を用いたシミュレーションの例</vt:lpstr>
      <vt:lpstr>シミュレーションの例</vt:lpstr>
      <vt:lpstr>シミュレーションにおけるイベントの例</vt:lpstr>
      <vt:lpstr>Excel でランダムなイベントを発生させる例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Excel演習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ex-7. Excel での乱数（Excel の使い方）</dc:title>
  <dc:creator>kaneko kunihiko</dc:creator>
  <cp:lastModifiedBy>金子　邦彦</cp:lastModifiedBy>
  <cp:revision>42</cp:revision>
  <dcterms:created xsi:type="dcterms:W3CDTF">2019-11-02T00:06:04Z</dcterms:created>
  <dcterms:modified xsi:type="dcterms:W3CDTF">2025-03-26T06:04:15Z</dcterms:modified>
</cp:coreProperties>
</file>