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589" r:id="rId2"/>
    <p:sldId id="485" r:id="rId3"/>
    <p:sldId id="489" r:id="rId4"/>
    <p:sldId id="486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6" d="100"/>
          <a:sy n="56" d="100"/>
        </p:scale>
        <p:origin x="70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4841005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 marR="0" lvl="0" indent="0" algn="l" defTabSz="914400" rtl="0" eaLnBrk="1" fontAlgn="auto" latinLnBrk="0" hangingPunct="1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ns-2. JSON</a:t>
            </a:r>
            <a:b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</a:b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金子邦彦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260457" cy="152938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NoSQL 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データベースシステムを知りたい人へ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https://www.kkaneko.jp/</a:t>
            </a:r>
            <a:r>
              <a:rPr lang="en-US" altLang="ja-JP" sz="2000">
                <a:solidFill>
                  <a:prstClr val="black"/>
                </a:solidFill>
              </a:rPr>
              <a:t>de</a:t>
            </a: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/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ns/index.html</a:t>
            </a: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b="1" dirty="0" err="1"/>
              <a:t>JSON</a:t>
            </a:r>
            <a:r>
              <a:rPr lang="ja-JP" altLang="en-US" b="1" dirty="0"/>
              <a:t> とは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1311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「</a:t>
            </a:r>
            <a:r>
              <a:rPr kumimoji="1" lang="ja-JP" altLang="en-US" b="1" dirty="0">
                <a:solidFill>
                  <a:srgbClr val="C00000"/>
                </a:solidFill>
              </a:rPr>
              <a:t>タグ</a:t>
            </a:r>
            <a:r>
              <a:rPr kumimoji="1" lang="ja-JP" altLang="en-US" dirty="0"/>
              <a:t>」と「</a:t>
            </a:r>
            <a:r>
              <a:rPr kumimoji="1" lang="ja-JP" altLang="en-US" b="1" dirty="0">
                <a:solidFill>
                  <a:srgbClr val="C00000"/>
                </a:solidFill>
              </a:rPr>
              <a:t>値</a:t>
            </a:r>
            <a:r>
              <a:rPr kumimoji="1" lang="ja-JP" altLang="en-US" dirty="0"/>
              <a:t>」を</a:t>
            </a:r>
            <a:r>
              <a:rPr kumimoji="1" lang="ja-JP" altLang="en-US" b="1" u="sng" dirty="0">
                <a:solidFill>
                  <a:srgbClr val="FF0000"/>
                </a:solidFill>
              </a:rPr>
              <a:t>並べる</a:t>
            </a:r>
            <a:r>
              <a:rPr kumimoji="1" lang="ja-JP" altLang="en-US" dirty="0"/>
              <a:t>ことを</a:t>
            </a:r>
            <a:r>
              <a:rPr lang="ja-JP" altLang="en-US" dirty="0"/>
              <a:t>特徴</a:t>
            </a:r>
            <a:r>
              <a:rPr kumimoji="1" lang="ja-JP" altLang="en-US" dirty="0"/>
              <a:t>とする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データ形式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7925" y="5894686"/>
            <a:ext cx="3536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Python</a:t>
            </a:r>
            <a:r>
              <a:rPr kumimoji="1" lang="ja-JP" altLang="en-US" sz="2400" dirty="0"/>
              <a:t>で扱うことも簡単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13760" y="3351295"/>
            <a:ext cx="1510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JSON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の例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360902" y="2320517"/>
            <a:ext cx="3903633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{"name": "apple", "price": 10}</a:t>
            </a:r>
            <a:endParaRPr lang="ja-JP" altLang="en-US" sz="24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360902" y="2852126"/>
            <a:ext cx="3704860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C00000"/>
                </a:solidFill>
              </a:rPr>
              <a:t>{</a:t>
            </a:r>
            <a:r>
              <a:rPr lang="ja-JP" altLang="en-US" sz="2400" b="1" dirty="0"/>
              <a:t>タグ</a:t>
            </a:r>
            <a:r>
              <a:rPr lang="en-US" altLang="ja-JP" sz="2400" dirty="0">
                <a:solidFill>
                  <a:srgbClr val="C00000"/>
                </a:solidFill>
              </a:rPr>
              <a:t>:      </a:t>
            </a:r>
            <a:r>
              <a:rPr lang="ja-JP" altLang="en-US" sz="2400" b="1" dirty="0"/>
              <a:t>値</a:t>
            </a:r>
            <a:r>
              <a:rPr lang="en-US" altLang="ja-JP" sz="2400" dirty="0">
                <a:solidFill>
                  <a:srgbClr val="C00000"/>
                </a:solidFill>
              </a:rPr>
              <a:t>, </a:t>
            </a:r>
            <a:r>
              <a:rPr lang="ja-JP" altLang="en-US" sz="2400" dirty="0">
                <a:solidFill>
                  <a:srgbClr val="C00000"/>
                </a:solidFill>
              </a:rPr>
              <a:t>         </a:t>
            </a:r>
            <a:r>
              <a:rPr lang="ja-JP" altLang="en-US" sz="2400" b="1" dirty="0"/>
              <a:t>タグ</a:t>
            </a:r>
            <a:r>
              <a:rPr lang="en-US" altLang="ja-JP" sz="2400" dirty="0">
                <a:solidFill>
                  <a:srgbClr val="C00000"/>
                </a:solidFill>
              </a:rPr>
              <a:t>: </a:t>
            </a:r>
            <a:r>
              <a:rPr lang="ja-JP" altLang="en-US" sz="2400" b="1" dirty="0"/>
              <a:t>値</a:t>
            </a:r>
            <a:r>
              <a:rPr lang="en-US" altLang="ja-JP" sz="2400" dirty="0">
                <a:solidFill>
                  <a:srgbClr val="C00000"/>
                </a:solidFill>
              </a:rPr>
              <a:t>}</a:t>
            </a:r>
            <a:endParaRPr lang="ja-JP" altLang="en-US" sz="2400" dirty="0">
              <a:solidFill>
                <a:srgbClr val="C00000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8279EC2-F69D-4E87-B4B3-2E3522D77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248" y="3966309"/>
            <a:ext cx="7075294" cy="188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49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b="1" dirty="0" err="1">
                <a:latin typeface="メイリオ" panose="020B0604030504040204" pitchFamily="50" charset="-128"/>
              </a:rPr>
              <a:t>JSON</a:t>
            </a:r>
            <a:r>
              <a:rPr kumimoji="1" lang="en-US" altLang="ja-JP" b="1" dirty="0">
                <a:latin typeface="メイリオ" panose="020B0604030504040204" pitchFamily="50" charset="-128"/>
              </a:rPr>
              <a:t> </a:t>
            </a:r>
            <a:r>
              <a:rPr kumimoji="1" lang="ja-JP" altLang="en-US" b="1" dirty="0">
                <a:latin typeface="メイリオ" panose="020B0604030504040204" pitchFamily="50" charset="-128"/>
              </a:rPr>
              <a:t>のデータ型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1263" y="1136640"/>
            <a:ext cx="8461208" cy="298103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</a:rPr>
              <a:t>配列</a:t>
            </a:r>
            <a:r>
              <a:rPr kumimoji="1" lang="en-US" altLang="ja-JP" dirty="0">
                <a:latin typeface="メイリオ" panose="020B0604030504040204" pitchFamily="50" charset="-128"/>
              </a:rPr>
              <a:t>		</a:t>
            </a:r>
            <a:r>
              <a:rPr kumimoji="1" lang="ja-JP" altLang="en-US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</a:rPr>
              <a:t>例 </a:t>
            </a:r>
            <a:r>
              <a:rPr kumimoji="1" lang="en-US" altLang="ja-JP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</a:rPr>
              <a:t>[1, 2, 3]</a:t>
            </a:r>
          </a:p>
          <a:p>
            <a:r>
              <a:rPr kumimoji="1" lang="ja-JP" altLang="en-US" dirty="0">
                <a:latin typeface="メイリオ" panose="020B0604030504040204" pitchFamily="50" charset="-128"/>
              </a:rPr>
              <a:t>数値</a:t>
            </a:r>
            <a:r>
              <a:rPr kumimoji="1" lang="en-US" altLang="ja-JP" dirty="0">
                <a:latin typeface="メイリオ" panose="020B0604030504040204" pitchFamily="50" charset="-128"/>
              </a:rPr>
              <a:t>		</a:t>
            </a:r>
            <a:r>
              <a:rPr kumimoji="1" lang="ja-JP" altLang="en-US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</a:rPr>
              <a:t>例 </a:t>
            </a:r>
            <a:r>
              <a:rPr lang="en-US" altLang="ja-JP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</a:rPr>
              <a:t>4.56</a:t>
            </a:r>
            <a:endParaRPr kumimoji="1" lang="en-US" altLang="ja-JP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</a:rPr>
              <a:t>文字列</a:t>
            </a:r>
            <a:r>
              <a:rPr lang="en-US" altLang="ja-JP" dirty="0">
                <a:latin typeface="メイリオ" panose="020B0604030504040204" pitchFamily="50" charset="-128"/>
              </a:rPr>
              <a:t>		</a:t>
            </a: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</a:rPr>
              <a:t>例 </a:t>
            </a:r>
            <a:r>
              <a:rPr lang="en-US" altLang="ja-JP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</a:rPr>
              <a:t>"hello"	※</a:t>
            </a: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latin typeface="メイリオ" panose="020B0604030504040204" pitchFamily="50" charset="-128"/>
              </a:rPr>
              <a:t>「</a:t>
            </a:r>
            <a:r>
              <a:rPr lang="en-US" altLang="ja-JP" dirty="0">
                <a:latin typeface="メイリオ" panose="020B0604030504040204" pitchFamily="50" charset="-128"/>
              </a:rPr>
              <a:t>"</a:t>
            </a:r>
            <a:r>
              <a:rPr lang="ja-JP" altLang="en-US" dirty="0">
                <a:latin typeface="メイリオ" panose="020B0604030504040204" pitchFamily="50" charset="-128"/>
              </a:rPr>
              <a:t>」で囲む</a:t>
            </a:r>
            <a:endParaRPr lang="en-US" altLang="ja-JP" dirty="0">
              <a:latin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</a:rPr>
              <a:t>ブール値 </a:t>
            </a:r>
            <a:r>
              <a:rPr lang="en-US" altLang="ja-JP" dirty="0">
                <a:latin typeface="メイリオ" panose="020B0604030504040204" pitchFamily="50" charset="-128"/>
              </a:rPr>
              <a:t>		</a:t>
            </a:r>
            <a:r>
              <a:rPr lang="en-US" altLang="ja-JP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</a:rPr>
              <a:t>true	false</a:t>
            </a:r>
          </a:p>
          <a:p>
            <a:r>
              <a:rPr kumimoji="1" lang="en-US" altLang="ja-JP" dirty="0">
                <a:latin typeface="メイリオ" panose="020B0604030504040204" pitchFamily="50" charset="-128"/>
              </a:rPr>
              <a:t>null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4008" y="4811041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タグ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必ず文字列</a:t>
            </a:r>
            <a:endParaRPr kumimoji="1" lang="en-US" altLang="ja-JP" sz="28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4008" y="5452063"/>
            <a:ext cx="77684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値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さまざまな</a:t>
            </a:r>
            <a:r>
              <a:rPr kumimoji="1"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データ型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でありえる．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en-US" altLang="ja-JP" sz="2800" b="1" dirty="0" err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JSON</a:t>
            </a:r>
            <a:r>
              <a:rPr kumimoji="1" lang="en-US" altLang="ja-JP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オブジェクト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を値とすることも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21661" y="4091613"/>
            <a:ext cx="4780411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{"name": "apple", "price": 10}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941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b="1" dirty="0" err="1"/>
              <a:t>JSON</a:t>
            </a:r>
            <a:r>
              <a:rPr lang="ja-JP" altLang="en-US" b="1" dirty="0"/>
              <a:t> での入れ子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740561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入れ子</a:t>
            </a:r>
            <a:r>
              <a:rPr lang="ja-JP" altLang="en-US" dirty="0"/>
              <a:t>： </a:t>
            </a:r>
            <a:r>
              <a:rPr lang="ja-JP" altLang="en-US" b="1" dirty="0">
                <a:solidFill>
                  <a:srgbClr val="C00000"/>
                </a:solidFill>
              </a:rPr>
              <a:t>値</a:t>
            </a:r>
            <a:r>
              <a:rPr lang="ja-JP" altLang="en-US" dirty="0"/>
              <a:t>が </a:t>
            </a:r>
            <a:r>
              <a:rPr lang="en-US" altLang="ja-JP" b="1" dirty="0" err="1">
                <a:solidFill>
                  <a:srgbClr val="C00000"/>
                </a:solidFill>
              </a:rPr>
              <a:t>JSON</a:t>
            </a:r>
            <a:r>
              <a:rPr lang="en-US" altLang="ja-JP" b="1" dirty="0">
                <a:solidFill>
                  <a:srgbClr val="C00000"/>
                </a:solidFill>
              </a:rPr>
              <a:t> </a:t>
            </a:r>
            <a:r>
              <a:rPr lang="ja-JP" altLang="en-US" b="1" dirty="0">
                <a:solidFill>
                  <a:srgbClr val="C00000"/>
                </a:solidFill>
              </a:rPr>
              <a:t>オブジェクト</a:t>
            </a:r>
            <a:r>
              <a:rPr lang="ja-JP" altLang="en-US" dirty="0"/>
              <a:t>になること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535" y="5322140"/>
            <a:ext cx="4686300" cy="111442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727926" y="6356351"/>
            <a:ext cx="3536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Python</a:t>
            </a:r>
            <a:r>
              <a:rPr kumimoji="1" lang="ja-JP" altLang="en-US" sz="2400" dirty="0"/>
              <a:t>で扱うことも簡単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796954" y="1862459"/>
            <a:ext cx="7740592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/>
              <a:t>{"</a:t>
            </a:r>
            <a:r>
              <a:rPr lang="ja-JP" altLang="en-US" sz="2400" b="1" dirty="0">
                <a:solidFill>
                  <a:srgbClr val="FF0000"/>
                </a:solidFill>
              </a:rPr>
              <a:t>name</a:t>
            </a:r>
            <a:r>
              <a:rPr lang="ja-JP" altLang="en-US" sz="2400" dirty="0"/>
              <a:t>":{"</a:t>
            </a:r>
            <a:r>
              <a:rPr lang="ja-JP" altLang="en-US" sz="2400" b="1" dirty="0">
                <a:solidFill>
                  <a:srgbClr val="FF0000"/>
                </a:solidFill>
              </a:rPr>
              <a:t>0</a:t>
            </a:r>
            <a:r>
              <a:rPr lang="ja-JP" altLang="en-US" sz="2400" dirty="0"/>
              <a:t>":"apple","</a:t>
            </a:r>
            <a:r>
              <a:rPr lang="ja-JP" altLang="en-US" sz="2400" b="1" dirty="0">
                <a:solidFill>
                  <a:srgbClr val="FF0000"/>
                </a:solidFill>
              </a:rPr>
              <a:t>1</a:t>
            </a:r>
            <a:r>
              <a:rPr lang="ja-JP" altLang="en-US" sz="2400" dirty="0"/>
              <a:t>":"orange"},"</a:t>
            </a:r>
            <a:r>
              <a:rPr lang="ja-JP" altLang="en-US" sz="2400" b="1" dirty="0">
                <a:solidFill>
                  <a:srgbClr val="FF0000"/>
                </a:solidFill>
              </a:rPr>
              <a:t>price</a:t>
            </a:r>
            <a:r>
              <a:rPr lang="ja-JP" altLang="en-US" sz="2400" dirty="0"/>
              <a:t>":{"</a:t>
            </a:r>
            <a:r>
              <a:rPr lang="ja-JP" altLang="en-US" sz="2400" b="1" dirty="0">
                <a:solidFill>
                  <a:srgbClr val="FF0000"/>
                </a:solidFill>
              </a:rPr>
              <a:t>0</a:t>
            </a:r>
            <a:r>
              <a:rPr lang="ja-JP" altLang="en-US" sz="2400" dirty="0"/>
              <a:t>":10,"</a:t>
            </a:r>
            <a:r>
              <a:rPr lang="ja-JP" altLang="en-US" sz="2400" b="1" dirty="0">
                <a:solidFill>
                  <a:srgbClr val="FF0000"/>
                </a:solidFill>
              </a:rPr>
              <a:t>1</a:t>
            </a:r>
            <a:r>
              <a:rPr lang="ja-JP" altLang="en-US" sz="2400" dirty="0"/>
              <a:t>":20}}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05475" y="234555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入れ子の例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50436"/>
              </p:ext>
            </p:extLst>
          </p:nvPr>
        </p:nvGraphicFramePr>
        <p:xfrm>
          <a:off x="2018797" y="3099427"/>
          <a:ext cx="5067301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680">
                  <a:extLst>
                    <a:ext uri="{9D8B030D-6E8A-4147-A177-3AD203B41FA5}">
                      <a16:colId xmlns:a16="http://schemas.microsoft.com/office/drawing/2014/main" val="1529940852"/>
                    </a:ext>
                  </a:extLst>
                </a:gridCol>
                <a:gridCol w="2045747">
                  <a:extLst>
                    <a:ext uri="{9D8B030D-6E8A-4147-A177-3AD203B41FA5}">
                      <a16:colId xmlns:a16="http://schemas.microsoft.com/office/drawing/2014/main" val="2141992939"/>
                    </a:ext>
                  </a:extLst>
                </a:gridCol>
                <a:gridCol w="2316874">
                  <a:extLst>
                    <a:ext uri="{9D8B030D-6E8A-4147-A177-3AD203B41FA5}">
                      <a16:colId xmlns:a16="http://schemas.microsoft.com/office/drawing/2014/main" val="952316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name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633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apple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727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orange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6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19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221</Words>
  <Application>Microsoft Office PowerPoint</Application>
  <PresentationFormat>画面に合わせる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JSON とは</vt:lpstr>
      <vt:lpstr>JSON のデータ型</vt:lpstr>
      <vt:lpstr>JSON での入れ子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</dc:title>
  <dc:creator>kaneko kunihiko</dc:creator>
  <cp:lastModifiedBy>金子　邦彦</cp:lastModifiedBy>
  <cp:revision>38</cp:revision>
  <dcterms:created xsi:type="dcterms:W3CDTF">2019-11-02T00:06:04Z</dcterms:created>
  <dcterms:modified xsi:type="dcterms:W3CDTF">2024-09-20T14:13:46Z</dcterms:modified>
</cp:coreProperties>
</file>