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8"/>
  </p:notesMasterIdLst>
  <p:sldIdLst>
    <p:sldId id="1037" r:id="rId3"/>
    <p:sldId id="696" r:id="rId4"/>
    <p:sldId id="1277" r:id="rId5"/>
    <p:sldId id="848" r:id="rId6"/>
    <p:sldId id="849" r:id="rId7"/>
    <p:sldId id="1403" r:id="rId8"/>
    <p:sldId id="1404" r:id="rId9"/>
    <p:sldId id="1402" r:id="rId10"/>
    <p:sldId id="1405" r:id="rId11"/>
    <p:sldId id="860" r:id="rId12"/>
    <p:sldId id="1716" r:id="rId13"/>
    <p:sldId id="1719" r:id="rId14"/>
    <p:sldId id="1720" r:id="rId15"/>
    <p:sldId id="1721" r:id="rId16"/>
    <p:sldId id="1368" r:id="rId17"/>
    <p:sldId id="1717" r:id="rId18"/>
    <p:sldId id="1730" r:id="rId19"/>
    <p:sldId id="485" r:id="rId20"/>
    <p:sldId id="1725" r:id="rId21"/>
    <p:sldId id="486" r:id="rId22"/>
    <p:sldId id="1726" r:id="rId23"/>
    <p:sldId id="1729" r:id="rId24"/>
    <p:sldId id="1727" r:id="rId25"/>
    <p:sldId id="1728" r:id="rId26"/>
    <p:sldId id="1731" r:id="rId27"/>
    <p:sldId id="489" r:id="rId28"/>
    <p:sldId id="1431" r:id="rId29"/>
    <p:sldId id="1718" r:id="rId30"/>
    <p:sldId id="551" r:id="rId31"/>
    <p:sldId id="1722" r:id="rId32"/>
    <p:sldId id="1734" r:id="rId33"/>
    <p:sldId id="1732" r:id="rId34"/>
    <p:sldId id="546" r:id="rId35"/>
    <p:sldId id="1723" r:id="rId36"/>
    <p:sldId id="1733" r:id="rId3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55" d="100"/>
          <a:sy n="55" d="100"/>
        </p:scale>
        <p:origin x="692" y="22"/>
      </p:cViewPr>
      <p:guideLst/>
    </p:cSldViewPr>
  </p:slideViewPr>
  <p:notesTextViewPr>
    <p:cViewPr>
      <p:scale>
        <a:sx n="3" d="2"/>
        <a:sy n="3" d="2"/>
      </p:scale>
      <p:origin x="0" y="0"/>
    </p:cViewPr>
  </p:notesTextViewPr>
  <p:sorterViewPr>
    <p:cViewPr varScale="1">
      <p:scale>
        <a:sx n="1" d="1"/>
        <a:sy n="1" d="1"/>
      </p:scale>
      <p:origin x="0" y="-102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2023/6/8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3</a:t>
            </a:fld>
            <a:endParaRPr kumimoji="1" lang="ja-JP" altLang="en-US"/>
          </a:p>
        </p:txBody>
      </p:sp>
    </p:spTree>
    <p:extLst>
      <p:ext uri="{BB962C8B-B14F-4D97-AF65-F5344CB8AC3E}">
        <p14:creationId xmlns:p14="http://schemas.microsoft.com/office/powerpoint/2010/main" val="298353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12</a:t>
            </a:fld>
            <a:endParaRPr kumimoji="1" lang="ja-JP" altLang="en-US"/>
          </a:p>
        </p:txBody>
      </p:sp>
    </p:spTree>
    <p:extLst>
      <p:ext uri="{BB962C8B-B14F-4D97-AF65-F5344CB8AC3E}">
        <p14:creationId xmlns:p14="http://schemas.microsoft.com/office/powerpoint/2010/main" val="234260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8810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28</a:t>
            </a:fld>
            <a:endParaRPr kumimoji="1" lang="ja-JP" altLang="en-US"/>
          </a:p>
        </p:txBody>
      </p:sp>
    </p:spTree>
    <p:extLst>
      <p:ext uri="{BB962C8B-B14F-4D97-AF65-F5344CB8AC3E}">
        <p14:creationId xmlns:p14="http://schemas.microsoft.com/office/powerpoint/2010/main" val="380395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6575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799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1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08706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2023/6/8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2023/6/8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51500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dirty="0">
                <a:latin typeface="メイリオ" panose="020B0604030504040204" pitchFamily="50" charset="-128"/>
              </a:rPr>
              <a:t>p</a:t>
            </a:r>
            <a:r>
              <a:rPr lang="en-US" altLang="ja-JP" sz="4400" dirty="0">
                <a:latin typeface="メイリオ" panose="020B0604030504040204" pitchFamily="50" charset="-128"/>
              </a:rPr>
              <a:t>d-7. </a:t>
            </a:r>
            <a:r>
              <a:rPr lang="ja-JP" altLang="en-US" dirty="0">
                <a:latin typeface="メイリオ" panose="020B0604030504040204" pitchFamily="50" charset="-128"/>
              </a:rPr>
              <a:t>データベース，</a:t>
            </a:r>
            <a:r>
              <a:rPr lang="en-US" altLang="ja-JP" dirty="0">
                <a:latin typeface="メイリオ" panose="020B0604030504040204" pitchFamily="50" charset="-128"/>
              </a:rPr>
              <a:t>JSON</a:t>
            </a:r>
            <a:r>
              <a:rPr lang="ja-JP" altLang="en-US" dirty="0">
                <a:latin typeface="メイリオ" panose="020B0604030504040204" pitchFamily="50" charset="-128"/>
              </a:rPr>
              <a:t>，</a:t>
            </a:r>
            <a:r>
              <a:rPr lang="en-US" altLang="ja-JP" dirty="0">
                <a:latin typeface="メイリオ" panose="020B0604030504040204" pitchFamily="50" charset="-128"/>
              </a:rPr>
              <a:t>NoSQL </a:t>
            </a:r>
            <a:r>
              <a:rPr lang="ja-JP" altLang="en-US" dirty="0">
                <a:latin typeface="メイリオ" panose="020B0604030504040204" pitchFamily="50" charset="-128"/>
              </a:rPr>
              <a:t>データベース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a:t>
            </a:r>
            <a:r>
              <a:rPr lang="en-US" altLang="ja-JP" dirty="0"/>
              <a:t>Python </a:t>
            </a:r>
            <a:r>
              <a:rPr lang="ja-JP" altLang="en-US" dirty="0"/>
              <a:t>による </a:t>
            </a:r>
            <a:r>
              <a:rPr lang="en-US" altLang="ja-JP" dirty="0"/>
              <a:t>ICT </a:t>
            </a:r>
            <a:r>
              <a:rPr lang="ja-JP" altLang="en-US" dirty="0"/>
              <a:t>システム）</a:t>
            </a:r>
          </a:p>
          <a:p>
            <a:r>
              <a:rPr lang="en-US" altLang="ja-JP" dirty="0"/>
              <a:t>URL: https://www.kkaneko.jp/de/pd/index.html</a:t>
            </a:r>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5D6CA-BAA8-49CF-9E42-111A6E551EE2}"/>
              </a:ext>
            </a:extLst>
          </p:cNvPr>
          <p:cNvSpPr>
            <a:spLocks noGrp="1"/>
          </p:cNvSpPr>
          <p:nvPr>
            <p:ph type="title"/>
          </p:nvPr>
        </p:nvSpPr>
        <p:spPr/>
        <p:txBody>
          <a:bodyPr>
            <a:normAutofit fontScale="90000"/>
          </a:bodyPr>
          <a:lstStyle/>
          <a:p>
            <a:r>
              <a:rPr kumimoji="1" lang="ja-JP" altLang="en-US" dirty="0"/>
              <a:t>サイバーフィジカル</a:t>
            </a:r>
          </a:p>
        </p:txBody>
      </p:sp>
      <p:sp>
        <p:nvSpPr>
          <p:cNvPr id="3" name="コンテンツ プレースホルダー 2">
            <a:extLst>
              <a:ext uri="{FF2B5EF4-FFF2-40B4-BE49-F238E27FC236}">
                <a16:creationId xmlns:a16="http://schemas.microsoft.com/office/drawing/2014/main" id="{C06896BD-1132-431C-930A-86DB9A38BACA}"/>
              </a:ext>
            </a:extLst>
          </p:cNvPr>
          <p:cNvSpPr>
            <a:spLocks noGrp="1"/>
          </p:cNvSpPr>
          <p:nvPr>
            <p:ph idx="1"/>
          </p:nvPr>
        </p:nvSpPr>
        <p:spPr>
          <a:xfrm>
            <a:off x="321845" y="846253"/>
            <a:ext cx="8461208" cy="1005407"/>
          </a:xfrm>
        </p:spPr>
        <p:txBody>
          <a:bodyPr>
            <a:normAutofit/>
          </a:bodyPr>
          <a:lstStyle/>
          <a:p>
            <a:pPr marL="0" indent="0">
              <a:buNone/>
            </a:pPr>
            <a:r>
              <a:rPr kumimoji="1" lang="ja-JP" altLang="en-US" sz="2400" dirty="0"/>
              <a:t>物理的な現実世界（フィジカル）</a:t>
            </a:r>
            <a:r>
              <a:rPr lang="ja-JP" altLang="en-US" sz="2400" dirty="0"/>
              <a:t>と、デジタルな情報世界（サイバー）が融合したシステム</a:t>
            </a:r>
            <a:endParaRPr kumimoji="1" lang="ja-JP" altLang="en-US" sz="2400" dirty="0"/>
          </a:p>
        </p:txBody>
      </p:sp>
      <p:sp>
        <p:nvSpPr>
          <p:cNvPr id="4" name="スライド番号プレースホルダー 3">
            <a:extLst>
              <a:ext uri="{FF2B5EF4-FFF2-40B4-BE49-F238E27FC236}">
                <a16:creationId xmlns:a16="http://schemas.microsoft.com/office/drawing/2014/main" id="{EE8E16AA-9185-4A15-93D8-352289B6864C}"/>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5" name="円/楕円 37">
            <a:extLst>
              <a:ext uri="{FF2B5EF4-FFF2-40B4-BE49-F238E27FC236}">
                <a16:creationId xmlns:a16="http://schemas.microsoft.com/office/drawing/2014/main" id="{5862BC67-ADEA-401E-B6DB-067C666415CA}"/>
              </a:ext>
            </a:extLst>
          </p:cNvPr>
          <p:cNvSpPr/>
          <p:nvPr/>
        </p:nvSpPr>
        <p:spPr>
          <a:xfrm>
            <a:off x="3326292" y="2772159"/>
            <a:ext cx="1833563"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6" name="Rectangle 3">
            <a:extLst>
              <a:ext uri="{FF2B5EF4-FFF2-40B4-BE49-F238E27FC236}">
                <a16:creationId xmlns:a16="http://schemas.microsoft.com/office/drawing/2014/main" id="{1B99724E-7746-4882-ADF4-13E2FBEDC0CF}"/>
              </a:ext>
            </a:extLst>
          </p:cNvPr>
          <p:cNvSpPr txBox="1">
            <a:spLocks/>
          </p:cNvSpPr>
          <p:nvPr/>
        </p:nvSpPr>
        <p:spPr>
          <a:xfrm>
            <a:off x="1309926" y="6118088"/>
            <a:ext cx="6210300" cy="485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効率化、品質の向上、新サービスの創生を可能に</a:t>
            </a:r>
          </a:p>
        </p:txBody>
      </p:sp>
      <p:sp>
        <p:nvSpPr>
          <p:cNvPr id="7" name="円/楕円 1">
            <a:extLst>
              <a:ext uri="{FF2B5EF4-FFF2-40B4-BE49-F238E27FC236}">
                <a16:creationId xmlns:a16="http://schemas.microsoft.com/office/drawing/2014/main" id="{07520C8C-47F0-463B-8AE4-5531A0EBB607}"/>
              </a:ext>
            </a:extLst>
          </p:cNvPr>
          <p:cNvSpPr/>
          <p:nvPr/>
        </p:nvSpPr>
        <p:spPr>
          <a:xfrm>
            <a:off x="598570" y="2782874"/>
            <a:ext cx="1834754"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8" name="Text Box 4">
            <a:extLst>
              <a:ext uri="{FF2B5EF4-FFF2-40B4-BE49-F238E27FC236}">
                <a16:creationId xmlns:a16="http://schemas.microsoft.com/office/drawing/2014/main" id="{5D7494EB-0755-406A-983A-C13B9BEC178C}"/>
              </a:ext>
            </a:extLst>
          </p:cNvPr>
          <p:cNvSpPr txBox="1">
            <a:spLocks noChangeArrowheads="1"/>
          </p:cNvSpPr>
          <p:nvPr/>
        </p:nvSpPr>
        <p:spPr bwMode="auto">
          <a:xfrm>
            <a:off x="1060102" y="4920046"/>
            <a:ext cx="877163"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実世界</a:t>
            </a:r>
          </a:p>
        </p:txBody>
      </p:sp>
      <p:sp>
        <p:nvSpPr>
          <p:cNvPr id="9" name="Text Box 4">
            <a:extLst>
              <a:ext uri="{FF2B5EF4-FFF2-40B4-BE49-F238E27FC236}">
                <a16:creationId xmlns:a16="http://schemas.microsoft.com/office/drawing/2014/main" id="{7C55A07A-A526-4858-AAF8-C4C1E2F9C265}"/>
              </a:ext>
            </a:extLst>
          </p:cNvPr>
          <p:cNvSpPr txBox="1">
            <a:spLocks noChangeArrowheads="1"/>
          </p:cNvSpPr>
          <p:nvPr/>
        </p:nvSpPr>
        <p:spPr bwMode="auto">
          <a:xfrm>
            <a:off x="3360612" y="4964098"/>
            <a:ext cx="1569661"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サイバー世界</a:t>
            </a:r>
          </a:p>
        </p:txBody>
      </p:sp>
      <p:sp>
        <p:nvSpPr>
          <p:cNvPr id="10" name="Text Box 4">
            <a:extLst>
              <a:ext uri="{FF2B5EF4-FFF2-40B4-BE49-F238E27FC236}">
                <a16:creationId xmlns:a16="http://schemas.microsoft.com/office/drawing/2014/main" id="{C478589D-7CEC-4EB5-9CD9-73F5F9EC6CFA}"/>
              </a:ext>
            </a:extLst>
          </p:cNvPr>
          <p:cNvSpPr txBox="1">
            <a:spLocks noChangeArrowheads="1"/>
          </p:cNvSpPr>
          <p:nvPr/>
        </p:nvSpPr>
        <p:spPr bwMode="auto">
          <a:xfrm>
            <a:off x="864987" y="3150777"/>
            <a:ext cx="1338829" cy="134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500" dirty="0">
                <a:solidFill>
                  <a:schemeClr val="tx1"/>
                </a:solidFill>
                <a:latin typeface="Calibri Light" panose="020F0302020204030204" pitchFamily="34" charset="0"/>
              </a:rPr>
              <a:t>農林畜産業、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医療、</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ヘルスケア、</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製造業、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都市交通、</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電力　など</a:t>
            </a:r>
          </a:p>
        </p:txBody>
      </p:sp>
      <p:sp>
        <p:nvSpPr>
          <p:cNvPr id="11" name="Text Box 4">
            <a:extLst>
              <a:ext uri="{FF2B5EF4-FFF2-40B4-BE49-F238E27FC236}">
                <a16:creationId xmlns:a16="http://schemas.microsoft.com/office/drawing/2014/main" id="{8160E190-F67B-4D58-A5F5-812699C363BE}"/>
              </a:ext>
            </a:extLst>
          </p:cNvPr>
          <p:cNvSpPr txBox="1">
            <a:spLocks noChangeArrowheads="1"/>
          </p:cNvSpPr>
          <p:nvPr/>
        </p:nvSpPr>
        <p:spPr bwMode="auto">
          <a:xfrm>
            <a:off x="2288901" y="4246151"/>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センサー</a:t>
            </a:r>
            <a:endParaRPr lang="en-US" altLang="ja-JP" sz="1800">
              <a:solidFill>
                <a:srgbClr val="FF0000"/>
              </a:solidFill>
              <a:latin typeface="Calibri Light" panose="020F0302020204030204" pitchFamily="34" charset="0"/>
            </a:endParaRPr>
          </a:p>
          <a:p>
            <a:pPr algn="ctr">
              <a:spcBef>
                <a:spcPct val="0"/>
              </a:spcBef>
              <a:buFontTx/>
              <a:buNone/>
            </a:pPr>
            <a:r>
              <a:rPr lang="ja-JP" altLang="en-US" sz="1800">
                <a:solidFill>
                  <a:srgbClr val="FF0000"/>
                </a:solidFill>
                <a:latin typeface="Calibri Light" panose="020F0302020204030204" pitchFamily="34" charset="0"/>
              </a:rPr>
              <a:t>データ</a:t>
            </a:r>
          </a:p>
        </p:txBody>
      </p:sp>
      <p:sp>
        <p:nvSpPr>
          <p:cNvPr id="12" name="Text Box 4">
            <a:extLst>
              <a:ext uri="{FF2B5EF4-FFF2-40B4-BE49-F238E27FC236}">
                <a16:creationId xmlns:a16="http://schemas.microsoft.com/office/drawing/2014/main" id="{6186DBC9-631E-4418-A6E5-3D993C9A2729}"/>
              </a:ext>
            </a:extLst>
          </p:cNvPr>
          <p:cNvSpPr txBox="1">
            <a:spLocks noChangeArrowheads="1"/>
          </p:cNvSpPr>
          <p:nvPr/>
        </p:nvSpPr>
        <p:spPr bwMode="auto">
          <a:xfrm>
            <a:off x="2300807" y="2766204"/>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サービス</a:t>
            </a:r>
            <a:endParaRPr lang="en-US" altLang="ja-JP" sz="1800">
              <a:solidFill>
                <a:srgbClr val="7030A0"/>
              </a:solidFill>
              <a:latin typeface="Calibri Light" panose="020F0302020204030204" pitchFamily="34" charset="0"/>
            </a:endParaRPr>
          </a:p>
          <a:p>
            <a:pPr algn="ctr">
              <a:spcBef>
                <a:spcPct val="0"/>
              </a:spcBef>
              <a:buFontTx/>
              <a:buNone/>
            </a:pPr>
            <a:r>
              <a:rPr lang="ja-JP" altLang="en-US" sz="1800">
                <a:solidFill>
                  <a:srgbClr val="7030A0"/>
                </a:solidFill>
                <a:latin typeface="Calibri Light" panose="020F0302020204030204" pitchFamily="34" charset="0"/>
              </a:rPr>
              <a:t>提供</a:t>
            </a:r>
          </a:p>
        </p:txBody>
      </p:sp>
      <p:sp>
        <p:nvSpPr>
          <p:cNvPr id="13" name="Text Box 4">
            <a:extLst>
              <a:ext uri="{FF2B5EF4-FFF2-40B4-BE49-F238E27FC236}">
                <a16:creationId xmlns:a16="http://schemas.microsoft.com/office/drawing/2014/main" id="{87730E31-4E24-4ACF-B7CE-1FC65C25F345}"/>
              </a:ext>
            </a:extLst>
          </p:cNvPr>
          <p:cNvSpPr txBox="1">
            <a:spLocks noChangeArrowheads="1"/>
          </p:cNvSpPr>
          <p:nvPr/>
        </p:nvSpPr>
        <p:spPr bwMode="auto">
          <a:xfrm>
            <a:off x="3326484" y="3049084"/>
            <a:ext cx="1800493"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dirty="0">
                <a:solidFill>
                  <a:schemeClr val="tx1"/>
                </a:solidFill>
                <a:latin typeface="Calibri Light" panose="020F0302020204030204" pitchFamily="34" charset="0"/>
              </a:rPr>
              <a:t>育成法の予測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遠隔医療</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故障予測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交通渋滞の予測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需要予測</a:t>
            </a:r>
            <a:endParaRPr lang="en-US" altLang="ja-JP" sz="1800" dirty="0">
              <a:solidFill>
                <a:schemeClr val="tx1"/>
              </a:solidFill>
              <a:latin typeface="Calibri Light" panose="020F0302020204030204" pitchFamily="34" charset="0"/>
            </a:endParaRPr>
          </a:p>
        </p:txBody>
      </p:sp>
      <p:pic>
        <p:nvPicPr>
          <p:cNvPr id="14" name="Picture 9" descr="http://133.5.18.161/rinkou/od/2014-05-30-beaf-svideo/b380.png">
            <a:extLst>
              <a:ext uri="{FF2B5EF4-FFF2-40B4-BE49-F238E27FC236}">
                <a16:creationId xmlns:a16="http://schemas.microsoft.com/office/drawing/2014/main" id="{3E8DD0D2-B98F-4B6C-B0D6-74BDC8E37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62" y="2164939"/>
            <a:ext cx="106799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8">
            <a:extLst>
              <a:ext uri="{FF2B5EF4-FFF2-40B4-BE49-F238E27FC236}">
                <a16:creationId xmlns:a16="http://schemas.microsoft.com/office/drawing/2014/main" id="{BB1BA5ED-AD9F-4E3A-ACB3-8921655A5C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754" y="2326024"/>
            <a:ext cx="835819"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7CD356E-8306-46A7-80FD-D6C167956D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079" y="3345548"/>
            <a:ext cx="10429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a:extLst>
              <a:ext uri="{FF2B5EF4-FFF2-40B4-BE49-F238E27FC236}">
                <a16:creationId xmlns:a16="http://schemas.microsoft.com/office/drawing/2014/main" id="{66385571-9826-44E4-BA60-D828D94F9B9D}"/>
              </a:ext>
            </a:extLst>
          </p:cNvPr>
          <p:cNvPicPr>
            <a:picLocks noChangeAspect="1"/>
          </p:cNvPicPr>
          <p:nvPr/>
        </p:nvPicPr>
        <p:blipFill>
          <a:blip r:embed="rId5" cstate="print">
            <a:extLst>
              <a:ext uri="{28A0092B-C50C-407E-A947-70E740481C1C}">
                <a14:useLocalDpi xmlns:a14="http://schemas.microsoft.com/office/drawing/2010/main" val="0"/>
              </a:ext>
            </a:extLst>
          </a:blip>
          <a:srcRect l="5038" t="12793" r="2808" b="2338"/>
          <a:stretch>
            <a:fillRect/>
          </a:stretch>
        </p:blipFill>
        <p:spPr bwMode="auto">
          <a:xfrm>
            <a:off x="7377990" y="3344848"/>
            <a:ext cx="1016794"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7">
            <a:extLst>
              <a:ext uri="{FF2B5EF4-FFF2-40B4-BE49-F238E27FC236}">
                <a16:creationId xmlns:a16="http://schemas.microsoft.com/office/drawing/2014/main" id="{4C2AF193-52F6-42B9-9C2F-F2CFD097FB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4951" y="2382332"/>
            <a:ext cx="1294209"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3">
            <a:extLst>
              <a:ext uri="{FF2B5EF4-FFF2-40B4-BE49-F238E27FC236}">
                <a16:creationId xmlns:a16="http://schemas.microsoft.com/office/drawing/2014/main" id="{7EFDBA16-49C1-4EC1-9F66-5B0531E4B357}"/>
              </a:ext>
            </a:extLst>
          </p:cNvPr>
          <p:cNvSpPr>
            <a:spLocks noChangeArrowheads="1"/>
          </p:cNvSpPr>
          <p:nvPr/>
        </p:nvSpPr>
        <p:spPr bwMode="auto">
          <a:xfrm>
            <a:off x="6005199" y="3049084"/>
            <a:ext cx="1112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a:t>
            </a:r>
          </a:p>
        </p:txBody>
      </p:sp>
      <p:sp>
        <p:nvSpPr>
          <p:cNvPr id="23" name="正方形/長方形 23">
            <a:extLst>
              <a:ext uri="{FF2B5EF4-FFF2-40B4-BE49-F238E27FC236}">
                <a16:creationId xmlns:a16="http://schemas.microsoft.com/office/drawing/2014/main" id="{D66ED00B-1121-4880-9953-FFF2762DBAF7}"/>
              </a:ext>
            </a:extLst>
          </p:cNvPr>
          <p:cNvSpPr>
            <a:spLocks noChangeArrowheads="1"/>
          </p:cNvSpPr>
          <p:nvPr/>
        </p:nvSpPr>
        <p:spPr bwMode="auto">
          <a:xfrm>
            <a:off x="7036279" y="3114568"/>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センサーの設置</a:t>
            </a:r>
          </a:p>
        </p:txBody>
      </p:sp>
      <p:sp>
        <p:nvSpPr>
          <p:cNvPr id="24" name="正方形/長方形 23">
            <a:extLst>
              <a:ext uri="{FF2B5EF4-FFF2-40B4-BE49-F238E27FC236}">
                <a16:creationId xmlns:a16="http://schemas.microsoft.com/office/drawing/2014/main" id="{C0804DD9-2FA6-4707-84F9-435C654922D6}"/>
              </a:ext>
            </a:extLst>
          </p:cNvPr>
          <p:cNvSpPr>
            <a:spLocks noChangeArrowheads="1"/>
          </p:cNvSpPr>
          <p:nvPr/>
        </p:nvSpPr>
        <p:spPr bwMode="auto">
          <a:xfrm>
            <a:off x="5513470" y="4337340"/>
            <a:ext cx="1762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None/>
            </a:pPr>
            <a:r>
              <a:rPr lang="ja-JP" altLang="en-US" sz="1800" dirty="0">
                <a:solidFill>
                  <a:schemeClr val="tx1"/>
                </a:solidFill>
              </a:rPr>
              <a:t>センサーで計測された距離画像</a:t>
            </a:r>
          </a:p>
        </p:txBody>
      </p:sp>
      <p:sp>
        <p:nvSpPr>
          <p:cNvPr id="25" name="正方形/長方形 23">
            <a:extLst>
              <a:ext uri="{FF2B5EF4-FFF2-40B4-BE49-F238E27FC236}">
                <a16:creationId xmlns:a16="http://schemas.microsoft.com/office/drawing/2014/main" id="{3C6FEA1B-FF1D-41A1-9AE5-AD4EB09622B4}"/>
              </a:ext>
            </a:extLst>
          </p:cNvPr>
          <p:cNvSpPr>
            <a:spLocks noChangeArrowheads="1"/>
          </p:cNvSpPr>
          <p:nvPr/>
        </p:nvSpPr>
        <p:spPr bwMode="auto">
          <a:xfrm>
            <a:off x="7211616" y="4677944"/>
            <a:ext cx="193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人間の通過記録</a:t>
            </a:r>
          </a:p>
        </p:txBody>
      </p:sp>
      <p:sp>
        <p:nvSpPr>
          <p:cNvPr id="27" name="Line 32">
            <a:extLst>
              <a:ext uri="{FF2B5EF4-FFF2-40B4-BE49-F238E27FC236}">
                <a16:creationId xmlns:a16="http://schemas.microsoft.com/office/drawing/2014/main" id="{54F17F8E-5F49-4EEA-97DC-E93F43B8EACB}"/>
              </a:ext>
            </a:extLst>
          </p:cNvPr>
          <p:cNvSpPr>
            <a:spLocks noChangeShapeType="1"/>
          </p:cNvSpPr>
          <p:nvPr/>
        </p:nvSpPr>
        <p:spPr bwMode="auto">
          <a:xfrm>
            <a:off x="2432134" y="4084226"/>
            <a:ext cx="8691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8" name="Line 33">
            <a:extLst>
              <a:ext uri="{FF2B5EF4-FFF2-40B4-BE49-F238E27FC236}">
                <a16:creationId xmlns:a16="http://schemas.microsoft.com/office/drawing/2014/main" id="{A3ED3223-9758-416B-A145-5D44D649DE5F}"/>
              </a:ext>
            </a:extLst>
          </p:cNvPr>
          <p:cNvSpPr>
            <a:spLocks noChangeShapeType="1"/>
          </p:cNvSpPr>
          <p:nvPr/>
        </p:nvSpPr>
        <p:spPr bwMode="auto">
          <a:xfrm flipH="1">
            <a:off x="2442850" y="3344848"/>
            <a:ext cx="834628" cy="1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9" name="角丸四角形 29">
            <a:extLst>
              <a:ext uri="{FF2B5EF4-FFF2-40B4-BE49-F238E27FC236}">
                <a16:creationId xmlns:a16="http://schemas.microsoft.com/office/drawing/2014/main" id="{4F57BAE5-FDBC-4A4E-B156-01D36C11E426}"/>
              </a:ext>
            </a:extLst>
          </p:cNvPr>
          <p:cNvSpPr/>
          <p:nvPr/>
        </p:nvSpPr>
        <p:spPr>
          <a:xfrm>
            <a:off x="981357" y="5934795"/>
            <a:ext cx="6639521" cy="705358"/>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83714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ここまでの</a:t>
            </a:r>
            <a:r>
              <a:rPr kumimoji="1" lang="ja-JP" altLang="en-US" dirty="0"/>
              <a:t>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lang="en-US" altLang="ja-JP" sz="2400" dirty="0">
              <a:solidFill>
                <a:prstClr val="black"/>
              </a:solidFill>
            </a:endParaRPr>
          </a:p>
          <a:p>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dirty="0"/>
              <a:t>日常生活の情報管理に不可欠</a:t>
            </a:r>
            <a:endParaRPr kumimoji="1" lang="en-US" altLang="ja-JP" sz="2400" dirty="0"/>
          </a:p>
          <a:p>
            <a:pPr marL="0" indent="0">
              <a:buNone/>
            </a:pPr>
            <a:r>
              <a:rPr kumimoji="1" lang="ja-JP" altLang="en-US" sz="2400" dirty="0"/>
              <a:t>銀行口座、ホテルの予約、大学の登録情報など、さまざまな情報がデータベース化</a:t>
            </a:r>
          </a:p>
          <a:p>
            <a:endParaRPr kumimoji="1" lang="ja-JP" altLang="en-US" sz="2400" dirty="0"/>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により、我々の生活はより豊かで便利に</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indent="0">
              <a:buNone/>
            </a:pPr>
            <a:r>
              <a:rPr kumimoji="1" lang="ja-JP" altLang="en-US" sz="2400" dirty="0"/>
              <a:t>オンラインコミュニケーション、リアルタイムのサービス提供、人工知能の学習と予測の向上、サイバーフィジカルシステム（現実世界とデジタル情報世界の融合）による新サービスの創出など、多方面に</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50175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7-2 SQL</a:t>
            </a:r>
            <a:r>
              <a:rPr lang="ja-JP" altLang="en-US" dirty="0"/>
              <a:t> プログラムの例</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12</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20859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81B3A-01C0-9DA9-E27C-7D211F3855FC}"/>
              </a:ext>
            </a:extLst>
          </p:cNvPr>
          <p:cNvSpPr>
            <a:spLocks noGrp="1"/>
          </p:cNvSpPr>
          <p:nvPr>
            <p:ph type="title"/>
          </p:nvPr>
        </p:nvSpPr>
        <p:spPr/>
        <p:txBody>
          <a:bodyPr>
            <a:normAutofit fontScale="90000"/>
          </a:bodyPr>
          <a:lstStyle/>
          <a:p>
            <a:r>
              <a:rPr kumimoji="1" lang="en-US" altLang="ja-JP" dirty="0"/>
              <a:t>Python </a:t>
            </a:r>
            <a:r>
              <a:rPr kumimoji="1" lang="ja-JP" altLang="en-US" dirty="0"/>
              <a:t>と </a:t>
            </a:r>
            <a:r>
              <a:rPr kumimoji="1" lang="en-US" altLang="ja-JP" dirty="0"/>
              <a:t>SQL </a:t>
            </a:r>
            <a:r>
              <a:rPr kumimoji="1" lang="ja-JP" altLang="en-US" dirty="0"/>
              <a:t>の組み合わせ</a:t>
            </a:r>
          </a:p>
        </p:txBody>
      </p:sp>
      <p:sp>
        <p:nvSpPr>
          <p:cNvPr id="3" name="コンテンツ プレースホルダー 2">
            <a:extLst>
              <a:ext uri="{FF2B5EF4-FFF2-40B4-BE49-F238E27FC236}">
                <a16:creationId xmlns:a16="http://schemas.microsoft.com/office/drawing/2014/main" id="{F693F96A-9C23-54F7-BDA5-AD208904211E}"/>
              </a:ext>
            </a:extLst>
          </p:cNvPr>
          <p:cNvSpPr>
            <a:spLocks noGrp="1"/>
          </p:cNvSpPr>
          <p:nvPr>
            <p:ph idx="1"/>
          </p:nvPr>
        </p:nvSpPr>
        <p:spPr/>
        <p:txBody>
          <a:bodyPr>
            <a:normAutofit/>
          </a:bodyPr>
          <a:lstStyle/>
          <a:p>
            <a:r>
              <a:rPr kumimoji="1" lang="en-US" altLang="ja-JP" sz="2400" dirty="0"/>
              <a:t>SQL:</a:t>
            </a:r>
          </a:p>
          <a:p>
            <a:pPr marL="0" indent="0">
              <a:buNone/>
            </a:pPr>
            <a:r>
              <a:rPr kumimoji="1" lang="ja-JP" altLang="en-US" sz="2400" dirty="0"/>
              <a:t>リレーショナルデータベース管理システムに特化。</a:t>
            </a:r>
            <a:endParaRPr kumimoji="1" lang="en-US" altLang="ja-JP" sz="2400" dirty="0"/>
          </a:p>
          <a:p>
            <a:pPr marL="0" indent="0">
              <a:buNone/>
            </a:pPr>
            <a:r>
              <a:rPr lang="ja-JP" altLang="en-US" sz="2400" b="1" dirty="0"/>
              <a:t>データベースの問い合わせや更新</a:t>
            </a:r>
            <a:r>
              <a:rPr lang="ja-JP" altLang="en-US" sz="2400" dirty="0"/>
              <a:t>などが容易になる。</a:t>
            </a:r>
            <a:endParaRPr lang="en-US" altLang="ja-JP" sz="2400" dirty="0"/>
          </a:p>
          <a:p>
            <a:r>
              <a:rPr kumimoji="1" lang="en-US" altLang="ja-JP" sz="2400" b="1" dirty="0"/>
              <a:t>Python</a:t>
            </a:r>
          </a:p>
          <a:p>
            <a:pPr marL="0" indent="0">
              <a:buNone/>
            </a:pPr>
            <a:r>
              <a:rPr lang="ja-JP" altLang="en-US" sz="2400" b="1" dirty="0"/>
              <a:t>データ処理</a:t>
            </a:r>
            <a:r>
              <a:rPr lang="ja-JP" altLang="en-US" sz="2400" dirty="0"/>
              <a:t>や</a:t>
            </a:r>
            <a:r>
              <a:rPr lang="ja-JP" altLang="en-US" sz="2400" b="1" dirty="0"/>
              <a:t>解析</a:t>
            </a:r>
            <a:r>
              <a:rPr lang="ja-JP" altLang="en-US" sz="2400" dirty="0"/>
              <a:t>、</a:t>
            </a:r>
            <a:r>
              <a:rPr lang="ja-JP" altLang="en-US" sz="2400" b="1" dirty="0"/>
              <a:t>可視化</a:t>
            </a:r>
            <a:r>
              <a:rPr lang="ja-JP" altLang="en-US" sz="2400" dirty="0"/>
              <a:t>など様々な機能。</a:t>
            </a:r>
            <a:endParaRPr lang="en-US" altLang="ja-JP" sz="2400" dirty="0"/>
          </a:p>
          <a:p>
            <a:pPr marL="0" indent="0">
              <a:buNone/>
            </a:pPr>
            <a:r>
              <a:rPr kumimoji="1" lang="ja-JP" altLang="en-US" sz="2400" b="1" dirty="0"/>
              <a:t>処理全体の自動化</a:t>
            </a:r>
            <a:r>
              <a:rPr kumimoji="1" lang="ja-JP" altLang="en-US" sz="2400" dirty="0"/>
              <a:t>も容易になる。</a:t>
            </a:r>
            <a:endParaRPr kumimoji="1" lang="en-US" altLang="ja-JP" sz="2400" dirty="0"/>
          </a:p>
          <a:p>
            <a:pPr marL="0" indent="0">
              <a:buNone/>
            </a:pPr>
            <a:r>
              <a:rPr lang="ja-JP" altLang="en-US" sz="2400" b="1" dirty="0"/>
              <a:t>他のシステムとの連携</a:t>
            </a:r>
            <a:r>
              <a:rPr lang="ja-JP" altLang="en-US" sz="2400" dirty="0"/>
              <a:t>も容易になる。</a:t>
            </a:r>
            <a:endParaRPr kumimoji="1" lang="ja-JP" altLang="en-US" sz="2400" dirty="0"/>
          </a:p>
        </p:txBody>
      </p:sp>
      <p:sp>
        <p:nvSpPr>
          <p:cNvPr id="4" name="スライド番号プレースホルダー 3">
            <a:extLst>
              <a:ext uri="{FF2B5EF4-FFF2-40B4-BE49-F238E27FC236}">
                <a16:creationId xmlns:a16="http://schemas.microsoft.com/office/drawing/2014/main" id="{04C33B6C-4A69-1DCB-1742-EEB9DCF5B384}"/>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Tree>
    <p:extLst>
      <p:ext uri="{BB962C8B-B14F-4D97-AF65-F5344CB8AC3E}">
        <p14:creationId xmlns:p14="http://schemas.microsoft.com/office/powerpoint/2010/main" val="384101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83623-10BF-082C-D11A-7A9F1BC1085A}"/>
              </a:ext>
            </a:extLst>
          </p:cNvPr>
          <p:cNvSpPr>
            <a:spLocks noGrp="1"/>
          </p:cNvSpPr>
          <p:nvPr>
            <p:ph type="title"/>
          </p:nvPr>
        </p:nvSpPr>
        <p:spPr/>
        <p:txBody>
          <a:bodyPr>
            <a:normAutofit fontScale="90000"/>
          </a:bodyPr>
          <a:lstStyle/>
          <a:p>
            <a:r>
              <a:rPr kumimoji="1" lang="en-US" altLang="ja-JP" dirty="0"/>
              <a:t>Python </a:t>
            </a:r>
            <a:r>
              <a:rPr kumimoji="1" lang="ja-JP" altLang="en-US" dirty="0"/>
              <a:t>からの </a:t>
            </a:r>
            <a:r>
              <a:rPr lang="en-US" altLang="ja-JP" dirty="0"/>
              <a:t>SQLite 3 </a:t>
            </a:r>
            <a:r>
              <a:rPr lang="ja-JP" altLang="en-US" dirty="0"/>
              <a:t>の利用</a:t>
            </a:r>
            <a:endParaRPr kumimoji="1" lang="ja-JP" altLang="en-US" dirty="0"/>
          </a:p>
        </p:txBody>
      </p:sp>
      <p:sp>
        <p:nvSpPr>
          <p:cNvPr id="3" name="コンテンツ プレースホルダー 2">
            <a:extLst>
              <a:ext uri="{FF2B5EF4-FFF2-40B4-BE49-F238E27FC236}">
                <a16:creationId xmlns:a16="http://schemas.microsoft.com/office/drawing/2014/main" id="{69BE09DF-BB80-8314-E83D-8719737B1D48}"/>
              </a:ext>
            </a:extLst>
          </p:cNvPr>
          <p:cNvSpPr>
            <a:spLocks noGrp="1"/>
          </p:cNvSpPr>
          <p:nvPr>
            <p:ph idx="1"/>
          </p:nvPr>
        </p:nvSpPr>
        <p:spPr>
          <a:xfrm>
            <a:off x="321845" y="846252"/>
            <a:ext cx="8461208" cy="6011748"/>
          </a:xfrm>
        </p:spPr>
        <p:txBody>
          <a:bodyPr>
            <a:normAutofit lnSpcReduction="10000"/>
          </a:bodyPr>
          <a:lstStyle/>
          <a:p>
            <a:pPr marL="0" indent="0">
              <a:buNone/>
            </a:pPr>
            <a:r>
              <a:rPr kumimoji="1" lang="en-US" altLang="ja-JP" sz="2400" b="1" dirty="0"/>
              <a:t>SQLite 3 </a:t>
            </a:r>
            <a:r>
              <a:rPr kumimoji="1" lang="ja-JP" altLang="en-US" sz="2400" dirty="0"/>
              <a:t>は</a:t>
            </a:r>
            <a:r>
              <a:rPr kumimoji="1" lang="ja-JP" altLang="en-US" sz="2400" b="1" dirty="0"/>
              <a:t>リレーショナルデータベース管理システム</a:t>
            </a:r>
            <a:r>
              <a:rPr kumimoji="1" lang="ja-JP" altLang="en-US" sz="2400" dirty="0"/>
              <a:t>。一部の機能に制限（ユーザ登録の機能がないなど）。その分、利用開始が容易。</a:t>
            </a:r>
            <a:endParaRPr kumimoji="1" lang="en-US" altLang="ja-JP" sz="2400" dirty="0"/>
          </a:p>
          <a:p>
            <a:endParaRPr kumimoji="1" lang="en-US" altLang="ja-JP" sz="2400" dirty="0"/>
          </a:p>
          <a:p>
            <a:pPr marL="0" indent="0" algn="ctr">
              <a:buNone/>
            </a:pPr>
            <a:r>
              <a:rPr lang="en-US" altLang="ja-JP" sz="2400" u="sng" dirty="0"/>
              <a:t>Python </a:t>
            </a:r>
            <a:r>
              <a:rPr lang="ja-JP" altLang="en-US" sz="2400" u="sng" dirty="0"/>
              <a:t>から </a:t>
            </a:r>
            <a:r>
              <a:rPr lang="en-US" altLang="ja-JP" sz="2400" u="sng" dirty="0"/>
              <a:t>SQLite3 </a:t>
            </a:r>
            <a:r>
              <a:rPr lang="ja-JP" altLang="en-US" sz="2400" u="sng" dirty="0"/>
              <a:t>を利用する方法</a:t>
            </a:r>
            <a:endParaRPr lang="en-US" altLang="ja-JP" sz="2400" u="sng" dirty="0"/>
          </a:p>
          <a:p>
            <a:pPr marL="0" indent="0" algn="ctr">
              <a:buNone/>
            </a:pPr>
            <a:r>
              <a:rPr lang="en-US" altLang="ja-JP" sz="2400" b="1" dirty="0">
                <a:solidFill>
                  <a:srgbClr val="002060"/>
                </a:solidFill>
              </a:rPr>
              <a:t>[</a:t>
            </a:r>
            <a:r>
              <a:rPr lang="ja-JP" altLang="en-US" sz="2400" b="1" dirty="0">
                <a:solidFill>
                  <a:srgbClr val="002060"/>
                </a:solidFill>
              </a:rPr>
              <a:t>データベースへの接続を開く</a:t>
            </a:r>
            <a:r>
              <a:rPr lang="en-US" altLang="ja-JP" sz="2400" b="1" dirty="0">
                <a:solidFill>
                  <a:srgbClr val="002060"/>
                </a:solidFill>
              </a:rPr>
              <a:t>]</a:t>
            </a:r>
          </a:p>
          <a:p>
            <a:pPr marL="0" indent="0" algn="ctr">
              <a:buNone/>
            </a:pPr>
            <a:r>
              <a:rPr kumimoji="1" lang="en-US" altLang="ja-JP" sz="2400" b="1" dirty="0">
                <a:solidFill>
                  <a:srgbClr val="002060"/>
                </a:solidFill>
              </a:rPr>
              <a:t>[</a:t>
            </a:r>
            <a:r>
              <a:rPr kumimoji="1" lang="ja-JP" altLang="en-US" sz="2400" b="1" dirty="0">
                <a:solidFill>
                  <a:srgbClr val="002060"/>
                </a:solidFill>
              </a:rPr>
              <a:t>カーソルの作成</a:t>
            </a:r>
            <a:r>
              <a:rPr kumimoji="1" lang="en-US" altLang="ja-JP" sz="2400" b="1" dirty="0">
                <a:solidFill>
                  <a:srgbClr val="002060"/>
                </a:solidFill>
              </a:rPr>
              <a:t>]</a:t>
            </a:r>
          </a:p>
          <a:p>
            <a:pPr marL="0" indent="0" algn="ctr">
              <a:buNone/>
            </a:pPr>
            <a:r>
              <a:rPr lang="en-US" altLang="ja-JP" sz="2400" b="1" dirty="0">
                <a:solidFill>
                  <a:srgbClr val="002060"/>
                </a:solidFill>
              </a:rPr>
              <a:t>[SQL</a:t>
            </a:r>
            <a:r>
              <a:rPr lang="ja-JP" altLang="en-US" sz="2400" b="1" dirty="0">
                <a:solidFill>
                  <a:srgbClr val="002060"/>
                </a:solidFill>
              </a:rPr>
              <a:t>の実行（カーソルを利用）</a:t>
            </a:r>
            <a:r>
              <a:rPr lang="en-US" altLang="ja-JP" sz="2400" b="1" dirty="0">
                <a:solidFill>
                  <a:srgbClr val="002060"/>
                </a:solidFill>
              </a:rPr>
              <a:t>]</a:t>
            </a:r>
          </a:p>
          <a:p>
            <a:pPr marL="0" indent="0" algn="ctr">
              <a:buNone/>
            </a:pPr>
            <a:r>
              <a:rPr kumimoji="1" lang="en-US" altLang="ja-JP" sz="2400" b="1" dirty="0">
                <a:solidFill>
                  <a:srgbClr val="002060"/>
                </a:solidFill>
              </a:rPr>
              <a:t>[SQL</a:t>
            </a:r>
            <a:r>
              <a:rPr kumimoji="1" lang="ja-JP" altLang="en-US" sz="2400" b="1" dirty="0">
                <a:solidFill>
                  <a:srgbClr val="002060"/>
                </a:solidFill>
              </a:rPr>
              <a:t>で取得されたデータを</a:t>
            </a:r>
            <a:r>
              <a:rPr kumimoji="1" lang="en-US" altLang="ja-JP" sz="2400" b="1" dirty="0">
                <a:solidFill>
                  <a:srgbClr val="002060"/>
                </a:solidFill>
              </a:rPr>
              <a:t>Python</a:t>
            </a:r>
            <a:r>
              <a:rPr kumimoji="1" lang="ja-JP" altLang="en-US" sz="2400" b="1" dirty="0">
                <a:solidFill>
                  <a:srgbClr val="002060"/>
                </a:solidFill>
              </a:rPr>
              <a:t>で処理</a:t>
            </a:r>
            <a:r>
              <a:rPr lang="en-US" altLang="ja-JP" sz="2400" b="1" dirty="0">
                <a:solidFill>
                  <a:srgbClr val="002060"/>
                </a:solidFill>
              </a:rPr>
              <a:t>]</a:t>
            </a:r>
          </a:p>
          <a:p>
            <a:pPr marL="0" indent="0" algn="ctr">
              <a:buNone/>
            </a:pPr>
            <a:r>
              <a:rPr kumimoji="1" lang="en-US" altLang="ja-JP" sz="2400" b="1" dirty="0">
                <a:solidFill>
                  <a:srgbClr val="002060"/>
                </a:solidFill>
              </a:rPr>
              <a:t>[</a:t>
            </a:r>
            <a:r>
              <a:rPr kumimoji="1" lang="ja-JP" altLang="en-US" sz="2400" b="1" dirty="0">
                <a:solidFill>
                  <a:srgbClr val="002060"/>
                </a:solidFill>
              </a:rPr>
              <a:t>データベースへの接続を閉じる</a:t>
            </a:r>
            <a:r>
              <a:rPr kumimoji="1" lang="en-US" altLang="ja-JP" sz="2400" b="1" dirty="0">
                <a:solidFill>
                  <a:srgbClr val="002060"/>
                </a:solidFill>
              </a:rPr>
              <a:t>]</a:t>
            </a:r>
          </a:p>
          <a:p>
            <a:pPr marL="0" indent="0" algn="ctr">
              <a:buNone/>
            </a:pPr>
            <a:endParaRPr lang="en-US" altLang="ja-JP" sz="2400" b="1" dirty="0"/>
          </a:p>
          <a:p>
            <a:pPr marL="0" indent="0" algn="ctr">
              <a:buNone/>
            </a:pPr>
            <a:r>
              <a:rPr kumimoji="1" lang="ja-JP" altLang="en-US" sz="2400" dirty="0"/>
              <a:t>この流れに沿ってプログラムを作成することで、</a:t>
            </a:r>
            <a:endParaRPr kumimoji="1" lang="en-US" altLang="ja-JP" sz="2400" dirty="0"/>
          </a:p>
          <a:p>
            <a:pPr marL="0" indent="0" algn="ctr">
              <a:buNone/>
            </a:pPr>
            <a:r>
              <a:rPr lang="en-US" altLang="ja-JP" sz="2400" dirty="0"/>
              <a:t>Python </a:t>
            </a:r>
            <a:r>
              <a:rPr lang="ja-JP" altLang="en-US" sz="2400" dirty="0"/>
              <a:t>から </a:t>
            </a:r>
            <a:r>
              <a:rPr lang="en-US" altLang="ja-JP" sz="2400" dirty="0"/>
              <a:t>SQLite 3 </a:t>
            </a:r>
            <a:r>
              <a:rPr lang="ja-JP" altLang="en-US" sz="2400" dirty="0"/>
              <a:t>を利用することが可能</a:t>
            </a:r>
            <a:endParaRPr kumimoji="1" lang="ja-JP" altLang="en-US" sz="2400" dirty="0"/>
          </a:p>
        </p:txBody>
      </p:sp>
      <p:sp>
        <p:nvSpPr>
          <p:cNvPr id="4" name="スライド番号プレースホルダー 3">
            <a:extLst>
              <a:ext uri="{FF2B5EF4-FFF2-40B4-BE49-F238E27FC236}">
                <a16:creationId xmlns:a16="http://schemas.microsoft.com/office/drawing/2014/main" id="{04067B96-4D05-0343-080F-2FB24590648D}"/>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376355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400" dirty="0"/>
              <a:t>Python </a:t>
            </a:r>
            <a:r>
              <a:rPr kumimoji="1" lang="ja-JP" altLang="en-US" sz="2400" dirty="0"/>
              <a:t>からの </a:t>
            </a:r>
            <a:r>
              <a:rPr lang="en-US" altLang="ja-JP" sz="2400" dirty="0"/>
              <a:t>SQLite 3 </a:t>
            </a:r>
            <a:r>
              <a:rPr lang="ja-JP" altLang="en-US" sz="2400" dirty="0"/>
              <a:t>の利用</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901949" y="5417749"/>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15170" y="644893"/>
            <a:ext cx="8913659" cy="4524315"/>
          </a:xfrm>
          <a:prstGeom prst="rect">
            <a:avLst/>
          </a:prstGeom>
          <a:noFill/>
          <a:ln>
            <a:solidFill>
              <a:schemeClr val="accent1"/>
            </a:solidFill>
          </a:ln>
        </p:spPr>
        <p:txBody>
          <a:bodyPr wrap="none" rtlCol="0">
            <a:spAutoFit/>
          </a:bodyPr>
          <a:lstStyle/>
          <a:p>
            <a:r>
              <a:rPr kumimoji="1" lang="en-US" altLang="ja-JP" dirty="0"/>
              <a:t>import sqlite3</a:t>
            </a:r>
          </a:p>
          <a:p>
            <a:endParaRPr kumimoji="1" lang="en-US" altLang="ja-JP" dirty="0"/>
          </a:p>
          <a:p>
            <a:r>
              <a:rPr kumimoji="1" lang="en-US" altLang="ja-JP" dirty="0"/>
              <a:t>conn = sqlite3.connect('</a:t>
            </a:r>
            <a:r>
              <a:rPr kumimoji="1" lang="en-US" altLang="ja-JP" dirty="0" err="1"/>
              <a:t>hoge.db</a:t>
            </a:r>
            <a:r>
              <a:rPr kumimoji="1" lang="en-US" altLang="ja-JP" dirty="0"/>
              <a:t>')</a:t>
            </a:r>
          </a:p>
          <a:p>
            <a:endParaRPr kumimoji="1" lang="en-US" altLang="ja-JP" dirty="0"/>
          </a:p>
          <a:p>
            <a:r>
              <a:rPr kumimoji="1" lang="en-US" altLang="ja-JP" dirty="0"/>
              <a:t>cursor = </a:t>
            </a:r>
            <a:r>
              <a:rPr kumimoji="1" lang="en-US" altLang="ja-JP" dirty="0" err="1"/>
              <a:t>conn.cursor</a:t>
            </a:r>
            <a:r>
              <a:rPr kumimoji="1" lang="en-US" altLang="ja-JP" dirty="0"/>
              <a:t>()</a:t>
            </a:r>
          </a:p>
          <a:p>
            <a:endParaRPr kumimoji="1" lang="en-US" altLang="ja-JP" dirty="0"/>
          </a:p>
          <a:p>
            <a:r>
              <a:rPr kumimoji="1" lang="en-US" altLang="ja-JP" dirty="0" err="1"/>
              <a:t>cursor.execute</a:t>
            </a:r>
            <a:r>
              <a:rPr kumimoji="1" lang="en-US" altLang="ja-JP" dirty="0"/>
              <a:t>('CREATE TABLE students (id INTEGER PRIMARY KEY, name TEXT, age INTEGER)')</a:t>
            </a:r>
          </a:p>
          <a:p>
            <a:r>
              <a:rPr kumimoji="1" lang="en-US" altLang="ja-JP" dirty="0" err="1"/>
              <a:t>cursor.execute</a:t>
            </a:r>
            <a:r>
              <a:rPr kumimoji="1" lang="en-US" altLang="ja-JP" dirty="0"/>
              <a:t>('INSERT INTO students VALUES (1, "</a:t>
            </a:r>
            <a:r>
              <a:rPr kumimoji="1" lang="en-US" altLang="ja-JP" dirty="0" err="1"/>
              <a:t>tokugawa</a:t>
            </a:r>
            <a:r>
              <a:rPr kumimoji="1" lang="en-US" altLang="ja-JP" dirty="0"/>
              <a:t> </a:t>
            </a:r>
            <a:r>
              <a:rPr kumimoji="1" lang="en-US" altLang="ja-JP" dirty="0" err="1"/>
              <a:t>ieyasu</a:t>
            </a:r>
            <a:r>
              <a:rPr kumimoji="1" lang="en-US" altLang="ja-JP" dirty="0"/>
              <a:t>", 20)')</a:t>
            </a:r>
          </a:p>
          <a:p>
            <a:r>
              <a:rPr kumimoji="1" lang="en-US" altLang="ja-JP" dirty="0" err="1"/>
              <a:t>cursor.execute</a:t>
            </a:r>
            <a:r>
              <a:rPr kumimoji="1" lang="en-US" altLang="ja-JP" dirty="0"/>
              <a:t>('INSERT INTO students VALUES (2, "</a:t>
            </a:r>
            <a:r>
              <a:rPr kumimoji="1" lang="en-US" altLang="ja-JP" dirty="0" err="1"/>
              <a:t>oda</a:t>
            </a:r>
            <a:r>
              <a:rPr kumimoji="1" lang="en-US" altLang="ja-JP" dirty="0"/>
              <a:t> </a:t>
            </a:r>
            <a:r>
              <a:rPr kumimoji="1" lang="en-US" altLang="ja-JP" dirty="0" err="1"/>
              <a:t>nobunaga</a:t>
            </a:r>
            <a:r>
              <a:rPr kumimoji="1" lang="en-US" altLang="ja-JP" dirty="0"/>
              <a:t>", 22)')</a:t>
            </a:r>
          </a:p>
          <a:p>
            <a:r>
              <a:rPr kumimoji="1" lang="en-US" altLang="ja-JP" dirty="0" err="1"/>
              <a:t>cursor.execute</a:t>
            </a:r>
            <a:r>
              <a:rPr kumimoji="1" lang="en-US" altLang="ja-JP" dirty="0"/>
              <a:t>('SELECT * FROM students')</a:t>
            </a:r>
          </a:p>
          <a:p>
            <a:endParaRPr kumimoji="1" lang="en-US" altLang="ja-JP" dirty="0"/>
          </a:p>
          <a:p>
            <a:r>
              <a:rPr kumimoji="1" lang="en-US" altLang="ja-JP" dirty="0"/>
              <a:t>rows = </a:t>
            </a:r>
            <a:r>
              <a:rPr kumimoji="1" lang="en-US" altLang="ja-JP" dirty="0" err="1"/>
              <a:t>cursor.fetchall</a:t>
            </a:r>
            <a:r>
              <a:rPr kumimoji="1" lang="en-US" altLang="ja-JP" dirty="0"/>
              <a:t>()</a:t>
            </a:r>
          </a:p>
          <a:p>
            <a:r>
              <a:rPr kumimoji="1" lang="en-US" altLang="ja-JP" dirty="0"/>
              <a:t>for row in rows:</a:t>
            </a:r>
          </a:p>
          <a:p>
            <a:r>
              <a:rPr kumimoji="1" lang="en-US" altLang="ja-JP" dirty="0"/>
              <a:t>    print(row)</a:t>
            </a:r>
          </a:p>
          <a:p>
            <a:endParaRPr kumimoji="1" lang="en-US" altLang="ja-JP" dirty="0"/>
          </a:p>
          <a:p>
            <a:r>
              <a:rPr kumimoji="1" lang="en-US" altLang="ja-JP" dirty="0" err="1"/>
              <a:t>conn.close</a:t>
            </a:r>
            <a:r>
              <a:rPr kumimoji="1" lang="en-US" altLang="ja-JP" dirty="0"/>
              <a:t>()</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501151" y="1020305"/>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2000" dirty="0"/>
              <a:t>[</a:t>
            </a:r>
            <a:r>
              <a:rPr lang="ja-JP" altLang="en-US" sz="2000" dirty="0"/>
              <a:t>データベースへの接続を開く</a:t>
            </a:r>
            <a:r>
              <a:rPr lang="en-US" altLang="ja-JP" sz="2000" dirty="0"/>
              <a:t>]</a:t>
            </a:r>
          </a:p>
          <a:p>
            <a:pPr marL="0" indent="0">
              <a:lnSpc>
                <a:spcPct val="150000"/>
              </a:lnSpc>
              <a:buNone/>
            </a:pPr>
            <a:r>
              <a:rPr kumimoji="1" lang="en-US" altLang="ja-JP" sz="2000" dirty="0"/>
              <a:t>[</a:t>
            </a:r>
            <a:r>
              <a:rPr kumimoji="1" lang="ja-JP" altLang="en-US" sz="2000" dirty="0"/>
              <a:t>カーソルの作成</a:t>
            </a:r>
            <a:r>
              <a:rPr kumimoji="1" lang="en-US" altLang="ja-JP" sz="2000" dirty="0"/>
              <a:t>]</a:t>
            </a:r>
          </a:p>
          <a:p>
            <a:pPr marL="0" indent="0">
              <a:lnSpc>
                <a:spcPct val="150000"/>
              </a:lnSpc>
              <a:buNone/>
            </a:pPr>
            <a:endParaRPr lang="en-US" altLang="ja-JP" sz="2000" dirty="0"/>
          </a:p>
          <a:p>
            <a:pPr marL="0" indent="0">
              <a:lnSpc>
                <a:spcPct val="150000"/>
              </a:lnSpc>
              <a:buNone/>
            </a:pPr>
            <a:endParaRPr lang="en-US" altLang="ja-JP" sz="2000" dirty="0"/>
          </a:p>
          <a:p>
            <a:pPr marL="0" indent="0">
              <a:lnSpc>
                <a:spcPct val="150000"/>
              </a:lnSpc>
              <a:buNone/>
            </a:pPr>
            <a:r>
              <a:rPr lang="en-US" altLang="ja-JP" sz="2000" dirty="0"/>
              <a:t>[SQL</a:t>
            </a:r>
            <a:r>
              <a:rPr lang="ja-JP" altLang="en-US" sz="2000" dirty="0"/>
              <a:t>の実行（カーソルを利用）</a:t>
            </a:r>
            <a:r>
              <a:rPr lang="en-US" altLang="ja-JP" sz="2000" dirty="0"/>
              <a:t>]</a:t>
            </a:r>
          </a:p>
          <a:p>
            <a:pPr marL="0" indent="0">
              <a:lnSpc>
                <a:spcPct val="150000"/>
              </a:lnSpc>
              <a:buNone/>
            </a:pPr>
            <a:r>
              <a:rPr kumimoji="1" lang="en-US" altLang="ja-JP" sz="2000" dirty="0"/>
              <a:t>[SQL</a:t>
            </a:r>
            <a:r>
              <a:rPr kumimoji="1" lang="ja-JP" altLang="en-US" sz="2000" dirty="0"/>
              <a:t>で取得されたデータを</a:t>
            </a:r>
            <a:r>
              <a:rPr kumimoji="1" lang="en-US" altLang="ja-JP" sz="2000" dirty="0"/>
              <a:t>Python</a:t>
            </a:r>
            <a:r>
              <a:rPr kumimoji="1" lang="ja-JP" altLang="en-US" sz="2000" dirty="0"/>
              <a:t>で処理</a:t>
            </a:r>
            <a:r>
              <a:rPr lang="en-US" altLang="ja-JP" sz="2000" dirty="0"/>
              <a:t>]</a:t>
            </a:r>
          </a:p>
          <a:p>
            <a:pPr marL="0" indent="0">
              <a:lnSpc>
                <a:spcPct val="150000"/>
              </a:lnSpc>
              <a:buNone/>
            </a:pPr>
            <a:r>
              <a:rPr kumimoji="1" lang="en-US" altLang="ja-JP" sz="2000" dirty="0"/>
              <a:t>[</a:t>
            </a:r>
            <a:r>
              <a:rPr kumimoji="1" lang="ja-JP" altLang="en-US" sz="2000" dirty="0"/>
              <a:t>データベースへの接続を閉じる</a:t>
            </a:r>
            <a:r>
              <a:rPr kumimoji="1" lang="en-US" altLang="ja-JP" sz="2000" dirty="0"/>
              <a:t>]</a:t>
            </a:r>
          </a:p>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D53E11F5-1D49-BB22-E23F-8E017BD1B147}"/>
              </a:ext>
            </a:extLst>
          </p:cNvPr>
          <p:cNvPicPr>
            <a:picLocks noChangeAspect="1"/>
          </p:cNvPicPr>
          <p:nvPr/>
        </p:nvPicPr>
        <p:blipFill>
          <a:blip r:embed="rId2"/>
          <a:stretch>
            <a:fillRect/>
          </a:stretch>
        </p:blipFill>
        <p:spPr>
          <a:xfrm>
            <a:off x="4702594" y="5299481"/>
            <a:ext cx="2726159" cy="1530209"/>
          </a:xfrm>
          <a:prstGeom prst="rect">
            <a:avLst/>
          </a:prstGeom>
        </p:spPr>
      </p:pic>
    </p:spTree>
    <p:extLst>
      <p:ext uri="{BB962C8B-B14F-4D97-AF65-F5344CB8AC3E}">
        <p14:creationId xmlns:p14="http://schemas.microsoft.com/office/powerpoint/2010/main" val="138313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7744" y="2472820"/>
            <a:ext cx="8725281" cy="1085959"/>
          </a:xfrm>
        </p:spPr>
        <p:txBody>
          <a:bodyPr>
            <a:normAutofit fontScale="90000"/>
          </a:bodyPr>
          <a:lstStyle/>
          <a:p>
            <a:r>
              <a:rPr lang="en-US" altLang="ja-JP" sz="3975" dirty="0">
                <a:latin typeface="メイリオ" panose="020B0604030504040204" pitchFamily="50" charset="-128"/>
              </a:rPr>
              <a:t>7-3.</a:t>
            </a:r>
            <a:r>
              <a:rPr lang="ja-JP" altLang="en-US" sz="3975" dirty="0">
                <a:latin typeface="メイリオ" panose="020B0604030504040204" pitchFamily="50" charset="-128"/>
              </a:rPr>
              <a:t> </a:t>
            </a:r>
            <a:r>
              <a:rPr lang="en-US" altLang="ja-JP" sz="3975" dirty="0">
                <a:latin typeface="メイリオ" panose="020B0604030504040204" pitchFamily="50" charset="-128"/>
              </a:rPr>
              <a:t>JSON</a:t>
            </a:r>
            <a:r>
              <a:rPr lang="ja-JP" altLang="en-US" sz="3975" dirty="0">
                <a:latin typeface="メイリオ" panose="020B0604030504040204" pitchFamily="50" charset="-128"/>
              </a:rPr>
              <a:t>、</a:t>
            </a:r>
            <a:br>
              <a:rPr lang="en-US" altLang="ja-JP" sz="3975" dirty="0">
                <a:latin typeface="メイリオ" panose="020B0604030504040204" pitchFamily="50" charset="-128"/>
              </a:rPr>
            </a:br>
            <a:r>
              <a:rPr lang="en-US" altLang="ja-JP" sz="3975" dirty="0">
                <a:latin typeface="メイリオ" panose="020B0604030504040204" pitchFamily="50" charset="-128"/>
              </a:rPr>
              <a:t>JSON </a:t>
            </a:r>
            <a:r>
              <a:rPr lang="ja-JP" altLang="en-US" sz="3975" dirty="0">
                <a:latin typeface="メイリオ" panose="020B0604030504040204" pitchFamily="50" charset="-128"/>
              </a:rPr>
              <a:t>とデータベースの連携</a:t>
            </a: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16</a:t>
            </a:fld>
            <a:endParaRPr lang="ja-JP" altLang="en-US">
              <a:solidFill>
                <a:prstClr val="black">
                  <a:tint val="75000"/>
                </a:prstClr>
              </a:solidFill>
              <a:latin typeface="メイリオ" panose="020B0604030504040204" pitchFamily="50" charset="-128"/>
            </a:endParaRPr>
          </a:p>
        </p:txBody>
      </p:sp>
    </p:spTree>
    <p:extLst>
      <p:ext uri="{BB962C8B-B14F-4D97-AF65-F5344CB8AC3E}">
        <p14:creationId xmlns:p14="http://schemas.microsoft.com/office/powerpoint/2010/main" val="280252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B2F0F-99E8-A44B-ECC4-E6015A62E640}"/>
              </a:ext>
            </a:extLst>
          </p:cNvPr>
          <p:cNvSpPr>
            <a:spLocks noGrp="1"/>
          </p:cNvSpPr>
          <p:nvPr>
            <p:ph type="title"/>
          </p:nvPr>
        </p:nvSpPr>
        <p:spPr/>
        <p:txBody>
          <a:bodyPr>
            <a:noAutofit/>
          </a:bodyPr>
          <a:lstStyle/>
          <a:p>
            <a:r>
              <a:rPr kumimoji="1" lang="ja-JP" altLang="en-US" dirty="0"/>
              <a:t>データベースとデータ送受信</a:t>
            </a:r>
          </a:p>
        </p:txBody>
      </p:sp>
      <p:sp>
        <p:nvSpPr>
          <p:cNvPr id="4" name="スライド番号プレースホルダー 3">
            <a:extLst>
              <a:ext uri="{FF2B5EF4-FFF2-40B4-BE49-F238E27FC236}">
                <a16:creationId xmlns:a16="http://schemas.microsoft.com/office/drawing/2014/main" id="{391DBBD6-7272-6050-CF6F-ACAFC2180BFC}"/>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DE875300-3A3A-0D45-7D18-F52AFEB084E4}"/>
              </a:ext>
            </a:extLst>
          </p:cNvPr>
          <p:cNvSpPr txBox="1"/>
          <p:nvPr/>
        </p:nvSpPr>
        <p:spPr>
          <a:xfrm>
            <a:off x="590309" y="4381018"/>
            <a:ext cx="3262432" cy="830997"/>
          </a:xfrm>
          <a:prstGeom prst="rect">
            <a:avLst/>
          </a:prstGeom>
          <a:noFill/>
        </p:spPr>
        <p:txBody>
          <a:bodyPr wrap="none" rtlCol="0">
            <a:spAutoFit/>
          </a:bodyPr>
          <a:lstStyle/>
          <a:p>
            <a:r>
              <a:rPr kumimoji="1" lang="ja-JP" altLang="en-US" sz="2400" dirty="0"/>
              <a:t>データベースシステム</a:t>
            </a:r>
            <a:endParaRPr kumimoji="1" lang="en-US" altLang="ja-JP" sz="2400" dirty="0"/>
          </a:p>
          <a:p>
            <a:r>
              <a:rPr kumimoji="1" lang="ja-JP" altLang="en-US" sz="2400" dirty="0"/>
              <a:t>・情報の保管、検索</a:t>
            </a:r>
          </a:p>
        </p:txBody>
      </p:sp>
      <p:sp>
        <p:nvSpPr>
          <p:cNvPr id="6" name="円柱 5">
            <a:extLst>
              <a:ext uri="{FF2B5EF4-FFF2-40B4-BE49-F238E27FC236}">
                <a16:creationId xmlns:a16="http://schemas.microsoft.com/office/drawing/2014/main" id="{98483AA5-2AA9-AAEB-1EBD-A83BFF90D22F}"/>
              </a:ext>
            </a:extLst>
          </p:cNvPr>
          <p:cNvSpPr/>
          <p:nvPr/>
        </p:nvSpPr>
        <p:spPr>
          <a:xfrm>
            <a:off x="1880886" y="2476982"/>
            <a:ext cx="879676" cy="127900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34BF1D97-8EAF-8243-9715-A94493204F9B}"/>
              </a:ext>
            </a:extLst>
          </p:cNvPr>
          <p:cNvCxnSpPr/>
          <p:nvPr/>
        </p:nvCxnSpPr>
        <p:spPr>
          <a:xfrm flipH="1">
            <a:off x="2997843" y="1915610"/>
            <a:ext cx="688694" cy="5613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F6B2818F-2973-E7BF-5013-64ACED253CB8}"/>
              </a:ext>
            </a:extLst>
          </p:cNvPr>
          <p:cNvCxnSpPr>
            <a:cxnSpLocks/>
          </p:cNvCxnSpPr>
          <p:nvPr/>
        </p:nvCxnSpPr>
        <p:spPr>
          <a:xfrm flipH="1">
            <a:off x="2471195" y="1518212"/>
            <a:ext cx="140825" cy="7851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810B41AD-D619-CF94-7549-335A4DC59D33}"/>
              </a:ext>
            </a:extLst>
          </p:cNvPr>
          <p:cNvCxnSpPr>
            <a:cxnSpLocks/>
          </p:cNvCxnSpPr>
          <p:nvPr/>
        </p:nvCxnSpPr>
        <p:spPr>
          <a:xfrm>
            <a:off x="1498921" y="1670897"/>
            <a:ext cx="289367" cy="5613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FB61982-5A47-1F9B-F37E-7265774F4808}"/>
              </a:ext>
            </a:extLst>
          </p:cNvPr>
          <p:cNvCxnSpPr>
            <a:cxnSpLocks/>
          </p:cNvCxnSpPr>
          <p:nvPr/>
        </p:nvCxnSpPr>
        <p:spPr>
          <a:xfrm>
            <a:off x="914400" y="2378597"/>
            <a:ext cx="584521" cy="3530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EF09121-0A0D-4B4B-BCD3-6D0002FAFA2B}"/>
              </a:ext>
            </a:extLst>
          </p:cNvPr>
          <p:cNvSpPr txBox="1"/>
          <p:nvPr/>
        </p:nvSpPr>
        <p:spPr>
          <a:xfrm>
            <a:off x="5123727" y="4381017"/>
            <a:ext cx="4185761" cy="1200329"/>
          </a:xfrm>
          <a:prstGeom prst="rect">
            <a:avLst/>
          </a:prstGeom>
          <a:noFill/>
        </p:spPr>
        <p:txBody>
          <a:bodyPr wrap="none" rtlCol="0">
            <a:spAutoFit/>
          </a:bodyPr>
          <a:lstStyle/>
          <a:p>
            <a:r>
              <a:rPr kumimoji="1" lang="ja-JP" altLang="en-US" sz="2400" dirty="0"/>
              <a:t>データ送受信</a:t>
            </a:r>
            <a:endParaRPr kumimoji="1" lang="en-US" altLang="ja-JP" sz="2400" dirty="0"/>
          </a:p>
          <a:p>
            <a:r>
              <a:rPr kumimoji="1" lang="ja-JP" altLang="en-US" sz="2400" dirty="0"/>
              <a:t>・システムから別のシステム</a:t>
            </a:r>
            <a:endParaRPr kumimoji="1" lang="en-US" altLang="ja-JP" sz="2400" dirty="0"/>
          </a:p>
          <a:p>
            <a:r>
              <a:rPr kumimoji="1" lang="ja-JP" altLang="en-US" sz="2400" dirty="0"/>
              <a:t>へデータを伝達</a:t>
            </a:r>
          </a:p>
        </p:txBody>
      </p:sp>
      <p:sp>
        <p:nvSpPr>
          <p:cNvPr id="18" name="正方形/長方形 17">
            <a:extLst>
              <a:ext uri="{FF2B5EF4-FFF2-40B4-BE49-F238E27FC236}">
                <a16:creationId xmlns:a16="http://schemas.microsoft.com/office/drawing/2014/main" id="{A95BEFFD-6990-0E54-FC51-7590337FE4E2}"/>
              </a:ext>
            </a:extLst>
          </p:cNvPr>
          <p:cNvSpPr/>
          <p:nvPr/>
        </p:nvSpPr>
        <p:spPr>
          <a:xfrm>
            <a:off x="5185458" y="2378597"/>
            <a:ext cx="688694" cy="937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F8DD287-BA0D-A61D-22B6-C613B9275BA5}"/>
              </a:ext>
            </a:extLst>
          </p:cNvPr>
          <p:cNvSpPr/>
          <p:nvPr/>
        </p:nvSpPr>
        <p:spPr>
          <a:xfrm>
            <a:off x="7465670" y="2378597"/>
            <a:ext cx="688694" cy="937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DC622BF6-F131-B111-12E5-B5D11C5DAE50}"/>
              </a:ext>
            </a:extLst>
          </p:cNvPr>
          <p:cNvCxnSpPr/>
          <p:nvPr/>
        </p:nvCxnSpPr>
        <p:spPr>
          <a:xfrm>
            <a:off x="6151944" y="2847372"/>
            <a:ext cx="1111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E58012E8-65B1-BEA0-1F1F-3E185E124470}"/>
              </a:ext>
            </a:extLst>
          </p:cNvPr>
          <p:cNvSpPr/>
          <p:nvPr/>
        </p:nvSpPr>
        <p:spPr>
          <a:xfrm>
            <a:off x="6334245" y="2413327"/>
            <a:ext cx="746567" cy="173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931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t>JSON</a:t>
            </a:r>
            <a:r>
              <a:rPr lang="ja-JP" altLang="en-US" dirty="0"/>
              <a:t> </a:t>
            </a:r>
            <a:endParaRPr kumimoji="1" lang="ja-JP" altLang="en-US" dirty="0"/>
          </a:p>
        </p:txBody>
      </p:sp>
      <p:sp>
        <p:nvSpPr>
          <p:cNvPr id="3" name="コンテンツ プレースホルダー 2"/>
          <p:cNvSpPr>
            <a:spLocks noGrp="1"/>
          </p:cNvSpPr>
          <p:nvPr>
            <p:ph idx="1"/>
          </p:nvPr>
        </p:nvSpPr>
        <p:spPr>
          <a:xfrm>
            <a:off x="321845" y="846253"/>
            <a:ext cx="8461208" cy="2000448"/>
          </a:xfrm>
        </p:spPr>
        <p:txBody>
          <a:bodyPr>
            <a:normAutofit/>
          </a:bodyPr>
          <a:lstStyle/>
          <a:p>
            <a:pPr marL="0" indent="0">
              <a:buNone/>
            </a:pPr>
            <a:r>
              <a:rPr kumimoji="1" lang="en-US" altLang="ja-JP" sz="2400" b="1" dirty="0">
                <a:solidFill>
                  <a:srgbClr val="C00000"/>
                </a:solidFill>
              </a:rPr>
              <a:t>JSON </a:t>
            </a:r>
            <a:r>
              <a:rPr kumimoji="1" lang="en-US" altLang="ja-JP" sz="2400" dirty="0"/>
              <a:t>(Java Script Object Notation)</a:t>
            </a:r>
            <a:r>
              <a:rPr lang="ja-JP" altLang="en-US" sz="2400" dirty="0"/>
              <a:t> は、</a:t>
            </a:r>
            <a:r>
              <a:rPr kumimoji="1" lang="ja-JP" altLang="en-US" sz="2400" b="1" dirty="0">
                <a:solidFill>
                  <a:srgbClr val="C00000"/>
                </a:solidFill>
              </a:rPr>
              <a:t>キー</a:t>
            </a:r>
            <a:r>
              <a:rPr kumimoji="1" lang="ja-JP" altLang="en-US" sz="2400" dirty="0"/>
              <a:t>と</a:t>
            </a:r>
            <a:r>
              <a:rPr kumimoji="1" lang="ja-JP" altLang="en-US" sz="2400" b="1" dirty="0">
                <a:solidFill>
                  <a:srgbClr val="C00000"/>
                </a:solidFill>
              </a:rPr>
              <a:t>バリュー</a:t>
            </a:r>
            <a:r>
              <a:rPr kumimoji="1" lang="ja-JP" altLang="en-US" sz="2400" dirty="0"/>
              <a:t>の</a:t>
            </a:r>
            <a:r>
              <a:rPr kumimoji="1" lang="ja-JP" altLang="en-US" sz="2400" b="1" dirty="0"/>
              <a:t>ペア</a:t>
            </a:r>
            <a:r>
              <a:rPr lang="ja-JP" altLang="en-US" sz="2400" dirty="0"/>
              <a:t>のデータを表現する。</a:t>
            </a:r>
            <a:r>
              <a:rPr lang="ja-JP" altLang="en-US" sz="2400" b="1" dirty="0"/>
              <a:t>データ送受信</a:t>
            </a:r>
            <a:r>
              <a:rPr lang="ja-JP" altLang="en-US" sz="2400" dirty="0"/>
              <a:t>に便利。</a:t>
            </a:r>
            <a:endParaRPr lang="en-US" altLang="ja-JP" sz="2400" dirty="0"/>
          </a:p>
          <a:p>
            <a:r>
              <a:rPr lang="ja-JP" altLang="en-US" sz="2400" dirty="0"/>
              <a:t>データ：　</a:t>
            </a:r>
            <a:r>
              <a:rPr lang="en-US" altLang="ja-JP" sz="2400" dirty="0"/>
              <a:t>“</a:t>
            </a:r>
            <a:r>
              <a:rPr lang="ja-JP" altLang="en-US" sz="2400" dirty="0"/>
              <a:t>キー</a:t>
            </a:r>
            <a:r>
              <a:rPr lang="en-US" altLang="ja-JP" sz="2400" dirty="0"/>
              <a:t>”, “</a:t>
            </a:r>
            <a:r>
              <a:rPr lang="ja-JP" altLang="en-US" sz="2400" dirty="0"/>
              <a:t>値</a:t>
            </a:r>
            <a:r>
              <a:rPr lang="en-US" altLang="ja-JP" sz="2400" dirty="0"/>
              <a:t>“ </a:t>
            </a:r>
            <a:r>
              <a:rPr lang="ja-JP" altLang="en-US" sz="2400" dirty="0"/>
              <a:t>のように書く</a:t>
            </a:r>
            <a:endParaRPr lang="en-US" altLang="ja-JP" sz="2400" dirty="0"/>
          </a:p>
          <a:p>
            <a:r>
              <a:rPr lang="ja-JP" altLang="en-US" sz="2400" dirty="0"/>
              <a:t>データ全体を </a:t>
            </a:r>
            <a:r>
              <a:rPr lang="en-US" altLang="ja-JP" sz="2400" dirty="0"/>
              <a:t>{ } </a:t>
            </a:r>
            <a:r>
              <a:rPr lang="ja-JP" altLang="en-US" sz="2400" dirty="0"/>
              <a:t>で囲む</a:t>
            </a:r>
            <a:endParaRPr lang="en-US" altLang="ja-JP"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
        <p:nvSpPr>
          <p:cNvPr id="8" name="テキスト ボックス 7"/>
          <p:cNvSpPr txBox="1"/>
          <p:nvPr/>
        </p:nvSpPr>
        <p:spPr>
          <a:xfrm>
            <a:off x="2769030" y="6221307"/>
            <a:ext cx="3536609" cy="461665"/>
          </a:xfrm>
          <a:prstGeom prst="rect">
            <a:avLst/>
          </a:prstGeom>
          <a:noFill/>
        </p:spPr>
        <p:txBody>
          <a:bodyPr wrap="none" rtlCol="0">
            <a:spAutoFit/>
          </a:bodyPr>
          <a:lstStyle/>
          <a:p>
            <a:r>
              <a:rPr kumimoji="1" lang="en-US" altLang="ja-JP" sz="2400" dirty="0"/>
              <a:t>Python</a:t>
            </a:r>
            <a:r>
              <a:rPr kumimoji="1" lang="ja-JP" altLang="en-US" sz="2400" dirty="0"/>
              <a:t>で扱うことも簡単</a:t>
            </a:r>
          </a:p>
        </p:txBody>
      </p:sp>
      <p:sp>
        <p:nvSpPr>
          <p:cNvPr id="9" name="テキスト ボックス 8"/>
          <p:cNvSpPr txBox="1"/>
          <p:nvPr/>
        </p:nvSpPr>
        <p:spPr>
          <a:xfrm>
            <a:off x="3654864" y="3788336"/>
            <a:ext cx="1510350" cy="461665"/>
          </a:xfrm>
          <a:prstGeom prst="rect">
            <a:avLst/>
          </a:prstGeom>
          <a:noFill/>
        </p:spPr>
        <p:txBody>
          <a:bodyPr wrap="none" rtlCol="0">
            <a:spAutoFit/>
          </a:bodyPr>
          <a:lstStyle/>
          <a:p>
            <a:r>
              <a:rPr kumimoji="1" lang="en-US" altLang="ja-JP" sz="2400" dirty="0" err="1"/>
              <a:t>JSON</a:t>
            </a:r>
            <a:r>
              <a:rPr kumimoji="1" lang="en-US" altLang="ja-JP" sz="2400" dirty="0"/>
              <a:t> </a:t>
            </a:r>
            <a:r>
              <a:rPr kumimoji="1" lang="ja-JP" altLang="en-US" sz="2400" dirty="0"/>
              <a:t>の例</a:t>
            </a:r>
          </a:p>
        </p:txBody>
      </p:sp>
      <p:sp>
        <p:nvSpPr>
          <p:cNvPr id="10" name="正方形/長方形 9"/>
          <p:cNvSpPr/>
          <p:nvPr/>
        </p:nvSpPr>
        <p:spPr>
          <a:xfrm>
            <a:off x="2402006" y="2757558"/>
            <a:ext cx="3903633" cy="461665"/>
          </a:xfrm>
          <a:prstGeom prst="rect">
            <a:avLst/>
          </a:prstGeom>
          <a:ln>
            <a:solidFill>
              <a:schemeClr val="accent1"/>
            </a:solidFill>
          </a:ln>
        </p:spPr>
        <p:txBody>
          <a:bodyPr wrap="none">
            <a:spAutoFit/>
          </a:bodyPr>
          <a:lstStyle/>
          <a:p>
            <a:r>
              <a:rPr lang="en-US" altLang="ja-JP" sz="2400" dirty="0"/>
              <a:t>{"name": "apple", "price": 10}</a:t>
            </a:r>
            <a:endParaRPr lang="ja-JP" altLang="en-US" sz="2400" dirty="0"/>
          </a:p>
        </p:txBody>
      </p:sp>
      <p:sp>
        <p:nvSpPr>
          <p:cNvPr id="13" name="正方形/長方形 12"/>
          <p:cNvSpPr/>
          <p:nvPr/>
        </p:nvSpPr>
        <p:spPr>
          <a:xfrm>
            <a:off x="2402006" y="3289167"/>
            <a:ext cx="3704860" cy="461665"/>
          </a:xfrm>
          <a:prstGeom prst="rect">
            <a:avLst/>
          </a:prstGeom>
          <a:ln>
            <a:noFill/>
          </a:ln>
        </p:spPr>
        <p:txBody>
          <a:bodyPr wrap="none">
            <a:spAutoFit/>
          </a:bodyPr>
          <a:lstStyle/>
          <a:p>
            <a:r>
              <a:rPr lang="en-US" altLang="ja-JP" sz="2400" dirty="0">
                <a:solidFill>
                  <a:srgbClr val="C00000"/>
                </a:solidFill>
              </a:rPr>
              <a:t>{</a:t>
            </a:r>
            <a:r>
              <a:rPr lang="ja-JP" altLang="en-US" sz="2400" b="1" dirty="0"/>
              <a:t>キー</a:t>
            </a:r>
            <a:r>
              <a:rPr lang="en-US" altLang="ja-JP" sz="2400" dirty="0">
                <a:solidFill>
                  <a:srgbClr val="C00000"/>
                </a:solidFill>
              </a:rPr>
              <a:t>:      </a:t>
            </a:r>
            <a:r>
              <a:rPr lang="ja-JP" altLang="en-US" sz="2400" b="1" dirty="0"/>
              <a:t>値</a:t>
            </a:r>
            <a:r>
              <a:rPr lang="en-US" altLang="ja-JP" sz="2400" dirty="0">
                <a:solidFill>
                  <a:srgbClr val="C00000"/>
                </a:solidFill>
              </a:rPr>
              <a:t>, </a:t>
            </a:r>
            <a:r>
              <a:rPr lang="ja-JP" altLang="en-US" sz="2400" dirty="0">
                <a:solidFill>
                  <a:srgbClr val="C00000"/>
                </a:solidFill>
              </a:rPr>
              <a:t>         </a:t>
            </a:r>
            <a:r>
              <a:rPr lang="ja-JP" altLang="en-US" sz="2400" b="1" dirty="0"/>
              <a:t>キー</a:t>
            </a:r>
            <a:r>
              <a:rPr lang="en-US" altLang="ja-JP" sz="2400" dirty="0">
                <a:solidFill>
                  <a:srgbClr val="C00000"/>
                </a:solidFill>
              </a:rPr>
              <a:t>: </a:t>
            </a:r>
            <a:r>
              <a:rPr lang="ja-JP" altLang="en-US" sz="2400" b="1" dirty="0"/>
              <a:t>値</a:t>
            </a:r>
            <a:r>
              <a:rPr lang="en-US" altLang="ja-JP" sz="2400" dirty="0">
                <a:solidFill>
                  <a:srgbClr val="C00000"/>
                </a:solidFill>
              </a:rPr>
              <a:t>}</a:t>
            </a:r>
            <a:endParaRPr lang="ja-JP" altLang="en-US" sz="2400" dirty="0">
              <a:solidFill>
                <a:srgbClr val="C00000"/>
              </a:solidFill>
            </a:endParaRPr>
          </a:p>
        </p:txBody>
      </p:sp>
      <p:pic>
        <p:nvPicPr>
          <p:cNvPr id="6" name="図 5">
            <a:extLst>
              <a:ext uri="{FF2B5EF4-FFF2-40B4-BE49-F238E27FC236}">
                <a16:creationId xmlns:a16="http://schemas.microsoft.com/office/drawing/2014/main" id="{48279EC2-F69D-4E87-B4B3-2E3522D77F05}"/>
              </a:ext>
            </a:extLst>
          </p:cNvPr>
          <p:cNvPicPr>
            <a:picLocks noChangeAspect="1"/>
          </p:cNvPicPr>
          <p:nvPr/>
        </p:nvPicPr>
        <p:blipFill>
          <a:blip r:embed="rId2"/>
          <a:stretch>
            <a:fillRect/>
          </a:stretch>
        </p:blipFill>
        <p:spPr>
          <a:xfrm>
            <a:off x="1034353" y="4292930"/>
            <a:ext cx="7075294" cy="1885448"/>
          </a:xfrm>
          <a:prstGeom prst="rect">
            <a:avLst/>
          </a:prstGeom>
        </p:spPr>
      </p:pic>
    </p:spTree>
    <p:extLst>
      <p:ext uri="{BB962C8B-B14F-4D97-AF65-F5344CB8AC3E}">
        <p14:creationId xmlns:p14="http://schemas.microsoft.com/office/powerpoint/2010/main" val="403349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7803D-7B5B-39E8-5E08-D51286A5B1AE}"/>
              </a:ext>
            </a:extLst>
          </p:cNvPr>
          <p:cNvSpPr>
            <a:spLocks noGrp="1"/>
          </p:cNvSpPr>
          <p:nvPr>
            <p:ph type="title"/>
          </p:nvPr>
        </p:nvSpPr>
        <p:spPr/>
        <p:txBody>
          <a:bodyPr>
            <a:noAutofit/>
          </a:bodyPr>
          <a:lstStyle/>
          <a:p>
            <a:r>
              <a:rPr kumimoji="1" lang="en-US" altLang="ja-JP" dirty="0"/>
              <a:t>JSON </a:t>
            </a:r>
            <a:r>
              <a:rPr kumimoji="1" lang="ja-JP" altLang="en-US" dirty="0"/>
              <a:t>の用途</a:t>
            </a:r>
          </a:p>
        </p:txBody>
      </p:sp>
      <p:sp>
        <p:nvSpPr>
          <p:cNvPr id="3" name="コンテンツ プレースホルダー 2">
            <a:extLst>
              <a:ext uri="{FF2B5EF4-FFF2-40B4-BE49-F238E27FC236}">
                <a16:creationId xmlns:a16="http://schemas.microsoft.com/office/drawing/2014/main" id="{90725EDF-AA4A-92C9-60F8-385D04AC4605}"/>
              </a:ext>
            </a:extLst>
          </p:cNvPr>
          <p:cNvSpPr>
            <a:spLocks noGrp="1"/>
          </p:cNvSpPr>
          <p:nvPr>
            <p:ph idx="1"/>
          </p:nvPr>
        </p:nvSpPr>
        <p:spPr>
          <a:xfrm>
            <a:off x="321845" y="846253"/>
            <a:ext cx="8461208" cy="3947997"/>
          </a:xfrm>
        </p:spPr>
        <p:txBody>
          <a:bodyPr>
            <a:normAutofit/>
          </a:bodyPr>
          <a:lstStyle/>
          <a:p>
            <a:pPr marL="0" indent="0">
              <a:buNone/>
            </a:pPr>
            <a:r>
              <a:rPr kumimoji="1" lang="en-US" altLang="ja-JP" sz="2400" b="1" dirty="0"/>
              <a:t>JSON</a:t>
            </a:r>
            <a:r>
              <a:rPr kumimoji="1" lang="en-US" altLang="ja-JP" sz="2400" dirty="0"/>
              <a:t> </a:t>
            </a:r>
            <a:r>
              <a:rPr kumimoji="1" lang="ja-JP" altLang="en-US" sz="2400" dirty="0"/>
              <a:t>は、</a:t>
            </a:r>
            <a:r>
              <a:rPr kumimoji="1" lang="ja-JP" altLang="en-US" sz="2400" b="1" dirty="0"/>
              <a:t>データの送受信</a:t>
            </a:r>
            <a:r>
              <a:rPr kumimoji="1" lang="ja-JP" altLang="en-US" sz="2400" dirty="0"/>
              <a:t>（データ交換）のざまざまな場面で活用</a:t>
            </a:r>
            <a:endParaRPr kumimoji="1" lang="en-US" altLang="ja-JP" sz="2400" dirty="0"/>
          </a:p>
          <a:p>
            <a:r>
              <a:rPr lang="en-US" altLang="ja-JP" sz="2400" dirty="0"/>
              <a:t>Web</a:t>
            </a:r>
            <a:r>
              <a:rPr lang="ja-JP" altLang="en-US" sz="2400" dirty="0"/>
              <a:t> アプリケーションでの、サーバとのデータ送受信</a:t>
            </a:r>
            <a:endParaRPr lang="en-US" altLang="ja-JP" sz="2400" dirty="0"/>
          </a:p>
          <a:p>
            <a:r>
              <a:rPr kumimoji="1" lang="ja-JP" altLang="en-US" sz="2400" dirty="0"/>
              <a:t>設定ファイルなど、構造化されたデータをファイルとして保存する手段</a:t>
            </a:r>
            <a:endParaRPr kumimoji="1" lang="en-US" altLang="ja-JP" sz="2400" dirty="0"/>
          </a:p>
          <a:p>
            <a:r>
              <a:rPr lang="ja-JP" altLang="en-US" sz="2400" dirty="0"/>
              <a:t>配列、オブジェクトなどのデータを構造化する手段</a:t>
            </a:r>
            <a:endParaRPr kumimoji="1" lang="ja-JP" altLang="en-US" sz="2400" dirty="0"/>
          </a:p>
        </p:txBody>
      </p:sp>
      <p:sp>
        <p:nvSpPr>
          <p:cNvPr id="4" name="スライド番号プレースホルダー 3">
            <a:extLst>
              <a:ext uri="{FF2B5EF4-FFF2-40B4-BE49-F238E27FC236}">
                <a16:creationId xmlns:a16="http://schemas.microsoft.com/office/drawing/2014/main" id="{8A86C968-88F5-4981-5E69-44C19418EFC4}"/>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B76972C0-C6F7-7D1A-BEFC-3EEF7C681696}"/>
              </a:ext>
            </a:extLst>
          </p:cNvPr>
          <p:cNvSpPr txBox="1"/>
          <p:nvPr/>
        </p:nvSpPr>
        <p:spPr>
          <a:xfrm>
            <a:off x="360947" y="4654550"/>
            <a:ext cx="3049233" cy="830997"/>
          </a:xfrm>
          <a:prstGeom prst="rect">
            <a:avLst/>
          </a:prstGeom>
          <a:noFill/>
        </p:spPr>
        <p:txBody>
          <a:bodyPr wrap="none" rtlCol="0">
            <a:spAutoFit/>
          </a:bodyPr>
          <a:lstStyle/>
          <a:p>
            <a:r>
              <a:rPr lang="en-US" altLang="ja-JP" sz="2400" b="0" i="0" dirty="0">
                <a:solidFill>
                  <a:srgbClr val="343541"/>
                </a:solidFill>
                <a:effectLst/>
                <a:latin typeface="Söhne"/>
              </a:rPr>
              <a:t>JSON </a:t>
            </a:r>
            <a:r>
              <a:rPr lang="ja-JP" altLang="en-US" sz="2400" b="0" i="0" dirty="0">
                <a:solidFill>
                  <a:srgbClr val="343541"/>
                </a:solidFill>
                <a:effectLst/>
                <a:latin typeface="Söhne"/>
              </a:rPr>
              <a:t>で構造化された</a:t>
            </a:r>
            <a:endParaRPr lang="en-US" altLang="ja-JP" sz="2400" b="0" i="0" dirty="0">
              <a:solidFill>
                <a:srgbClr val="343541"/>
              </a:solidFill>
              <a:effectLst/>
              <a:latin typeface="Söhne"/>
            </a:endParaRPr>
          </a:p>
          <a:p>
            <a:r>
              <a:rPr lang="ja-JP" altLang="en-US" sz="2400" dirty="0">
                <a:solidFill>
                  <a:srgbClr val="343541"/>
                </a:solidFill>
                <a:latin typeface="Söhne"/>
              </a:rPr>
              <a:t>データの例</a:t>
            </a:r>
            <a:endParaRPr kumimoji="1" lang="ja-JP" altLang="en-US" sz="2400" dirty="0"/>
          </a:p>
        </p:txBody>
      </p:sp>
      <p:sp>
        <p:nvSpPr>
          <p:cNvPr id="6" name="テキスト ボックス 5">
            <a:extLst>
              <a:ext uri="{FF2B5EF4-FFF2-40B4-BE49-F238E27FC236}">
                <a16:creationId xmlns:a16="http://schemas.microsoft.com/office/drawing/2014/main" id="{19CD99A9-1234-3BA1-2020-C8A8FC62F43F}"/>
              </a:ext>
            </a:extLst>
          </p:cNvPr>
          <p:cNvSpPr txBox="1"/>
          <p:nvPr/>
        </p:nvSpPr>
        <p:spPr>
          <a:xfrm>
            <a:off x="4191000" y="3672740"/>
            <a:ext cx="2749471" cy="3096360"/>
          </a:xfrm>
          <a:prstGeom prst="rect">
            <a:avLst/>
          </a:prstGeom>
          <a:noFill/>
          <a:ln>
            <a:solidFill>
              <a:schemeClr val="tx1"/>
            </a:solidFill>
          </a:ln>
        </p:spPr>
        <p:txBody>
          <a:bodyPr wrap="none" rtlCol="0">
            <a:spAutoFit/>
          </a:bodyPr>
          <a:lstStyle/>
          <a:p>
            <a:pPr>
              <a:lnSpc>
                <a:spcPts val="1800"/>
              </a:lnSpc>
            </a:pPr>
            <a:r>
              <a:rPr kumimoji="1" lang="en-US" altLang="ja-JP" dirty="0"/>
              <a:t>{</a:t>
            </a:r>
          </a:p>
          <a:p>
            <a:pPr>
              <a:lnSpc>
                <a:spcPts val="1800"/>
              </a:lnSpc>
            </a:pPr>
            <a:r>
              <a:rPr kumimoji="1" lang="en-US" altLang="ja-JP" dirty="0"/>
              <a:t>    "student": "</a:t>
            </a:r>
            <a:r>
              <a:rPr kumimoji="1" lang="en-US" altLang="ja-JP" dirty="0" err="1"/>
              <a:t>tokugawa</a:t>
            </a:r>
            <a:r>
              <a:rPr kumimoji="1" lang="en-US" altLang="ja-JP" dirty="0"/>
              <a:t>",</a:t>
            </a:r>
          </a:p>
          <a:p>
            <a:pPr>
              <a:lnSpc>
                <a:spcPts val="1800"/>
              </a:lnSpc>
            </a:pPr>
            <a:r>
              <a:rPr kumimoji="1" lang="en-US" altLang="ja-JP" dirty="0"/>
              <a:t>    "scores": [</a:t>
            </a:r>
          </a:p>
          <a:p>
            <a:pPr>
              <a:lnSpc>
                <a:spcPts val="1800"/>
              </a:lnSpc>
            </a:pPr>
            <a:r>
              <a:rPr kumimoji="1" lang="en-US" altLang="ja-JP" dirty="0"/>
              <a:t>        {</a:t>
            </a:r>
          </a:p>
          <a:p>
            <a:pPr>
              <a:lnSpc>
                <a:spcPts val="1800"/>
              </a:lnSpc>
            </a:pPr>
            <a:r>
              <a:rPr kumimoji="1" lang="en-US" altLang="ja-JP" dirty="0"/>
              <a:t>            "subject": "Math",</a:t>
            </a:r>
          </a:p>
          <a:p>
            <a:pPr>
              <a:lnSpc>
                <a:spcPts val="1800"/>
              </a:lnSpc>
            </a:pPr>
            <a:r>
              <a:rPr kumimoji="1" lang="en-US" altLang="ja-JP" dirty="0"/>
              <a:t>            "score": 90</a:t>
            </a:r>
          </a:p>
          <a:p>
            <a:pPr>
              <a:lnSpc>
                <a:spcPts val="1800"/>
              </a:lnSpc>
            </a:pPr>
            <a:r>
              <a:rPr kumimoji="1" lang="en-US" altLang="ja-JP" dirty="0"/>
              <a:t>        },</a:t>
            </a:r>
          </a:p>
          <a:p>
            <a:pPr>
              <a:lnSpc>
                <a:spcPts val="1800"/>
              </a:lnSpc>
            </a:pPr>
            <a:r>
              <a:rPr kumimoji="1" lang="en-US" altLang="ja-JP" dirty="0"/>
              <a:t>        {</a:t>
            </a:r>
          </a:p>
          <a:p>
            <a:pPr>
              <a:lnSpc>
                <a:spcPts val="1800"/>
              </a:lnSpc>
            </a:pPr>
            <a:r>
              <a:rPr kumimoji="1" lang="en-US" altLang="ja-JP" dirty="0"/>
              <a:t>            "subject": "Science",</a:t>
            </a:r>
          </a:p>
          <a:p>
            <a:pPr>
              <a:lnSpc>
                <a:spcPts val="1800"/>
              </a:lnSpc>
            </a:pPr>
            <a:r>
              <a:rPr kumimoji="1" lang="en-US" altLang="ja-JP" dirty="0"/>
              <a:t>            "score": 95</a:t>
            </a:r>
          </a:p>
          <a:p>
            <a:pPr>
              <a:lnSpc>
                <a:spcPts val="1800"/>
              </a:lnSpc>
            </a:pPr>
            <a:r>
              <a:rPr kumimoji="1" lang="en-US" altLang="ja-JP" dirty="0"/>
              <a:t>        }</a:t>
            </a:r>
          </a:p>
          <a:p>
            <a:pPr>
              <a:lnSpc>
                <a:spcPts val="1800"/>
              </a:lnSpc>
            </a:pPr>
            <a:r>
              <a:rPr kumimoji="1" lang="en-US" altLang="ja-JP" dirty="0"/>
              <a:t>    ]</a:t>
            </a:r>
          </a:p>
          <a:p>
            <a:pPr>
              <a:lnSpc>
                <a:spcPts val="1800"/>
              </a:lnSpc>
            </a:pPr>
            <a:r>
              <a:rPr kumimoji="1" lang="en-US" altLang="ja-JP" dirty="0"/>
              <a:t>}</a:t>
            </a:r>
            <a:endParaRPr kumimoji="1" lang="ja-JP" altLang="en-US" dirty="0"/>
          </a:p>
        </p:txBody>
      </p:sp>
    </p:spTree>
    <p:extLst>
      <p:ext uri="{BB962C8B-B14F-4D97-AF65-F5344CB8AC3E}">
        <p14:creationId xmlns:p14="http://schemas.microsoft.com/office/powerpoint/2010/main" val="35997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973321" y="2706624"/>
            <a:ext cx="4986684" cy="3483864"/>
          </a:xfrm>
        </p:spPr>
        <p:txBody>
          <a:bodyPr>
            <a:normAutofit/>
          </a:bodyPr>
          <a:lstStyle/>
          <a:p>
            <a:pPr marL="514350" indent="-514350">
              <a:buFont typeface="+mj-lt"/>
              <a:buAutoNum type="arabicPeriod"/>
            </a:pPr>
            <a:r>
              <a:rPr lang="ja-JP" altLang="en-US" sz="2400" dirty="0"/>
              <a:t>データベース</a:t>
            </a:r>
            <a:endParaRPr lang="en-US" altLang="ja-JP" sz="2400" dirty="0"/>
          </a:p>
          <a:p>
            <a:pPr marL="514350" indent="-514350">
              <a:buFont typeface="+mj-lt"/>
              <a:buAutoNum type="arabicPeriod"/>
            </a:pPr>
            <a:r>
              <a:rPr lang="en-US" altLang="ja-JP" sz="2400" dirty="0"/>
              <a:t>SQL</a:t>
            </a:r>
            <a:r>
              <a:rPr lang="ja-JP" altLang="en-US" sz="2400" dirty="0"/>
              <a:t>プログラムの例</a:t>
            </a:r>
            <a:endParaRPr lang="en-US" altLang="ja-JP" sz="2400" dirty="0"/>
          </a:p>
          <a:p>
            <a:pPr marL="514350" indent="-514350">
              <a:buFont typeface="+mj-lt"/>
              <a:buAutoNum type="arabicPeriod"/>
            </a:pPr>
            <a:r>
              <a:rPr lang="en-US" altLang="ja-JP" sz="2400" dirty="0"/>
              <a:t>JSON</a:t>
            </a:r>
            <a:r>
              <a:rPr lang="ja-JP" altLang="en-US" sz="2400" dirty="0"/>
              <a:t>、</a:t>
            </a:r>
            <a:r>
              <a:rPr lang="en-US" altLang="ja-JP" sz="2400" dirty="0"/>
              <a:t>JSON </a:t>
            </a:r>
            <a:r>
              <a:rPr lang="ja-JP" altLang="en-US" sz="2400" dirty="0"/>
              <a:t>とデータベースの連携</a:t>
            </a:r>
            <a:endParaRPr lang="en-US" altLang="ja-JP" sz="2400" dirty="0"/>
          </a:p>
          <a:p>
            <a:pPr marL="514350" indent="-514350">
              <a:buFont typeface="+mj-lt"/>
              <a:buAutoNum type="arabicPeriod"/>
            </a:pPr>
            <a:r>
              <a:rPr lang="ja-JP" altLang="en-US" sz="2400" dirty="0"/>
              <a:t>データベースシステムの種類と </a:t>
            </a:r>
            <a:r>
              <a:rPr lang="en-US" altLang="ja-JP" sz="2400" dirty="0"/>
              <a:t>NoSQL </a:t>
            </a:r>
            <a:r>
              <a:rPr lang="ja-JP" altLang="en-US" sz="2400" dirty="0"/>
              <a:t>データベース</a:t>
            </a:r>
            <a:endParaRPr lang="en-US" altLang="ja-JP" sz="2400" dirty="0"/>
          </a:p>
          <a:p>
            <a:pPr marL="0" indent="0">
              <a:buNone/>
            </a:pP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err="1"/>
              <a:t>JSON</a:t>
            </a:r>
            <a:r>
              <a:rPr lang="ja-JP" altLang="en-US" dirty="0"/>
              <a:t> での入れ子</a:t>
            </a:r>
          </a:p>
        </p:txBody>
      </p:sp>
      <p:sp>
        <p:nvSpPr>
          <p:cNvPr id="3" name="コンテンツ プレースホルダー 2"/>
          <p:cNvSpPr>
            <a:spLocks noGrp="1"/>
          </p:cNvSpPr>
          <p:nvPr>
            <p:ph idx="1"/>
          </p:nvPr>
        </p:nvSpPr>
        <p:spPr/>
        <p:txBody>
          <a:bodyPr>
            <a:normAutofit/>
          </a:bodyPr>
          <a:lstStyle/>
          <a:p>
            <a:pPr marL="0" indent="0">
              <a:buNone/>
            </a:pPr>
            <a:r>
              <a:rPr lang="en-US" altLang="ja-JP" sz="2400" b="1" dirty="0"/>
              <a:t>JSON </a:t>
            </a:r>
            <a:r>
              <a:rPr lang="ja-JP" altLang="en-US" sz="2400" dirty="0"/>
              <a:t>では</a:t>
            </a:r>
            <a:r>
              <a:rPr lang="ja-JP" altLang="en-US" sz="2400" b="1" dirty="0"/>
              <a:t>入れ子</a:t>
            </a:r>
            <a:r>
              <a:rPr lang="ja-JP" altLang="en-US" sz="2400" dirty="0"/>
              <a:t>（値が </a:t>
            </a:r>
            <a:r>
              <a:rPr lang="en-US" altLang="ja-JP" sz="2400" dirty="0" err="1"/>
              <a:t>JSON</a:t>
            </a:r>
            <a:r>
              <a:rPr lang="en-US" altLang="ja-JP" sz="2400" dirty="0"/>
              <a:t> </a:t>
            </a:r>
            <a:r>
              <a:rPr lang="ja-JP" altLang="en-US" sz="2400" dirty="0"/>
              <a:t>オブジェクトになること）が</a:t>
            </a:r>
            <a:r>
              <a:rPr lang="ja-JP" altLang="en-US" sz="2400" b="1" dirty="0"/>
              <a:t>可能</a:t>
            </a:r>
            <a:r>
              <a:rPr lang="ja-JP" altLang="en-US" sz="2400" dirty="0"/>
              <a:t>。</a:t>
            </a:r>
          </a:p>
        </p:txBody>
      </p:sp>
      <p:sp>
        <p:nvSpPr>
          <p:cNvPr id="4" name="スライド番号プレースホルダー 3"/>
          <p:cNvSpPr>
            <a:spLocks noGrp="1"/>
          </p:cNvSpPr>
          <p:nvPr>
            <p:ph type="sldNum" sz="quarter" idx="12"/>
          </p:nvPr>
        </p:nvSpPr>
        <p:spPr/>
        <p:txBody>
          <a:bodyPr/>
          <a:lstStyle/>
          <a:p>
            <a:fld id="{E205D82C-95A1-431E-8E38-AA614A14CDCF}" type="slidenum">
              <a:rPr lang="ja-JP" altLang="en-US" smtClean="0"/>
              <a:pPr/>
              <a:t>20</a:t>
            </a:fld>
            <a:endParaRPr lang="ja-JP" altLang="en-US"/>
          </a:p>
        </p:txBody>
      </p:sp>
      <p:pic>
        <p:nvPicPr>
          <p:cNvPr id="5" name="図 4"/>
          <p:cNvPicPr>
            <a:picLocks noChangeAspect="1"/>
          </p:cNvPicPr>
          <p:nvPr/>
        </p:nvPicPr>
        <p:blipFill>
          <a:blip r:embed="rId2"/>
          <a:stretch>
            <a:fillRect/>
          </a:stretch>
        </p:blipFill>
        <p:spPr>
          <a:xfrm>
            <a:off x="2467535" y="5322140"/>
            <a:ext cx="4686300" cy="1114425"/>
          </a:xfrm>
          <a:prstGeom prst="rect">
            <a:avLst/>
          </a:prstGeom>
        </p:spPr>
      </p:pic>
      <p:sp>
        <p:nvSpPr>
          <p:cNvPr id="6" name="テキスト ボックス 5"/>
          <p:cNvSpPr txBox="1"/>
          <p:nvPr/>
        </p:nvSpPr>
        <p:spPr>
          <a:xfrm>
            <a:off x="2727926" y="6356351"/>
            <a:ext cx="3536609" cy="461665"/>
          </a:xfrm>
          <a:prstGeom prst="rect">
            <a:avLst/>
          </a:prstGeom>
          <a:noFill/>
        </p:spPr>
        <p:txBody>
          <a:bodyPr wrap="none" rtlCol="0">
            <a:spAutoFit/>
          </a:bodyPr>
          <a:lstStyle/>
          <a:p>
            <a:r>
              <a:rPr kumimoji="1" lang="en-US" altLang="ja-JP" sz="2400" dirty="0"/>
              <a:t>Python</a:t>
            </a:r>
            <a:r>
              <a:rPr kumimoji="1" lang="ja-JP" altLang="en-US" sz="2400" dirty="0"/>
              <a:t>で扱うことも簡単</a:t>
            </a:r>
          </a:p>
        </p:txBody>
      </p:sp>
      <p:sp>
        <p:nvSpPr>
          <p:cNvPr id="7" name="正方形/長方形 6"/>
          <p:cNvSpPr/>
          <p:nvPr/>
        </p:nvSpPr>
        <p:spPr>
          <a:xfrm>
            <a:off x="796954" y="1862459"/>
            <a:ext cx="7740592" cy="461665"/>
          </a:xfrm>
          <a:prstGeom prst="rect">
            <a:avLst/>
          </a:prstGeom>
          <a:ln>
            <a:solidFill>
              <a:schemeClr val="accent1"/>
            </a:solidFill>
          </a:ln>
        </p:spPr>
        <p:txBody>
          <a:bodyPr wrap="square">
            <a:spAutoFit/>
          </a:bodyPr>
          <a:lstStyle/>
          <a:p>
            <a:r>
              <a:rPr lang="ja-JP" altLang="en-US" sz="2400" dirty="0"/>
              <a:t>{"</a:t>
            </a:r>
            <a:r>
              <a:rPr lang="ja-JP" altLang="en-US" sz="2400" b="1" dirty="0">
                <a:solidFill>
                  <a:srgbClr val="FF0000"/>
                </a:solidFill>
              </a:rPr>
              <a:t>name</a:t>
            </a:r>
            <a:r>
              <a:rPr lang="ja-JP" altLang="en-US" sz="2400" dirty="0"/>
              <a:t>":{"</a:t>
            </a:r>
            <a:r>
              <a:rPr lang="ja-JP" altLang="en-US" sz="2400" b="1" dirty="0">
                <a:solidFill>
                  <a:srgbClr val="FF0000"/>
                </a:solidFill>
              </a:rPr>
              <a:t>0</a:t>
            </a:r>
            <a:r>
              <a:rPr lang="ja-JP" altLang="en-US" sz="2400" dirty="0"/>
              <a:t>":"apple","</a:t>
            </a:r>
            <a:r>
              <a:rPr lang="ja-JP" altLang="en-US" sz="2400" b="1" dirty="0">
                <a:solidFill>
                  <a:srgbClr val="FF0000"/>
                </a:solidFill>
              </a:rPr>
              <a:t>1</a:t>
            </a:r>
            <a:r>
              <a:rPr lang="ja-JP" altLang="en-US" sz="2400" dirty="0"/>
              <a:t>":"orange"},"</a:t>
            </a:r>
            <a:r>
              <a:rPr lang="ja-JP" altLang="en-US" sz="2400" b="1" dirty="0">
                <a:solidFill>
                  <a:srgbClr val="FF0000"/>
                </a:solidFill>
              </a:rPr>
              <a:t>price</a:t>
            </a:r>
            <a:r>
              <a:rPr lang="ja-JP" altLang="en-US" sz="2400" dirty="0"/>
              <a:t>":{"</a:t>
            </a:r>
            <a:r>
              <a:rPr lang="ja-JP" altLang="en-US" sz="2400" b="1" dirty="0">
                <a:solidFill>
                  <a:srgbClr val="FF0000"/>
                </a:solidFill>
              </a:rPr>
              <a:t>0</a:t>
            </a:r>
            <a:r>
              <a:rPr lang="ja-JP" altLang="en-US" sz="2400" dirty="0"/>
              <a:t>":10,"</a:t>
            </a:r>
            <a:r>
              <a:rPr lang="ja-JP" altLang="en-US" sz="2400" b="1" dirty="0">
                <a:solidFill>
                  <a:srgbClr val="FF0000"/>
                </a:solidFill>
              </a:rPr>
              <a:t>1</a:t>
            </a:r>
            <a:r>
              <a:rPr lang="ja-JP" altLang="en-US" sz="2400" dirty="0"/>
              <a:t>":20}}</a:t>
            </a:r>
          </a:p>
        </p:txBody>
      </p:sp>
      <p:sp>
        <p:nvSpPr>
          <p:cNvPr id="8" name="テキスト ボックス 7"/>
          <p:cNvSpPr txBox="1"/>
          <p:nvPr/>
        </p:nvSpPr>
        <p:spPr>
          <a:xfrm>
            <a:off x="3805475" y="2345556"/>
            <a:ext cx="1723549" cy="461665"/>
          </a:xfrm>
          <a:prstGeom prst="rect">
            <a:avLst/>
          </a:prstGeom>
          <a:noFill/>
        </p:spPr>
        <p:txBody>
          <a:bodyPr wrap="none" rtlCol="0">
            <a:spAutoFit/>
          </a:bodyPr>
          <a:lstStyle/>
          <a:p>
            <a:r>
              <a:rPr kumimoji="1" lang="ja-JP" altLang="en-US" sz="2400" dirty="0"/>
              <a:t>入れ子の例</a:t>
            </a:r>
          </a:p>
        </p:txBody>
      </p:sp>
      <p:graphicFrame>
        <p:nvGraphicFramePr>
          <p:cNvPr id="9" name="表 8"/>
          <p:cNvGraphicFramePr>
            <a:graphicFrameLocks noGrp="1"/>
          </p:cNvGraphicFramePr>
          <p:nvPr/>
        </p:nvGraphicFramePr>
        <p:xfrm>
          <a:off x="2018797" y="3099427"/>
          <a:ext cx="5067301" cy="1371600"/>
        </p:xfrm>
        <a:graphic>
          <a:graphicData uri="http://schemas.openxmlformats.org/drawingml/2006/table">
            <a:tbl>
              <a:tblPr firstRow="1" firstCol="1" bandRow="1">
                <a:tableStyleId>{5C22544A-7EE6-4342-B048-85BDC9FD1C3A}</a:tableStyleId>
              </a:tblPr>
              <a:tblGrid>
                <a:gridCol w="704680">
                  <a:extLst>
                    <a:ext uri="{9D8B030D-6E8A-4147-A177-3AD203B41FA5}">
                      <a16:colId xmlns:a16="http://schemas.microsoft.com/office/drawing/2014/main" val="1529940852"/>
                    </a:ext>
                  </a:extLst>
                </a:gridCol>
                <a:gridCol w="2045747">
                  <a:extLst>
                    <a:ext uri="{9D8B030D-6E8A-4147-A177-3AD203B41FA5}">
                      <a16:colId xmlns:a16="http://schemas.microsoft.com/office/drawing/2014/main" val="2141992939"/>
                    </a:ext>
                  </a:extLst>
                </a:gridCol>
                <a:gridCol w="2316874">
                  <a:extLst>
                    <a:ext uri="{9D8B030D-6E8A-4147-A177-3AD203B41FA5}">
                      <a16:colId xmlns:a16="http://schemas.microsoft.com/office/drawing/2014/main" val="952316979"/>
                    </a:ext>
                  </a:extLst>
                </a:gridCol>
              </a:tblGrid>
              <a:tr h="370840">
                <a:tc>
                  <a:txBody>
                    <a:bodyPr/>
                    <a:lstStyle/>
                    <a:p>
                      <a:pPr algn="ctr"/>
                      <a:endParaRPr kumimoji="1" lang="ja-JP" altLang="en-US" sz="2400" dirty="0">
                        <a:solidFill>
                          <a:srgbClr val="FF0000"/>
                        </a:solidFill>
                      </a:endParaRPr>
                    </a:p>
                  </a:txBody>
                  <a:tcPr/>
                </a:tc>
                <a:tc>
                  <a:txBody>
                    <a:bodyPr/>
                    <a:lstStyle/>
                    <a:p>
                      <a:pPr algn="ctr"/>
                      <a:r>
                        <a:rPr kumimoji="1" lang="en-US" altLang="ja-JP" sz="2400" dirty="0">
                          <a:solidFill>
                            <a:srgbClr val="FF0000"/>
                          </a:solidFill>
                        </a:rPr>
                        <a:t>name</a:t>
                      </a:r>
                      <a:endParaRPr kumimoji="1" lang="ja-JP" altLang="en-US" sz="2400" dirty="0">
                        <a:solidFill>
                          <a:srgbClr val="FF0000"/>
                        </a:solidFill>
                      </a:endParaRPr>
                    </a:p>
                  </a:txBody>
                  <a:tcPr/>
                </a:tc>
                <a:tc>
                  <a:txBody>
                    <a:bodyPr/>
                    <a:lstStyle/>
                    <a:p>
                      <a:pPr algn="ctr"/>
                      <a:r>
                        <a:rPr kumimoji="1" lang="en-US" altLang="ja-JP" sz="2400" dirty="0">
                          <a:solidFill>
                            <a:srgbClr val="FF0000"/>
                          </a:solidFill>
                        </a:rPr>
                        <a:t>price</a:t>
                      </a:r>
                      <a:endParaRPr kumimoji="1" lang="ja-JP" altLang="en-US" sz="2400" dirty="0">
                        <a:solidFill>
                          <a:srgbClr val="FF0000"/>
                        </a:solidFill>
                      </a:endParaRPr>
                    </a:p>
                  </a:txBody>
                  <a:tcPr/>
                </a:tc>
                <a:extLst>
                  <a:ext uri="{0D108BD9-81ED-4DB2-BD59-A6C34878D82A}">
                    <a16:rowId xmlns:a16="http://schemas.microsoft.com/office/drawing/2014/main" val="2215633274"/>
                  </a:ext>
                </a:extLst>
              </a:tr>
              <a:tr h="370840">
                <a:tc>
                  <a:txBody>
                    <a:bodyPr/>
                    <a:lstStyle/>
                    <a:p>
                      <a:pPr algn="ctr"/>
                      <a:r>
                        <a:rPr kumimoji="1" lang="en-US" altLang="ja-JP" sz="2400" dirty="0">
                          <a:solidFill>
                            <a:srgbClr val="FF0000"/>
                          </a:solidFill>
                        </a:rPr>
                        <a:t>0</a:t>
                      </a:r>
                      <a:endParaRPr kumimoji="1" lang="ja-JP" altLang="en-US" sz="2400" dirty="0">
                        <a:solidFill>
                          <a:srgbClr val="FF0000"/>
                        </a:solidFill>
                      </a:endParaRPr>
                    </a:p>
                  </a:txBody>
                  <a:tcPr/>
                </a:tc>
                <a:tc>
                  <a:txBody>
                    <a:bodyPr/>
                    <a:lstStyle/>
                    <a:p>
                      <a:pPr algn="r"/>
                      <a:r>
                        <a:rPr kumimoji="1" lang="en-US" altLang="ja-JP" sz="2400" dirty="0"/>
                        <a:t>apple</a:t>
                      </a:r>
                      <a:endParaRPr kumimoji="1" lang="ja-JP" altLang="en-US" sz="2400" dirty="0"/>
                    </a:p>
                  </a:txBody>
                  <a:tcPr/>
                </a:tc>
                <a:tc>
                  <a:txBody>
                    <a:bodyPr/>
                    <a:lstStyle/>
                    <a:p>
                      <a:pPr algn="r"/>
                      <a:r>
                        <a:rPr kumimoji="1" lang="en-US" altLang="ja-JP" sz="2400" dirty="0"/>
                        <a:t>10</a:t>
                      </a:r>
                      <a:endParaRPr kumimoji="1" lang="ja-JP" altLang="en-US" sz="2400" dirty="0"/>
                    </a:p>
                  </a:txBody>
                  <a:tcPr/>
                </a:tc>
                <a:extLst>
                  <a:ext uri="{0D108BD9-81ED-4DB2-BD59-A6C34878D82A}">
                    <a16:rowId xmlns:a16="http://schemas.microsoft.com/office/drawing/2014/main" val="4229727008"/>
                  </a:ext>
                </a:extLst>
              </a:tr>
              <a:tr h="370840">
                <a:tc>
                  <a:txBody>
                    <a:bodyPr/>
                    <a:lstStyle/>
                    <a:p>
                      <a:pPr algn="ctr"/>
                      <a:r>
                        <a:rPr kumimoji="1" lang="en-US" altLang="ja-JP" sz="2400" dirty="0">
                          <a:solidFill>
                            <a:srgbClr val="FF0000"/>
                          </a:solidFill>
                        </a:rPr>
                        <a:t>1</a:t>
                      </a:r>
                      <a:endParaRPr kumimoji="1" lang="ja-JP" altLang="en-US" sz="2400" dirty="0">
                        <a:solidFill>
                          <a:srgbClr val="FF0000"/>
                        </a:solidFill>
                      </a:endParaRPr>
                    </a:p>
                  </a:txBody>
                  <a:tcPr/>
                </a:tc>
                <a:tc>
                  <a:txBody>
                    <a:bodyPr/>
                    <a:lstStyle/>
                    <a:p>
                      <a:pPr algn="r"/>
                      <a:r>
                        <a:rPr kumimoji="1" lang="en-US" altLang="ja-JP" sz="2400" dirty="0"/>
                        <a:t>orange</a:t>
                      </a:r>
                      <a:endParaRPr kumimoji="1" lang="ja-JP" altLang="en-US" sz="2400" dirty="0"/>
                    </a:p>
                  </a:txBody>
                  <a:tcPr/>
                </a:tc>
                <a:tc>
                  <a:txBody>
                    <a:bodyPr/>
                    <a:lstStyle/>
                    <a:p>
                      <a:pPr algn="r"/>
                      <a:r>
                        <a:rPr kumimoji="1" lang="en-US" altLang="ja-JP" sz="2400" dirty="0"/>
                        <a:t>20</a:t>
                      </a:r>
                      <a:endParaRPr kumimoji="1" lang="ja-JP" altLang="en-US" sz="2400" dirty="0"/>
                    </a:p>
                  </a:txBody>
                  <a:tcPr/>
                </a:tc>
                <a:extLst>
                  <a:ext uri="{0D108BD9-81ED-4DB2-BD59-A6C34878D82A}">
                    <a16:rowId xmlns:a16="http://schemas.microsoft.com/office/drawing/2014/main" val="197566321"/>
                  </a:ext>
                </a:extLst>
              </a:tr>
            </a:tbl>
          </a:graphicData>
        </a:graphic>
      </p:graphicFrame>
    </p:spTree>
    <p:extLst>
      <p:ext uri="{BB962C8B-B14F-4D97-AF65-F5344CB8AC3E}">
        <p14:creationId xmlns:p14="http://schemas.microsoft.com/office/powerpoint/2010/main" val="265219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文字列の中身が </a:t>
            </a:r>
            <a:r>
              <a:rPr lang="en-US" altLang="ja-JP" sz="2400" dirty="0"/>
              <a:t>JSON </a:t>
            </a:r>
            <a:r>
              <a:rPr lang="ja-JP" altLang="en-US" sz="2400" dirty="0"/>
              <a:t>形式</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214230" y="1216393"/>
            <a:ext cx="7811690" cy="1015663"/>
          </a:xfrm>
          <a:prstGeom prst="rect">
            <a:avLst/>
          </a:prstGeom>
          <a:noFill/>
          <a:ln>
            <a:solidFill>
              <a:schemeClr val="accent1"/>
            </a:solidFill>
          </a:ln>
        </p:spPr>
        <p:txBody>
          <a:bodyPr wrap="none" rtlCol="0">
            <a:spAutoFit/>
          </a:bodyPr>
          <a:lstStyle/>
          <a:p>
            <a:r>
              <a:rPr kumimoji="1" lang="en-US" altLang="ja-JP" sz="2000" dirty="0" err="1"/>
              <a:t>json_data</a:t>
            </a:r>
            <a:r>
              <a:rPr kumimoji="1" lang="en-US" altLang="ja-JP" sz="2000" dirty="0"/>
              <a:t> = '{"name":{"0":"apple", "1":"orange"},"price":{"0":10,"1":20}}’</a:t>
            </a:r>
          </a:p>
          <a:p>
            <a:endParaRPr kumimoji="1" lang="en-US" altLang="ja-JP" sz="2000" dirty="0"/>
          </a:p>
          <a:p>
            <a:r>
              <a:rPr kumimoji="1" lang="en-US" altLang="ja-JP" sz="2000" dirty="0"/>
              <a:t>print(</a:t>
            </a:r>
            <a:r>
              <a:rPr kumimoji="1" lang="en-US" altLang="ja-JP" sz="2000" dirty="0" err="1"/>
              <a:t>json_data</a:t>
            </a:r>
            <a:r>
              <a:rPr kumimoji="1" lang="en-US" altLang="ja-JP" sz="2000" dirty="0"/>
              <a:t>)</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374151" y="1585198"/>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2000" dirty="0"/>
              <a:t>[</a:t>
            </a:r>
            <a:r>
              <a:rPr lang="en-US" altLang="ja-JP" sz="2000" dirty="0" err="1"/>
              <a:t>json_data</a:t>
            </a:r>
            <a:r>
              <a:rPr lang="en-US" altLang="ja-JP" sz="2000" dirty="0"/>
              <a:t> </a:t>
            </a:r>
            <a:r>
              <a:rPr lang="ja-JP" altLang="en-US" sz="2000" dirty="0"/>
              <a:t>は文字列。中身は </a:t>
            </a:r>
            <a:r>
              <a:rPr lang="en-US" altLang="ja-JP" sz="2000" dirty="0"/>
              <a:t>JSON]</a:t>
            </a:r>
          </a:p>
          <a:p>
            <a:pPr marL="0" indent="0">
              <a:lnSpc>
                <a:spcPct val="150000"/>
              </a:lnSpc>
              <a:buNone/>
            </a:pPr>
            <a:r>
              <a:rPr kumimoji="1" lang="en-US" altLang="ja-JP" sz="2000" dirty="0"/>
              <a:t>[</a:t>
            </a:r>
            <a:r>
              <a:rPr kumimoji="1" lang="ja-JP" altLang="en-US" sz="2000" dirty="0"/>
              <a:t>確認表示</a:t>
            </a:r>
            <a:r>
              <a:rPr kumimoji="1" lang="en-US" altLang="ja-JP" sz="2000" dirty="0"/>
              <a:t>]</a:t>
            </a:r>
          </a:p>
        </p:txBody>
      </p:sp>
      <p:pic>
        <p:nvPicPr>
          <p:cNvPr id="5" name="図 4">
            <a:extLst>
              <a:ext uri="{FF2B5EF4-FFF2-40B4-BE49-F238E27FC236}">
                <a16:creationId xmlns:a16="http://schemas.microsoft.com/office/drawing/2014/main" id="{955FB676-CDE5-7EEF-6020-5E6A2209F420}"/>
              </a:ext>
            </a:extLst>
          </p:cNvPr>
          <p:cNvPicPr>
            <a:picLocks noChangeAspect="1"/>
          </p:cNvPicPr>
          <p:nvPr/>
        </p:nvPicPr>
        <p:blipFill>
          <a:blip r:embed="rId2"/>
          <a:stretch>
            <a:fillRect/>
          </a:stretch>
        </p:blipFill>
        <p:spPr>
          <a:xfrm>
            <a:off x="921870" y="3398949"/>
            <a:ext cx="7441523" cy="1435100"/>
          </a:xfrm>
          <a:prstGeom prst="rect">
            <a:avLst/>
          </a:prstGeom>
        </p:spPr>
      </p:pic>
    </p:spTree>
    <p:extLst>
      <p:ext uri="{BB962C8B-B14F-4D97-AF65-F5344CB8AC3E}">
        <p14:creationId xmlns:p14="http://schemas.microsoft.com/office/powerpoint/2010/main" val="289216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9A91C2-0BC4-E478-A756-5F7D02690703}"/>
              </a:ext>
            </a:extLst>
          </p:cNvPr>
          <p:cNvSpPr>
            <a:spLocks noGrp="1"/>
          </p:cNvSpPr>
          <p:nvPr>
            <p:ph type="title"/>
          </p:nvPr>
        </p:nvSpPr>
        <p:spPr/>
        <p:txBody>
          <a:bodyPr>
            <a:noAutofit/>
          </a:bodyPr>
          <a:lstStyle/>
          <a:p>
            <a:r>
              <a:rPr kumimoji="1" lang="en-US" altLang="ja-JP" dirty="0"/>
              <a:t>Python </a:t>
            </a:r>
            <a:r>
              <a:rPr kumimoji="1" lang="ja-JP" altLang="en-US" dirty="0"/>
              <a:t>の辞書</a:t>
            </a:r>
          </a:p>
        </p:txBody>
      </p:sp>
      <p:sp>
        <p:nvSpPr>
          <p:cNvPr id="3" name="コンテンツ プレースホルダー 2">
            <a:extLst>
              <a:ext uri="{FF2B5EF4-FFF2-40B4-BE49-F238E27FC236}">
                <a16:creationId xmlns:a16="http://schemas.microsoft.com/office/drawing/2014/main" id="{73A55DD8-2C08-866D-7B3B-17029EE6F98E}"/>
              </a:ext>
            </a:extLst>
          </p:cNvPr>
          <p:cNvSpPr>
            <a:spLocks noGrp="1"/>
          </p:cNvSpPr>
          <p:nvPr>
            <p:ph idx="1"/>
          </p:nvPr>
        </p:nvSpPr>
        <p:spPr/>
        <p:txBody>
          <a:bodyPr>
            <a:normAutofit/>
          </a:bodyPr>
          <a:lstStyle/>
          <a:p>
            <a:r>
              <a:rPr lang="en-US" altLang="ja-JP" sz="2400" b="1" i="0" dirty="0">
                <a:effectLst/>
                <a:latin typeface="Söhne"/>
              </a:rPr>
              <a:t>Python</a:t>
            </a:r>
            <a:r>
              <a:rPr lang="ja-JP" altLang="en-US" sz="2400" b="1" i="0" dirty="0">
                <a:effectLst/>
                <a:latin typeface="Söhne"/>
              </a:rPr>
              <a:t>の辞書</a:t>
            </a:r>
            <a:r>
              <a:rPr lang="ja-JP" altLang="en-US" sz="2400" b="0" i="0" dirty="0">
                <a:effectLst/>
                <a:latin typeface="Söhne"/>
              </a:rPr>
              <a:t>は、キーとバリューのペアを保持するデータ構造</a:t>
            </a:r>
            <a:endParaRPr lang="en-US" altLang="ja-JP" sz="2400" b="0" i="0" dirty="0">
              <a:effectLst/>
              <a:latin typeface="Söhne"/>
            </a:endParaRPr>
          </a:p>
          <a:p>
            <a:endParaRPr kumimoji="1" lang="en-US" altLang="ja-JP" sz="2400" dirty="0">
              <a:latin typeface="Söhne"/>
            </a:endParaRPr>
          </a:p>
          <a:p>
            <a:endParaRPr lang="en-US" altLang="ja-JP" sz="2400" dirty="0">
              <a:latin typeface="Söhne"/>
            </a:endParaRPr>
          </a:p>
          <a:p>
            <a:endParaRPr kumimoji="1" lang="en-US" altLang="ja-JP" sz="2400" dirty="0">
              <a:latin typeface="Söhne"/>
            </a:endParaRPr>
          </a:p>
          <a:p>
            <a:pPr marL="0" indent="0">
              <a:buNone/>
            </a:pPr>
            <a:endParaRPr kumimoji="1" lang="en-US" altLang="ja-JP" sz="2400" dirty="0">
              <a:latin typeface="Söhne"/>
            </a:endParaRPr>
          </a:p>
          <a:p>
            <a:r>
              <a:rPr lang="en-US" altLang="ja-JP" sz="2400" dirty="0">
                <a:latin typeface="Söhne"/>
              </a:rPr>
              <a:t>Python</a:t>
            </a:r>
            <a:r>
              <a:rPr lang="ja-JP" altLang="en-US" sz="2400" dirty="0">
                <a:latin typeface="Söhne"/>
              </a:rPr>
              <a:t>の辞書と </a:t>
            </a:r>
            <a:r>
              <a:rPr lang="en-US" altLang="ja-JP" sz="2400" dirty="0">
                <a:latin typeface="Söhne"/>
              </a:rPr>
              <a:t>JSON </a:t>
            </a:r>
            <a:r>
              <a:rPr lang="ja-JP" altLang="en-US" sz="2400" dirty="0">
                <a:latin typeface="Söhne"/>
              </a:rPr>
              <a:t>の違い</a:t>
            </a:r>
            <a:endParaRPr kumimoji="1" lang="ja-JP" altLang="en-US" sz="2400" dirty="0"/>
          </a:p>
        </p:txBody>
      </p:sp>
      <p:sp>
        <p:nvSpPr>
          <p:cNvPr id="4" name="スライド番号プレースホルダー 3">
            <a:extLst>
              <a:ext uri="{FF2B5EF4-FFF2-40B4-BE49-F238E27FC236}">
                <a16:creationId xmlns:a16="http://schemas.microsoft.com/office/drawing/2014/main" id="{75170462-706C-90DB-2FF0-C43996A65D35}"/>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pic>
        <p:nvPicPr>
          <p:cNvPr id="6" name="図 5">
            <a:extLst>
              <a:ext uri="{FF2B5EF4-FFF2-40B4-BE49-F238E27FC236}">
                <a16:creationId xmlns:a16="http://schemas.microsoft.com/office/drawing/2014/main" id="{EEF8D89B-F59E-1601-D677-5F478A94BA6B}"/>
              </a:ext>
            </a:extLst>
          </p:cNvPr>
          <p:cNvPicPr>
            <a:picLocks noChangeAspect="1"/>
          </p:cNvPicPr>
          <p:nvPr/>
        </p:nvPicPr>
        <p:blipFill>
          <a:blip r:embed="rId2"/>
          <a:stretch>
            <a:fillRect/>
          </a:stretch>
        </p:blipFill>
        <p:spPr>
          <a:xfrm>
            <a:off x="2208164" y="1676372"/>
            <a:ext cx="3133552" cy="1828796"/>
          </a:xfrm>
          <a:prstGeom prst="rect">
            <a:avLst/>
          </a:prstGeom>
        </p:spPr>
      </p:pic>
      <p:graphicFrame>
        <p:nvGraphicFramePr>
          <p:cNvPr id="7" name="表 7">
            <a:extLst>
              <a:ext uri="{FF2B5EF4-FFF2-40B4-BE49-F238E27FC236}">
                <a16:creationId xmlns:a16="http://schemas.microsoft.com/office/drawing/2014/main" id="{B16BDCF6-36A0-F55F-A5C1-3EC1D94B505A}"/>
              </a:ext>
            </a:extLst>
          </p:cNvPr>
          <p:cNvGraphicFramePr>
            <a:graphicFrameLocks noGrp="1"/>
          </p:cNvGraphicFramePr>
          <p:nvPr>
            <p:extLst>
              <p:ext uri="{D42A27DB-BD31-4B8C-83A1-F6EECF244321}">
                <p14:modId xmlns:p14="http://schemas.microsoft.com/office/powerpoint/2010/main" val="728471722"/>
              </p:ext>
            </p:extLst>
          </p:nvPr>
        </p:nvGraphicFramePr>
        <p:xfrm>
          <a:off x="462987" y="4153705"/>
          <a:ext cx="8359169" cy="2194560"/>
        </p:xfrm>
        <a:graphic>
          <a:graphicData uri="http://schemas.openxmlformats.org/drawingml/2006/table">
            <a:tbl>
              <a:tblPr firstRow="1" bandRow="1">
                <a:tableStyleId>{5C22544A-7EE6-4342-B048-85BDC9FD1C3A}</a:tableStyleId>
              </a:tblPr>
              <a:tblGrid>
                <a:gridCol w="1400537">
                  <a:extLst>
                    <a:ext uri="{9D8B030D-6E8A-4147-A177-3AD203B41FA5}">
                      <a16:colId xmlns:a16="http://schemas.microsoft.com/office/drawing/2014/main" val="409787857"/>
                    </a:ext>
                  </a:extLst>
                </a:gridCol>
                <a:gridCol w="3740694">
                  <a:extLst>
                    <a:ext uri="{9D8B030D-6E8A-4147-A177-3AD203B41FA5}">
                      <a16:colId xmlns:a16="http://schemas.microsoft.com/office/drawing/2014/main" val="1486420089"/>
                    </a:ext>
                  </a:extLst>
                </a:gridCol>
                <a:gridCol w="3217938">
                  <a:extLst>
                    <a:ext uri="{9D8B030D-6E8A-4147-A177-3AD203B41FA5}">
                      <a16:colId xmlns:a16="http://schemas.microsoft.com/office/drawing/2014/main" val="871108118"/>
                    </a:ext>
                  </a:extLst>
                </a:gridCol>
              </a:tblGrid>
              <a:tr h="370840">
                <a:tc>
                  <a:txBody>
                    <a:bodyPr/>
                    <a:lstStyle/>
                    <a:p>
                      <a:endParaRPr kumimoji="1" lang="ja-JP" altLang="en-US" sz="2000" dirty="0"/>
                    </a:p>
                  </a:txBody>
                  <a:tcPr/>
                </a:tc>
                <a:tc>
                  <a:txBody>
                    <a:bodyPr/>
                    <a:lstStyle/>
                    <a:p>
                      <a:r>
                        <a:rPr kumimoji="1" lang="en-US" altLang="ja-JP" sz="2000" dirty="0"/>
                        <a:t>Python </a:t>
                      </a:r>
                      <a:r>
                        <a:rPr kumimoji="1" lang="ja-JP" altLang="en-US" sz="2000" dirty="0"/>
                        <a:t>の辞書</a:t>
                      </a:r>
                    </a:p>
                  </a:txBody>
                  <a:tcPr/>
                </a:tc>
                <a:tc>
                  <a:txBody>
                    <a:bodyPr/>
                    <a:lstStyle/>
                    <a:p>
                      <a:r>
                        <a:rPr kumimoji="1" lang="en-US" altLang="ja-JP" sz="2000" dirty="0"/>
                        <a:t>JSON</a:t>
                      </a:r>
                      <a:endParaRPr kumimoji="1" lang="ja-JP" altLang="en-US" sz="2000" dirty="0"/>
                    </a:p>
                  </a:txBody>
                  <a:tcPr/>
                </a:tc>
                <a:extLst>
                  <a:ext uri="{0D108BD9-81ED-4DB2-BD59-A6C34878D82A}">
                    <a16:rowId xmlns:a16="http://schemas.microsoft.com/office/drawing/2014/main" val="4066820509"/>
                  </a:ext>
                </a:extLst>
              </a:tr>
              <a:tr h="370840">
                <a:tc>
                  <a:txBody>
                    <a:bodyPr/>
                    <a:lstStyle/>
                    <a:p>
                      <a:r>
                        <a:rPr kumimoji="1" lang="ja-JP" altLang="en-US" sz="2000" b="1" dirty="0"/>
                        <a:t>用途</a:t>
                      </a:r>
                    </a:p>
                  </a:txBody>
                  <a:tcPr/>
                </a:tc>
                <a:tc>
                  <a:txBody>
                    <a:bodyPr/>
                    <a:lstStyle/>
                    <a:p>
                      <a:r>
                        <a:rPr kumimoji="1" lang="en-US" altLang="ja-JP" sz="2000" b="1" dirty="0"/>
                        <a:t>Python</a:t>
                      </a:r>
                      <a:r>
                        <a:rPr kumimoji="1" lang="ja-JP" altLang="en-US" sz="2000" b="1" dirty="0"/>
                        <a:t>プログラム内でデータを保持</a:t>
                      </a:r>
                    </a:p>
                  </a:txBody>
                  <a:tcPr/>
                </a:tc>
                <a:tc>
                  <a:txBody>
                    <a:bodyPr/>
                    <a:lstStyle/>
                    <a:p>
                      <a:r>
                        <a:rPr kumimoji="1" lang="ja-JP" altLang="en-US" sz="2000" b="1" dirty="0"/>
                        <a:t>データの送受信</a:t>
                      </a:r>
                    </a:p>
                  </a:txBody>
                  <a:tcPr/>
                </a:tc>
                <a:extLst>
                  <a:ext uri="{0D108BD9-81ED-4DB2-BD59-A6C34878D82A}">
                    <a16:rowId xmlns:a16="http://schemas.microsoft.com/office/drawing/2014/main" val="3272521404"/>
                  </a:ext>
                </a:extLst>
              </a:tr>
              <a:tr h="370840">
                <a:tc>
                  <a:txBody>
                    <a:bodyPr/>
                    <a:lstStyle/>
                    <a:p>
                      <a:r>
                        <a:rPr kumimoji="1" lang="ja-JP" altLang="en-US" sz="2000" dirty="0"/>
                        <a:t>形式</a:t>
                      </a:r>
                    </a:p>
                  </a:txBody>
                  <a:tcPr/>
                </a:tc>
                <a:tc>
                  <a:txBody>
                    <a:bodyPr/>
                    <a:lstStyle/>
                    <a:p>
                      <a:r>
                        <a:rPr kumimoji="1" lang="ja-JP" altLang="en-US" sz="2000" dirty="0"/>
                        <a:t>全体で１つのオブジェクト</a:t>
                      </a:r>
                    </a:p>
                  </a:txBody>
                  <a:tcPr/>
                </a:tc>
                <a:tc>
                  <a:txBody>
                    <a:bodyPr/>
                    <a:lstStyle/>
                    <a:p>
                      <a:r>
                        <a:rPr kumimoji="1" lang="ja-JP" altLang="en-US" sz="2000" dirty="0"/>
                        <a:t>全体で文字列</a:t>
                      </a:r>
                    </a:p>
                  </a:txBody>
                  <a:tcPr/>
                </a:tc>
                <a:extLst>
                  <a:ext uri="{0D108BD9-81ED-4DB2-BD59-A6C34878D82A}">
                    <a16:rowId xmlns:a16="http://schemas.microsoft.com/office/drawing/2014/main" val="1196083789"/>
                  </a:ext>
                </a:extLst>
              </a:tr>
              <a:tr h="370840">
                <a:tc>
                  <a:txBody>
                    <a:bodyPr/>
                    <a:lstStyle/>
                    <a:p>
                      <a:r>
                        <a:rPr kumimoji="1" lang="ja-JP" altLang="en-US" sz="2000" dirty="0"/>
                        <a:t>バリュー</a:t>
                      </a:r>
                    </a:p>
                  </a:txBody>
                  <a:tcPr/>
                </a:tc>
                <a:tc>
                  <a:txBody>
                    <a:bodyPr/>
                    <a:lstStyle/>
                    <a:p>
                      <a:r>
                        <a:rPr kumimoji="1" lang="ja-JP" altLang="en-US" sz="2000" dirty="0"/>
                        <a:t>任意のオブジェクトをバリューにできる</a:t>
                      </a:r>
                    </a:p>
                  </a:txBody>
                  <a:tcPr/>
                </a:tc>
                <a:tc>
                  <a:txBody>
                    <a:bodyPr/>
                    <a:lstStyle/>
                    <a:p>
                      <a:r>
                        <a:rPr kumimoji="1" lang="ja-JP" altLang="en-US" sz="2000" dirty="0"/>
                        <a:t>バリューにできるものは限定されている</a:t>
                      </a:r>
                    </a:p>
                  </a:txBody>
                  <a:tcPr/>
                </a:tc>
                <a:extLst>
                  <a:ext uri="{0D108BD9-81ED-4DB2-BD59-A6C34878D82A}">
                    <a16:rowId xmlns:a16="http://schemas.microsoft.com/office/drawing/2014/main" val="4252743829"/>
                  </a:ext>
                </a:extLst>
              </a:tr>
            </a:tbl>
          </a:graphicData>
        </a:graphic>
      </p:graphicFrame>
      <p:sp>
        <p:nvSpPr>
          <p:cNvPr id="8" name="テキスト ボックス 7">
            <a:extLst>
              <a:ext uri="{FF2B5EF4-FFF2-40B4-BE49-F238E27FC236}">
                <a16:creationId xmlns:a16="http://schemas.microsoft.com/office/drawing/2014/main" id="{83FDAC91-D7F0-3A3D-5A8C-6D7F1A5FAC7E}"/>
              </a:ext>
            </a:extLst>
          </p:cNvPr>
          <p:cNvSpPr txBox="1"/>
          <p:nvPr/>
        </p:nvSpPr>
        <p:spPr>
          <a:xfrm>
            <a:off x="1082233" y="6356351"/>
            <a:ext cx="3262432" cy="400110"/>
          </a:xfrm>
          <a:prstGeom prst="rect">
            <a:avLst/>
          </a:prstGeom>
          <a:noFill/>
        </p:spPr>
        <p:txBody>
          <a:bodyPr wrap="none" rtlCol="0">
            <a:spAutoFit/>
          </a:bodyPr>
          <a:lstStyle/>
          <a:p>
            <a:r>
              <a:rPr kumimoji="1" lang="ja-JP" altLang="en-US" sz="2000" dirty="0"/>
              <a:t>書き方の細かな違いもある</a:t>
            </a:r>
          </a:p>
        </p:txBody>
      </p:sp>
    </p:spTree>
    <p:extLst>
      <p:ext uri="{BB962C8B-B14F-4D97-AF65-F5344CB8AC3E}">
        <p14:creationId xmlns:p14="http://schemas.microsoft.com/office/powerpoint/2010/main" val="3733193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2400" dirty="0"/>
              <a:t>JSON </a:t>
            </a:r>
            <a:r>
              <a:rPr kumimoji="1" lang="ja-JP" altLang="en-US" sz="2400" dirty="0"/>
              <a:t>データを解析してキーとバリューを格納した辞書を得る（</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226930" y="694943"/>
            <a:ext cx="7745967" cy="2246769"/>
          </a:xfrm>
          <a:prstGeom prst="rect">
            <a:avLst/>
          </a:prstGeom>
          <a:noFill/>
          <a:ln>
            <a:solidFill>
              <a:schemeClr val="accent1"/>
            </a:solidFill>
          </a:ln>
        </p:spPr>
        <p:txBody>
          <a:bodyPr wrap="none" rtlCol="0">
            <a:spAutoFit/>
          </a:bodyPr>
          <a:lstStyle/>
          <a:p>
            <a:r>
              <a:rPr kumimoji="1" lang="en-US" altLang="ja-JP" sz="2000" dirty="0"/>
              <a:t>import </a:t>
            </a:r>
            <a:r>
              <a:rPr kumimoji="1" lang="en-US" altLang="ja-JP" sz="2000" dirty="0" err="1"/>
              <a:t>json</a:t>
            </a:r>
            <a:endParaRPr kumimoji="1" lang="en-US" altLang="ja-JP" sz="2000" dirty="0"/>
          </a:p>
          <a:p>
            <a:r>
              <a:rPr kumimoji="1" lang="en-US" altLang="ja-JP" sz="2000" dirty="0" err="1"/>
              <a:t>json_data</a:t>
            </a:r>
            <a:r>
              <a:rPr kumimoji="1" lang="en-US" altLang="ja-JP" sz="2000" dirty="0"/>
              <a:t> = '{"name":{"0":"apple","1":"orange"},"price":{"0":10,"1":20}}'</a:t>
            </a:r>
          </a:p>
          <a:p>
            <a:endParaRPr kumimoji="1" lang="en-US" altLang="ja-JP" sz="2000" dirty="0"/>
          </a:p>
          <a:p>
            <a:r>
              <a:rPr kumimoji="1" lang="en-US" altLang="ja-JP" sz="2000" dirty="0"/>
              <a:t>data = </a:t>
            </a:r>
            <a:r>
              <a:rPr kumimoji="1" lang="en-US" altLang="ja-JP" sz="2000" dirty="0" err="1"/>
              <a:t>json.loads</a:t>
            </a:r>
            <a:r>
              <a:rPr kumimoji="1" lang="en-US" altLang="ja-JP" sz="2000" dirty="0"/>
              <a:t>(</a:t>
            </a:r>
            <a:r>
              <a:rPr kumimoji="1" lang="en-US" altLang="ja-JP" sz="2000" dirty="0" err="1"/>
              <a:t>json_data</a:t>
            </a:r>
            <a:r>
              <a:rPr kumimoji="1" lang="en-US" altLang="ja-JP" sz="2000" dirty="0"/>
              <a:t>)</a:t>
            </a:r>
          </a:p>
          <a:p>
            <a:r>
              <a:rPr kumimoji="1" lang="en-US" altLang="ja-JP" sz="2000" dirty="0"/>
              <a:t>print(data)</a:t>
            </a:r>
          </a:p>
          <a:p>
            <a:r>
              <a:rPr kumimoji="1" lang="en-US" altLang="ja-JP" sz="2000" dirty="0"/>
              <a:t>print(data['name'])</a:t>
            </a:r>
          </a:p>
          <a:p>
            <a:r>
              <a:rPr kumimoji="1" lang="en-US" altLang="ja-JP" sz="2000" dirty="0"/>
              <a:t>print(data['price'])</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365287" y="1296715"/>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en-US" altLang="ja-JP" sz="2000" dirty="0"/>
              <a:t>[</a:t>
            </a:r>
            <a:r>
              <a:rPr lang="en-US" altLang="ja-JP" sz="2000" dirty="0" err="1"/>
              <a:t>json_data</a:t>
            </a:r>
            <a:r>
              <a:rPr lang="en-US" altLang="ja-JP" sz="2000" dirty="0"/>
              <a:t> </a:t>
            </a:r>
            <a:r>
              <a:rPr lang="ja-JP" altLang="en-US" sz="2000" dirty="0"/>
              <a:t>は文字列。中身は </a:t>
            </a:r>
            <a:r>
              <a:rPr lang="en-US" altLang="ja-JP" sz="2000" dirty="0"/>
              <a:t>JSON]</a:t>
            </a:r>
          </a:p>
          <a:p>
            <a:pPr marL="0" indent="0">
              <a:lnSpc>
                <a:spcPct val="100000"/>
              </a:lnSpc>
              <a:spcBef>
                <a:spcPts val="600"/>
              </a:spcBef>
              <a:buNone/>
            </a:pPr>
            <a:r>
              <a:rPr kumimoji="1" lang="en-US" altLang="ja-JP" sz="2000" dirty="0"/>
              <a:t>[</a:t>
            </a:r>
            <a:r>
              <a:rPr lang="en-US" altLang="ja-JP" sz="2000" dirty="0"/>
              <a:t>JSON</a:t>
            </a:r>
            <a:r>
              <a:rPr lang="ja-JP" altLang="en-US" sz="2000" dirty="0"/>
              <a:t> データの解析</a:t>
            </a:r>
            <a:r>
              <a:rPr kumimoji="1" lang="en-US" altLang="ja-JP" sz="2000" dirty="0"/>
              <a:t>]</a:t>
            </a:r>
          </a:p>
          <a:p>
            <a:pPr marL="0" indent="0">
              <a:lnSpc>
                <a:spcPct val="100000"/>
              </a:lnSpc>
              <a:spcBef>
                <a:spcPts val="600"/>
              </a:spcBef>
              <a:buNone/>
            </a:pPr>
            <a:r>
              <a:rPr lang="en-US" altLang="ja-JP" sz="2000" dirty="0"/>
              <a:t>[</a:t>
            </a:r>
            <a:r>
              <a:rPr lang="ja-JP" altLang="en-US" sz="2000" dirty="0"/>
              <a:t>確認表示</a:t>
            </a:r>
            <a:r>
              <a:rPr lang="en-US" altLang="ja-JP" sz="2000" dirty="0"/>
              <a:t>] </a:t>
            </a:r>
          </a:p>
          <a:p>
            <a:pPr marL="0" indent="0">
              <a:lnSpc>
                <a:spcPct val="100000"/>
              </a:lnSpc>
              <a:spcBef>
                <a:spcPts val="600"/>
              </a:spcBef>
              <a:buNone/>
            </a:pPr>
            <a:r>
              <a:rPr kumimoji="1" lang="en-US" altLang="ja-JP" sz="2000" dirty="0"/>
              <a:t>[</a:t>
            </a:r>
            <a:r>
              <a:rPr kumimoji="1" lang="ja-JP" altLang="en-US" sz="2000" dirty="0"/>
              <a:t>キーが </a:t>
            </a:r>
            <a:r>
              <a:rPr kumimoji="1" lang="en-US" altLang="ja-JP" sz="2000" dirty="0"/>
              <a:t>name </a:t>
            </a:r>
            <a:r>
              <a:rPr kumimoji="1" lang="ja-JP" altLang="en-US" sz="2000" dirty="0"/>
              <a:t>のバリュー</a:t>
            </a:r>
            <a:r>
              <a:rPr kumimoji="1" lang="en-US" altLang="ja-JP" sz="2000" dirty="0"/>
              <a:t>]</a:t>
            </a:r>
          </a:p>
          <a:p>
            <a:pPr marL="0" indent="0">
              <a:lnSpc>
                <a:spcPct val="100000"/>
              </a:lnSpc>
              <a:spcBef>
                <a:spcPts val="600"/>
              </a:spcBef>
              <a:buNone/>
            </a:pPr>
            <a:r>
              <a:rPr lang="en-US" altLang="ja-JP" sz="2000" dirty="0"/>
              <a:t>[</a:t>
            </a:r>
            <a:r>
              <a:rPr lang="ja-JP" altLang="en-US" sz="2000" dirty="0"/>
              <a:t>キーが </a:t>
            </a:r>
            <a:r>
              <a:rPr lang="en-US" altLang="ja-JP" sz="2000" dirty="0"/>
              <a:t>price </a:t>
            </a:r>
            <a:r>
              <a:rPr lang="ja-JP" altLang="en-US" sz="2000" dirty="0"/>
              <a:t>のバリュー</a:t>
            </a:r>
            <a:r>
              <a:rPr lang="en-US" altLang="ja-JP" sz="2000" dirty="0"/>
              <a:t>]</a:t>
            </a:r>
            <a:endParaRPr kumimoji="1" lang="en-US" altLang="ja-JP" sz="2000" dirty="0"/>
          </a:p>
        </p:txBody>
      </p:sp>
      <p:pic>
        <p:nvPicPr>
          <p:cNvPr id="6" name="図 5">
            <a:extLst>
              <a:ext uri="{FF2B5EF4-FFF2-40B4-BE49-F238E27FC236}">
                <a16:creationId xmlns:a16="http://schemas.microsoft.com/office/drawing/2014/main" id="{35AED304-3CB6-2EE1-7D01-69AB0ADE1FD5}"/>
              </a:ext>
            </a:extLst>
          </p:cNvPr>
          <p:cNvPicPr>
            <a:picLocks noChangeAspect="1"/>
          </p:cNvPicPr>
          <p:nvPr/>
        </p:nvPicPr>
        <p:blipFill>
          <a:blip r:embed="rId2"/>
          <a:stretch>
            <a:fillRect/>
          </a:stretch>
        </p:blipFill>
        <p:spPr>
          <a:xfrm>
            <a:off x="1256630" y="3733766"/>
            <a:ext cx="7049170" cy="2770773"/>
          </a:xfrm>
          <a:prstGeom prst="rect">
            <a:avLst/>
          </a:prstGeom>
        </p:spPr>
      </p:pic>
    </p:spTree>
    <p:extLst>
      <p:ext uri="{BB962C8B-B14F-4D97-AF65-F5344CB8AC3E}">
        <p14:creationId xmlns:p14="http://schemas.microsoft.com/office/powerpoint/2010/main" val="133416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得られた</a:t>
            </a:r>
            <a:r>
              <a:rPr kumimoji="1" lang="ja-JP" altLang="en-US" sz="2400" dirty="0"/>
              <a:t>バリューを整形して表示（</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69767" y="725060"/>
            <a:ext cx="7745967" cy="3170099"/>
          </a:xfrm>
          <a:prstGeom prst="rect">
            <a:avLst/>
          </a:prstGeom>
          <a:noFill/>
          <a:ln>
            <a:solidFill>
              <a:schemeClr val="accent1"/>
            </a:solidFill>
          </a:ln>
        </p:spPr>
        <p:txBody>
          <a:bodyPr wrap="none" rtlCol="0">
            <a:spAutoFit/>
          </a:bodyPr>
          <a:lstStyle/>
          <a:p>
            <a:r>
              <a:rPr kumimoji="1" lang="en-US" altLang="ja-JP" sz="2000" dirty="0"/>
              <a:t>import </a:t>
            </a:r>
            <a:r>
              <a:rPr kumimoji="1" lang="en-US" altLang="ja-JP" sz="2000" dirty="0" err="1"/>
              <a:t>json</a:t>
            </a:r>
            <a:endParaRPr kumimoji="1" lang="en-US" altLang="ja-JP" sz="2000" dirty="0"/>
          </a:p>
          <a:p>
            <a:r>
              <a:rPr kumimoji="1" lang="en-US" altLang="ja-JP" sz="2000" dirty="0" err="1"/>
              <a:t>json_data</a:t>
            </a:r>
            <a:r>
              <a:rPr kumimoji="1" lang="en-US" altLang="ja-JP" sz="2000" dirty="0"/>
              <a:t> = '{"name":{"0":"apple","1":"orange"},"price":{"0":10,"1":20}}'</a:t>
            </a:r>
          </a:p>
          <a:p>
            <a:endParaRPr kumimoji="1" lang="en-US" altLang="ja-JP" sz="2000" dirty="0"/>
          </a:p>
          <a:p>
            <a:r>
              <a:rPr kumimoji="1" lang="en-US" altLang="ja-JP" sz="2000" dirty="0"/>
              <a:t>data = </a:t>
            </a:r>
            <a:r>
              <a:rPr kumimoji="1" lang="en-US" altLang="ja-JP" sz="2000" dirty="0" err="1"/>
              <a:t>json.loads</a:t>
            </a:r>
            <a:r>
              <a:rPr kumimoji="1" lang="en-US" altLang="ja-JP" sz="2000" dirty="0"/>
              <a:t>(</a:t>
            </a:r>
            <a:r>
              <a:rPr kumimoji="1" lang="en-US" altLang="ja-JP" sz="2000" dirty="0" err="1"/>
              <a:t>json_data</a:t>
            </a:r>
            <a:r>
              <a:rPr kumimoji="1" lang="en-US" altLang="ja-JP" sz="2000" dirty="0"/>
              <a:t>)</a:t>
            </a:r>
          </a:p>
          <a:p>
            <a:r>
              <a:rPr kumimoji="1" lang="en-US" altLang="ja-JP" sz="2000" dirty="0"/>
              <a:t>names = data['name']</a:t>
            </a:r>
          </a:p>
          <a:p>
            <a:r>
              <a:rPr kumimoji="1" lang="en-US" altLang="ja-JP" sz="2000" dirty="0"/>
              <a:t>prices = data['price']</a:t>
            </a:r>
          </a:p>
          <a:p>
            <a:r>
              <a:rPr kumimoji="1" lang="en-US" altLang="ja-JP" sz="2000" dirty="0"/>
              <a:t>for key in names:</a:t>
            </a:r>
          </a:p>
          <a:p>
            <a:r>
              <a:rPr kumimoji="1" lang="en-US" altLang="ja-JP" sz="2000" dirty="0"/>
              <a:t>    print(</a:t>
            </a:r>
            <a:r>
              <a:rPr kumimoji="1" lang="en-US" altLang="ja-JP" sz="2000" dirty="0" err="1"/>
              <a:t>f"Item</a:t>
            </a:r>
            <a:r>
              <a:rPr kumimoji="1" lang="en-US" altLang="ja-JP" sz="2000" dirty="0"/>
              <a:t> {key}:")</a:t>
            </a:r>
          </a:p>
          <a:p>
            <a:r>
              <a:rPr kumimoji="1" lang="en-US" altLang="ja-JP" sz="2000" dirty="0"/>
              <a:t>    print(f"  Name: {names[key]}")</a:t>
            </a:r>
          </a:p>
          <a:p>
            <a:r>
              <a:rPr kumimoji="1" lang="en-US" altLang="ja-JP" sz="2000" dirty="0"/>
              <a:t>    print(f"  Price: {prices[key]}")</a:t>
            </a:r>
            <a:endParaRPr kumimoji="1" lang="en-US" altLang="ja-JP" sz="2400" dirty="0"/>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504183" y="1290928"/>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en-US" altLang="ja-JP" sz="2000" dirty="0"/>
              <a:t>[</a:t>
            </a:r>
            <a:r>
              <a:rPr lang="en-US" altLang="ja-JP" sz="2000" dirty="0" err="1"/>
              <a:t>json_data</a:t>
            </a:r>
            <a:r>
              <a:rPr lang="en-US" altLang="ja-JP" sz="2000" dirty="0"/>
              <a:t> </a:t>
            </a:r>
            <a:r>
              <a:rPr lang="ja-JP" altLang="en-US" sz="2000" dirty="0"/>
              <a:t>は文字列。中身は </a:t>
            </a:r>
            <a:r>
              <a:rPr lang="en-US" altLang="ja-JP" sz="2000" dirty="0"/>
              <a:t>JSON]</a:t>
            </a:r>
          </a:p>
          <a:p>
            <a:pPr marL="0" indent="0">
              <a:lnSpc>
                <a:spcPct val="100000"/>
              </a:lnSpc>
              <a:spcBef>
                <a:spcPts val="600"/>
              </a:spcBef>
              <a:buNone/>
            </a:pPr>
            <a:r>
              <a:rPr kumimoji="1" lang="en-US" altLang="ja-JP" sz="2000" dirty="0"/>
              <a:t>[</a:t>
            </a:r>
            <a:r>
              <a:rPr lang="en-US" altLang="ja-JP" sz="2000" dirty="0"/>
              <a:t>JSON</a:t>
            </a:r>
            <a:r>
              <a:rPr lang="ja-JP" altLang="en-US" sz="2000" dirty="0"/>
              <a:t> データの解析</a:t>
            </a:r>
            <a:r>
              <a:rPr kumimoji="1" lang="en-US" altLang="ja-JP" sz="2000" dirty="0"/>
              <a:t>]</a:t>
            </a:r>
          </a:p>
          <a:p>
            <a:pPr marL="0" indent="0">
              <a:lnSpc>
                <a:spcPct val="100000"/>
              </a:lnSpc>
              <a:spcBef>
                <a:spcPts val="600"/>
              </a:spcBef>
              <a:buNone/>
            </a:pPr>
            <a:r>
              <a:rPr kumimoji="1" lang="en-US" altLang="ja-JP" sz="2000" dirty="0"/>
              <a:t>[</a:t>
            </a:r>
            <a:r>
              <a:rPr kumimoji="1" lang="ja-JP" altLang="en-US" sz="2000" dirty="0"/>
              <a:t>キーが </a:t>
            </a:r>
            <a:r>
              <a:rPr kumimoji="1" lang="en-US" altLang="ja-JP" sz="2000" dirty="0"/>
              <a:t>name </a:t>
            </a:r>
            <a:r>
              <a:rPr kumimoji="1" lang="ja-JP" altLang="en-US" sz="2000" dirty="0"/>
              <a:t>のバリュー</a:t>
            </a:r>
            <a:r>
              <a:rPr kumimoji="1" lang="en-US" altLang="ja-JP" sz="2000" dirty="0"/>
              <a:t>]</a:t>
            </a:r>
          </a:p>
          <a:p>
            <a:pPr marL="0" indent="0">
              <a:lnSpc>
                <a:spcPct val="100000"/>
              </a:lnSpc>
              <a:spcBef>
                <a:spcPts val="600"/>
              </a:spcBef>
              <a:buNone/>
            </a:pPr>
            <a:r>
              <a:rPr lang="en-US" altLang="ja-JP" sz="2000" dirty="0"/>
              <a:t>[</a:t>
            </a:r>
            <a:r>
              <a:rPr lang="ja-JP" altLang="en-US" sz="2000" dirty="0"/>
              <a:t>キーが </a:t>
            </a:r>
            <a:r>
              <a:rPr lang="en-US" altLang="ja-JP" sz="2000" dirty="0"/>
              <a:t>price </a:t>
            </a:r>
            <a:r>
              <a:rPr lang="ja-JP" altLang="en-US" sz="2000" dirty="0"/>
              <a:t>のバリュー</a:t>
            </a:r>
            <a:r>
              <a:rPr lang="en-US" altLang="ja-JP" sz="2000" dirty="0"/>
              <a:t>]</a:t>
            </a:r>
          </a:p>
          <a:p>
            <a:pPr marL="0" indent="0">
              <a:lnSpc>
                <a:spcPct val="100000"/>
              </a:lnSpc>
              <a:spcBef>
                <a:spcPts val="600"/>
              </a:spcBef>
              <a:buNone/>
            </a:pPr>
            <a:r>
              <a:rPr kumimoji="1" lang="en-US" altLang="ja-JP" sz="2000" dirty="0"/>
              <a:t>[</a:t>
            </a:r>
            <a:r>
              <a:rPr kumimoji="1" lang="ja-JP" altLang="en-US" sz="2000" dirty="0"/>
              <a:t>それぞれのキーについて、キーと </a:t>
            </a:r>
            <a:r>
              <a:rPr kumimoji="1" lang="en-US" altLang="ja-JP" sz="2000" dirty="0"/>
              <a:t>name </a:t>
            </a:r>
            <a:r>
              <a:rPr kumimoji="1" lang="ja-JP" altLang="en-US" sz="2000" dirty="0"/>
              <a:t>と </a:t>
            </a:r>
            <a:r>
              <a:rPr kumimoji="1" lang="en-US" altLang="ja-JP" sz="2000" dirty="0"/>
              <a:t>price </a:t>
            </a:r>
            <a:r>
              <a:rPr kumimoji="1" lang="ja-JP" altLang="en-US" sz="2000" dirty="0"/>
              <a:t>を表示</a:t>
            </a:r>
            <a:endParaRPr kumimoji="1" lang="en-US" altLang="ja-JP" sz="2000" dirty="0"/>
          </a:p>
        </p:txBody>
      </p:sp>
      <p:pic>
        <p:nvPicPr>
          <p:cNvPr id="5" name="図 4">
            <a:extLst>
              <a:ext uri="{FF2B5EF4-FFF2-40B4-BE49-F238E27FC236}">
                <a16:creationId xmlns:a16="http://schemas.microsoft.com/office/drawing/2014/main" id="{7895EE28-7A12-53C3-E46C-DD65FE1B1E9F}"/>
              </a:ext>
            </a:extLst>
          </p:cNvPr>
          <p:cNvPicPr>
            <a:picLocks noChangeAspect="1"/>
          </p:cNvPicPr>
          <p:nvPr/>
        </p:nvPicPr>
        <p:blipFill>
          <a:blip r:embed="rId2"/>
          <a:stretch>
            <a:fillRect/>
          </a:stretch>
        </p:blipFill>
        <p:spPr>
          <a:xfrm>
            <a:off x="1336620" y="4626198"/>
            <a:ext cx="5630917" cy="1994462"/>
          </a:xfrm>
          <a:prstGeom prst="rect">
            <a:avLst/>
          </a:prstGeom>
        </p:spPr>
      </p:pic>
    </p:spTree>
    <p:extLst>
      <p:ext uri="{BB962C8B-B14F-4D97-AF65-F5344CB8AC3E}">
        <p14:creationId xmlns:p14="http://schemas.microsoft.com/office/powerpoint/2010/main" val="372490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a:t>JSON</a:t>
            </a:r>
            <a:r>
              <a:rPr lang="ja-JP" altLang="en-US" sz="2400" dirty="0"/>
              <a:t> のデータを </a:t>
            </a:r>
            <a:r>
              <a:rPr lang="en-US" altLang="ja-JP" sz="2400" dirty="0"/>
              <a:t>SQLite 3 </a:t>
            </a:r>
            <a:r>
              <a:rPr lang="ja-JP" altLang="en-US" sz="2400" dirty="0"/>
              <a:t>に格納</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2337210" y="5991783"/>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実行結果</a:t>
            </a: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15170" y="644893"/>
            <a:ext cx="8072082" cy="5078313"/>
          </a:xfrm>
          <a:prstGeom prst="rect">
            <a:avLst/>
          </a:prstGeom>
          <a:noFill/>
          <a:ln>
            <a:solidFill>
              <a:schemeClr val="accent1"/>
            </a:solidFill>
          </a:ln>
        </p:spPr>
        <p:txBody>
          <a:bodyPr wrap="none" rtlCol="0">
            <a:spAutoFit/>
          </a:bodyPr>
          <a:lstStyle/>
          <a:p>
            <a:r>
              <a:rPr kumimoji="1" lang="en-US" altLang="ja-JP" dirty="0"/>
              <a:t>import </a:t>
            </a:r>
            <a:r>
              <a:rPr kumimoji="1" lang="en-US" altLang="ja-JP" dirty="0" err="1"/>
              <a:t>json</a:t>
            </a:r>
            <a:endParaRPr kumimoji="1" lang="en-US" altLang="ja-JP" dirty="0"/>
          </a:p>
          <a:p>
            <a:r>
              <a:rPr kumimoji="1" lang="en-US" altLang="ja-JP" dirty="0" err="1"/>
              <a:t>json_data</a:t>
            </a:r>
            <a:r>
              <a:rPr kumimoji="1" lang="en-US" altLang="ja-JP" dirty="0"/>
              <a:t> = '{"name":{"0":"apple","1":"orange"},"price":{"0":10,"1":20}}'</a:t>
            </a:r>
          </a:p>
          <a:p>
            <a:endParaRPr kumimoji="1" lang="en-US" altLang="ja-JP" dirty="0"/>
          </a:p>
          <a:p>
            <a:r>
              <a:rPr kumimoji="1" lang="en-US" altLang="ja-JP" dirty="0"/>
              <a:t>data = </a:t>
            </a:r>
            <a:r>
              <a:rPr kumimoji="1" lang="en-US" altLang="ja-JP" dirty="0" err="1"/>
              <a:t>json.loads</a:t>
            </a:r>
            <a:r>
              <a:rPr kumimoji="1" lang="en-US" altLang="ja-JP" dirty="0"/>
              <a:t>(</a:t>
            </a:r>
            <a:r>
              <a:rPr kumimoji="1" lang="en-US" altLang="ja-JP" dirty="0" err="1"/>
              <a:t>json_data</a:t>
            </a:r>
            <a:r>
              <a:rPr kumimoji="1" lang="en-US" altLang="ja-JP" dirty="0"/>
              <a:t>)</a:t>
            </a:r>
          </a:p>
          <a:p>
            <a:endParaRPr kumimoji="1" lang="en-US" altLang="ja-JP" dirty="0"/>
          </a:p>
          <a:p>
            <a:r>
              <a:rPr kumimoji="1" lang="en-US" altLang="ja-JP" dirty="0"/>
              <a:t>import sqlite3</a:t>
            </a:r>
          </a:p>
          <a:p>
            <a:r>
              <a:rPr kumimoji="1" lang="en-US" altLang="ja-JP" dirty="0"/>
              <a:t>conn = sqlite3.connect('</a:t>
            </a:r>
            <a:r>
              <a:rPr kumimoji="1" lang="en-US" altLang="ja-JP" dirty="0" err="1"/>
              <a:t>hoge.db</a:t>
            </a:r>
            <a:r>
              <a:rPr kumimoji="1" lang="en-US" altLang="ja-JP" dirty="0"/>
              <a:t>')</a:t>
            </a:r>
          </a:p>
          <a:p>
            <a:r>
              <a:rPr kumimoji="1" lang="en-US" altLang="ja-JP" dirty="0"/>
              <a:t>c = </a:t>
            </a:r>
            <a:r>
              <a:rPr kumimoji="1" lang="en-US" altLang="ja-JP" dirty="0" err="1"/>
              <a:t>conn.cursor</a:t>
            </a:r>
            <a:r>
              <a:rPr kumimoji="1" lang="en-US" altLang="ja-JP" dirty="0"/>
              <a:t>()</a:t>
            </a:r>
          </a:p>
          <a:p>
            <a:r>
              <a:rPr kumimoji="1" lang="en-US" altLang="ja-JP" dirty="0" err="1"/>
              <a:t>c.execute</a:t>
            </a:r>
            <a:r>
              <a:rPr kumimoji="1" lang="en-US" altLang="ja-JP" dirty="0"/>
              <a:t>("CREATE TABLE T (name TEXT, price REAL)")</a:t>
            </a:r>
          </a:p>
          <a:p>
            <a:r>
              <a:rPr kumimoji="1" lang="en-US" altLang="ja-JP" dirty="0"/>
              <a:t>for </a:t>
            </a:r>
            <a:r>
              <a:rPr kumimoji="1" lang="en-US" altLang="ja-JP" dirty="0" err="1"/>
              <a:t>i</a:t>
            </a:r>
            <a:r>
              <a:rPr kumimoji="1" lang="en-US" altLang="ja-JP" dirty="0"/>
              <a:t> in range(</a:t>
            </a:r>
            <a:r>
              <a:rPr kumimoji="1" lang="en-US" altLang="ja-JP" dirty="0" err="1"/>
              <a:t>len</a:t>
            </a:r>
            <a:r>
              <a:rPr kumimoji="1" lang="en-US" altLang="ja-JP" dirty="0"/>
              <a:t>(data['name'])):</a:t>
            </a:r>
          </a:p>
          <a:p>
            <a:r>
              <a:rPr kumimoji="1" lang="en-US" altLang="ja-JP" dirty="0"/>
              <a:t>    </a:t>
            </a:r>
            <a:r>
              <a:rPr kumimoji="1" lang="en-US" altLang="ja-JP" dirty="0" err="1"/>
              <a:t>c.execute</a:t>
            </a:r>
            <a:r>
              <a:rPr kumimoji="1" lang="en-US" altLang="ja-JP" dirty="0"/>
              <a:t>("INSERT INTO T VALUES (?, ?)", (data['name'][str(</a:t>
            </a:r>
            <a:r>
              <a:rPr kumimoji="1" lang="en-US" altLang="ja-JP" dirty="0" err="1"/>
              <a:t>i</a:t>
            </a:r>
            <a:r>
              <a:rPr kumimoji="1" lang="en-US" altLang="ja-JP" dirty="0"/>
              <a:t>)], data['price'][str(</a:t>
            </a:r>
            <a:r>
              <a:rPr kumimoji="1" lang="en-US" altLang="ja-JP" dirty="0" err="1"/>
              <a:t>i</a:t>
            </a:r>
            <a:r>
              <a:rPr kumimoji="1" lang="en-US" altLang="ja-JP" dirty="0"/>
              <a:t>)]))</a:t>
            </a:r>
          </a:p>
          <a:p>
            <a:r>
              <a:rPr kumimoji="1" lang="en-US" altLang="ja-JP" dirty="0" err="1"/>
              <a:t>conn.commit</a:t>
            </a:r>
            <a:r>
              <a:rPr kumimoji="1" lang="en-US" altLang="ja-JP" dirty="0"/>
              <a:t>()</a:t>
            </a:r>
          </a:p>
          <a:p>
            <a:endParaRPr kumimoji="1" lang="en-US" altLang="ja-JP" dirty="0"/>
          </a:p>
          <a:p>
            <a:r>
              <a:rPr kumimoji="1" lang="en-US" altLang="ja-JP" dirty="0" err="1"/>
              <a:t>c.execute</a:t>
            </a:r>
            <a:r>
              <a:rPr kumimoji="1" lang="en-US" altLang="ja-JP" dirty="0"/>
              <a:t>("SELECT * FROM T")</a:t>
            </a:r>
          </a:p>
          <a:p>
            <a:r>
              <a:rPr kumimoji="1" lang="en-US" altLang="ja-JP" dirty="0"/>
              <a:t>rows = </a:t>
            </a:r>
            <a:r>
              <a:rPr kumimoji="1" lang="en-US" altLang="ja-JP" dirty="0" err="1"/>
              <a:t>c.fetchall</a:t>
            </a:r>
            <a:r>
              <a:rPr kumimoji="1" lang="en-US" altLang="ja-JP" dirty="0"/>
              <a:t>()</a:t>
            </a:r>
          </a:p>
          <a:p>
            <a:r>
              <a:rPr kumimoji="1" lang="en-US" altLang="ja-JP" dirty="0"/>
              <a:t>for row in rows:</a:t>
            </a:r>
          </a:p>
          <a:p>
            <a:r>
              <a:rPr kumimoji="1" lang="en-US" altLang="ja-JP" dirty="0"/>
              <a:t>    print(row)</a:t>
            </a:r>
          </a:p>
          <a:p>
            <a:r>
              <a:rPr kumimoji="1" lang="en-US" altLang="ja-JP" dirty="0" err="1"/>
              <a:t>conn.close</a:t>
            </a:r>
            <a:r>
              <a:rPr kumimoji="1" lang="en-US" altLang="ja-JP" dirty="0"/>
              <a:t>()</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506937" y="1986791"/>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000" dirty="0"/>
              <a:t>[</a:t>
            </a:r>
            <a:r>
              <a:rPr lang="ja-JP" altLang="en-US" sz="2000" dirty="0"/>
              <a:t>データベースへの接続を開く</a:t>
            </a:r>
            <a:r>
              <a:rPr lang="en-US" altLang="ja-JP" sz="2000" dirty="0"/>
              <a:t>]</a:t>
            </a:r>
          </a:p>
          <a:p>
            <a:pPr marL="0" indent="0">
              <a:lnSpc>
                <a:spcPct val="110000"/>
              </a:lnSpc>
              <a:buNone/>
            </a:pPr>
            <a:r>
              <a:rPr kumimoji="1" lang="en-US" altLang="ja-JP" sz="2000" dirty="0"/>
              <a:t>[</a:t>
            </a:r>
            <a:r>
              <a:rPr kumimoji="1" lang="ja-JP" altLang="en-US" sz="2000" dirty="0"/>
              <a:t>カーソルの作成</a:t>
            </a:r>
            <a:r>
              <a:rPr kumimoji="1" lang="en-US" altLang="ja-JP" sz="2000" dirty="0"/>
              <a:t>]</a:t>
            </a:r>
          </a:p>
          <a:p>
            <a:pPr marL="0" indent="0">
              <a:lnSpc>
                <a:spcPct val="110000"/>
              </a:lnSpc>
              <a:buNone/>
            </a:pPr>
            <a:endParaRPr lang="en-US" altLang="ja-JP" sz="2000" dirty="0"/>
          </a:p>
          <a:p>
            <a:pPr marL="0" indent="0">
              <a:lnSpc>
                <a:spcPct val="110000"/>
              </a:lnSpc>
              <a:buNone/>
            </a:pPr>
            <a:endParaRPr lang="en-US" altLang="ja-JP" sz="2000" dirty="0"/>
          </a:p>
          <a:p>
            <a:pPr marL="0" indent="0">
              <a:lnSpc>
                <a:spcPct val="110000"/>
              </a:lnSpc>
              <a:buNone/>
            </a:pPr>
            <a:r>
              <a:rPr lang="en-US" altLang="ja-JP" sz="2000" dirty="0"/>
              <a:t>[SQL</a:t>
            </a:r>
            <a:r>
              <a:rPr lang="ja-JP" altLang="en-US" sz="2000" dirty="0"/>
              <a:t>の実行（カーソルを利用）</a:t>
            </a:r>
            <a:r>
              <a:rPr lang="en-US" altLang="ja-JP" sz="2000" dirty="0"/>
              <a:t>]</a:t>
            </a:r>
          </a:p>
          <a:p>
            <a:pPr marL="0" indent="0">
              <a:lnSpc>
                <a:spcPct val="110000"/>
              </a:lnSpc>
              <a:buNone/>
            </a:pPr>
            <a:r>
              <a:rPr lang="en-US" altLang="ja-JP" sz="2000" dirty="0"/>
              <a:t>[SQL</a:t>
            </a:r>
            <a:r>
              <a:rPr lang="ja-JP" altLang="en-US" sz="2000" dirty="0"/>
              <a:t>の実行（カーソルを利用）</a:t>
            </a:r>
            <a:r>
              <a:rPr lang="en-US" altLang="ja-JP" sz="2000" dirty="0"/>
              <a:t>]</a:t>
            </a:r>
          </a:p>
          <a:p>
            <a:pPr marL="0" indent="0">
              <a:lnSpc>
                <a:spcPct val="110000"/>
              </a:lnSpc>
              <a:buNone/>
            </a:pPr>
            <a:r>
              <a:rPr kumimoji="1" lang="en-US" altLang="ja-JP" sz="2000" dirty="0"/>
              <a:t>[SQL</a:t>
            </a:r>
            <a:r>
              <a:rPr kumimoji="1" lang="ja-JP" altLang="en-US" sz="2000" dirty="0"/>
              <a:t>で取得されたデータを</a:t>
            </a:r>
            <a:r>
              <a:rPr kumimoji="1" lang="en-US" altLang="ja-JP" sz="2000" dirty="0"/>
              <a:t>Python</a:t>
            </a:r>
            <a:r>
              <a:rPr kumimoji="1" lang="ja-JP" altLang="en-US" sz="2000" dirty="0"/>
              <a:t>で処理</a:t>
            </a:r>
            <a:r>
              <a:rPr lang="en-US" altLang="ja-JP" sz="2000" dirty="0"/>
              <a:t>]</a:t>
            </a:r>
          </a:p>
          <a:p>
            <a:pPr marL="0" indent="0">
              <a:lnSpc>
                <a:spcPct val="110000"/>
              </a:lnSpc>
              <a:buNone/>
            </a:pPr>
            <a:r>
              <a:rPr kumimoji="1" lang="en-US" altLang="ja-JP" sz="2000" dirty="0"/>
              <a:t>[</a:t>
            </a:r>
            <a:r>
              <a:rPr kumimoji="1" lang="ja-JP" altLang="en-US" sz="2000" dirty="0"/>
              <a:t>データベースへの接続を閉じる</a:t>
            </a:r>
            <a:r>
              <a:rPr kumimoji="1" lang="en-US" altLang="ja-JP" sz="2000" dirty="0"/>
              <a:t>]</a:t>
            </a:r>
          </a:p>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60D9D22-8900-42C8-E277-DCF70C9AE59C}"/>
              </a:ext>
            </a:extLst>
          </p:cNvPr>
          <p:cNvPicPr>
            <a:picLocks noChangeAspect="1"/>
          </p:cNvPicPr>
          <p:nvPr/>
        </p:nvPicPr>
        <p:blipFill>
          <a:blip r:embed="rId2"/>
          <a:stretch>
            <a:fillRect/>
          </a:stretch>
        </p:blipFill>
        <p:spPr>
          <a:xfrm>
            <a:off x="3727226" y="5935930"/>
            <a:ext cx="4669078" cy="922070"/>
          </a:xfrm>
          <a:prstGeom prst="rect">
            <a:avLst/>
          </a:prstGeom>
        </p:spPr>
      </p:pic>
    </p:spTree>
    <p:extLst>
      <p:ext uri="{BB962C8B-B14F-4D97-AF65-F5344CB8AC3E}">
        <p14:creationId xmlns:p14="http://schemas.microsoft.com/office/powerpoint/2010/main" val="105969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latin typeface="メイリオ" panose="020B0604030504040204" pitchFamily="50" charset="-128"/>
              </a:rPr>
              <a:t>JSON </a:t>
            </a:r>
            <a:r>
              <a:rPr kumimoji="1" lang="ja-JP" altLang="en-US" dirty="0">
                <a:latin typeface="メイリオ" panose="020B0604030504040204" pitchFamily="50" charset="-128"/>
              </a:rPr>
              <a:t>のデータ型と</a:t>
            </a:r>
            <a:r>
              <a:rPr lang="ja-JP" altLang="en-US" dirty="0">
                <a:latin typeface="メイリオ" panose="020B0604030504040204" pitchFamily="50" charset="-128"/>
              </a:rPr>
              <a:t>その例</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a:xfrm>
            <a:off x="481263" y="1136640"/>
            <a:ext cx="8461208" cy="2981030"/>
          </a:xfrm>
        </p:spPr>
        <p:txBody>
          <a:bodyPr>
            <a:normAutofit/>
          </a:bodyPr>
          <a:lstStyle/>
          <a:p>
            <a:r>
              <a:rPr kumimoji="1" lang="ja-JP" altLang="en-US" dirty="0">
                <a:latin typeface="メイリオ" panose="020B0604030504040204" pitchFamily="50" charset="-128"/>
              </a:rPr>
              <a:t>配列</a:t>
            </a:r>
            <a:r>
              <a:rPr kumimoji="1" lang="en-US" altLang="ja-JP" dirty="0">
                <a:latin typeface="メイリオ" panose="020B0604030504040204" pitchFamily="50" charset="-128"/>
              </a:rPr>
              <a:t>		</a:t>
            </a:r>
            <a:r>
              <a:rPr kumimoji="1" lang="ja-JP" altLang="en-US" dirty="0">
                <a:solidFill>
                  <a:schemeClr val="accent6">
                    <a:lumMod val="75000"/>
                  </a:schemeClr>
                </a:solidFill>
                <a:latin typeface="メイリオ" panose="020B0604030504040204" pitchFamily="50" charset="-128"/>
              </a:rPr>
              <a:t>例 </a:t>
            </a:r>
            <a:r>
              <a:rPr kumimoji="1" lang="en-US" altLang="ja-JP" dirty="0">
                <a:solidFill>
                  <a:schemeClr val="accent6">
                    <a:lumMod val="75000"/>
                  </a:schemeClr>
                </a:solidFill>
                <a:latin typeface="メイリオ" panose="020B0604030504040204" pitchFamily="50" charset="-128"/>
              </a:rPr>
              <a:t>[1, 2, 3]</a:t>
            </a:r>
          </a:p>
          <a:p>
            <a:r>
              <a:rPr kumimoji="1" lang="ja-JP" altLang="en-US" dirty="0">
                <a:latin typeface="メイリオ" panose="020B0604030504040204" pitchFamily="50" charset="-128"/>
              </a:rPr>
              <a:t>数値</a:t>
            </a:r>
            <a:r>
              <a:rPr kumimoji="1" lang="en-US" altLang="ja-JP" dirty="0">
                <a:latin typeface="メイリオ" panose="020B0604030504040204" pitchFamily="50" charset="-128"/>
              </a:rPr>
              <a:t>		</a:t>
            </a:r>
            <a:r>
              <a:rPr kumimoji="1" lang="ja-JP" altLang="en-US" dirty="0">
                <a:solidFill>
                  <a:schemeClr val="accent6">
                    <a:lumMod val="75000"/>
                  </a:schemeClr>
                </a:solidFill>
                <a:latin typeface="メイリオ" panose="020B0604030504040204" pitchFamily="50" charset="-128"/>
              </a:rPr>
              <a:t>例 </a:t>
            </a:r>
            <a:r>
              <a:rPr lang="en-US" altLang="ja-JP" dirty="0">
                <a:solidFill>
                  <a:schemeClr val="accent6">
                    <a:lumMod val="75000"/>
                  </a:schemeClr>
                </a:solidFill>
                <a:latin typeface="メイリオ" panose="020B0604030504040204" pitchFamily="50" charset="-128"/>
              </a:rPr>
              <a:t>4.56</a:t>
            </a:r>
            <a:endParaRPr kumimoji="1" lang="en-US" altLang="ja-JP" dirty="0">
              <a:solidFill>
                <a:schemeClr val="accent6">
                  <a:lumMod val="75000"/>
                </a:schemeClr>
              </a:solidFill>
              <a:latin typeface="メイリオ" panose="020B0604030504040204" pitchFamily="50" charset="-128"/>
            </a:endParaRPr>
          </a:p>
          <a:p>
            <a:r>
              <a:rPr lang="ja-JP" altLang="en-US" dirty="0">
                <a:latin typeface="メイリオ" panose="020B0604030504040204" pitchFamily="50" charset="-128"/>
              </a:rPr>
              <a:t>文字列</a:t>
            </a:r>
            <a:r>
              <a:rPr lang="en-US" altLang="ja-JP" dirty="0">
                <a:latin typeface="メイリオ" panose="020B0604030504040204" pitchFamily="50" charset="-128"/>
              </a:rPr>
              <a:t>		</a:t>
            </a:r>
            <a:r>
              <a:rPr lang="ja-JP" altLang="en-US" dirty="0">
                <a:solidFill>
                  <a:schemeClr val="accent6">
                    <a:lumMod val="75000"/>
                  </a:schemeClr>
                </a:solidFill>
                <a:latin typeface="メイリオ" panose="020B0604030504040204" pitchFamily="50" charset="-128"/>
              </a:rPr>
              <a:t>例 </a:t>
            </a:r>
            <a:r>
              <a:rPr lang="en-US" altLang="ja-JP" dirty="0">
                <a:solidFill>
                  <a:schemeClr val="accent6">
                    <a:lumMod val="75000"/>
                  </a:schemeClr>
                </a:solidFill>
                <a:latin typeface="メイリオ" panose="020B0604030504040204" pitchFamily="50" charset="-128"/>
              </a:rPr>
              <a:t>"hello"	※</a:t>
            </a:r>
            <a:r>
              <a:rPr lang="ja-JP" altLang="en-US" dirty="0">
                <a:solidFill>
                  <a:schemeClr val="accent6">
                    <a:lumMod val="75000"/>
                  </a:schemeClr>
                </a:solidFill>
                <a:latin typeface="メイリオ" panose="020B0604030504040204" pitchFamily="50" charset="-128"/>
              </a:rPr>
              <a:t> </a:t>
            </a:r>
            <a:r>
              <a:rPr lang="ja-JP" altLang="en-US" dirty="0">
                <a:latin typeface="メイリオ" panose="020B0604030504040204" pitchFamily="50" charset="-128"/>
              </a:rPr>
              <a:t>「</a:t>
            </a:r>
            <a:r>
              <a:rPr lang="en-US" altLang="ja-JP" dirty="0">
                <a:latin typeface="メイリオ" panose="020B0604030504040204" pitchFamily="50" charset="-128"/>
              </a:rPr>
              <a:t>"</a:t>
            </a:r>
            <a:r>
              <a:rPr lang="ja-JP" altLang="en-US" dirty="0">
                <a:latin typeface="メイリオ" panose="020B0604030504040204" pitchFamily="50" charset="-128"/>
              </a:rPr>
              <a:t>」で囲む</a:t>
            </a:r>
            <a:endParaRPr lang="en-US" altLang="ja-JP" dirty="0">
              <a:latin typeface="メイリオ" panose="020B0604030504040204" pitchFamily="50" charset="-128"/>
            </a:endParaRPr>
          </a:p>
          <a:p>
            <a:r>
              <a:rPr kumimoji="1" lang="ja-JP" altLang="en-US" dirty="0">
                <a:latin typeface="メイリオ" panose="020B0604030504040204" pitchFamily="50" charset="-128"/>
              </a:rPr>
              <a:t>ブール値 </a:t>
            </a:r>
            <a:r>
              <a:rPr lang="en-US" altLang="ja-JP" dirty="0">
                <a:latin typeface="メイリオ" panose="020B0604030504040204" pitchFamily="50" charset="-128"/>
              </a:rPr>
              <a:t>		</a:t>
            </a:r>
            <a:r>
              <a:rPr lang="en-US" altLang="ja-JP" dirty="0">
                <a:solidFill>
                  <a:schemeClr val="accent6">
                    <a:lumMod val="75000"/>
                  </a:schemeClr>
                </a:solidFill>
                <a:latin typeface="メイリオ" panose="020B0604030504040204" pitchFamily="50" charset="-128"/>
              </a:rPr>
              <a:t>true	false</a:t>
            </a:r>
          </a:p>
          <a:p>
            <a:r>
              <a:rPr kumimoji="1" lang="en-US" altLang="ja-JP" dirty="0">
                <a:latin typeface="メイリオ" panose="020B0604030504040204" pitchFamily="50" charset="-128"/>
              </a:rPr>
              <a:t>null</a:t>
            </a:r>
            <a:r>
              <a:rPr kumimoji="1" lang="ja-JP" altLang="en-US" dirty="0">
                <a:latin typeface="メイリオ" panose="020B0604030504040204" pitchFamily="50" charset="-128"/>
              </a:rPr>
              <a:t>値（存在しないことを示す）</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latin typeface="メイリオ" panose="020B0604030504040204" pitchFamily="50" charset="-128"/>
                <a:ea typeface="メイリオ" panose="020B0604030504040204" pitchFamily="50" charset="-128"/>
              </a:rPr>
              <a:t>26</a:t>
            </a:fld>
            <a:endParaRPr kumimoji="1" lang="ja-JP" altLang="en-US">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874008" y="4811041"/>
            <a:ext cx="4493538"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キー</a:t>
            </a:r>
            <a:r>
              <a:rPr kumimoji="1" lang="ja-JP" altLang="en-US" sz="2800" dirty="0">
                <a:latin typeface="メイリオ" panose="020B0604030504040204" pitchFamily="50" charset="-128"/>
                <a:ea typeface="メイリオ" panose="020B0604030504040204" pitchFamily="50" charset="-128"/>
              </a:rPr>
              <a:t>　</a:t>
            </a:r>
            <a:r>
              <a:rPr kumimoji="1" lang="ja-JP" altLang="en-US" sz="2800" b="1" u="sng" dirty="0">
                <a:solidFill>
                  <a:srgbClr val="FF0000"/>
                </a:solidFill>
                <a:latin typeface="メイリオ" panose="020B0604030504040204" pitchFamily="50" charset="-128"/>
                <a:ea typeface="メイリオ" panose="020B0604030504040204" pitchFamily="50" charset="-128"/>
              </a:rPr>
              <a:t>必ず文字列である</a:t>
            </a:r>
            <a:endParaRPr kumimoji="1" lang="en-US" altLang="ja-JP" sz="2800" b="1" u="sng"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74008" y="5452063"/>
            <a:ext cx="8084264" cy="1384995"/>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値</a:t>
            </a:r>
            <a:r>
              <a:rPr kumimoji="1" lang="ja-JP" altLang="en-US" sz="2800" dirty="0">
                <a:latin typeface="メイリオ" panose="020B0604030504040204" pitchFamily="50" charset="-128"/>
                <a:ea typeface="メイリオ" panose="020B0604030504040204" pitchFamily="50" charset="-128"/>
              </a:rPr>
              <a:t>　　さまざまな</a:t>
            </a:r>
            <a:r>
              <a:rPr kumimoji="1" lang="ja-JP" altLang="en-US" sz="2800" b="1" dirty="0">
                <a:solidFill>
                  <a:srgbClr val="C00000"/>
                </a:solidFill>
                <a:latin typeface="メイリオ" panose="020B0604030504040204" pitchFamily="50" charset="-128"/>
                <a:ea typeface="メイリオ" panose="020B0604030504040204" pitchFamily="50" charset="-128"/>
              </a:rPr>
              <a:t>データ型</a:t>
            </a:r>
            <a:r>
              <a:rPr kumimoji="1" lang="ja-JP" altLang="en-US" sz="2800" dirty="0">
                <a:latin typeface="メイリオ" panose="020B0604030504040204" pitchFamily="50" charset="-128"/>
                <a:ea typeface="メイリオ" panose="020B0604030504040204" pitchFamily="50" charset="-128"/>
              </a:rPr>
              <a:t>を取ることができ、</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a:t>
            </a:r>
            <a:r>
              <a:rPr kumimoji="1" lang="en-US" altLang="ja-JP" sz="2800" b="1" dirty="0">
                <a:solidFill>
                  <a:srgbClr val="C00000"/>
                </a:solidFill>
                <a:latin typeface="メイリオ" panose="020B0604030504040204" pitchFamily="50" charset="-128"/>
                <a:ea typeface="メイリオ" panose="020B0604030504040204" pitchFamily="50" charset="-128"/>
              </a:rPr>
              <a:t>JSON </a:t>
            </a:r>
            <a:r>
              <a:rPr kumimoji="1" lang="ja-JP" altLang="en-US" sz="2800" b="1" dirty="0">
                <a:solidFill>
                  <a:srgbClr val="C00000"/>
                </a:solidFill>
                <a:latin typeface="メイリオ" panose="020B0604030504040204" pitchFamily="50" charset="-128"/>
                <a:ea typeface="メイリオ" panose="020B0604030504040204" pitchFamily="50" charset="-128"/>
              </a:rPr>
              <a:t>オブジェクト</a:t>
            </a:r>
            <a:r>
              <a:rPr kumimoji="1" lang="ja-JP" altLang="en-US" sz="2800" dirty="0">
                <a:latin typeface="メイリオ" panose="020B0604030504040204" pitchFamily="50" charset="-128"/>
                <a:ea typeface="メイリオ" panose="020B0604030504040204" pitchFamily="50" charset="-128"/>
              </a:rPr>
              <a:t>を値とすることも</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できる</a:t>
            </a:r>
            <a:endParaRPr kumimoji="1" lang="en-US" altLang="ja-JP" sz="28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2321661" y="4091613"/>
            <a:ext cx="4780411" cy="461665"/>
          </a:xfrm>
          <a:prstGeom prst="rect">
            <a:avLst/>
          </a:prstGeom>
          <a:ln>
            <a:solidFill>
              <a:schemeClr val="accent1"/>
            </a:solidFill>
          </a:ln>
        </p:spPr>
        <p:txBody>
          <a:bodyPr wrap="none">
            <a:spAutoFit/>
          </a:bodyPr>
          <a:lstStyle/>
          <a:p>
            <a:r>
              <a:rPr lang="en-US" altLang="ja-JP" sz="2400" dirty="0">
                <a:latin typeface="メイリオ" panose="020B0604030504040204" pitchFamily="50" charset="-128"/>
                <a:ea typeface="メイリオ" panose="020B0604030504040204" pitchFamily="50" charset="-128"/>
              </a:rPr>
              <a:t>{"name": "apple", "price": 10}</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941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JSON </a:t>
            </a:r>
            <a:r>
              <a:rPr kumimoji="1" lang="ja-JP" altLang="en-US" dirty="0"/>
              <a:t>とデータベースの連携</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lang="en-US" altLang="ja-JP" sz="2400" b="1" dirty="0">
                <a:solidFill>
                  <a:srgbClr val="C00000"/>
                </a:solidFill>
              </a:rPr>
              <a:t>JSON</a:t>
            </a:r>
            <a:r>
              <a:rPr lang="en-US" altLang="ja-JP" sz="2400" dirty="0"/>
              <a:t> </a:t>
            </a:r>
            <a:r>
              <a:rPr lang="ja-JP" altLang="en-US" sz="2400" dirty="0"/>
              <a:t>は、</a:t>
            </a:r>
            <a:r>
              <a:rPr lang="ja-JP" altLang="en-US" sz="2400" b="1" dirty="0"/>
              <a:t>柔軟なデータ構造</a:t>
            </a:r>
            <a:r>
              <a:rPr lang="ja-JP" altLang="en-US" sz="2400" dirty="0"/>
              <a:t>をもちつつ、</a:t>
            </a:r>
            <a:r>
              <a:rPr lang="ja-JP" altLang="en-US" sz="2400" b="1" dirty="0"/>
              <a:t>人間が読みやすい</a:t>
            </a:r>
            <a:r>
              <a:rPr lang="ja-JP" altLang="en-US" sz="2400" dirty="0"/>
              <a:t>形式である</a:t>
            </a:r>
            <a:endParaRPr lang="en-US" altLang="ja-JP" sz="2400" dirty="0"/>
          </a:p>
          <a:p>
            <a:r>
              <a:rPr lang="ja-JP" altLang="en-US" sz="2400" dirty="0"/>
              <a:t>データベースから取り出したデータを </a:t>
            </a:r>
            <a:r>
              <a:rPr lang="en-US" altLang="ja-JP" sz="2400" dirty="0"/>
              <a:t>JSON </a:t>
            </a:r>
            <a:r>
              <a:rPr lang="ja-JP" altLang="en-US" sz="2400" dirty="0"/>
              <a:t>形式で出力したり、</a:t>
            </a:r>
            <a:r>
              <a:rPr lang="en-US" altLang="ja-JP" sz="2400" dirty="0"/>
              <a:t>JSON</a:t>
            </a:r>
            <a:r>
              <a:rPr lang="ja-JP" altLang="en-US" sz="2400" dirty="0"/>
              <a:t>形式のデータをデータベースに格納したりすることが可能（</a:t>
            </a:r>
            <a:r>
              <a:rPr lang="en-US" altLang="ja-JP" sz="2400" b="1" dirty="0"/>
              <a:t>JSON</a:t>
            </a:r>
            <a:r>
              <a:rPr lang="ja-JP" altLang="en-US" sz="2400" b="1" dirty="0"/>
              <a:t>とデータベースの連携</a:t>
            </a:r>
            <a:r>
              <a:rPr lang="ja-JP" altLang="en-US" sz="2400" dirty="0"/>
              <a:t>）</a:t>
            </a:r>
            <a:endParaRPr lang="en-US" altLang="ja-JP" sz="2400" dirty="0"/>
          </a:p>
          <a:p>
            <a:r>
              <a:rPr lang="en-US" altLang="ja-JP" sz="2400" dirty="0"/>
              <a:t>JSON</a:t>
            </a:r>
            <a:r>
              <a:rPr lang="ja-JP" altLang="en-US" sz="2400" dirty="0"/>
              <a:t>とデータベースの連携は、データ活用の柔軟性と効率性の向上させる</a:t>
            </a:r>
            <a:endParaRPr lang="en-US" altLang="ja-JP" sz="2400" dirty="0"/>
          </a:p>
          <a:p>
            <a:endParaRPr lang="en-US" altLang="ja-JP" sz="2400" dirty="0"/>
          </a:p>
          <a:p>
            <a:pPr marL="0" indent="0">
              <a:buNone/>
            </a:pPr>
            <a:r>
              <a:rPr lang="ja-JP" altLang="en-US" sz="2400" dirty="0"/>
              <a:t>これらの技術を</a:t>
            </a:r>
            <a:r>
              <a:rPr lang="ja-JP" altLang="en-US" sz="2400" b="1" dirty="0"/>
              <a:t>理解</a:t>
            </a:r>
            <a:r>
              <a:rPr lang="ja-JP" altLang="en-US" sz="2400" dirty="0"/>
              <a:t>し、</a:t>
            </a:r>
            <a:r>
              <a:rPr lang="ja-JP" altLang="en-US" sz="2400" b="1" dirty="0"/>
              <a:t>実践する能力を磨くこと</a:t>
            </a:r>
            <a:r>
              <a:rPr lang="ja-JP" altLang="en-US" sz="2400" dirty="0"/>
              <a:t>は、</a:t>
            </a:r>
            <a:r>
              <a:rPr lang="ja-JP" altLang="en-US" sz="2400" b="1" dirty="0"/>
              <a:t>将来的に大きな利点になる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4247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7-4 </a:t>
            </a:r>
            <a:r>
              <a:rPr lang="ja-JP" altLang="en-US" dirty="0"/>
              <a:t>データベースの種類と</a:t>
            </a:r>
            <a:br>
              <a:rPr lang="en-US" altLang="ja-JP" dirty="0"/>
            </a:br>
            <a:r>
              <a:rPr lang="en-US" altLang="ja-JP" dirty="0"/>
              <a:t>NoSQL</a:t>
            </a:r>
            <a:r>
              <a:rPr lang="ja-JP" altLang="en-US" dirty="0"/>
              <a:t> データベース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28</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89669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データベースシステムの種類①</a:t>
            </a:r>
            <a:endParaRPr lang="en-US" dirty="0"/>
          </a:p>
        </p:txBody>
      </p:sp>
      <p:sp>
        <p:nvSpPr>
          <p:cNvPr id="3" name="Content Placeholder 2"/>
          <p:cNvSpPr>
            <a:spLocks noGrp="1"/>
          </p:cNvSpPr>
          <p:nvPr>
            <p:ph idx="1"/>
          </p:nvPr>
        </p:nvSpPr>
        <p:spPr>
          <a:xfrm>
            <a:off x="111164" y="870729"/>
            <a:ext cx="8732921" cy="5850747"/>
          </a:xfrm>
        </p:spPr>
        <p:txBody>
          <a:bodyPr>
            <a:normAutofit/>
          </a:bodyPr>
          <a:lstStyle/>
          <a:p>
            <a:pPr marL="457200" lvl="1" indent="0">
              <a:buNone/>
            </a:pPr>
            <a:r>
              <a:rPr lang="ja-JP" altLang="en-US" dirty="0"/>
              <a:t>〇 </a:t>
            </a:r>
            <a:r>
              <a:rPr lang="ja-JP" altLang="en-US" b="1" dirty="0">
                <a:solidFill>
                  <a:srgbClr val="C00000"/>
                </a:solidFill>
              </a:rPr>
              <a:t>リレーショナルデータベースシステム　</a:t>
            </a:r>
            <a:r>
              <a:rPr lang="en-US" altLang="ja-JP" b="1" dirty="0">
                <a:solidFill>
                  <a:srgbClr val="C00000"/>
                </a:solidFill>
              </a:rPr>
              <a:t>SQL</a:t>
            </a:r>
            <a:r>
              <a:rPr lang="ja-JP" altLang="en-US" b="1" dirty="0">
                <a:solidFill>
                  <a:srgbClr val="C00000"/>
                </a:solidFill>
              </a:rPr>
              <a:t>を使用</a:t>
            </a:r>
            <a:endParaRPr lang="en-US" altLang="ja-JP" b="1" dirty="0">
              <a:solidFill>
                <a:srgbClr val="C00000"/>
              </a:solidFill>
            </a:endParaRPr>
          </a:p>
          <a:p>
            <a:pPr marL="457200" lvl="1" indent="0">
              <a:buNone/>
            </a:pPr>
            <a:endParaRPr lang="en-US" dirty="0"/>
          </a:p>
          <a:p>
            <a:pPr marL="457200" lvl="1" indent="0">
              <a:buNone/>
            </a:pPr>
            <a:endParaRPr lang="en-US" dirty="0"/>
          </a:p>
          <a:p>
            <a:pPr marL="457200" lvl="1" indent="0">
              <a:buNone/>
            </a:pPr>
            <a:endParaRPr 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29</a:t>
            </a:fld>
            <a:endParaRPr kumimoji="1" lang="ja-JP" altLang="en-US"/>
          </a:p>
        </p:txBody>
      </p:sp>
      <p:sp>
        <p:nvSpPr>
          <p:cNvPr id="5" name="テキスト ボックス 4">
            <a:extLst>
              <a:ext uri="{FF2B5EF4-FFF2-40B4-BE49-F238E27FC236}">
                <a16:creationId xmlns:a16="http://schemas.microsoft.com/office/drawing/2014/main" id="{948681A0-960A-4CFE-914C-690FECD8FE44}"/>
              </a:ext>
            </a:extLst>
          </p:cNvPr>
          <p:cNvSpPr txBox="1">
            <a:spLocks noChangeArrowheads="1"/>
          </p:cNvSpPr>
          <p:nvPr/>
        </p:nvSpPr>
        <p:spPr bwMode="auto">
          <a:xfrm>
            <a:off x="4702528" y="153956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b="1" dirty="0">
                <a:solidFill>
                  <a:srgbClr val="C00000"/>
                </a:solidFill>
                <a:latin typeface="Calibri" panose="020F0502020204030204" pitchFamily="34" charset="0"/>
              </a:rPr>
              <a:t>テーブル</a:t>
            </a:r>
            <a:endParaRPr lang="ja-JP" altLang="en-US" sz="2400" dirty="0">
              <a:solidFill>
                <a:prstClr val="black"/>
              </a:solidFill>
              <a:latin typeface="Calibri" panose="020F0502020204030204" pitchFamily="34" charset="0"/>
            </a:endParaRPr>
          </a:p>
        </p:txBody>
      </p:sp>
      <p:pic>
        <p:nvPicPr>
          <p:cNvPr id="6" name="図 11">
            <a:extLst>
              <a:ext uri="{FF2B5EF4-FFF2-40B4-BE49-F238E27FC236}">
                <a16:creationId xmlns:a16="http://schemas.microsoft.com/office/drawing/2014/main" id="{60B56592-3772-43E4-8907-C680F8C9AD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850" y="1438214"/>
            <a:ext cx="2555081" cy="6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8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7-1 </a:t>
            </a:r>
            <a:r>
              <a:rPr lang="ja-JP" altLang="en-US" dirty="0"/>
              <a:t>データベース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796488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データベースシステムの種類②</a:t>
            </a:r>
            <a:endParaRPr lang="en-US" dirty="0"/>
          </a:p>
        </p:txBody>
      </p:sp>
      <p:sp>
        <p:nvSpPr>
          <p:cNvPr id="3" name="Content Placeholder 2"/>
          <p:cNvSpPr>
            <a:spLocks noGrp="1"/>
          </p:cNvSpPr>
          <p:nvPr>
            <p:ph idx="1"/>
          </p:nvPr>
        </p:nvSpPr>
        <p:spPr>
          <a:xfrm>
            <a:off x="185988" y="575249"/>
            <a:ext cx="8732921" cy="5850747"/>
          </a:xfrm>
        </p:spPr>
        <p:txBody>
          <a:bodyPr>
            <a:noAutofit/>
          </a:bodyPr>
          <a:lstStyle/>
          <a:p>
            <a:pPr marL="457200" lvl="1" indent="0">
              <a:buNone/>
            </a:pPr>
            <a:r>
              <a:rPr lang="ja-JP" altLang="en-US" dirty="0"/>
              <a:t>〇 </a:t>
            </a:r>
            <a:r>
              <a:rPr lang="en-US" altLang="ja-JP" dirty="0"/>
              <a:t>SQL </a:t>
            </a:r>
            <a:r>
              <a:rPr lang="ja-JP" altLang="en-US" dirty="0"/>
              <a:t>を使用しない </a:t>
            </a:r>
            <a:r>
              <a:rPr lang="en-US" altLang="ja-JP" dirty="0"/>
              <a:t>NoSQL </a:t>
            </a:r>
            <a:r>
              <a:rPr lang="ja-JP" altLang="en-US" dirty="0"/>
              <a:t>データベース</a:t>
            </a:r>
            <a:endParaRPr lang="en-US" altLang="ja-JP" dirty="0"/>
          </a:p>
          <a:p>
            <a:pPr marL="457200" lvl="1" indent="0">
              <a:buNone/>
            </a:pPr>
            <a:r>
              <a:rPr lang="en-US" altLang="ja-JP" dirty="0"/>
              <a:t>NoSQL </a:t>
            </a:r>
            <a:r>
              <a:rPr lang="ja-JP" altLang="en-US" dirty="0"/>
              <a:t>データベースは、伝統的なリレーショナルデータベースとは違い、</a:t>
            </a:r>
            <a:r>
              <a:rPr lang="ja-JP" altLang="en-US" b="1" dirty="0"/>
              <a:t>スキーマ（テーブル定義）を持たない</a:t>
            </a:r>
            <a:r>
              <a:rPr lang="ja-JP" altLang="en-US" dirty="0"/>
              <a:t>。</a:t>
            </a:r>
            <a:r>
              <a:rPr lang="ja-JP" altLang="en-US" b="1" dirty="0"/>
              <a:t>大量データを効率よく処理する</a:t>
            </a:r>
            <a:r>
              <a:rPr lang="ja-JP" altLang="en-US" dirty="0"/>
              <a:t>ことを目指している。</a:t>
            </a:r>
            <a:endParaRPr lang="en-US" altLang="ja-JP" dirty="0"/>
          </a:p>
          <a:p>
            <a:pPr marL="457200" lvl="1" indent="0">
              <a:buNone/>
            </a:pPr>
            <a:r>
              <a:rPr lang="ja-JP" altLang="en-US" dirty="0"/>
              <a:t>① </a:t>
            </a:r>
            <a:r>
              <a:rPr lang="ja-JP" altLang="en-US" b="1" dirty="0">
                <a:solidFill>
                  <a:srgbClr val="C00000"/>
                </a:solidFill>
              </a:rPr>
              <a:t>ドキュメント指向</a:t>
            </a:r>
            <a:r>
              <a:rPr lang="ja-JP" altLang="en-US" dirty="0"/>
              <a:t>の</a:t>
            </a:r>
            <a:r>
              <a:rPr lang="ja-JP" altLang="en-US" b="1" dirty="0">
                <a:solidFill>
                  <a:srgbClr val="C00000"/>
                </a:solidFill>
              </a:rPr>
              <a:t>データベース</a:t>
            </a:r>
            <a:endParaRPr lang="en-US" altLang="ja-JP" b="1" dirty="0">
              <a:solidFill>
                <a:srgbClr val="C00000"/>
              </a:solidFill>
            </a:endParaRPr>
          </a:p>
          <a:p>
            <a:pPr marL="457200" lvl="1" indent="0">
              <a:buNone/>
            </a:pPr>
            <a:r>
              <a:rPr lang="ja-JP" altLang="en-US" dirty="0"/>
              <a:t>　　</a:t>
            </a:r>
            <a:r>
              <a:rPr lang="en-US" altLang="ja-JP" dirty="0"/>
              <a:t>JSON, XML</a:t>
            </a:r>
            <a:r>
              <a:rPr lang="ja-JP" altLang="en-US" dirty="0"/>
              <a:t>などの</a:t>
            </a:r>
            <a:r>
              <a:rPr lang="ja-JP" altLang="en-US" b="1" dirty="0">
                <a:solidFill>
                  <a:srgbClr val="C00000"/>
                </a:solidFill>
              </a:rPr>
              <a:t>ドキュメント</a:t>
            </a:r>
            <a:r>
              <a:rPr lang="ja-JP" altLang="en-US" dirty="0"/>
              <a:t>に特化．</a:t>
            </a: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r>
              <a:rPr lang="ja-JP" altLang="en-US" b="1" dirty="0"/>
              <a:t>② </a:t>
            </a:r>
            <a:r>
              <a:rPr lang="ja-JP" altLang="en-US" b="1" dirty="0">
                <a:solidFill>
                  <a:srgbClr val="C00000"/>
                </a:solidFill>
              </a:rPr>
              <a:t>キー・バリュー形式</a:t>
            </a:r>
            <a:r>
              <a:rPr lang="ja-JP" altLang="en-US" dirty="0"/>
              <a:t>の</a:t>
            </a:r>
            <a:r>
              <a:rPr lang="ja-JP" altLang="en-US" b="1" dirty="0">
                <a:solidFill>
                  <a:srgbClr val="C00000"/>
                </a:solidFill>
              </a:rPr>
              <a:t>データベース</a:t>
            </a: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b="1" dirty="0"/>
          </a:p>
          <a:p>
            <a:pPr marL="457200" lvl="1" indent="0">
              <a:buNone/>
            </a:pPr>
            <a:r>
              <a:rPr lang="ja-JP" altLang="en-US" b="1" dirty="0"/>
              <a:t>③ </a:t>
            </a:r>
            <a:r>
              <a:rPr lang="ja-JP" altLang="en-US" b="1" dirty="0">
                <a:solidFill>
                  <a:srgbClr val="C00000"/>
                </a:solidFill>
              </a:rPr>
              <a:t>グラフ（ノードとエッジ）形式</a:t>
            </a:r>
            <a:r>
              <a:rPr lang="ja-JP" altLang="en-US" dirty="0"/>
              <a:t>の</a:t>
            </a:r>
            <a:r>
              <a:rPr lang="ja-JP" altLang="en-US" b="1" dirty="0">
                <a:solidFill>
                  <a:srgbClr val="C00000"/>
                </a:solidFill>
              </a:rPr>
              <a:t>データベース</a:t>
            </a:r>
            <a:endParaRPr lang="en-US" altLang="ja-JP" dirty="0"/>
          </a:p>
          <a:p>
            <a:pPr marL="457200" lvl="1" indent="0">
              <a:buNone/>
            </a:pPr>
            <a:r>
              <a:rPr lang="ja-JP" altLang="en-US" b="1" dirty="0"/>
              <a:t>④ </a:t>
            </a:r>
            <a:r>
              <a:rPr lang="ja-JP" altLang="en-US" b="1" dirty="0">
                <a:solidFill>
                  <a:srgbClr val="C00000"/>
                </a:solidFill>
              </a:rPr>
              <a:t>カラム指向</a:t>
            </a:r>
            <a:r>
              <a:rPr lang="ja-JP" altLang="en-US" dirty="0"/>
              <a:t>の</a:t>
            </a:r>
            <a:r>
              <a:rPr lang="ja-JP" altLang="en-US" b="1" dirty="0">
                <a:solidFill>
                  <a:srgbClr val="C00000"/>
                </a:solidFill>
              </a:rPr>
              <a:t>データベース</a:t>
            </a:r>
            <a:endParaRPr lang="en-US" altLang="ja-JP" dirty="0"/>
          </a:p>
          <a:p>
            <a:pPr marL="457200" lvl="1" indent="0">
              <a:buNone/>
            </a:pPr>
            <a:endParaRPr lang="en-US" altLang="ja-JP"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30</a:t>
            </a:fld>
            <a:endParaRPr kumimoji="1" lang="ja-JP" altLang="en-US"/>
          </a:p>
        </p:txBody>
      </p:sp>
      <p:pic>
        <p:nvPicPr>
          <p:cNvPr id="7" name="図 6">
            <a:extLst>
              <a:ext uri="{FF2B5EF4-FFF2-40B4-BE49-F238E27FC236}">
                <a16:creationId xmlns:a16="http://schemas.microsoft.com/office/drawing/2014/main" id="{88AEE692-5530-419B-8BC1-25F8AC39A474}"/>
              </a:ext>
            </a:extLst>
          </p:cNvPr>
          <p:cNvPicPr>
            <a:picLocks noChangeAspect="1"/>
          </p:cNvPicPr>
          <p:nvPr/>
        </p:nvPicPr>
        <p:blipFill>
          <a:blip r:embed="rId2"/>
          <a:stretch>
            <a:fillRect/>
          </a:stretch>
        </p:blipFill>
        <p:spPr>
          <a:xfrm>
            <a:off x="1542058" y="2957022"/>
            <a:ext cx="1946899" cy="1273861"/>
          </a:xfrm>
          <a:prstGeom prst="rect">
            <a:avLst/>
          </a:prstGeom>
        </p:spPr>
      </p:pic>
      <p:sp>
        <p:nvSpPr>
          <p:cNvPr id="9" name="テキスト ボックス 4">
            <a:extLst>
              <a:ext uri="{FF2B5EF4-FFF2-40B4-BE49-F238E27FC236}">
                <a16:creationId xmlns:a16="http://schemas.microsoft.com/office/drawing/2014/main" id="{50F136B8-7D68-4CDA-81FF-CF321D73F000}"/>
              </a:ext>
            </a:extLst>
          </p:cNvPr>
          <p:cNvSpPr txBox="1">
            <a:spLocks noChangeArrowheads="1"/>
          </p:cNvSpPr>
          <p:nvPr/>
        </p:nvSpPr>
        <p:spPr bwMode="auto">
          <a:xfrm>
            <a:off x="5574510" y="5106194"/>
            <a:ext cx="29546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b="1" dirty="0">
                <a:solidFill>
                  <a:srgbClr val="C00000"/>
                </a:solidFill>
                <a:latin typeface="Calibri" panose="020F0502020204030204" pitchFamily="34" charset="0"/>
              </a:rPr>
              <a:t>データの形は、</a:t>
            </a:r>
            <a:endParaRPr lang="en-US" altLang="ja-JP" sz="2400" b="1" dirty="0">
              <a:solidFill>
                <a:srgbClr val="C00000"/>
              </a:solidFill>
              <a:latin typeface="Calibri" panose="020F0502020204030204" pitchFamily="34" charset="0"/>
            </a:endParaRPr>
          </a:p>
          <a:p>
            <a:pPr defTabSz="685800">
              <a:lnSpc>
                <a:spcPct val="100000"/>
              </a:lnSpc>
              <a:spcBef>
                <a:spcPct val="0"/>
              </a:spcBef>
              <a:buNone/>
              <a:defRPr/>
            </a:pPr>
            <a:r>
              <a:rPr lang="ja-JP" altLang="en-US" sz="2400" b="1" dirty="0">
                <a:solidFill>
                  <a:srgbClr val="C00000"/>
                </a:solidFill>
                <a:latin typeface="Calibri" panose="020F0502020204030204" pitchFamily="34" charset="0"/>
              </a:rPr>
              <a:t>キー　＋　バリュー</a:t>
            </a:r>
            <a:endParaRPr lang="ja-JP" altLang="en-US" sz="2400" b="1" dirty="0">
              <a:solidFill>
                <a:prstClr val="black"/>
              </a:solidFill>
              <a:latin typeface="Calibri" panose="020F0502020204030204" pitchFamily="34" charset="0"/>
            </a:endParaRPr>
          </a:p>
        </p:txBody>
      </p:sp>
      <p:sp>
        <p:nvSpPr>
          <p:cNvPr id="10" name="テキスト ボックス 9">
            <a:extLst>
              <a:ext uri="{FF2B5EF4-FFF2-40B4-BE49-F238E27FC236}">
                <a16:creationId xmlns:a16="http://schemas.microsoft.com/office/drawing/2014/main" id="{4EAEF264-B06F-4258-8B4E-35E0490EA3FC}"/>
              </a:ext>
            </a:extLst>
          </p:cNvPr>
          <p:cNvSpPr txBox="1"/>
          <p:nvPr/>
        </p:nvSpPr>
        <p:spPr>
          <a:xfrm>
            <a:off x="1567686" y="5184924"/>
            <a:ext cx="1518364" cy="461665"/>
          </a:xfrm>
          <a:prstGeom prst="rect">
            <a:avLst/>
          </a:prstGeom>
          <a:noFill/>
          <a:ln>
            <a:solidFill>
              <a:schemeClr val="accent1">
                <a:shade val="50000"/>
              </a:schemeClr>
            </a:solidFill>
          </a:ln>
        </p:spPr>
        <p:txBody>
          <a:bodyPr wrap="none">
            <a:spAutoFit/>
          </a:bodyPr>
          <a:lstStyle/>
          <a:p>
            <a:pPr defTabSz="685800">
              <a:defRPr/>
            </a:pPr>
            <a:r>
              <a:rPr kumimoji="1" lang="en-US" altLang="ja-JP" sz="2400" dirty="0">
                <a:solidFill>
                  <a:srgbClr val="7030A0"/>
                </a:solidFill>
                <a:latin typeface="Segoe UI"/>
                <a:ea typeface="メイリオ"/>
              </a:rPr>
              <a:t>45343430</a:t>
            </a:r>
            <a:endParaRPr kumimoji="1" lang="ja-JP" altLang="en-US" sz="2400" dirty="0">
              <a:solidFill>
                <a:srgbClr val="7030A0"/>
              </a:solidFill>
              <a:latin typeface="Segoe UI"/>
              <a:ea typeface="メイリオ"/>
            </a:endParaRPr>
          </a:p>
        </p:txBody>
      </p:sp>
      <p:sp>
        <p:nvSpPr>
          <p:cNvPr id="11" name="テキスト ボックス 4">
            <a:extLst>
              <a:ext uri="{FF2B5EF4-FFF2-40B4-BE49-F238E27FC236}">
                <a16:creationId xmlns:a16="http://schemas.microsoft.com/office/drawing/2014/main" id="{A193C02E-06D5-49F8-8012-0FFD2D00E56D}"/>
              </a:ext>
            </a:extLst>
          </p:cNvPr>
          <p:cNvSpPr txBox="1">
            <a:spLocks noChangeArrowheads="1"/>
          </p:cNvSpPr>
          <p:nvPr/>
        </p:nvSpPr>
        <p:spPr bwMode="auto">
          <a:xfrm>
            <a:off x="1435246" y="4719687"/>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dirty="0">
                <a:solidFill>
                  <a:prstClr val="black"/>
                </a:solidFill>
                <a:latin typeface="Calibri" panose="020F0502020204030204" pitchFamily="34" charset="0"/>
              </a:rPr>
              <a:t>キー（鍵）</a:t>
            </a:r>
          </a:p>
        </p:txBody>
      </p:sp>
      <p:sp>
        <p:nvSpPr>
          <p:cNvPr id="12" name="テキスト ボックス 11">
            <a:extLst>
              <a:ext uri="{FF2B5EF4-FFF2-40B4-BE49-F238E27FC236}">
                <a16:creationId xmlns:a16="http://schemas.microsoft.com/office/drawing/2014/main" id="{C847EE70-D543-4C49-8846-603CDA062A78}"/>
              </a:ext>
            </a:extLst>
          </p:cNvPr>
          <p:cNvSpPr txBox="1"/>
          <p:nvPr/>
        </p:nvSpPr>
        <p:spPr>
          <a:xfrm>
            <a:off x="3162578" y="5184924"/>
            <a:ext cx="1415772" cy="461665"/>
          </a:xfrm>
          <a:prstGeom prst="rect">
            <a:avLst/>
          </a:prstGeom>
          <a:noFill/>
          <a:ln>
            <a:solidFill>
              <a:schemeClr val="accent1">
                <a:shade val="50000"/>
              </a:schemeClr>
            </a:solidFill>
          </a:ln>
        </p:spPr>
        <p:txBody>
          <a:bodyPr wrap="none">
            <a:spAutoFit/>
          </a:bodyPr>
          <a:lstStyle/>
          <a:p>
            <a:pPr defTabSz="685800">
              <a:defRPr/>
            </a:pPr>
            <a:r>
              <a:rPr kumimoji="1" lang="ja-JP" altLang="en-US" sz="2400" dirty="0">
                <a:solidFill>
                  <a:srgbClr val="7030A0"/>
                </a:solidFill>
                <a:latin typeface="Segoe UI"/>
                <a:ea typeface="メイリオ"/>
              </a:rPr>
              <a:t>金子邦彦</a:t>
            </a:r>
          </a:p>
        </p:txBody>
      </p:sp>
      <p:sp>
        <p:nvSpPr>
          <p:cNvPr id="13" name="テキスト ボックス 4">
            <a:extLst>
              <a:ext uri="{FF2B5EF4-FFF2-40B4-BE49-F238E27FC236}">
                <a16:creationId xmlns:a16="http://schemas.microsoft.com/office/drawing/2014/main" id="{8192DB85-968B-4608-828A-B28E9F40100F}"/>
              </a:ext>
            </a:extLst>
          </p:cNvPr>
          <p:cNvSpPr txBox="1">
            <a:spLocks noChangeArrowheads="1"/>
          </p:cNvSpPr>
          <p:nvPr/>
        </p:nvSpPr>
        <p:spPr bwMode="auto">
          <a:xfrm>
            <a:off x="3205160" y="4723259"/>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a:solidFill>
                  <a:prstClr val="black"/>
                </a:solidFill>
                <a:latin typeface="Calibri" panose="020F0502020204030204" pitchFamily="34" charset="0"/>
              </a:rPr>
              <a:t>バリュー（値）</a:t>
            </a:r>
          </a:p>
        </p:txBody>
      </p:sp>
      <p:cxnSp>
        <p:nvCxnSpPr>
          <p:cNvPr id="14" name="直線コネクタ 13">
            <a:extLst>
              <a:ext uri="{FF2B5EF4-FFF2-40B4-BE49-F238E27FC236}">
                <a16:creationId xmlns:a16="http://schemas.microsoft.com/office/drawing/2014/main" id="{F771ABFE-DF54-407F-B168-87ADC3ED5BB0}"/>
              </a:ext>
            </a:extLst>
          </p:cNvPr>
          <p:cNvCxnSpPr/>
          <p:nvPr/>
        </p:nvCxnSpPr>
        <p:spPr>
          <a:xfrm flipH="1">
            <a:off x="2693737" y="5260082"/>
            <a:ext cx="5218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7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71965-FC1B-6926-C2C2-54E72F0F1C69}"/>
              </a:ext>
            </a:extLst>
          </p:cNvPr>
          <p:cNvSpPr>
            <a:spLocks noGrp="1"/>
          </p:cNvSpPr>
          <p:nvPr>
            <p:ph type="title"/>
          </p:nvPr>
        </p:nvSpPr>
        <p:spPr/>
        <p:txBody>
          <a:bodyPr>
            <a:normAutofit fontScale="90000"/>
          </a:bodyPr>
          <a:lstStyle/>
          <a:p>
            <a:r>
              <a:rPr kumimoji="1" lang="en-US" altLang="ja-JP" dirty="0" err="1"/>
              <a:t>TinyDB</a:t>
            </a:r>
            <a:endParaRPr kumimoji="1" lang="ja-JP" altLang="en-US" dirty="0"/>
          </a:p>
        </p:txBody>
      </p:sp>
      <p:sp>
        <p:nvSpPr>
          <p:cNvPr id="3" name="コンテンツ プレースホルダー 2">
            <a:extLst>
              <a:ext uri="{FF2B5EF4-FFF2-40B4-BE49-F238E27FC236}">
                <a16:creationId xmlns:a16="http://schemas.microsoft.com/office/drawing/2014/main" id="{4AADCFA7-6CA9-BF0A-F1E5-0055A3405885}"/>
              </a:ext>
            </a:extLst>
          </p:cNvPr>
          <p:cNvSpPr>
            <a:spLocks noGrp="1"/>
          </p:cNvSpPr>
          <p:nvPr>
            <p:ph idx="1"/>
          </p:nvPr>
        </p:nvSpPr>
        <p:spPr/>
        <p:txBody>
          <a:bodyPr/>
          <a:lstStyle/>
          <a:p>
            <a:r>
              <a:rPr kumimoji="1" lang="en-US" altLang="ja-JP" dirty="0"/>
              <a:t>Tiny DB </a:t>
            </a:r>
            <a:r>
              <a:rPr kumimoji="1" lang="ja-JP" altLang="en-US" dirty="0"/>
              <a:t>は、</a:t>
            </a:r>
            <a:r>
              <a:rPr kumimoji="1" lang="en-US" altLang="ja-JP" dirty="0"/>
              <a:t>Python </a:t>
            </a:r>
            <a:r>
              <a:rPr kumimoji="1" lang="ja-JP" altLang="en-US" dirty="0"/>
              <a:t>で実現された、ドキュメント指向のデータベースシステム．</a:t>
            </a:r>
            <a:r>
              <a:rPr kumimoji="1" lang="en-US" altLang="ja-JP" b="1" dirty="0"/>
              <a:t>NoSQL</a:t>
            </a:r>
            <a:r>
              <a:rPr kumimoji="1" lang="ja-JP" altLang="en-US" dirty="0"/>
              <a:t>の一種。</a:t>
            </a:r>
          </a:p>
        </p:txBody>
      </p:sp>
      <p:sp>
        <p:nvSpPr>
          <p:cNvPr id="4" name="スライド番号プレースホルダー 3">
            <a:extLst>
              <a:ext uri="{FF2B5EF4-FFF2-40B4-BE49-F238E27FC236}">
                <a16:creationId xmlns:a16="http://schemas.microsoft.com/office/drawing/2014/main" id="{677B0C07-C919-1462-C0AC-2C99AC67E431}"/>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42245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400" dirty="0"/>
              <a:t>Python </a:t>
            </a:r>
            <a:r>
              <a:rPr kumimoji="1" lang="ja-JP" altLang="en-US" sz="2400" dirty="0"/>
              <a:t>からの </a:t>
            </a:r>
            <a:r>
              <a:rPr kumimoji="1" lang="en-US" altLang="ja-JP" sz="2400" dirty="0" err="1"/>
              <a:t>TinyDB</a:t>
            </a:r>
            <a:r>
              <a:rPr lang="en-US" altLang="ja-JP" sz="2400" dirty="0"/>
              <a:t> </a:t>
            </a:r>
            <a:r>
              <a:rPr lang="ja-JP" altLang="en-US" sz="2400" dirty="0"/>
              <a:t>の利用</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884587" y="4371309"/>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15170" y="644893"/>
            <a:ext cx="3966470" cy="3477875"/>
          </a:xfrm>
          <a:prstGeom prst="rect">
            <a:avLst/>
          </a:prstGeom>
          <a:noFill/>
          <a:ln>
            <a:solidFill>
              <a:schemeClr val="accent1"/>
            </a:solidFill>
          </a:ln>
        </p:spPr>
        <p:txBody>
          <a:bodyPr wrap="none" rtlCol="0">
            <a:spAutoFit/>
          </a:bodyPr>
          <a:lstStyle/>
          <a:p>
            <a:r>
              <a:rPr kumimoji="1" lang="en-US" altLang="ja-JP" sz="2000" dirty="0"/>
              <a:t>!pip install </a:t>
            </a:r>
            <a:r>
              <a:rPr kumimoji="1" lang="en-US" altLang="ja-JP" sz="2000" dirty="0" err="1"/>
              <a:t>tinydb</a:t>
            </a:r>
            <a:endParaRPr kumimoji="1" lang="en-US" altLang="ja-JP" sz="2000" dirty="0"/>
          </a:p>
          <a:p>
            <a:endParaRPr kumimoji="1" lang="en-US" altLang="ja-JP" sz="2000" dirty="0"/>
          </a:p>
          <a:p>
            <a:r>
              <a:rPr kumimoji="1" lang="en-US" altLang="ja-JP" sz="2000" dirty="0"/>
              <a:t>from </a:t>
            </a:r>
            <a:r>
              <a:rPr kumimoji="1" lang="en-US" altLang="ja-JP" sz="2000" dirty="0" err="1"/>
              <a:t>tinydb</a:t>
            </a:r>
            <a:r>
              <a:rPr kumimoji="1" lang="en-US" altLang="ja-JP" sz="2000" dirty="0"/>
              <a:t> import </a:t>
            </a:r>
            <a:r>
              <a:rPr kumimoji="1" lang="en-US" altLang="ja-JP" sz="2000" dirty="0" err="1"/>
              <a:t>TinyDB</a:t>
            </a:r>
            <a:r>
              <a:rPr kumimoji="1" lang="en-US" altLang="ja-JP" sz="2000" dirty="0"/>
              <a:t>, Query</a:t>
            </a:r>
          </a:p>
          <a:p>
            <a:endParaRPr kumimoji="1" lang="ja-JP" altLang="en-US" sz="2000" dirty="0"/>
          </a:p>
          <a:p>
            <a:r>
              <a:rPr kumimoji="1" lang="en-US" altLang="ja-JP" sz="2000" dirty="0" err="1"/>
              <a:t>db</a:t>
            </a:r>
            <a:r>
              <a:rPr kumimoji="1" lang="en-US" altLang="ja-JP" sz="2000" dirty="0"/>
              <a:t> = </a:t>
            </a:r>
            <a:r>
              <a:rPr kumimoji="1" lang="en-US" altLang="ja-JP" sz="2000" dirty="0" err="1"/>
              <a:t>TinyDB</a:t>
            </a:r>
            <a:r>
              <a:rPr kumimoji="1" lang="en-US" altLang="ja-JP" sz="2000" dirty="0"/>
              <a:t>('</a:t>
            </a:r>
            <a:r>
              <a:rPr kumimoji="1" lang="en-US" altLang="ja-JP" sz="2000" dirty="0" err="1"/>
              <a:t>my.json</a:t>
            </a:r>
            <a:r>
              <a:rPr kumimoji="1" lang="en-US" altLang="ja-JP" sz="2000" dirty="0"/>
              <a:t>')</a:t>
            </a:r>
          </a:p>
          <a:p>
            <a:endParaRPr kumimoji="1" lang="en-US" altLang="ja-JP" sz="2000" dirty="0"/>
          </a:p>
          <a:p>
            <a:r>
              <a:rPr kumimoji="1" lang="en-US" altLang="ja-JP" sz="2000" dirty="0" err="1"/>
              <a:t>db.insert</a:t>
            </a:r>
            <a:r>
              <a:rPr kumimoji="1" lang="en-US" altLang="ja-JP" sz="2000" dirty="0"/>
              <a:t>({'type': 'apple', 'count': 7})</a:t>
            </a:r>
          </a:p>
          <a:p>
            <a:r>
              <a:rPr kumimoji="1" lang="en-US" altLang="ja-JP" sz="2000" dirty="0" err="1"/>
              <a:t>db.insert</a:t>
            </a:r>
            <a:r>
              <a:rPr kumimoji="1" lang="en-US" altLang="ja-JP" sz="2000" dirty="0"/>
              <a:t>({'type': 'peach', 'count': 3})</a:t>
            </a:r>
          </a:p>
          <a:p>
            <a:endParaRPr kumimoji="1" lang="ja-JP" altLang="en-US" sz="2000" dirty="0"/>
          </a:p>
          <a:p>
            <a:r>
              <a:rPr kumimoji="1" lang="en-US" altLang="ja-JP" sz="2000" dirty="0"/>
              <a:t>Fruit = Query()</a:t>
            </a:r>
          </a:p>
          <a:p>
            <a:r>
              <a:rPr kumimoji="1" lang="en-US" altLang="ja-JP" sz="2000" dirty="0" err="1"/>
              <a:t>db.search</a:t>
            </a:r>
            <a:r>
              <a:rPr kumimoji="1" lang="en-US" altLang="ja-JP" sz="2000" dirty="0"/>
              <a:t>(</a:t>
            </a:r>
            <a:r>
              <a:rPr kumimoji="1" lang="en-US" altLang="ja-JP" sz="2000" dirty="0" err="1"/>
              <a:t>Fruit.type</a:t>
            </a:r>
            <a:r>
              <a:rPr kumimoji="1" lang="en-US" altLang="ja-JP" sz="2000" dirty="0"/>
              <a:t> == 'peach')</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4253591" y="534168"/>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2000" dirty="0"/>
              <a:t>[</a:t>
            </a:r>
            <a:r>
              <a:rPr lang="ja-JP" altLang="en-US" sz="2000" dirty="0"/>
              <a:t>インストール</a:t>
            </a:r>
            <a:r>
              <a:rPr lang="en-US" altLang="ja-JP" sz="2000" dirty="0"/>
              <a:t>]</a:t>
            </a:r>
          </a:p>
          <a:p>
            <a:pPr marL="0" indent="0">
              <a:lnSpc>
                <a:spcPct val="150000"/>
              </a:lnSpc>
              <a:buNone/>
            </a:pPr>
            <a:r>
              <a:rPr kumimoji="1" lang="en-US" altLang="ja-JP" sz="2000" dirty="0"/>
              <a:t>[</a:t>
            </a:r>
            <a:r>
              <a:rPr lang="ja-JP" altLang="en-US" sz="2000" dirty="0"/>
              <a:t>インポート</a:t>
            </a:r>
            <a:r>
              <a:rPr kumimoji="1" lang="en-US" altLang="ja-JP" sz="2000" dirty="0"/>
              <a:t>]</a:t>
            </a:r>
          </a:p>
          <a:p>
            <a:pPr marL="0" indent="0">
              <a:lnSpc>
                <a:spcPct val="150000"/>
              </a:lnSpc>
              <a:buNone/>
            </a:pPr>
            <a:r>
              <a:rPr kumimoji="1" lang="en-US" altLang="ja-JP" sz="2000" dirty="0"/>
              <a:t>[</a:t>
            </a:r>
            <a:r>
              <a:rPr kumimoji="1" lang="ja-JP" altLang="en-US" sz="2000" dirty="0"/>
              <a:t>データベースの初期化</a:t>
            </a:r>
            <a:r>
              <a:rPr kumimoji="1" lang="en-US" altLang="ja-JP" sz="2000" dirty="0"/>
              <a:t>]</a:t>
            </a:r>
          </a:p>
          <a:p>
            <a:pPr marL="0" indent="0">
              <a:lnSpc>
                <a:spcPct val="150000"/>
              </a:lnSpc>
              <a:buNone/>
            </a:pPr>
            <a:r>
              <a:rPr lang="en-US" altLang="ja-JP" sz="2000" dirty="0"/>
              <a:t>[</a:t>
            </a:r>
            <a:r>
              <a:rPr lang="ja-JP" altLang="en-US" sz="2000" dirty="0"/>
              <a:t>データの挿入</a:t>
            </a:r>
            <a:r>
              <a:rPr lang="en-US" altLang="ja-JP" sz="2000" dirty="0"/>
              <a:t>]</a:t>
            </a:r>
          </a:p>
          <a:p>
            <a:pPr marL="0" indent="0">
              <a:lnSpc>
                <a:spcPct val="150000"/>
              </a:lnSpc>
              <a:buNone/>
            </a:pPr>
            <a:endParaRPr kumimoji="1" lang="en-US" altLang="ja-JP" sz="2000" dirty="0"/>
          </a:p>
          <a:p>
            <a:pPr marL="0" indent="0">
              <a:lnSpc>
                <a:spcPct val="150000"/>
              </a:lnSpc>
              <a:buNone/>
            </a:pPr>
            <a:r>
              <a:rPr lang="en-US" altLang="ja-JP" sz="2000" dirty="0"/>
              <a:t>[</a:t>
            </a:r>
            <a:r>
              <a:rPr lang="ja-JP" altLang="en-US" sz="2000" dirty="0"/>
              <a:t>データの検索</a:t>
            </a:r>
            <a:r>
              <a:rPr lang="en-US" altLang="ja-JP" sz="2000" dirty="0"/>
              <a:t>] </a:t>
            </a: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7EFD81C2-C1B5-36A6-7624-BA4E01550961}"/>
              </a:ext>
            </a:extLst>
          </p:cNvPr>
          <p:cNvPicPr>
            <a:picLocks noChangeAspect="1"/>
          </p:cNvPicPr>
          <p:nvPr/>
        </p:nvPicPr>
        <p:blipFill>
          <a:blip r:embed="rId2"/>
          <a:stretch>
            <a:fillRect/>
          </a:stretch>
        </p:blipFill>
        <p:spPr>
          <a:xfrm>
            <a:off x="2940661" y="4371308"/>
            <a:ext cx="3280682" cy="2324643"/>
          </a:xfrm>
          <a:prstGeom prst="rect">
            <a:avLst/>
          </a:prstGeom>
        </p:spPr>
      </p:pic>
    </p:spTree>
    <p:extLst>
      <p:ext uri="{BB962C8B-B14F-4D97-AF65-F5344CB8AC3E}">
        <p14:creationId xmlns:p14="http://schemas.microsoft.com/office/powerpoint/2010/main" val="1843378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21915A56-1E5B-4D33-9749-C612B90E7436}"/>
              </a:ext>
            </a:extLst>
          </p:cNvPr>
          <p:cNvGraphicFramePr>
            <a:graphicFrameLocks noGrp="1"/>
          </p:cNvGraphicFramePr>
          <p:nvPr>
            <p:ph idx="1"/>
          </p:nvPr>
        </p:nvGraphicFramePr>
        <p:xfrm>
          <a:off x="112713" y="138113"/>
          <a:ext cx="8461374" cy="6400800"/>
        </p:xfrm>
        <a:graphic>
          <a:graphicData uri="http://schemas.openxmlformats.org/drawingml/2006/table">
            <a:tbl>
              <a:tblPr firstRow="1" bandRow="1">
                <a:tableStyleId>{5C22544A-7EE6-4342-B048-85BDC9FD1C3A}</a:tableStyleId>
              </a:tblPr>
              <a:tblGrid>
                <a:gridCol w="2338387">
                  <a:extLst>
                    <a:ext uri="{9D8B030D-6E8A-4147-A177-3AD203B41FA5}">
                      <a16:colId xmlns:a16="http://schemas.microsoft.com/office/drawing/2014/main" val="2065188189"/>
                    </a:ext>
                  </a:extLst>
                </a:gridCol>
                <a:gridCol w="2851150">
                  <a:extLst>
                    <a:ext uri="{9D8B030D-6E8A-4147-A177-3AD203B41FA5}">
                      <a16:colId xmlns:a16="http://schemas.microsoft.com/office/drawing/2014/main" val="3423476424"/>
                    </a:ext>
                  </a:extLst>
                </a:gridCol>
                <a:gridCol w="3271837">
                  <a:extLst>
                    <a:ext uri="{9D8B030D-6E8A-4147-A177-3AD203B41FA5}">
                      <a16:colId xmlns:a16="http://schemas.microsoft.com/office/drawing/2014/main" val="2824663952"/>
                    </a:ext>
                  </a:extLst>
                </a:gridCol>
              </a:tblGrid>
              <a:tr h="370840">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a:latin typeface="メイリオ" panose="020B0604030504040204" pitchFamily="50" charset="-128"/>
                          <a:ea typeface="メイリオ" panose="020B0604030504040204" pitchFamily="50" charset="-128"/>
                        </a:rPr>
                        <a:t>リレーショナルデータベース</a:t>
                      </a:r>
                    </a:p>
                  </a:txBody>
                  <a:tcPr/>
                </a:tc>
                <a:tc>
                  <a:txBody>
                    <a:bodyPr/>
                    <a:lstStyle/>
                    <a:p>
                      <a:r>
                        <a:rPr kumimoji="1" lang="en-US" altLang="ja-JP" sz="2400" dirty="0">
                          <a:latin typeface="メイリオ" panose="020B0604030504040204" pitchFamily="50" charset="-128"/>
                          <a:ea typeface="メイリオ" panose="020B0604030504040204" pitchFamily="50" charset="-128"/>
                        </a:rPr>
                        <a:t>NoSQL</a:t>
                      </a:r>
                      <a:r>
                        <a:rPr kumimoji="1" lang="ja-JP" altLang="en-US" sz="2400" dirty="0">
                          <a:latin typeface="メイリオ" panose="020B0604030504040204" pitchFamily="50" charset="-128"/>
                          <a:ea typeface="メイリオ" panose="020B0604030504040204" pitchFamily="50" charset="-128"/>
                        </a:rPr>
                        <a:t>データベース</a:t>
                      </a:r>
                    </a:p>
                  </a:txBody>
                  <a:tcPr/>
                </a:tc>
                <a:extLst>
                  <a:ext uri="{0D108BD9-81ED-4DB2-BD59-A6C34878D82A}">
                    <a16:rowId xmlns:a16="http://schemas.microsoft.com/office/drawing/2014/main" val="2436792256"/>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データベースの構成物</a:t>
                      </a:r>
                    </a:p>
                  </a:txBody>
                  <a:tcPr/>
                </a:tc>
                <a:tc>
                  <a:txBody>
                    <a:bodyPr/>
                    <a:lstStyle/>
                    <a:p>
                      <a:r>
                        <a:rPr kumimoji="1" lang="ja-JP" altLang="en-US" sz="2400" dirty="0">
                          <a:latin typeface="メイリオ" panose="020B0604030504040204" pitchFamily="50" charset="-128"/>
                          <a:ea typeface="メイリオ" panose="020B0604030504040204" pitchFamily="50" charset="-128"/>
                        </a:rPr>
                        <a:t>テーブル</a:t>
                      </a:r>
                    </a:p>
                  </a:txBody>
                  <a:tcPr/>
                </a:tc>
                <a:tc>
                  <a:txBody>
                    <a:bodyPr/>
                    <a:lstStyle/>
                    <a:p>
                      <a:r>
                        <a:rPr kumimoji="1" lang="ja-JP" altLang="en-US" sz="2400" dirty="0">
                          <a:latin typeface="メイリオ" panose="020B0604030504040204" pitchFamily="50" charset="-128"/>
                          <a:ea typeface="メイリオ" panose="020B0604030504040204" pitchFamily="50" charset="-128"/>
                        </a:rPr>
                        <a:t>コレクション、オブジェクト、キーとバリューのペア、ノードなど</a:t>
                      </a:r>
                    </a:p>
                  </a:txBody>
                  <a:tcPr/>
                </a:tc>
                <a:extLst>
                  <a:ext uri="{0D108BD9-81ED-4DB2-BD59-A6C34878D82A}">
                    <a16:rowId xmlns:a16="http://schemas.microsoft.com/office/drawing/2014/main" val="4069052145"/>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主キーの機能</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a:t>
                      </a:r>
                    </a:p>
                  </a:txBody>
                  <a:tcPr/>
                </a:tc>
                <a:extLst>
                  <a:ext uri="{0D108BD9-81ED-4DB2-BD59-A6C34878D82A}">
                    <a16:rowId xmlns:a16="http://schemas.microsoft.com/office/drawing/2014/main" val="3211992927"/>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二次索引の機能</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有り（一部のデータベースでは制限あり）</a:t>
                      </a:r>
                    </a:p>
                  </a:txBody>
                  <a:tcPr/>
                </a:tc>
                <a:extLst>
                  <a:ext uri="{0D108BD9-81ED-4DB2-BD59-A6C34878D82A}">
                    <a16:rowId xmlns:a16="http://schemas.microsoft.com/office/drawing/2014/main" val="2451291786"/>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ロックの単位</a:t>
                      </a:r>
                    </a:p>
                  </a:txBody>
                  <a:tcPr/>
                </a:tc>
                <a:tc>
                  <a:txBody>
                    <a:bodyPr/>
                    <a:lstStyle/>
                    <a:p>
                      <a:r>
                        <a:rPr kumimoji="1" lang="ja-JP" altLang="en-US" sz="2400" dirty="0">
                          <a:latin typeface="メイリオ" panose="020B0604030504040204" pitchFamily="50" charset="-128"/>
                          <a:ea typeface="メイリオ" panose="020B0604030504040204" pitchFamily="50" charset="-128"/>
                        </a:rPr>
                        <a:t>データベース全体，テーブル，レコード（行）</a:t>
                      </a:r>
                    </a:p>
                  </a:txBody>
                  <a:tcPr/>
                </a:tc>
                <a:tc>
                  <a:txBody>
                    <a:bodyPr/>
                    <a:lstStyle/>
                    <a:p>
                      <a:r>
                        <a:rPr kumimoji="1" lang="ja-JP" altLang="en-US" sz="2400" dirty="0">
                          <a:latin typeface="メイリオ" panose="020B0604030504040204" pitchFamily="50" charset="-128"/>
                          <a:ea typeface="メイリオ" panose="020B0604030504040204" pitchFamily="50" charset="-128"/>
                        </a:rPr>
                        <a:t>オブジェクト、ドキュメント、レコード、キーとバリューのペア</a:t>
                      </a:r>
                    </a:p>
                  </a:txBody>
                  <a:tcPr/>
                </a:tc>
                <a:extLst>
                  <a:ext uri="{0D108BD9-81ED-4DB2-BD59-A6C34878D82A}">
                    <a16:rowId xmlns:a16="http://schemas.microsoft.com/office/drawing/2014/main" val="3025906707"/>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基礎概念</a:t>
                      </a:r>
                    </a:p>
                  </a:txBody>
                  <a:tcPr/>
                </a:tc>
                <a:tc>
                  <a:txBody>
                    <a:bodyPr/>
                    <a:lstStyle/>
                    <a:p>
                      <a:r>
                        <a:rPr kumimoji="1" lang="ja-JP" altLang="en-US" sz="2400" dirty="0">
                          <a:latin typeface="メイリオ" panose="020B0604030504040204" pitchFamily="50" charset="-128"/>
                          <a:ea typeface="メイリオ" panose="020B0604030504040204" pitchFamily="50" charset="-128"/>
                        </a:rPr>
                        <a:t>正規形，トランザクション，リレーショナル代数と</a:t>
                      </a:r>
                      <a:r>
                        <a:rPr kumimoji="1" lang="en-US" altLang="ja-JP" sz="2400" dirty="0">
                          <a:latin typeface="メイリオ" panose="020B0604030504040204" pitchFamily="50" charset="-128"/>
                          <a:ea typeface="メイリオ" panose="020B0604030504040204" pitchFamily="50" charset="-128"/>
                        </a:rPr>
                        <a:t>SQL</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a:latin typeface="メイリオ" panose="020B0604030504040204" pitchFamily="50" charset="-128"/>
                          <a:ea typeface="メイリオ" panose="020B0604030504040204" pitchFamily="50" charset="-128"/>
                        </a:rPr>
                        <a:t>非正規形、スキーマレス</a:t>
                      </a:r>
                    </a:p>
                  </a:txBody>
                  <a:tcPr/>
                </a:tc>
                <a:extLst>
                  <a:ext uri="{0D108BD9-81ED-4DB2-BD59-A6C34878D82A}">
                    <a16:rowId xmlns:a16="http://schemas.microsoft.com/office/drawing/2014/main" val="3053768032"/>
                  </a:ext>
                </a:extLst>
              </a:tr>
            </a:tbl>
          </a:graphicData>
        </a:graphic>
      </p:graphicFrame>
      <p:sp>
        <p:nvSpPr>
          <p:cNvPr id="4" name="スライド番号プレースホルダー 3">
            <a:extLst>
              <a:ext uri="{FF2B5EF4-FFF2-40B4-BE49-F238E27FC236}">
                <a16:creationId xmlns:a16="http://schemas.microsoft.com/office/drawing/2014/main" id="{97E4D766-75E4-4008-9C07-2FF53EAFD5C0}"/>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709892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8C60E4-9BCA-4AC6-AA3C-783166525BF0}"/>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4899675E-5FA5-03FE-CC82-D075AE8BA610}"/>
              </a:ext>
            </a:extLst>
          </p:cNvPr>
          <p:cNvSpPr>
            <a:spLocks noGrp="1"/>
          </p:cNvSpPr>
          <p:nvPr>
            <p:ph idx="1"/>
          </p:nvPr>
        </p:nvSpPr>
        <p:spPr>
          <a:xfrm>
            <a:off x="321845" y="762000"/>
            <a:ext cx="8461208" cy="6035040"/>
          </a:xfrm>
        </p:spPr>
        <p:txBody>
          <a:bodyPr>
            <a:normAutofit/>
          </a:bodyPr>
          <a:lstStyle/>
          <a:p>
            <a:pPr algn="l"/>
            <a:r>
              <a:rPr lang="ja-JP" altLang="en-US" b="1" i="0" dirty="0">
                <a:solidFill>
                  <a:srgbClr val="374151"/>
                </a:solidFill>
                <a:effectLst/>
                <a:latin typeface="Söhne"/>
              </a:rPr>
              <a:t>リレーショナルデータベース（</a:t>
            </a:r>
            <a:r>
              <a:rPr lang="en-US" altLang="ja-JP" b="1" i="0" dirty="0">
                <a:solidFill>
                  <a:srgbClr val="374151"/>
                </a:solidFill>
                <a:effectLst/>
                <a:latin typeface="Söhne"/>
              </a:rPr>
              <a:t>RDB</a:t>
            </a:r>
            <a:r>
              <a:rPr lang="ja-JP" altLang="en-US" b="1" i="0" dirty="0">
                <a:solidFill>
                  <a:srgbClr val="374151"/>
                </a:solidFill>
                <a:effectLst/>
                <a:latin typeface="Söhne"/>
              </a:rPr>
              <a:t>）</a:t>
            </a:r>
            <a:endParaRPr lang="en-US" altLang="ja-JP" dirty="0">
              <a:solidFill>
                <a:srgbClr val="374151"/>
              </a:solidFill>
              <a:latin typeface="Söhne"/>
            </a:endParaRPr>
          </a:p>
          <a:p>
            <a:pPr lvl="1"/>
            <a:r>
              <a:rPr lang="ja-JP" altLang="en-US" b="0" i="0" dirty="0">
                <a:solidFill>
                  <a:srgbClr val="374151"/>
                </a:solidFill>
                <a:effectLst/>
                <a:latin typeface="Söhne"/>
              </a:rPr>
              <a:t>テーブル構造を持つデータベース</a:t>
            </a:r>
            <a:endParaRPr lang="en-US" altLang="ja-JP" b="0" i="0" dirty="0">
              <a:solidFill>
                <a:srgbClr val="374151"/>
              </a:solidFill>
              <a:effectLst/>
              <a:latin typeface="Söhne"/>
            </a:endParaRPr>
          </a:p>
          <a:p>
            <a:pPr lvl="1"/>
            <a:r>
              <a:rPr lang="ja-JP" altLang="en-US" b="0" i="0" dirty="0">
                <a:solidFill>
                  <a:srgbClr val="374151"/>
                </a:solidFill>
                <a:effectLst/>
                <a:latin typeface="Söhne"/>
              </a:rPr>
              <a:t>各テーブルは、主キーを使ってデータを一意に識別</a:t>
            </a:r>
            <a:endParaRPr lang="en-US" altLang="ja-JP" b="0" i="0" dirty="0">
              <a:solidFill>
                <a:srgbClr val="374151"/>
              </a:solidFill>
              <a:effectLst/>
              <a:latin typeface="Söhne"/>
            </a:endParaRPr>
          </a:p>
          <a:p>
            <a:pPr lvl="1"/>
            <a:r>
              <a:rPr lang="ja-JP" altLang="en-US" b="0" i="0" dirty="0">
                <a:solidFill>
                  <a:srgbClr val="374151"/>
                </a:solidFill>
                <a:effectLst/>
                <a:latin typeface="Söhne"/>
              </a:rPr>
              <a:t>二次索引を使用してデータの検索性能を向上</a:t>
            </a:r>
            <a:endParaRPr lang="en-US" altLang="ja-JP" b="0" i="0" dirty="0">
              <a:solidFill>
                <a:srgbClr val="374151"/>
              </a:solidFill>
              <a:effectLst/>
              <a:latin typeface="Söhne"/>
            </a:endParaRPr>
          </a:p>
          <a:p>
            <a:pPr lvl="1"/>
            <a:r>
              <a:rPr lang="ja-JP" altLang="en-US" b="0" i="0" dirty="0">
                <a:solidFill>
                  <a:srgbClr val="374151"/>
                </a:solidFill>
                <a:effectLst/>
                <a:latin typeface="Söhne"/>
              </a:rPr>
              <a:t>ロック機構による並行処理。データ整合性を保証</a:t>
            </a:r>
            <a:endParaRPr lang="en-US" altLang="ja-JP" b="0" i="0" dirty="0">
              <a:solidFill>
                <a:srgbClr val="374151"/>
              </a:solidFill>
              <a:effectLst/>
              <a:latin typeface="Söhne"/>
            </a:endParaRPr>
          </a:p>
          <a:p>
            <a:pPr algn="l"/>
            <a:r>
              <a:rPr lang="en-US" altLang="ja-JP" b="1" i="0" dirty="0">
                <a:solidFill>
                  <a:srgbClr val="374151"/>
                </a:solidFill>
                <a:effectLst/>
                <a:latin typeface="Söhne"/>
              </a:rPr>
              <a:t>NoSQL</a:t>
            </a:r>
            <a:r>
              <a:rPr lang="ja-JP" altLang="en-US" b="1" i="0" dirty="0">
                <a:solidFill>
                  <a:srgbClr val="374151"/>
                </a:solidFill>
                <a:effectLst/>
                <a:latin typeface="Söhne"/>
              </a:rPr>
              <a:t>データベース</a:t>
            </a:r>
            <a:endParaRPr lang="en-US" altLang="ja-JP" b="1" i="0" dirty="0">
              <a:solidFill>
                <a:srgbClr val="374151"/>
              </a:solidFill>
              <a:effectLst/>
              <a:latin typeface="Söhne"/>
            </a:endParaRPr>
          </a:p>
          <a:p>
            <a:pPr lvl="1"/>
            <a:r>
              <a:rPr lang="en-US" altLang="ja-JP" b="0" i="0" dirty="0">
                <a:solidFill>
                  <a:srgbClr val="374151"/>
                </a:solidFill>
                <a:effectLst/>
                <a:latin typeface="Söhne"/>
              </a:rPr>
              <a:t>RDB</a:t>
            </a:r>
            <a:r>
              <a:rPr lang="ja-JP" altLang="en-US" b="0" i="0" dirty="0">
                <a:solidFill>
                  <a:srgbClr val="374151"/>
                </a:solidFill>
                <a:effectLst/>
                <a:latin typeface="Söhne"/>
              </a:rPr>
              <a:t>のスケーラビリティと柔軟性に対する問題の解決を目指す</a:t>
            </a:r>
            <a:endParaRPr lang="en-US" altLang="ja-JP" b="0" i="0" dirty="0">
              <a:solidFill>
                <a:srgbClr val="374151"/>
              </a:solidFill>
              <a:effectLst/>
              <a:latin typeface="Söhne"/>
            </a:endParaRPr>
          </a:p>
          <a:p>
            <a:pPr lvl="1"/>
            <a:r>
              <a:rPr lang="ja-JP" altLang="en-US" b="0" i="0" dirty="0">
                <a:solidFill>
                  <a:srgbClr val="374151"/>
                </a:solidFill>
                <a:effectLst/>
                <a:latin typeface="Söhne"/>
              </a:rPr>
              <a:t>ドキュメント型、キーバリュー型、カラム型、グラフ型などさまざまな種類</a:t>
            </a:r>
            <a:endParaRPr lang="en-US" altLang="ja-JP" b="0" i="0" dirty="0">
              <a:solidFill>
                <a:srgbClr val="374151"/>
              </a:solidFill>
              <a:effectLst/>
              <a:latin typeface="Söhne"/>
            </a:endParaRPr>
          </a:p>
          <a:p>
            <a:pPr lvl="1"/>
            <a:r>
              <a:rPr lang="ja-JP" altLang="en-US" b="0" i="0" dirty="0">
                <a:solidFill>
                  <a:srgbClr val="374151"/>
                </a:solidFill>
                <a:effectLst/>
                <a:latin typeface="Söhne"/>
              </a:rPr>
              <a:t>主キーは存在することが多いが、必須ではない場合もある</a:t>
            </a:r>
            <a:endParaRPr lang="en-US" altLang="ja-JP" b="0" i="0" dirty="0">
              <a:solidFill>
                <a:srgbClr val="374151"/>
              </a:solidFill>
              <a:effectLst/>
              <a:latin typeface="Söhne"/>
            </a:endParaRPr>
          </a:p>
          <a:p>
            <a:pPr lvl="1"/>
            <a:r>
              <a:rPr lang="ja-JP" altLang="en-US" b="0" i="0" dirty="0">
                <a:solidFill>
                  <a:srgbClr val="374151"/>
                </a:solidFill>
                <a:effectLst/>
                <a:latin typeface="Söhne"/>
              </a:rPr>
              <a:t>二次索引の利用は可能だが、制限がある場合がある</a:t>
            </a:r>
            <a:endParaRPr lang="en-US" altLang="ja-JP" b="0" i="0" dirty="0">
              <a:solidFill>
                <a:srgbClr val="374151"/>
              </a:solidFill>
              <a:effectLst/>
              <a:latin typeface="Söhne"/>
            </a:endParaRPr>
          </a:p>
          <a:p>
            <a:pPr lvl="1"/>
            <a:r>
              <a:rPr lang="ja-JP" altLang="en-US" b="0" i="0" dirty="0">
                <a:solidFill>
                  <a:srgbClr val="374151"/>
                </a:solidFill>
                <a:effectLst/>
                <a:latin typeface="Söhne"/>
              </a:rPr>
              <a:t>ロックは、行わない場合がある</a:t>
            </a:r>
            <a:endParaRPr lang="en-US" altLang="ja-JP" b="0" i="0" dirty="0">
              <a:solidFill>
                <a:srgbClr val="374151"/>
              </a:solidFill>
              <a:effectLst/>
              <a:latin typeface="Söhne"/>
            </a:endParaRPr>
          </a:p>
          <a:p>
            <a:endParaRPr kumimoji="1" lang="ja-JP" altLang="en-US" dirty="0"/>
          </a:p>
        </p:txBody>
      </p:sp>
      <p:sp>
        <p:nvSpPr>
          <p:cNvPr id="4" name="スライド番号プレースホルダー 3">
            <a:extLst>
              <a:ext uri="{FF2B5EF4-FFF2-40B4-BE49-F238E27FC236}">
                <a16:creationId xmlns:a16="http://schemas.microsoft.com/office/drawing/2014/main" id="{4FBE5BB1-ABCA-F444-37D6-A7E9B9D0DB86}"/>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spTree>
    <p:extLst>
      <p:ext uri="{BB962C8B-B14F-4D97-AF65-F5344CB8AC3E}">
        <p14:creationId xmlns:p14="http://schemas.microsoft.com/office/powerpoint/2010/main" val="85076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F96CEF-0B7D-F1E4-1C5D-750A5BE3612A}"/>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85C5FD6C-212E-90FF-25F3-A6F120D1C6C7}"/>
              </a:ext>
            </a:extLst>
          </p:cNvPr>
          <p:cNvSpPr>
            <a:spLocks noGrp="1"/>
          </p:cNvSpPr>
          <p:nvPr>
            <p:ph idx="1"/>
          </p:nvPr>
        </p:nvSpPr>
        <p:spPr>
          <a:xfrm>
            <a:off x="321845" y="846252"/>
            <a:ext cx="8461208" cy="5836719"/>
          </a:xfrm>
        </p:spPr>
        <p:txBody>
          <a:bodyPr>
            <a:normAutofit fontScale="85000" lnSpcReduction="10000"/>
          </a:bodyPr>
          <a:lstStyle/>
          <a:p>
            <a:pPr algn="l">
              <a:buFont typeface="+mj-lt"/>
              <a:buAutoNum type="arabicPeriod"/>
            </a:pPr>
            <a:r>
              <a:rPr lang="ja-JP" altLang="en-US" b="1" i="0" dirty="0">
                <a:effectLst/>
                <a:latin typeface="Söhne"/>
              </a:rPr>
              <a:t>データベース</a:t>
            </a:r>
            <a:r>
              <a:rPr lang="ja-JP" altLang="en-US" b="0" i="0" dirty="0">
                <a:solidFill>
                  <a:srgbClr val="374151"/>
                </a:solidFill>
                <a:effectLst/>
                <a:latin typeface="Söhne"/>
              </a:rPr>
              <a:t>は</a:t>
            </a:r>
            <a:r>
              <a:rPr lang="ja-JP" altLang="en-US" b="1" i="0" dirty="0">
                <a:solidFill>
                  <a:srgbClr val="374151"/>
                </a:solidFill>
                <a:effectLst/>
                <a:latin typeface="Söhne"/>
              </a:rPr>
              <a:t>特定の主題に関するデータを整理、保存、管理する</a:t>
            </a:r>
            <a:r>
              <a:rPr lang="ja-JP" altLang="en-US" b="0" i="0" dirty="0">
                <a:solidFill>
                  <a:srgbClr val="374151"/>
                </a:solidFill>
                <a:effectLst/>
                <a:latin typeface="Söhne"/>
              </a:rPr>
              <a:t>もの。</a:t>
            </a:r>
          </a:p>
          <a:p>
            <a:pPr algn="l">
              <a:buFont typeface="+mj-lt"/>
              <a:buAutoNum type="arabicPeriod"/>
            </a:pPr>
            <a:r>
              <a:rPr lang="en-US" altLang="ja-JP" b="1" i="0" dirty="0">
                <a:solidFill>
                  <a:srgbClr val="374151"/>
                </a:solidFill>
                <a:effectLst/>
                <a:latin typeface="Söhne"/>
              </a:rPr>
              <a:t>SQL</a:t>
            </a:r>
            <a:r>
              <a:rPr lang="ja-JP" altLang="en-US" b="0" i="0" dirty="0">
                <a:solidFill>
                  <a:srgbClr val="374151"/>
                </a:solidFill>
                <a:effectLst/>
                <a:latin typeface="Söhne"/>
              </a:rPr>
              <a:t>と</a:t>
            </a:r>
            <a:r>
              <a:rPr lang="en-US" altLang="ja-JP" b="1" i="0" dirty="0">
                <a:solidFill>
                  <a:srgbClr val="374151"/>
                </a:solidFill>
                <a:effectLst/>
                <a:latin typeface="Söhne"/>
              </a:rPr>
              <a:t>Python</a:t>
            </a:r>
            <a:r>
              <a:rPr lang="ja-JP" altLang="en-US" b="0" i="0" dirty="0">
                <a:solidFill>
                  <a:srgbClr val="374151"/>
                </a:solidFill>
                <a:effectLst/>
                <a:latin typeface="Söhne"/>
              </a:rPr>
              <a:t>との組み合わせにより、</a:t>
            </a:r>
            <a:r>
              <a:rPr lang="ja-JP" altLang="en-US" b="1" i="0" dirty="0">
                <a:solidFill>
                  <a:srgbClr val="374151"/>
                </a:solidFill>
                <a:effectLst/>
                <a:latin typeface="Söhne"/>
              </a:rPr>
              <a:t>データの問い合わせや更新</a:t>
            </a:r>
            <a:r>
              <a:rPr lang="ja-JP" altLang="en-US" b="0" i="0" dirty="0">
                <a:solidFill>
                  <a:srgbClr val="374151"/>
                </a:solidFill>
                <a:effectLst/>
                <a:latin typeface="Söhne"/>
              </a:rPr>
              <a:t>、やデータ処理が柔軟になる。</a:t>
            </a:r>
          </a:p>
          <a:p>
            <a:pPr algn="l">
              <a:buFont typeface="+mj-lt"/>
              <a:buAutoNum type="arabicPeriod"/>
            </a:pPr>
            <a:r>
              <a:rPr lang="en-US" altLang="ja-JP" b="1" i="0" dirty="0">
                <a:solidFill>
                  <a:srgbClr val="374151"/>
                </a:solidFill>
                <a:effectLst/>
                <a:latin typeface="Söhne"/>
              </a:rPr>
              <a:t>JSON</a:t>
            </a:r>
            <a:r>
              <a:rPr lang="ja-JP" altLang="en-US" b="0" i="0" dirty="0">
                <a:solidFill>
                  <a:srgbClr val="374151"/>
                </a:solidFill>
                <a:effectLst/>
                <a:latin typeface="Söhne"/>
              </a:rPr>
              <a:t>は</a:t>
            </a:r>
            <a:r>
              <a:rPr lang="ja-JP" altLang="en-US" b="1" i="0" dirty="0">
                <a:solidFill>
                  <a:srgbClr val="374151"/>
                </a:solidFill>
                <a:effectLst/>
                <a:latin typeface="Söhne"/>
              </a:rPr>
              <a:t>キーと値のペアでデータを表現</a:t>
            </a:r>
            <a:r>
              <a:rPr lang="ja-JP" altLang="en-US" b="0" i="0" dirty="0">
                <a:solidFill>
                  <a:srgbClr val="374151"/>
                </a:solidFill>
                <a:effectLst/>
                <a:latin typeface="Söhne"/>
              </a:rPr>
              <a:t>。データの送受信に便利。</a:t>
            </a:r>
          </a:p>
          <a:p>
            <a:pPr algn="l">
              <a:buFont typeface="+mj-lt"/>
              <a:buAutoNum type="arabicPeriod"/>
            </a:pPr>
            <a:r>
              <a:rPr lang="ja-JP" altLang="en-US" b="0" i="0" dirty="0">
                <a:solidFill>
                  <a:srgbClr val="374151"/>
                </a:solidFill>
                <a:effectLst/>
                <a:latin typeface="Söhne"/>
              </a:rPr>
              <a:t>データベースから取り出したデータを</a:t>
            </a:r>
            <a:r>
              <a:rPr lang="en-US" altLang="ja-JP" b="0" i="0" dirty="0">
                <a:solidFill>
                  <a:srgbClr val="374151"/>
                </a:solidFill>
                <a:effectLst/>
                <a:latin typeface="Söhne"/>
              </a:rPr>
              <a:t>JSON</a:t>
            </a:r>
            <a:r>
              <a:rPr lang="ja-JP" altLang="en-US" b="0" i="0" dirty="0">
                <a:solidFill>
                  <a:srgbClr val="374151"/>
                </a:solidFill>
                <a:effectLst/>
                <a:latin typeface="Söhne"/>
              </a:rPr>
              <a:t>形式で出力したり、</a:t>
            </a:r>
            <a:r>
              <a:rPr lang="en-US" altLang="ja-JP" b="0" i="0" dirty="0">
                <a:solidFill>
                  <a:srgbClr val="374151"/>
                </a:solidFill>
                <a:effectLst/>
                <a:latin typeface="Söhne"/>
              </a:rPr>
              <a:t>JSON</a:t>
            </a:r>
            <a:r>
              <a:rPr lang="ja-JP" altLang="en-US" b="0" i="0" dirty="0">
                <a:solidFill>
                  <a:srgbClr val="374151"/>
                </a:solidFill>
                <a:effectLst/>
                <a:latin typeface="Söhne"/>
              </a:rPr>
              <a:t>形式のデータをデータベースに格納したり（</a:t>
            </a:r>
            <a:r>
              <a:rPr lang="en-US" altLang="ja-JP" b="1" i="0" dirty="0">
                <a:solidFill>
                  <a:srgbClr val="374151"/>
                </a:solidFill>
                <a:effectLst/>
                <a:latin typeface="Söhne"/>
              </a:rPr>
              <a:t>JSON</a:t>
            </a:r>
            <a:r>
              <a:rPr lang="ja-JP" altLang="en-US" b="1" i="0" dirty="0">
                <a:solidFill>
                  <a:srgbClr val="374151"/>
                </a:solidFill>
                <a:effectLst/>
                <a:latin typeface="Söhne"/>
              </a:rPr>
              <a:t>とデータベースの連携</a:t>
            </a:r>
            <a:r>
              <a:rPr lang="ja-JP" altLang="en-US" b="0" i="0" dirty="0">
                <a:solidFill>
                  <a:srgbClr val="374151"/>
                </a:solidFill>
                <a:effectLst/>
                <a:latin typeface="Söhne"/>
              </a:rPr>
              <a:t>）することが可能。</a:t>
            </a:r>
          </a:p>
          <a:p>
            <a:pPr algn="l">
              <a:buFont typeface="+mj-lt"/>
              <a:buAutoNum type="arabicPeriod"/>
            </a:pPr>
            <a:r>
              <a:rPr lang="ja-JP" altLang="en-US" b="0" i="0" dirty="0">
                <a:solidFill>
                  <a:srgbClr val="374151"/>
                </a:solidFill>
                <a:effectLst/>
                <a:latin typeface="Söhne"/>
              </a:rPr>
              <a:t>リレーショナルデータベースと</a:t>
            </a:r>
            <a:r>
              <a:rPr lang="en-US" altLang="ja-JP" b="0" i="0" dirty="0">
                <a:solidFill>
                  <a:srgbClr val="374151"/>
                </a:solidFill>
                <a:effectLst/>
                <a:latin typeface="Söhne"/>
              </a:rPr>
              <a:t>NoSQL</a:t>
            </a:r>
            <a:r>
              <a:rPr lang="ja-JP" altLang="en-US" b="0" i="0" dirty="0">
                <a:solidFill>
                  <a:srgbClr val="374151"/>
                </a:solidFill>
                <a:effectLst/>
                <a:latin typeface="Söhne"/>
              </a:rPr>
              <a:t>データベースの</a:t>
            </a:r>
            <a:r>
              <a:rPr lang="en-US" altLang="ja-JP" b="0" i="0" dirty="0">
                <a:solidFill>
                  <a:srgbClr val="374151"/>
                </a:solidFill>
                <a:effectLst/>
                <a:latin typeface="Söhne"/>
              </a:rPr>
              <a:t>2</a:t>
            </a:r>
            <a:r>
              <a:rPr lang="ja-JP" altLang="en-US" b="0" i="0" dirty="0">
                <a:solidFill>
                  <a:srgbClr val="374151"/>
                </a:solidFill>
                <a:effectLst/>
                <a:latin typeface="Söhne"/>
              </a:rPr>
              <a:t>種類</a:t>
            </a:r>
            <a:endParaRPr lang="en-US" altLang="ja-JP" b="0" i="0" dirty="0">
              <a:solidFill>
                <a:srgbClr val="374151"/>
              </a:solidFill>
              <a:effectLst/>
              <a:latin typeface="Söhne"/>
            </a:endParaRPr>
          </a:p>
          <a:p>
            <a:pPr algn="l">
              <a:buFont typeface="+mj-lt"/>
              <a:buAutoNum type="arabicPeriod"/>
            </a:pPr>
            <a:r>
              <a:rPr lang="ja-JP" altLang="en-US" b="1" i="0" dirty="0">
                <a:solidFill>
                  <a:srgbClr val="374151"/>
                </a:solidFill>
                <a:effectLst/>
                <a:latin typeface="Söhne"/>
              </a:rPr>
              <a:t>リレーショナルデータベース</a:t>
            </a:r>
            <a:r>
              <a:rPr lang="ja-JP" altLang="en-US" b="0" i="0" dirty="0">
                <a:solidFill>
                  <a:srgbClr val="374151"/>
                </a:solidFill>
                <a:effectLst/>
                <a:latin typeface="Söhne"/>
              </a:rPr>
              <a:t>は</a:t>
            </a:r>
            <a:r>
              <a:rPr lang="ja-JP" altLang="en-US" b="1" i="0" dirty="0">
                <a:solidFill>
                  <a:srgbClr val="374151"/>
                </a:solidFill>
                <a:effectLst/>
                <a:latin typeface="Söhne"/>
              </a:rPr>
              <a:t>テーブル構造</a:t>
            </a:r>
            <a:r>
              <a:rPr lang="ja-JP" altLang="en-US" b="0" i="0" dirty="0">
                <a:solidFill>
                  <a:srgbClr val="374151"/>
                </a:solidFill>
                <a:effectLst/>
                <a:latin typeface="Söhne"/>
              </a:rPr>
              <a:t>を持ち、</a:t>
            </a:r>
            <a:r>
              <a:rPr lang="en-US" altLang="ja-JP" b="1" i="0" dirty="0">
                <a:solidFill>
                  <a:srgbClr val="374151"/>
                </a:solidFill>
                <a:effectLst/>
                <a:latin typeface="Söhne"/>
              </a:rPr>
              <a:t>SQL</a:t>
            </a:r>
            <a:r>
              <a:rPr lang="ja-JP" altLang="en-US" b="0" i="0" dirty="0">
                <a:solidFill>
                  <a:srgbClr val="374151"/>
                </a:solidFill>
                <a:effectLst/>
                <a:latin typeface="Söhne"/>
              </a:rPr>
              <a:t>を使用。</a:t>
            </a:r>
          </a:p>
          <a:p>
            <a:pPr algn="l">
              <a:buFont typeface="+mj-lt"/>
              <a:buAutoNum type="arabicPeriod"/>
            </a:pPr>
            <a:r>
              <a:rPr lang="en-US" altLang="ja-JP" b="1" i="0" dirty="0">
                <a:solidFill>
                  <a:srgbClr val="374151"/>
                </a:solidFill>
                <a:effectLst/>
                <a:latin typeface="Söhne"/>
              </a:rPr>
              <a:t>NoSQL</a:t>
            </a:r>
            <a:r>
              <a:rPr lang="ja-JP" altLang="en-US" b="1" i="0" dirty="0">
                <a:solidFill>
                  <a:srgbClr val="374151"/>
                </a:solidFill>
                <a:effectLst/>
                <a:latin typeface="Söhne"/>
              </a:rPr>
              <a:t>データベース</a:t>
            </a:r>
            <a:r>
              <a:rPr lang="ja-JP" altLang="en-US" b="0" i="0" dirty="0">
                <a:solidFill>
                  <a:srgbClr val="374151"/>
                </a:solidFill>
                <a:effectLst/>
                <a:latin typeface="Söhne"/>
              </a:rPr>
              <a:t>は、大量のデータを効率よく処理することを目指している。</a:t>
            </a:r>
            <a:r>
              <a:rPr lang="ja-JP" altLang="en-US" b="1" i="0" dirty="0">
                <a:solidFill>
                  <a:srgbClr val="374151"/>
                </a:solidFill>
                <a:effectLst/>
                <a:latin typeface="Söhne"/>
              </a:rPr>
              <a:t>ドキュメント指向</a:t>
            </a:r>
            <a:r>
              <a:rPr lang="ja-JP" altLang="en-US" b="0" i="0" dirty="0">
                <a:solidFill>
                  <a:srgbClr val="374151"/>
                </a:solidFill>
                <a:effectLst/>
                <a:latin typeface="Söhne"/>
              </a:rPr>
              <a:t>、</a:t>
            </a:r>
            <a:r>
              <a:rPr lang="ja-JP" altLang="en-US" b="1" i="0" dirty="0">
                <a:solidFill>
                  <a:srgbClr val="374151"/>
                </a:solidFill>
                <a:effectLst/>
                <a:latin typeface="Söhne"/>
              </a:rPr>
              <a:t>キー・バリュー形式</a:t>
            </a:r>
            <a:r>
              <a:rPr lang="ja-JP" altLang="en-US" b="0" i="0" dirty="0">
                <a:solidFill>
                  <a:srgbClr val="374151"/>
                </a:solidFill>
                <a:effectLst/>
                <a:latin typeface="Söhne"/>
              </a:rPr>
              <a:t>、</a:t>
            </a:r>
            <a:r>
              <a:rPr lang="ja-JP" altLang="en-US" b="1" i="0" dirty="0">
                <a:solidFill>
                  <a:srgbClr val="374151"/>
                </a:solidFill>
                <a:effectLst/>
                <a:latin typeface="Söhne"/>
              </a:rPr>
              <a:t>グラフ形式</a:t>
            </a:r>
            <a:r>
              <a:rPr lang="ja-JP" altLang="en-US" b="0" i="0" dirty="0">
                <a:solidFill>
                  <a:srgbClr val="374151"/>
                </a:solidFill>
                <a:effectLst/>
                <a:latin typeface="Söhne"/>
              </a:rPr>
              <a:t>、</a:t>
            </a:r>
            <a:r>
              <a:rPr lang="ja-JP" altLang="en-US" b="1" i="0" dirty="0">
                <a:solidFill>
                  <a:srgbClr val="374151"/>
                </a:solidFill>
                <a:effectLst/>
                <a:latin typeface="Söhne"/>
              </a:rPr>
              <a:t>カラム指向</a:t>
            </a:r>
            <a:r>
              <a:rPr lang="ja-JP" altLang="en-US" b="0" i="0" dirty="0">
                <a:solidFill>
                  <a:srgbClr val="374151"/>
                </a:solidFill>
                <a:effectLst/>
                <a:latin typeface="Söhne"/>
              </a:rPr>
              <a:t>のデータベースなどがある。</a:t>
            </a:r>
          </a:p>
          <a:p>
            <a:endParaRPr kumimoji="1" lang="ja-JP" altLang="en-US" dirty="0"/>
          </a:p>
        </p:txBody>
      </p:sp>
      <p:sp>
        <p:nvSpPr>
          <p:cNvPr id="4" name="スライド番号プレースホルダー 3">
            <a:extLst>
              <a:ext uri="{FF2B5EF4-FFF2-40B4-BE49-F238E27FC236}">
                <a16:creationId xmlns:a16="http://schemas.microsoft.com/office/drawing/2014/main" id="{98EBB0A6-EC39-2279-332B-0E4AF696C946}"/>
              </a:ext>
            </a:extLst>
          </p:cNvPr>
          <p:cNvSpPr>
            <a:spLocks noGrp="1"/>
          </p:cNvSpPr>
          <p:nvPr>
            <p:ph type="sldNum" sz="quarter" idx="12"/>
          </p:nvPr>
        </p:nvSpPr>
        <p:spPr/>
        <p:txBody>
          <a:bodyPr/>
          <a:lstStyle/>
          <a:p>
            <a:fld id="{E205D82C-95A1-431E-8E38-AA614A14CDCF}" type="slidenum">
              <a:rPr kumimoji="1" lang="ja-JP" altLang="en-US" smtClean="0"/>
              <a:t>35</a:t>
            </a:fld>
            <a:endParaRPr kumimoji="1" lang="ja-JP" altLang="en-US"/>
          </a:p>
        </p:txBody>
      </p:sp>
    </p:spTree>
    <p:extLst>
      <p:ext uri="{BB962C8B-B14F-4D97-AF65-F5344CB8AC3E}">
        <p14:creationId xmlns:p14="http://schemas.microsoft.com/office/powerpoint/2010/main" val="341767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kumimoji="1" lang="ja-JP" altLang="en-US" sz="2400" i="0" strike="noStrike" kern="1200" cap="none" spc="0" normalizeH="0" baseline="0" noProof="0" dirty="0">
                <a:ln>
                  <a:noFill/>
                </a:ln>
                <a:effectLst/>
                <a:uLnTx/>
                <a:uFillTx/>
                <a:latin typeface="Arial" panose="020B0604020202020204" pitchFamily="34" charset="0"/>
                <a:ea typeface="メイリオ" panose="020B0604030504040204" pitchFamily="50" charset="-128"/>
                <a:cs typeface="Segoe UI" panose="020B0502040204020203" pitchFamily="34" charset="0"/>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167189" y="3656340"/>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161830" y="5218439"/>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460458" y="3420681"/>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73" y="2702736"/>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4460457" y="3992182"/>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091" y="2388325"/>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529264" y="3600921"/>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6452373" y="4724416"/>
            <a:ext cx="179557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246" y="4031755"/>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2003006" y="5235108"/>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85247" y="5099377"/>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337" y="4027815"/>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347" y="2315696"/>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464" y="2467846"/>
            <a:ext cx="2465395" cy="230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1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9A942B-922C-4DFC-BFCC-5D6D760E68D4}"/>
              </a:ext>
            </a:extLst>
          </p:cNvPr>
          <p:cNvSpPr>
            <a:spLocks noGrp="1"/>
          </p:cNvSpPr>
          <p:nvPr>
            <p:ph type="title"/>
          </p:nvPr>
        </p:nvSpPr>
        <p:spPr/>
        <p:txBody>
          <a:bodyPr>
            <a:normAutofit fontScale="90000"/>
          </a:bodyPr>
          <a:lstStyle/>
          <a:p>
            <a:r>
              <a:rPr kumimoji="1" lang="ja-JP" altLang="en-US" dirty="0"/>
              <a:t>データベース</a:t>
            </a:r>
            <a:r>
              <a:rPr lang="ja-JP" altLang="en-US" dirty="0"/>
              <a:t>の必要性</a:t>
            </a:r>
            <a:endParaRPr kumimoji="1" lang="ja-JP" altLang="en-US" dirty="0"/>
          </a:p>
        </p:txBody>
      </p:sp>
      <p:sp>
        <p:nvSpPr>
          <p:cNvPr id="4" name="スライド番号プレースホルダー 3">
            <a:extLst>
              <a:ext uri="{FF2B5EF4-FFF2-40B4-BE49-F238E27FC236}">
                <a16:creationId xmlns:a16="http://schemas.microsoft.com/office/drawing/2014/main" id="{E56A7A92-4384-4687-BC2F-054E1A2C435B}"/>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5" name="Rectangle 3">
            <a:extLst>
              <a:ext uri="{FF2B5EF4-FFF2-40B4-BE49-F238E27FC236}">
                <a16:creationId xmlns:a16="http://schemas.microsoft.com/office/drawing/2014/main" id="{7C0E0D50-E58B-4637-8A46-AF776B862D1A}"/>
              </a:ext>
            </a:extLst>
          </p:cNvPr>
          <p:cNvSpPr txBox="1">
            <a:spLocks/>
          </p:cNvSpPr>
          <p:nvPr/>
        </p:nvSpPr>
        <p:spPr>
          <a:xfrm>
            <a:off x="587530" y="1039432"/>
            <a:ext cx="7562851" cy="36042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FF0000"/>
                </a:solidFill>
              </a:rPr>
              <a:t>日常生活での情報管理に不可欠</a:t>
            </a:r>
            <a:endParaRPr lang="en-US" altLang="ja-JP" sz="2400" dirty="0">
              <a:solidFill>
                <a:srgbClr val="FF0000"/>
              </a:solidFill>
            </a:endParaRPr>
          </a:p>
          <a:p>
            <a:r>
              <a:rPr lang="ja-JP" altLang="en-US" sz="2400" dirty="0"/>
              <a:t>銀行の銀行口座</a:t>
            </a:r>
          </a:p>
          <a:p>
            <a:r>
              <a:rPr lang="ja-JP" altLang="en-US" sz="2400" dirty="0"/>
              <a:t>ホテルの予約情報</a:t>
            </a:r>
            <a:endParaRPr lang="en-US" altLang="ja-JP" sz="2400" dirty="0"/>
          </a:p>
          <a:p>
            <a:r>
              <a:rPr lang="ja-JP" altLang="en-US" sz="2400" dirty="0"/>
              <a:t>交通機関の座席予約情報</a:t>
            </a:r>
            <a:endParaRPr lang="en-US" altLang="ja-JP" sz="2400" dirty="0"/>
          </a:p>
          <a:p>
            <a:r>
              <a:rPr lang="ja-JP" altLang="en-US" sz="2400" dirty="0"/>
              <a:t>大学の履修登録や出欠の情報</a:t>
            </a:r>
            <a:endParaRPr lang="en-US" altLang="ja-JP" sz="2400" dirty="0"/>
          </a:p>
          <a:p>
            <a:r>
              <a:rPr lang="ja-JP" altLang="en-US" sz="2400" dirty="0"/>
              <a:t>企業の製品情報</a:t>
            </a:r>
          </a:p>
          <a:p>
            <a:r>
              <a:rPr lang="ja-JP" altLang="en-US" sz="2400" dirty="0"/>
              <a:t>電話会社の通話量情報</a:t>
            </a:r>
            <a:endParaRPr lang="en-US" altLang="ja-JP" sz="2400" dirty="0"/>
          </a:p>
          <a:p>
            <a:pPr marL="0" indent="0">
              <a:buNone/>
            </a:pPr>
            <a:endParaRPr lang="ja-JP" altLang="en-US" sz="2400" dirty="0"/>
          </a:p>
          <a:p>
            <a:endParaRPr lang="ja-JP" altLang="en-US" sz="2400" dirty="0"/>
          </a:p>
          <a:p>
            <a:endParaRPr lang="ja-JP" altLang="en-US" sz="2400" dirty="0"/>
          </a:p>
        </p:txBody>
      </p:sp>
      <p:sp>
        <p:nvSpPr>
          <p:cNvPr id="6" name="Text Box 4">
            <a:extLst>
              <a:ext uri="{FF2B5EF4-FFF2-40B4-BE49-F238E27FC236}">
                <a16:creationId xmlns:a16="http://schemas.microsoft.com/office/drawing/2014/main" id="{BCA6A18A-6FEC-4B83-8714-1D346ED6D00F}"/>
              </a:ext>
            </a:extLst>
          </p:cNvPr>
          <p:cNvSpPr txBox="1">
            <a:spLocks noChangeArrowheads="1"/>
          </p:cNvSpPr>
          <p:nvPr/>
        </p:nvSpPr>
        <p:spPr bwMode="auto">
          <a:xfrm>
            <a:off x="2301016" y="5051870"/>
            <a:ext cx="387798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FontTx/>
              <a:buNone/>
            </a:pPr>
            <a:r>
              <a:rPr lang="ja-JP" altLang="en-US" sz="2400" dirty="0">
                <a:solidFill>
                  <a:srgbClr val="C00000"/>
                </a:solidFill>
              </a:rPr>
              <a:t>データベース</a:t>
            </a:r>
            <a:r>
              <a:rPr lang="ja-JP" altLang="en-US" sz="2400" dirty="0">
                <a:solidFill>
                  <a:schemeClr val="tx1"/>
                </a:solidFill>
              </a:rPr>
              <a:t>がなければ、</a:t>
            </a:r>
          </a:p>
          <a:p>
            <a:pPr algn="ctr">
              <a:lnSpc>
                <a:spcPct val="100000"/>
              </a:lnSpc>
              <a:spcBef>
                <a:spcPct val="0"/>
              </a:spcBef>
              <a:buFontTx/>
              <a:buNone/>
            </a:pPr>
            <a:r>
              <a:rPr lang="ja-JP" altLang="en-US" sz="2400" dirty="0">
                <a:solidFill>
                  <a:schemeClr val="tx1"/>
                </a:solidFill>
              </a:rPr>
              <a:t>現代の生活が成り立たない</a:t>
            </a:r>
          </a:p>
        </p:txBody>
      </p:sp>
      <p:pic>
        <p:nvPicPr>
          <p:cNvPr id="7" name="Picture 10" descr="http://free-illustrations-ls01.gatag.net/images/lgi01a201401201000.jpg">
            <a:extLst>
              <a:ext uri="{FF2B5EF4-FFF2-40B4-BE49-F238E27FC236}">
                <a16:creationId xmlns:a16="http://schemas.microsoft.com/office/drawing/2014/main" id="{89585785-163C-4F65-AF17-B8CEFBA960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139" y="1126348"/>
            <a:ext cx="1208485"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携帯で話す男性 無料のクリップアート素材/フリーイラスト画像">
            <a:extLst>
              <a:ext uri="{FF2B5EF4-FFF2-40B4-BE49-F238E27FC236}">
                <a16:creationId xmlns:a16="http://schemas.microsoft.com/office/drawing/2014/main" id="{29CEBB78-3246-4311-9225-029BACDD54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852" y="2345547"/>
            <a:ext cx="122277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飛行機の機内のイラスト">
            <a:extLst>
              <a:ext uri="{FF2B5EF4-FFF2-40B4-BE49-F238E27FC236}">
                <a16:creationId xmlns:a16="http://schemas.microsoft.com/office/drawing/2014/main" id="{C1DE29CC-9D72-48BD-A0C8-B1980470D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4797" y="2457467"/>
            <a:ext cx="1108472" cy="10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端末にタッチする女性のイラスト">
            <a:extLst>
              <a:ext uri="{FF2B5EF4-FFF2-40B4-BE49-F238E27FC236}">
                <a16:creationId xmlns:a16="http://schemas.microsoft.com/office/drawing/2014/main" id="{20AC647B-A5A0-4EF5-BDDA-24D8803703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435" y="1039432"/>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2">
            <a:extLst>
              <a:ext uri="{FF2B5EF4-FFF2-40B4-BE49-F238E27FC236}">
                <a16:creationId xmlns:a16="http://schemas.microsoft.com/office/drawing/2014/main" id="{D40C4B75-EA3B-4EF7-9706-5C90FC056048}"/>
              </a:ext>
            </a:extLst>
          </p:cNvPr>
          <p:cNvSpPr/>
          <p:nvPr/>
        </p:nvSpPr>
        <p:spPr>
          <a:xfrm>
            <a:off x="1879953" y="4930396"/>
            <a:ext cx="4612482" cy="107394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40835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60" r="282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6</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オンラインコミュニケーションでのデータ管理．機能がより便利に．</a:t>
            </a:r>
            <a:endParaRPr lang="en-US" altLang="ja-JP" sz="2400" dirty="0"/>
          </a:p>
          <a:p>
            <a:pPr>
              <a:spcBef>
                <a:spcPts val="1200"/>
              </a:spcBef>
            </a:pPr>
            <a:r>
              <a:rPr lang="en-US" altLang="ja-JP" sz="2400" b="1" dirty="0"/>
              <a:t>SNS</a:t>
            </a:r>
            <a:r>
              <a:rPr lang="ja-JP" altLang="en-US" sz="2400" b="1" dirty="0"/>
              <a:t>（ソーシャルネットワーク）</a:t>
            </a:r>
            <a:endParaRPr lang="en-US" altLang="ja-JP" sz="2400" b="1" dirty="0"/>
          </a:p>
          <a:p>
            <a:pPr marL="0" indent="0">
              <a:spcBef>
                <a:spcPts val="1200"/>
              </a:spcBef>
              <a:buNone/>
            </a:pPr>
            <a:r>
              <a:rPr lang="ja-JP" altLang="en-US" sz="2400" dirty="0"/>
              <a:t>投稿、ユーザプロフィール、「い</a:t>
            </a:r>
            <a:endParaRPr lang="en-US" altLang="ja-JP" sz="2400" dirty="0"/>
          </a:p>
          <a:p>
            <a:pPr marL="0" indent="0">
              <a:spcBef>
                <a:spcPts val="1200"/>
              </a:spcBef>
              <a:buNone/>
            </a:pPr>
            <a:r>
              <a:rPr lang="ja-JP" altLang="en-US" sz="2400" dirty="0"/>
              <a:t>いね」、コメントの管理</a:t>
            </a:r>
            <a:endParaRPr lang="en-US" altLang="ja-JP" sz="2400" dirty="0"/>
          </a:p>
          <a:p>
            <a:pPr>
              <a:spcBef>
                <a:spcPts val="1200"/>
              </a:spcBef>
            </a:pPr>
            <a:r>
              <a:rPr lang="ja-JP" altLang="en-US" sz="2400" b="1" dirty="0"/>
              <a:t>電子メール</a:t>
            </a:r>
            <a:endParaRPr lang="en-US" altLang="ja-JP" sz="2400" b="1" dirty="0"/>
          </a:p>
          <a:p>
            <a:pPr marL="0" indent="0">
              <a:spcBef>
                <a:spcPts val="1200"/>
              </a:spcBef>
              <a:buNone/>
            </a:pPr>
            <a:r>
              <a:rPr lang="ja-JP" altLang="en-US" sz="2400" dirty="0"/>
              <a:t>本文、添付ファイル、送信者、受信</a:t>
            </a:r>
            <a:endParaRPr lang="en-US" altLang="ja-JP" sz="2400" dirty="0"/>
          </a:p>
          <a:p>
            <a:pPr marL="0" indent="0">
              <a:spcBef>
                <a:spcPts val="1200"/>
              </a:spcBef>
              <a:buNone/>
            </a:pPr>
            <a:r>
              <a:rPr lang="ja-JP" altLang="en-US" sz="2400" dirty="0"/>
              <a:t>者の管理</a:t>
            </a:r>
            <a:endParaRPr lang="en-US" altLang="ja-JP" sz="2400" dirty="0"/>
          </a:p>
          <a:p>
            <a:pPr>
              <a:spcBef>
                <a:spcPts val="1200"/>
              </a:spcBef>
            </a:pPr>
            <a:r>
              <a:rPr lang="ja-JP" altLang="en-US" sz="2400" b="1" dirty="0"/>
              <a:t>オンラインのチャット</a:t>
            </a:r>
            <a:endParaRPr lang="en-US" altLang="ja-JP" sz="2400" b="1" dirty="0"/>
          </a:p>
          <a:p>
            <a:pPr marL="0" indent="0">
              <a:spcBef>
                <a:spcPts val="1200"/>
              </a:spcBef>
              <a:buNone/>
            </a:pPr>
            <a:r>
              <a:rPr lang="ja-JP" altLang="en-US" sz="2400" dirty="0"/>
              <a:t>ユーザ間のメッセージの管理</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①オンラインコミュニケーション</a:t>
            </a:r>
            <a:endParaRPr lang="ja-JP" altLang="en-US" dirty="0"/>
          </a:p>
        </p:txBody>
      </p:sp>
    </p:spTree>
    <p:extLst>
      <p:ext uri="{BB962C8B-B14F-4D97-AF65-F5344CB8AC3E}">
        <p14:creationId xmlns:p14="http://schemas.microsoft.com/office/powerpoint/2010/main" val="35868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42" r="28242"/>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7</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リアルタイムで安全、便利なサービスの提供．</a:t>
            </a:r>
            <a:endParaRPr lang="en-US" altLang="ja-JP" sz="2400" dirty="0"/>
          </a:p>
          <a:p>
            <a:pPr>
              <a:spcBef>
                <a:spcPts val="1200"/>
              </a:spcBef>
            </a:pPr>
            <a:r>
              <a:rPr lang="ja-JP" altLang="en-US" sz="2400" b="1" dirty="0"/>
              <a:t>オンラインの取引</a:t>
            </a:r>
            <a:endParaRPr lang="en-US" altLang="ja-JP" sz="2400" b="1" dirty="0"/>
          </a:p>
          <a:p>
            <a:pPr marL="0" indent="0">
              <a:spcBef>
                <a:spcPts val="1200"/>
              </a:spcBef>
              <a:buNone/>
            </a:pPr>
            <a:r>
              <a:rPr lang="ja-JP" altLang="en-US" sz="2400" dirty="0"/>
              <a:t>注文，支払い，配送状況問い合わせ</a:t>
            </a:r>
            <a:endParaRPr lang="en-US" altLang="ja-JP" sz="2400" dirty="0"/>
          </a:p>
          <a:p>
            <a:pPr>
              <a:spcBef>
                <a:spcPts val="1200"/>
              </a:spcBef>
            </a:pPr>
            <a:r>
              <a:rPr lang="ja-JP" altLang="en-US" sz="2400" b="1" dirty="0"/>
              <a:t>オンラインの銀行</a:t>
            </a:r>
            <a:endParaRPr lang="en-US" altLang="ja-JP" sz="2400" b="1" dirty="0"/>
          </a:p>
          <a:p>
            <a:pPr marL="0" indent="0">
              <a:spcBef>
                <a:spcPts val="1200"/>
              </a:spcBef>
              <a:buNone/>
            </a:pPr>
            <a:r>
              <a:rPr lang="ja-JP" altLang="en-US" sz="2400" dirty="0"/>
              <a:t>送金，残高照会，融資申請</a:t>
            </a:r>
            <a:endParaRPr lang="en-US" altLang="ja-JP" sz="2400" dirty="0"/>
          </a:p>
          <a:p>
            <a:pPr>
              <a:spcBef>
                <a:spcPts val="1200"/>
              </a:spcBef>
            </a:pPr>
            <a:r>
              <a:rPr lang="ja-JP" altLang="en-US" sz="2400" b="1" dirty="0"/>
              <a:t>オンラインの予約</a:t>
            </a:r>
            <a:endParaRPr lang="en-US" altLang="ja-JP" sz="2400" b="1" dirty="0"/>
          </a:p>
          <a:p>
            <a:pPr marL="0" indent="0">
              <a:spcBef>
                <a:spcPts val="1200"/>
              </a:spcBef>
              <a:buNone/>
            </a:pPr>
            <a:r>
              <a:rPr lang="ja-JP" altLang="en-US" sz="2400" dirty="0"/>
              <a:t>列車や飛行機などの座席予約</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②オンラインの取引</a:t>
            </a:r>
            <a:endParaRPr lang="ja-JP" altLang="en-US" dirty="0"/>
          </a:p>
        </p:txBody>
      </p:sp>
    </p:spTree>
    <p:extLst>
      <p:ext uri="{BB962C8B-B14F-4D97-AF65-F5344CB8AC3E}">
        <p14:creationId xmlns:p14="http://schemas.microsoft.com/office/powerpoint/2010/main" val="249506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5519" r="2551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8</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人工知能での学習による上達：</a:t>
            </a:r>
            <a:r>
              <a:rPr lang="ja-JP" altLang="en-US" sz="2400" b="1" dirty="0">
                <a:solidFill>
                  <a:srgbClr val="FF0000"/>
                </a:solidFill>
              </a:rPr>
              <a:t>データを使用</a:t>
            </a:r>
            <a:r>
              <a:rPr lang="ja-JP" altLang="en-US" sz="2400" dirty="0"/>
              <a:t>し，</a:t>
            </a:r>
            <a:r>
              <a:rPr lang="ja-JP" altLang="en-US" sz="2400" b="1" dirty="0"/>
              <a:t>学習</a:t>
            </a:r>
            <a:r>
              <a:rPr lang="ja-JP" altLang="en-US" sz="2400" dirty="0"/>
              <a:t>を通じて</a:t>
            </a:r>
            <a:r>
              <a:rPr lang="ja-JP" altLang="en-US" sz="2400" b="1" dirty="0"/>
              <a:t>知的能力を向上．</a:t>
            </a:r>
            <a:endParaRPr lang="en-US" altLang="ja-JP" sz="2400" dirty="0"/>
          </a:p>
          <a:p>
            <a:pPr>
              <a:spcBef>
                <a:spcPts val="1200"/>
              </a:spcBef>
            </a:pPr>
            <a:r>
              <a:rPr lang="en-US" altLang="ja-JP" sz="2400" b="1" dirty="0" err="1"/>
              <a:t>ChatGPT</a:t>
            </a:r>
            <a:r>
              <a:rPr lang="ja-JP" altLang="en-US" sz="2400" b="1" dirty="0"/>
              <a:t> などの対話型</a:t>
            </a:r>
            <a:r>
              <a:rPr lang="en-US" altLang="ja-JP" sz="2400" b="1" dirty="0"/>
              <a:t>AI</a:t>
            </a:r>
          </a:p>
          <a:p>
            <a:pPr marL="0" indent="0">
              <a:spcBef>
                <a:spcPts val="1200"/>
              </a:spcBef>
              <a:buNone/>
            </a:pPr>
            <a:r>
              <a:rPr lang="ja-JP" altLang="en-US" sz="2400" dirty="0"/>
              <a:t>（対話，自由なアイデア出し，　　</a:t>
            </a:r>
            <a:endParaRPr lang="en-US" altLang="ja-JP" sz="2400" dirty="0"/>
          </a:p>
          <a:p>
            <a:pPr marL="0" indent="0">
              <a:spcBef>
                <a:spcPts val="1200"/>
              </a:spcBef>
              <a:buNone/>
            </a:pPr>
            <a:r>
              <a:rPr lang="ja-JP" altLang="en-US" sz="2400" dirty="0"/>
              <a:t>　要約，翻訳など）</a:t>
            </a:r>
            <a:endParaRPr lang="en-US" altLang="ja-JP" sz="2400" dirty="0"/>
          </a:p>
          <a:p>
            <a:pPr>
              <a:spcBef>
                <a:spcPts val="1200"/>
              </a:spcBef>
            </a:pPr>
            <a:r>
              <a:rPr lang="ja-JP" altLang="en-US" sz="2400" b="1" dirty="0"/>
              <a:t>医用画像や自動運転での画像理解</a:t>
            </a:r>
            <a:endParaRPr lang="en-US" altLang="ja-JP" sz="2400" b="1" dirty="0"/>
          </a:p>
          <a:p>
            <a:pPr marL="0" indent="0">
              <a:spcBef>
                <a:spcPts val="1200"/>
              </a:spcBef>
              <a:buNone/>
            </a:pPr>
            <a:r>
              <a:rPr lang="ja-JP" altLang="en-US" sz="2400" dirty="0"/>
              <a:t>（画像診断、物体認識など）</a:t>
            </a:r>
            <a:endParaRPr lang="en-US" altLang="ja-JP" sz="2400" dirty="0"/>
          </a:p>
          <a:p>
            <a:pPr>
              <a:spcBef>
                <a:spcPts val="1200"/>
              </a:spcBef>
            </a:pPr>
            <a:r>
              <a:rPr lang="ja-JP" altLang="en-US" sz="2400" b="1" dirty="0"/>
              <a:t>オンラインショッピングでの情報推薦</a:t>
            </a:r>
            <a:br>
              <a:rPr lang="en-US" altLang="ja-JP" sz="2400" dirty="0"/>
            </a:br>
            <a:r>
              <a:rPr lang="ja-JP" altLang="en-US" sz="2400" dirty="0"/>
              <a:t>（過去の履歴からの商品の順位付けなど）</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③人工知能</a:t>
            </a:r>
            <a:endParaRPr lang="ja-JP" altLang="en-US" dirty="0"/>
          </a:p>
        </p:txBody>
      </p:sp>
    </p:spTree>
    <p:extLst>
      <p:ext uri="{BB962C8B-B14F-4D97-AF65-F5344CB8AC3E}">
        <p14:creationId xmlns:p14="http://schemas.microsoft.com/office/powerpoint/2010/main" val="75960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90" r="2829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9</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正確な予測，効果的な意思決定．</a:t>
            </a:r>
            <a:endParaRPr lang="en-US" altLang="ja-JP" sz="2400" dirty="0"/>
          </a:p>
          <a:p>
            <a:pPr>
              <a:spcBef>
                <a:spcPts val="1200"/>
              </a:spcBef>
            </a:pPr>
            <a:r>
              <a:rPr lang="ja-JP" altLang="en-US" sz="2400" b="1" dirty="0"/>
              <a:t>気象予報</a:t>
            </a:r>
            <a:br>
              <a:rPr lang="en-US" altLang="ja-JP" sz="2400" b="1" dirty="0"/>
            </a:br>
            <a:r>
              <a:rPr lang="ja-JP" altLang="en-US" sz="2400" dirty="0"/>
              <a:t>気温，風速，風向き，湿度、降水などの過去データから天候，台風の進路，気温の変化などを予測</a:t>
            </a:r>
            <a:endParaRPr lang="en-US" altLang="ja-JP" sz="2400" dirty="0"/>
          </a:p>
          <a:p>
            <a:pPr>
              <a:spcBef>
                <a:spcPts val="1200"/>
              </a:spcBef>
            </a:pPr>
            <a:r>
              <a:rPr lang="ja-JP" altLang="en-US" sz="2400" b="1" dirty="0"/>
              <a:t>市場調査</a:t>
            </a:r>
            <a:br>
              <a:rPr lang="en-US" altLang="ja-JP" sz="2400" b="1" dirty="0"/>
            </a:br>
            <a:r>
              <a:rPr lang="ja-JP" altLang="en-US" sz="2400" dirty="0"/>
              <a:t>販売，顧客からの問い合わせなどの過去データから，製品の需要などを予測</a:t>
            </a:r>
            <a:endParaRPr lang="en-US" altLang="ja-JP" sz="2400" dirty="0"/>
          </a:p>
          <a:p>
            <a:pPr>
              <a:spcBef>
                <a:spcPts val="1200"/>
              </a:spcBef>
            </a:pPr>
            <a:r>
              <a:rPr lang="ja-JP" altLang="en-US" sz="2400" b="1" dirty="0"/>
              <a:t>ヘルスケア</a:t>
            </a:r>
            <a:br>
              <a:rPr lang="en-US" altLang="ja-JP" sz="2400" b="1" dirty="0"/>
            </a:br>
            <a:r>
              <a:rPr lang="ja-JP" altLang="en-US" sz="2400" dirty="0"/>
              <a:t>データに基づき病気の傾向，副作用の可能性などを推定</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④データによる分析，予測</a:t>
            </a:r>
            <a:endParaRPr lang="ja-JP" altLang="en-US" dirty="0"/>
          </a:p>
        </p:txBody>
      </p:sp>
    </p:spTree>
    <p:extLst>
      <p:ext uri="{BB962C8B-B14F-4D97-AF65-F5344CB8AC3E}">
        <p14:creationId xmlns:p14="http://schemas.microsoft.com/office/powerpoint/2010/main" val="15045009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2571</Words>
  <Application>Microsoft Office PowerPoint</Application>
  <PresentationFormat>画面に合わせる (4:3)</PresentationFormat>
  <Paragraphs>410</Paragraphs>
  <Slides>35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35</vt:i4>
      </vt:variant>
    </vt:vector>
  </HeadingPairs>
  <TitlesOfParts>
    <vt:vector size="45" baseType="lpstr">
      <vt:lpstr>ＭＳ ゴシック</vt:lpstr>
      <vt:lpstr>Söhne</vt:lpstr>
      <vt:lpstr>メイリオ</vt:lpstr>
      <vt:lpstr>游ゴシック</vt:lpstr>
      <vt:lpstr>Arial</vt:lpstr>
      <vt:lpstr>Calibri</vt:lpstr>
      <vt:lpstr>Calibri Light</vt:lpstr>
      <vt:lpstr>Segoe UI</vt:lpstr>
      <vt:lpstr>Office テーマ</vt:lpstr>
      <vt:lpstr>1_Office テーマ</vt:lpstr>
      <vt:lpstr>pd-7. データベース，JSON，NoSQL データベース </vt:lpstr>
      <vt:lpstr>アウトライン</vt:lpstr>
      <vt:lpstr>7-1 データベース </vt:lpstr>
      <vt:lpstr>データベース</vt:lpstr>
      <vt:lpstr>データベースの必要性</vt:lpstr>
      <vt:lpstr>データベースの利用分野　 ①オンラインコミュニケーション</vt:lpstr>
      <vt:lpstr>データベースの利用分野　 ②オンラインの取引</vt:lpstr>
      <vt:lpstr>データベースの利用分野 ③人工知能</vt:lpstr>
      <vt:lpstr>データベースの利用分野 ④データによる分析，予測</vt:lpstr>
      <vt:lpstr>サイバーフィジカル</vt:lpstr>
      <vt:lpstr>ここまでのまとめ</vt:lpstr>
      <vt:lpstr>7-2 SQL プログラムの例 </vt:lpstr>
      <vt:lpstr>Python と SQL の組み合わせ</vt:lpstr>
      <vt:lpstr>Python からの SQLite 3 の利用</vt:lpstr>
      <vt:lpstr>Python からの SQLite 3 の利用（Google Colaboratory）</vt:lpstr>
      <vt:lpstr>7-3. JSON、 JSON とデータベースの連携</vt:lpstr>
      <vt:lpstr>データベースとデータ送受信</vt:lpstr>
      <vt:lpstr>JSON </vt:lpstr>
      <vt:lpstr>JSON の用途</vt:lpstr>
      <vt:lpstr>JSON での入れ子</vt:lpstr>
      <vt:lpstr>文字列の中身が JSON 形式（Google Colaboratory）</vt:lpstr>
      <vt:lpstr>Python の辞書</vt:lpstr>
      <vt:lpstr>JSON データを解析してキーとバリューを格納した辞書を得る（Google Colaboratory）</vt:lpstr>
      <vt:lpstr>得られたバリューを整形して表示（Google Colaboratory）</vt:lpstr>
      <vt:lpstr>JSON のデータを SQLite 3 に格納（Google Colaboratory）</vt:lpstr>
      <vt:lpstr>JSON のデータ型とその例</vt:lpstr>
      <vt:lpstr>JSON とデータベースの連携</vt:lpstr>
      <vt:lpstr>7-4 データベースの種類と NoSQL データベース </vt:lpstr>
      <vt:lpstr>データベースシステムの種類①</vt:lpstr>
      <vt:lpstr>データベースシステムの種類②</vt:lpstr>
      <vt:lpstr>TinyDB</vt:lpstr>
      <vt:lpstr>Python からの TinyDB の利用（Google Colaboratory）</vt:lpstr>
      <vt:lpstr>PowerPoint プレゼンテーション</vt:lpstr>
      <vt:lpstr>まとめ</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による ICT システム</dc:title>
  <dc:creator>kunihiko</dc:creator>
  <cp:lastModifiedBy>金子　邦彦</cp:lastModifiedBy>
  <cp:revision>73</cp:revision>
  <dcterms:created xsi:type="dcterms:W3CDTF">2020-06-03T12:20:31Z</dcterms:created>
  <dcterms:modified xsi:type="dcterms:W3CDTF">2023-06-08T12:19:43Z</dcterms:modified>
</cp:coreProperties>
</file>