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947" r:id="rId2"/>
    <p:sldId id="1374" r:id="rId3"/>
    <p:sldId id="918" r:id="rId4"/>
    <p:sldId id="915" r:id="rId5"/>
    <p:sldId id="948" r:id="rId6"/>
    <p:sldId id="949" r:id="rId7"/>
    <p:sldId id="1312" r:id="rId8"/>
    <p:sldId id="1313" r:id="rId9"/>
    <p:sldId id="946" r:id="rId10"/>
    <p:sldId id="956" r:id="rId11"/>
    <p:sldId id="950" r:id="rId12"/>
    <p:sldId id="951" r:id="rId13"/>
    <p:sldId id="952" r:id="rId14"/>
    <p:sldId id="954" r:id="rId15"/>
    <p:sldId id="1375" r:id="rId16"/>
    <p:sldId id="958" r:id="rId17"/>
    <p:sldId id="1314" r:id="rId18"/>
    <p:sldId id="959" r:id="rId19"/>
    <p:sldId id="938" r:id="rId20"/>
    <p:sldId id="939" r:id="rId21"/>
    <p:sldId id="966" r:id="rId22"/>
    <p:sldId id="964" r:id="rId23"/>
    <p:sldId id="965" r:id="rId24"/>
    <p:sldId id="970" r:id="rId25"/>
    <p:sldId id="973" r:id="rId26"/>
    <p:sldId id="974" r:id="rId27"/>
    <p:sldId id="1001" r:id="rId28"/>
    <p:sldId id="979" r:id="rId29"/>
    <p:sldId id="980" r:id="rId30"/>
    <p:sldId id="981" r:id="rId31"/>
    <p:sldId id="982" r:id="rId32"/>
    <p:sldId id="983" r:id="rId33"/>
    <p:sldId id="984" r:id="rId34"/>
    <p:sldId id="985" r:id="rId35"/>
    <p:sldId id="986" r:id="rId36"/>
    <p:sldId id="987" r:id="rId37"/>
    <p:sldId id="975" r:id="rId38"/>
    <p:sldId id="972" r:id="rId39"/>
    <p:sldId id="988" r:id="rId40"/>
    <p:sldId id="597" r:id="rId41"/>
    <p:sldId id="598" r:id="rId42"/>
    <p:sldId id="599" r:id="rId43"/>
    <p:sldId id="600" r:id="rId44"/>
    <p:sldId id="601" r:id="rId45"/>
    <p:sldId id="602" r:id="rId46"/>
    <p:sldId id="989" r:id="rId47"/>
    <p:sldId id="990" r:id="rId48"/>
    <p:sldId id="991" r:id="rId49"/>
    <p:sldId id="993" r:id="rId50"/>
    <p:sldId id="994" r:id="rId51"/>
    <p:sldId id="259" r:id="rId52"/>
    <p:sldId id="261" r:id="rId53"/>
    <p:sldId id="995" r:id="rId54"/>
    <p:sldId id="1002" r:id="rId55"/>
    <p:sldId id="996" r:id="rId56"/>
    <p:sldId id="997" r:id="rId57"/>
    <p:sldId id="998" r:id="rId5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4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03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20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21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65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75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48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54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or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.go.jp/data/guide/download/index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stat.go.jp/data/guide/download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8687" y="1122363"/>
            <a:ext cx="8285172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or-15. </a:t>
            </a:r>
            <a:r>
              <a:rPr lang="ja-JP" altLang="en-US" dirty="0"/>
              <a:t>総合演習②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（オペレーションズリサーチ）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https://www.kkaneko.jp/cc/or/index.html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2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15-2</a:t>
            </a:r>
            <a:r>
              <a:rPr lang="ja-JP" altLang="en-US" dirty="0"/>
              <a:t> データの合計、平均（</a:t>
            </a:r>
            <a:r>
              <a:rPr lang="en-US" altLang="ja-JP" dirty="0"/>
              <a:t>Excel </a:t>
            </a:r>
            <a:r>
              <a:rPr lang="ja-JP" altLang="en-US" dirty="0"/>
              <a:t>を使用）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48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B75714-FAE6-4144-B14B-839922DA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Excel </a:t>
            </a:r>
            <a:r>
              <a:rPr kumimoji="1" lang="ja-JP" altLang="en-US" dirty="0"/>
              <a:t>で</a:t>
            </a:r>
            <a:r>
              <a:rPr lang="ja-JP" altLang="en-US" dirty="0"/>
              <a:t>合計</a:t>
            </a:r>
            <a:r>
              <a:rPr kumimoji="1" lang="ja-JP" altLang="en-US" dirty="0"/>
              <a:t>を求める </a:t>
            </a:r>
            <a:r>
              <a:rPr lang="en-US" altLang="ja-JP" dirty="0"/>
              <a:t>SUM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3FB08D-9503-4A12-92FC-67411ECA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481500B-B533-4B94-9B75-AC772C855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3" y="1134996"/>
            <a:ext cx="5150283" cy="384975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38A7E6-9324-4C7C-9314-501ECA2A9059}"/>
              </a:ext>
            </a:extLst>
          </p:cNvPr>
          <p:cNvSpPr txBox="1"/>
          <p:nvPr/>
        </p:nvSpPr>
        <p:spPr>
          <a:xfrm>
            <a:off x="5575300" y="1984499"/>
            <a:ext cx="3155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=SUM(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C2:C7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C7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合計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を求める</a:t>
            </a:r>
          </a:p>
        </p:txBody>
      </p:sp>
    </p:spTree>
    <p:extLst>
      <p:ext uri="{BB962C8B-B14F-4D97-AF65-F5344CB8AC3E}">
        <p14:creationId xmlns:p14="http://schemas.microsoft.com/office/powerpoint/2010/main" val="74734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B75714-FAE6-4144-B14B-839922DA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Excel </a:t>
            </a:r>
            <a:r>
              <a:rPr kumimoji="1" lang="ja-JP" altLang="en-US" dirty="0"/>
              <a:t>で平均を求める </a:t>
            </a:r>
            <a:r>
              <a:rPr kumimoji="1" lang="en-US" altLang="ja-JP" dirty="0"/>
              <a:t>AVERAGE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3FB08D-9503-4A12-92FC-67411ECA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38A7E6-9324-4C7C-9314-501ECA2A9059}"/>
              </a:ext>
            </a:extLst>
          </p:cNvPr>
          <p:cNvSpPr txBox="1"/>
          <p:nvPr/>
        </p:nvSpPr>
        <p:spPr>
          <a:xfrm>
            <a:off x="5384800" y="1952749"/>
            <a:ext cx="3988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=AVERAGE(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B2:B7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B7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平均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を求める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176A02-1CF9-4B1C-BD86-0ADD39A05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7" y="1217547"/>
            <a:ext cx="5318224" cy="353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27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平均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201AA8-5C51-417C-BE10-C69370729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平均</a:t>
            </a:r>
            <a:r>
              <a:rPr kumimoji="1" lang="ja-JP" altLang="en-US" dirty="0"/>
              <a:t>の基本，</a:t>
            </a:r>
            <a:r>
              <a:rPr kumimoji="1" lang="ja-JP" altLang="en-US" b="1" dirty="0">
                <a:solidFill>
                  <a:srgbClr val="C00000"/>
                </a:solidFill>
              </a:rPr>
              <a:t>合計</a:t>
            </a:r>
            <a:r>
              <a:rPr kumimoji="1" lang="ja-JP" altLang="en-US" dirty="0"/>
              <a:t>して，</a:t>
            </a:r>
            <a:r>
              <a:rPr kumimoji="1" lang="ja-JP" altLang="en-US" b="1" dirty="0">
                <a:solidFill>
                  <a:srgbClr val="C00000"/>
                </a:solidFill>
              </a:rPr>
              <a:t>データの個数で割る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         10, 40, 30, 40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平均</a:t>
            </a:r>
            <a:r>
              <a:rPr lang="en-US" altLang="ja-JP" dirty="0"/>
              <a:t>: </a:t>
            </a:r>
            <a:r>
              <a:rPr lang="en-US" altLang="ja-JP" b="1" dirty="0">
                <a:solidFill>
                  <a:srgbClr val="C00000"/>
                </a:solidFill>
              </a:rPr>
              <a:t>120</a:t>
            </a:r>
            <a:r>
              <a:rPr lang="en-US" altLang="ja-JP" dirty="0"/>
              <a:t> ÷ </a:t>
            </a:r>
            <a:r>
              <a:rPr lang="en-US" altLang="ja-JP" b="1" dirty="0">
                <a:solidFill>
                  <a:srgbClr val="C00000"/>
                </a:solidFill>
              </a:rPr>
              <a:t>4</a:t>
            </a:r>
            <a:r>
              <a:rPr lang="en-US" altLang="ja-JP" dirty="0"/>
              <a:t> </a:t>
            </a:r>
            <a:r>
              <a:rPr lang="ja-JP" altLang="en-US" dirty="0"/>
              <a:t>で </a:t>
            </a:r>
            <a:r>
              <a:rPr lang="en-US" altLang="ja-JP" b="1" dirty="0"/>
              <a:t>30</a:t>
            </a:r>
          </a:p>
          <a:p>
            <a:pPr marL="0" indent="0">
              <a:buNone/>
            </a:pPr>
            <a:endParaRPr kumimoji="1" lang="en-US" altLang="ja-JP" b="1" dirty="0"/>
          </a:p>
          <a:p>
            <a:r>
              <a:rPr kumimoji="1" lang="ja-JP" altLang="en-US" b="1" dirty="0"/>
              <a:t>複数の値の組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平均</a:t>
            </a:r>
            <a:r>
              <a:rPr kumimoji="1" lang="ja-JP" altLang="en-US" dirty="0"/>
              <a:t>を考えることもある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(10, 5), (40, 10), (30, 5), (40, 20) </a:t>
            </a:r>
            <a:r>
              <a:rPr lang="ja-JP" altLang="en-US" dirty="0"/>
              <a:t>の平均</a:t>
            </a:r>
            <a:r>
              <a:rPr lang="en-US" altLang="ja-JP" dirty="0"/>
              <a:t>: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合計は </a:t>
            </a:r>
            <a:r>
              <a:rPr lang="en-US" altLang="ja-JP" dirty="0"/>
              <a:t>120 </a:t>
            </a:r>
            <a:r>
              <a:rPr lang="ja-JP" altLang="en-US" dirty="0"/>
              <a:t>と </a:t>
            </a:r>
            <a:r>
              <a:rPr lang="en-US" altLang="ja-JP" dirty="0"/>
              <a:t>40</a:t>
            </a:r>
            <a:r>
              <a:rPr lang="ja-JP" altLang="en-US" dirty="0" err="1"/>
              <a:t>．</a:t>
            </a:r>
            <a:r>
              <a:rPr lang="en-US" altLang="ja-JP" dirty="0"/>
              <a:t>4</a:t>
            </a:r>
            <a:r>
              <a:rPr lang="ja-JP" altLang="en-US" dirty="0"/>
              <a:t>で割って </a:t>
            </a:r>
            <a:r>
              <a:rPr lang="en-US" altLang="ja-JP" dirty="0"/>
              <a:t>(30, 10)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0E792E2-C92F-4458-AA19-759406920A6E}"/>
              </a:ext>
            </a:extLst>
          </p:cNvPr>
          <p:cNvCxnSpPr/>
          <p:nvPr/>
        </p:nvCxnSpPr>
        <p:spPr>
          <a:xfrm>
            <a:off x="1873250" y="6356351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73A5F55-3F25-47F3-BAD1-C363FDCAFB65}"/>
              </a:ext>
            </a:extLst>
          </p:cNvPr>
          <p:cNvCxnSpPr>
            <a:cxnSpLocks/>
          </p:cNvCxnSpPr>
          <p:nvPr/>
        </p:nvCxnSpPr>
        <p:spPr>
          <a:xfrm flipV="1">
            <a:off x="2025650" y="5010151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39635268-BBF5-498B-A70C-C558D7E1173D}"/>
              </a:ext>
            </a:extLst>
          </p:cNvPr>
          <p:cNvSpPr/>
          <p:nvPr/>
        </p:nvSpPr>
        <p:spPr>
          <a:xfrm>
            <a:off x="2844800" y="54483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C9FB27C-3323-49D6-A946-A85AFB1C84B0}"/>
              </a:ext>
            </a:extLst>
          </p:cNvPr>
          <p:cNvSpPr/>
          <p:nvPr/>
        </p:nvSpPr>
        <p:spPr>
          <a:xfrm>
            <a:off x="2997200" y="56007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F846ED4-81DC-48F5-A7A4-FA02A262CB89}"/>
              </a:ext>
            </a:extLst>
          </p:cNvPr>
          <p:cNvSpPr/>
          <p:nvPr/>
        </p:nvSpPr>
        <p:spPr>
          <a:xfrm>
            <a:off x="3070222" y="558165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58E0C22-5C6F-4076-83D8-5C03D790E5D4}"/>
              </a:ext>
            </a:extLst>
          </p:cNvPr>
          <p:cNvSpPr/>
          <p:nvPr/>
        </p:nvSpPr>
        <p:spPr>
          <a:xfrm>
            <a:off x="2800347" y="575858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FB948C7-7072-49BB-A6A8-4A7D050DB214}"/>
              </a:ext>
            </a:extLst>
          </p:cNvPr>
          <p:cNvSpPr/>
          <p:nvPr/>
        </p:nvSpPr>
        <p:spPr>
          <a:xfrm>
            <a:off x="2836858" y="562523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1365901-F3EC-4746-926C-754506B173AC}"/>
              </a:ext>
            </a:extLst>
          </p:cNvPr>
          <p:cNvSpPr/>
          <p:nvPr/>
        </p:nvSpPr>
        <p:spPr>
          <a:xfrm>
            <a:off x="2505069" y="558165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5110E8E-7CC7-49D1-8EBD-C099E3E5149D}"/>
              </a:ext>
            </a:extLst>
          </p:cNvPr>
          <p:cNvSpPr/>
          <p:nvPr/>
        </p:nvSpPr>
        <p:spPr>
          <a:xfrm>
            <a:off x="3176580" y="525877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96D51DE-9BA8-4FF0-843D-C8CB1BA7879D}"/>
              </a:ext>
            </a:extLst>
          </p:cNvPr>
          <p:cNvSpPr/>
          <p:nvPr/>
        </p:nvSpPr>
        <p:spPr>
          <a:xfrm>
            <a:off x="2651114" y="5117231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9A391D-C478-49E2-8B2A-B337C7795F1F}"/>
              </a:ext>
            </a:extLst>
          </p:cNvPr>
          <p:cNvSpPr/>
          <p:nvPr/>
        </p:nvSpPr>
        <p:spPr>
          <a:xfrm>
            <a:off x="3176579" y="594507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32A0CE-0167-473D-9D16-45327A19629A}"/>
              </a:ext>
            </a:extLst>
          </p:cNvPr>
          <p:cNvSpPr/>
          <p:nvPr/>
        </p:nvSpPr>
        <p:spPr>
          <a:xfrm>
            <a:off x="2382047" y="6055593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52842C8-34D4-40B0-8271-2BE18F8D74A9}"/>
              </a:ext>
            </a:extLst>
          </p:cNvPr>
          <p:cNvSpPr/>
          <p:nvPr/>
        </p:nvSpPr>
        <p:spPr>
          <a:xfrm>
            <a:off x="2811466" y="5594350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DB1DB7-C9A5-4F7A-8C6E-81A76B246389}"/>
              </a:ext>
            </a:extLst>
          </p:cNvPr>
          <p:cNvSpPr txBox="1"/>
          <p:nvPr/>
        </p:nvSpPr>
        <p:spPr>
          <a:xfrm>
            <a:off x="2550203" y="60306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平均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36E2250-16AD-4183-8F85-88851E03046D}"/>
              </a:ext>
            </a:extLst>
          </p:cNvPr>
          <p:cNvSpPr txBox="1"/>
          <p:nvPr/>
        </p:nvSpPr>
        <p:spPr>
          <a:xfrm>
            <a:off x="4736690" y="4604250"/>
            <a:ext cx="373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平均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データ集合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代表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とみることができる場合がある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0A6FB-B992-41E8-B9FC-2EB3078C88C9}"/>
              </a:ext>
            </a:extLst>
          </p:cNvPr>
          <p:cNvSpPr txBox="1"/>
          <p:nvPr/>
        </p:nvSpPr>
        <p:spPr>
          <a:xfrm>
            <a:off x="4736690" y="5514975"/>
            <a:ext cx="4046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計測に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があるとき，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複数の計測を繰り返し，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平均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をとることで，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誤差を軽減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できることも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68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平均を使うときの注意点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0E792E2-C92F-4458-AA19-759406920A6E}"/>
              </a:ext>
            </a:extLst>
          </p:cNvPr>
          <p:cNvCxnSpPr/>
          <p:nvPr/>
        </p:nvCxnSpPr>
        <p:spPr>
          <a:xfrm>
            <a:off x="1090374" y="3130899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73A5F55-3F25-47F3-BAD1-C363FDCAFB65}"/>
              </a:ext>
            </a:extLst>
          </p:cNvPr>
          <p:cNvCxnSpPr>
            <a:cxnSpLocks/>
          </p:cNvCxnSpPr>
          <p:nvPr/>
        </p:nvCxnSpPr>
        <p:spPr>
          <a:xfrm flipV="1">
            <a:off x="1242774" y="1784699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39635268-BBF5-498B-A70C-C558D7E1173D}"/>
              </a:ext>
            </a:extLst>
          </p:cNvPr>
          <p:cNvSpPr/>
          <p:nvPr/>
        </p:nvSpPr>
        <p:spPr>
          <a:xfrm>
            <a:off x="2061924" y="222284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C9FB27C-3323-49D6-A946-A85AFB1C84B0}"/>
              </a:ext>
            </a:extLst>
          </p:cNvPr>
          <p:cNvSpPr/>
          <p:nvPr/>
        </p:nvSpPr>
        <p:spPr>
          <a:xfrm>
            <a:off x="2214324" y="237524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F846ED4-81DC-48F5-A7A4-FA02A262CB89}"/>
              </a:ext>
            </a:extLst>
          </p:cNvPr>
          <p:cNvSpPr/>
          <p:nvPr/>
        </p:nvSpPr>
        <p:spPr>
          <a:xfrm>
            <a:off x="2287346" y="235619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58E0C22-5C6F-4076-83D8-5C03D790E5D4}"/>
              </a:ext>
            </a:extLst>
          </p:cNvPr>
          <p:cNvSpPr/>
          <p:nvPr/>
        </p:nvSpPr>
        <p:spPr>
          <a:xfrm>
            <a:off x="2017471" y="253313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FB948C7-7072-49BB-A6A8-4A7D050DB214}"/>
              </a:ext>
            </a:extLst>
          </p:cNvPr>
          <p:cNvSpPr/>
          <p:nvPr/>
        </p:nvSpPr>
        <p:spPr>
          <a:xfrm>
            <a:off x="2053982" y="239978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1365901-F3EC-4746-926C-754506B173AC}"/>
              </a:ext>
            </a:extLst>
          </p:cNvPr>
          <p:cNvSpPr/>
          <p:nvPr/>
        </p:nvSpPr>
        <p:spPr>
          <a:xfrm>
            <a:off x="1722193" y="235619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5110E8E-7CC7-49D1-8EBD-C099E3E5149D}"/>
              </a:ext>
            </a:extLst>
          </p:cNvPr>
          <p:cNvSpPr/>
          <p:nvPr/>
        </p:nvSpPr>
        <p:spPr>
          <a:xfrm>
            <a:off x="2393704" y="203332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9A391D-C478-49E2-8B2A-B337C7795F1F}"/>
              </a:ext>
            </a:extLst>
          </p:cNvPr>
          <p:cNvSpPr/>
          <p:nvPr/>
        </p:nvSpPr>
        <p:spPr>
          <a:xfrm>
            <a:off x="2393703" y="271962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32A0CE-0167-473D-9D16-45327A19629A}"/>
              </a:ext>
            </a:extLst>
          </p:cNvPr>
          <p:cNvSpPr/>
          <p:nvPr/>
        </p:nvSpPr>
        <p:spPr>
          <a:xfrm>
            <a:off x="1599171" y="2830141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52842C8-34D4-40B0-8271-2BE18F8D74A9}"/>
              </a:ext>
            </a:extLst>
          </p:cNvPr>
          <p:cNvSpPr/>
          <p:nvPr/>
        </p:nvSpPr>
        <p:spPr>
          <a:xfrm>
            <a:off x="2028590" y="2368898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DB1DB7-C9A5-4F7A-8C6E-81A76B246389}"/>
              </a:ext>
            </a:extLst>
          </p:cNvPr>
          <p:cNvSpPr txBox="1"/>
          <p:nvPr/>
        </p:nvSpPr>
        <p:spPr>
          <a:xfrm>
            <a:off x="1767327" y="280514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平均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0A6FB-B992-41E8-B9FC-2EB3078C88C9}"/>
              </a:ext>
            </a:extLst>
          </p:cNvPr>
          <p:cNvSpPr txBox="1"/>
          <p:nvPr/>
        </p:nvSpPr>
        <p:spPr>
          <a:xfrm>
            <a:off x="1995658" y="4994604"/>
            <a:ext cx="572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データの分布によって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平均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役に立たない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こともある．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（平均は万能ではない）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587FEAB-6CD2-4A81-B180-8EB5B01365CF}"/>
              </a:ext>
            </a:extLst>
          </p:cNvPr>
          <p:cNvCxnSpPr/>
          <p:nvPr/>
        </p:nvCxnSpPr>
        <p:spPr>
          <a:xfrm>
            <a:off x="4777029" y="3174481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E293F24-78D4-42B6-BB31-BD6AE7DF1BBB}"/>
              </a:ext>
            </a:extLst>
          </p:cNvPr>
          <p:cNvCxnSpPr>
            <a:cxnSpLocks/>
          </p:cNvCxnSpPr>
          <p:nvPr/>
        </p:nvCxnSpPr>
        <p:spPr>
          <a:xfrm flipV="1">
            <a:off x="4929429" y="1828281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楕円 26">
            <a:extLst>
              <a:ext uri="{FF2B5EF4-FFF2-40B4-BE49-F238E27FC236}">
                <a16:creationId xmlns:a16="http://schemas.microsoft.com/office/drawing/2014/main" id="{D099AC8A-92D8-4540-A7C3-B4AFF7D36D84}"/>
              </a:ext>
            </a:extLst>
          </p:cNvPr>
          <p:cNvSpPr/>
          <p:nvPr/>
        </p:nvSpPr>
        <p:spPr>
          <a:xfrm>
            <a:off x="5527004" y="2753644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A9ED5F67-95B7-4EDF-8925-586043A42741}"/>
              </a:ext>
            </a:extLst>
          </p:cNvPr>
          <p:cNvSpPr/>
          <p:nvPr/>
        </p:nvSpPr>
        <p:spPr>
          <a:xfrm>
            <a:off x="6923326" y="20582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8758B2ED-29D4-4C27-9E4B-7E060569D1B4}"/>
              </a:ext>
            </a:extLst>
          </p:cNvPr>
          <p:cNvSpPr/>
          <p:nvPr/>
        </p:nvSpPr>
        <p:spPr>
          <a:xfrm>
            <a:off x="5527634" y="258456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683AE0A9-937E-4767-A738-00E1E943DCD6}"/>
              </a:ext>
            </a:extLst>
          </p:cNvPr>
          <p:cNvSpPr/>
          <p:nvPr/>
        </p:nvSpPr>
        <p:spPr>
          <a:xfrm>
            <a:off x="5314632" y="2505853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9A71F6C-BAB2-4E2D-A9A2-D4EE8686D7B6}"/>
              </a:ext>
            </a:extLst>
          </p:cNvPr>
          <p:cNvSpPr/>
          <p:nvPr/>
        </p:nvSpPr>
        <p:spPr>
          <a:xfrm>
            <a:off x="7275762" y="2352155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90928F5C-085F-4FF9-88B1-FB407BDF46F5}"/>
              </a:ext>
            </a:extLst>
          </p:cNvPr>
          <p:cNvSpPr/>
          <p:nvPr/>
        </p:nvSpPr>
        <p:spPr>
          <a:xfrm>
            <a:off x="5314632" y="2720455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B2555F5-CE2A-4FDB-BE01-E7408DF7480C}"/>
              </a:ext>
            </a:extLst>
          </p:cNvPr>
          <p:cNvSpPr txBox="1"/>
          <p:nvPr/>
        </p:nvSpPr>
        <p:spPr>
          <a:xfrm>
            <a:off x="5791878" y="27023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平均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3A6F99ED-F304-48A5-B794-1B8DD72D067B}"/>
              </a:ext>
            </a:extLst>
          </p:cNvPr>
          <p:cNvSpPr/>
          <p:nvPr/>
        </p:nvSpPr>
        <p:spPr>
          <a:xfrm>
            <a:off x="5968999" y="2487865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484519-14BD-4F20-A064-87D9231FA69A}"/>
              </a:ext>
            </a:extLst>
          </p:cNvPr>
          <p:cNvSpPr txBox="1"/>
          <p:nvPr/>
        </p:nvSpPr>
        <p:spPr>
          <a:xfrm>
            <a:off x="5062888" y="3686476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このような平均に，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意味があるでしょうか？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310642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15-3</a:t>
            </a:r>
            <a:r>
              <a:rPr lang="ja-JP" altLang="en-US" dirty="0"/>
              <a:t> データの分布、密度（</a:t>
            </a:r>
            <a:r>
              <a:rPr lang="en-US" altLang="ja-JP" dirty="0"/>
              <a:t>Excel </a:t>
            </a:r>
            <a:r>
              <a:rPr lang="ja-JP" altLang="en-US" dirty="0"/>
              <a:t>を使用）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04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0D3584-D0CD-4285-8A0F-39A990AC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ヒストグラム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A38B8A-5D70-469B-A903-D593283FD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ヒストグラム</a:t>
            </a:r>
            <a:r>
              <a:rPr kumimoji="1" lang="ja-JP" altLang="en-US" dirty="0"/>
              <a:t>は，区間ごとに，データを数え上げたもの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D5D3AA-19BA-4A04-A1BF-B9C45B6A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209EED-80D0-4D4D-8A6D-FF0B68DBD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33" y="1631199"/>
            <a:ext cx="6717205" cy="3595601"/>
          </a:xfrm>
          <a:prstGeom prst="rect">
            <a:avLst/>
          </a:prstGeom>
        </p:spPr>
      </p:pic>
      <p:sp>
        <p:nvSpPr>
          <p:cNvPr id="6" name="矢印: 上 5">
            <a:extLst>
              <a:ext uri="{FF2B5EF4-FFF2-40B4-BE49-F238E27FC236}">
                <a16:creationId xmlns:a16="http://schemas.microsoft.com/office/drawing/2014/main" id="{320D6D70-1BA0-47BE-A8D3-B0ED39537CE7}"/>
              </a:ext>
            </a:extLst>
          </p:cNvPr>
          <p:cNvSpPr/>
          <p:nvPr/>
        </p:nvSpPr>
        <p:spPr>
          <a:xfrm>
            <a:off x="892263" y="2284432"/>
            <a:ext cx="482252" cy="8956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1E9FBB-CBFF-47D6-83DD-7D63A163CA87}"/>
              </a:ext>
            </a:extLst>
          </p:cNvPr>
          <p:cNvSpPr txBox="1"/>
          <p:nvPr/>
        </p:nvSpPr>
        <p:spPr>
          <a:xfrm>
            <a:off x="68894" y="3381403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何個あるのか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02FF04-65AD-49A4-8651-2BFC6776737A}"/>
              </a:ext>
            </a:extLst>
          </p:cNvPr>
          <p:cNvSpPr txBox="1"/>
          <p:nvPr/>
        </p:nvSpPr>
        <p:spPr>
          <a:xfrm>
            <a:off x="3202489" y="5890479"/>
            <a:ext cx="2874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区間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0.6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～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1.1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C4E52E9-FCAC-4F5E-AB66-002F52F29E88}"/>
              </a:ext>
            </a:extLst>
          </p:cNvPr>
          <p:cNvCxnSpPr/>
          <p:nvPr/>
        </p:nvCxnSpPr>
        <p:spPr>
          <a:xfrm flipH="1" flipV="1">
            <a:off x="4152378" y="5287611"/>
            <a:ext cx="50104" cy="56477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286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ヒストグラムの作成手順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353432" y="2898859"/>
            <a:ext cx="4186202" cy="4691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　ヒストグラム化したい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列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200089" y="2773381"/>
            <a:ext cx="4258126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793900" y="2658177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3692142" y="1589220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30221" y="446048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614113" y="4480341"/>
            <a:ext cx="376987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230221" y="6111843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　リボンで「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挿入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ヒストグラム</a:t>
            </a:r>
            <a:endParaRPr kumimoji="1" lang="en-US" altLang="ja-JP" sz="18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の選択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212029" y="6000108"/>
            <a:ext cx="4429545" cy="80743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EAB7C31-8EFF-451F-8AE7-22D54F061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771" y="3334266"/>
            <a:ext cx="2420728" cy="731341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768472" y="3346856"/>
            <a:ext cx="303966" cy="1322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99198" y="3588730"/>
            <a:ext cx="185773" cy="1587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199198" y="3793975"/>
            <a:ext cx="256624" cy="2045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5581649" y="6135027"/>
            <a:ext cx="299523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ヒストグラムが得られる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5F0DE39-276D-4AE7-A302-F1E54EE5A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32" y="581095"/>
            <a:ext cx="2406107" cy="207295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E528D0C-A1FD-4DA8-B525-D06F72D38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599" y="3845606"/>
            <a:ext cx="3539151" cy="195472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12ADAC1-4CE6-47A5-8BAB-05F985751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10" y="889800"/>
            <a:ext cx="2540131" cy="166696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86F511-6513-4C7C-AFB5-0E41146B03E6}"/>
              </a:ext>
            </a:extLst>
          </p:cNvPr>
          <p:cNvSpPr txBox="1"/>
          <p:nvPr/>
        </p:nvSpPr>
        <p:spPr>
          <a:xfrm>
            <a:off x="1570013" y="4065607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アプリ版の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Excel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B170CE1-4A06-4C68-9D3B-2DC5C4B63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900" y="4488934"/>
            <a:ext cx="1260532" cy="118948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38D901E-DEF1-4D7E-A863-61D5D7B57021}"/>
              </a:ext>
            </a:extLst>
          </p:cNvPr>
          <p:cNvSpPr txBox="1"/>
          <p:nvPr/>
        </p:nvSpPr>
        <p:spPr>
          <a:xfrm>
            <a:off x="1349040" y="5635219"/>
            <a:ext cx="2325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オンライン版の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Excel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7FED27E-92F9-41C6-AAB2-D93DFB905A42}"/>
              </a:ext>
            </a:extLst>
          </p:cNvPr>
          <p:cNvSpPr/>
          <p:nvPr/>
        </p:nvSpPr>
        <p:spPr>
          <a:xfrm>
            <a:off x="1954284" y="4468260"/>
            <a:ext cx="256624" cy="2045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D964450-0441-40A0-A25E-B135F6DEE35F}"/>
              </a:ext>
            </a:extLst>
          </p:cNvPr>
          <p:cNvSpPr/>
          <p:nvPr/>
        </p:nvSpPr>
        <p:spPr>
          <a:xfrm>
            <a:off x="2876705" y="4525915"/>
            <a:ext cx="256624" cy="2045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991D23E-445F-4A46-BD33-85B85C6D40FE}"/>
              </a:ext>
            </a:extLst>
          </p:cNvPr>
          <p:cNvSpPr/>
          <p:nvPr/>
        </p:nvSpPr>
        <p:spPr>
          <a:xfrm>
            <a:off x="2685445" y="5425232"/>
            <a:ext cx="256624" cy="2045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08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0D3584-D0CD-4285-8A0F-39A990AC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ヒストグラムから読み取れること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D5D3AA-19BA-4A04-A1BF-B9C45B6A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209EED-80D0-4D4D-8A6D-FF0B68DBD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97" y="1549780"/>
            <a:ext cx="6717205" cy="359560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02FF04-65AD-49A4-8651-2BFC6776737A}"/>
              </a:ext>
            </a:extLst>
          </p:cNvPr>
          <p:cNvSpPr txBox="1"/>
          <p:nvPr/>
        </p:nvSpPr>
        <p:spPr>
          <a:xfrm>
            <a:off x="3115196" y="83487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密度が高い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C4E52E9-FCAC-4F5E-AB66-002F52F29E88}"/>
              </a:ext>
            </a:extLst>
          </p:cNvPr>
          <p:cNvCxnSpPr>
            <a:cxnSpLocks/>
          </p:cNvCxnSpPr>
          <p:nvPr/>
        </p:nvCxnSpPr>
        <p:spPr>
          <a:xfrm flipH="1">
            <a:off x="2455103" y="1346548"/>
            <a:ext cx="720245" cy="8768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2C5512C-C54D-4067-A714-3737C9EDD6F9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976971" y="1296544"/>
            <a:ext cx="595028" cy="13715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64366AE-35A4-40C2-B3FB-5947451EDAD1}"/>
              </a:ext>
            </a:extLst>
          </p:cNvPr>
          <p:cNvCxnSpPr>
            <a:cxnSpLocks/>
          </p:cNvCxnSpPr>
          <p:nvPr/>
        </p:nvCxnSpPr>
        <p:spPr>
          <a:xfrm flipV="1">
            <a:off x="3175348" y="5308220"/>
            <a:ext cx="103339" cy="59508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6B18FCD-B923-46E5-BB64-A8D31A4950D1}"/>
              </a:ext>
            </a:extLst>
          </p:cNvPr>
          <p:cNvSpPr txBox="1"/>
          <p:nvPr/>
        </p:nvSpPr>
        <p:spPr>
          <a:xfrm>
            <a:off x="2313573" y="606614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密度が低い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FE7409-3C4C-4A9D-9B8F-8E57635C5BA6}"/>
              </a:ext>
            </a:extLst>
          </p:cNvPr>
          <p:cNvSpPr txBox="1"/>
          <p:nvPr/>
        </p:nvSpPr>
        <p:spPr>
          <a:xfrm>
            <a:off x="4552449" y="5482643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【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全体の傾向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山が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２つ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ある（１つではない）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537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90C8A-F7B7-4A51-BB22-50FAFCAF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データサイエンス</a:t>
            </a:r>
            <a:r>
              <a:rPr lang="ja-JP" altLang="en-US" dirty="0"/>
              <a:t>の要点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F1A94A-866F-4BEF-BAAE-F654EC39D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データから，正しく知見や結論を導く</a:t>
            </a:r>
            <a:r>
              <a:rPr kumimoji="1" lang="ja-JP" altLang="en-US" dirty="0"/>
              <a:t>こと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決して「難解な数式が出てきて難しい」ものでは</a:t>
            </a:r>
            <a:r>
              <a:rPr lang="ja-JP" altLang="en-US" dirty="0">
                <a:solidFill>
                  <a:srgbClr val="FF0000"/>
                </a:solidFill>
              </a:rPr>
              <a:t>ない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正しい手順を踏んで，データから知見や結論を導くことにつながる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EEA5D6-561A-4205-B6C3-861B1AD0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510AE2D-ADD5-4D29-8384-20EDDF8D7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54" y="1570140"/>
            <a:ext cx="3899426" cy="23760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91DFCF6-E5DB-4239-93D6-4320ABF20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704" y="1330925"/>
            <a:ext cx="3905451" cy="28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6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CB3945-4F35-4FAF-A9AF-A6C9B09D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オペレーションズリサーチのトピックス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CF032F-C31A-439B-9F0B-B58AF72B1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34825" cy="5333166"/>
          </a:xfrm>
        </p:spPr>
        <p:txBody>
          <a:bodyPr/>
          <a:lstStyle/>
          <a:p>
            <a:r>
              <a:rPr kumimoji="1" lang="ja-JP" altLang="en-US" dirty="0"/>
              <a:t>ゲーム理論</a:t>
            </a:r>
            <a:endParaRPr kumimoji="1" lang="en-US" altLang="ja-JP" dirty="0"/>
          </a:p>
          <a:p>
            <a:r>
              <a:rPr kumimoji="1" lang="ja-JP" altLang="en-US" dirty="0"/>
              <a:t>線形計画法</a:t>
            </a:r>
            <a:endParaRPr kumimoji="1" lang="en-US" altLang="ja-JP" dirty="0"/>
          </a:p>
          <a:p>
            <a:r>
              <a:rPr lang="ja-JP" altLang="en-US" dirty="0"/>
              <a:t>待ち行列</a:t>
            </a:r>
            <a:endParaRPr lang="en-US" altLang="ja-JP" dirty="0"/>
          </a:p>
          <a:p>
            <a:r>
              <a:rPr lang="ja-JP" altLang="en-US" dirty="0"/>
              <a:t>グラフとネットワーク（最短経路，輸送問題など）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この授業では触れなったトピックス</a:t>
            </a:r>
            <a:endParaRPr kumimoji="1" lang="en-US" altLang="ja-JP" dirty="0"/>
          </a:p>
          <a:p>
            <a:r>
              <a:rPr lang="ja-JP" altLang="en-US" dirty="0"/>
              <a:t>動的計画法</a:t>
            </a:r>
            <a:endParaRPr lang="en-US" altLang="ja-JP" dirty="0"/>
          </a:p>
          <a:p>
            <a:r>
              <a:rPr kumimoji="1" lang="ja-JP" altLang="en-US" dirty="0"/>
              <a:t>巡回セールスマン問題　など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FAB843-38E5-41A1-BF99-E5D09894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117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15-4 </a:t>
            </a:r>
            <a:r>
              <a:rPr lang="ja-JP" altLang="en-US" dirty="0"/>
              <a:t>政府統計データ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102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6D9067-086F-516F-ECC4-E454E6C7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統計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500F1C-1CDE-5685-C555-B49913E83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統計</a:t>
            </a:r>
            <a:r>
              <a:rPr kumimoji="1" lang="ja-JP" altLang="en-US" dirty="0"/>
              <a:t>（とうけい、</a:t>
            </a:r>
            <a:r>
              <a:rPr kumimoji="1" lang="en-US" altLang="ja-JP" dirty="0"/>
              <a:t>statistic</a:t>
            </a:r>
            <a:r>
              <a:rPr kumimoji="1" lang="ja-JP" altLang="en-US" dirty="0"/>
              <a:t>）は、</a:t>
            </a:r>
            <a:r>
              <a:rPr kumimoji="1" lang="ja-JP" altLang="en-US" b="1" dirty="0"/>
              <a:t>現象を調査</a:t>
            </a:r>
            <a:r>
              <a:rPr kumimoji="1" lang="ja-JP" altLang="en-US" dirty="0"/>
              <a:t>することによって</a:t>
            </a:r>
            <a:r>
              <a:rPr kumimoji="1" lang="ja-JP" altLang="en-US" b="1" dirty="0"/>
              <a:t>数量で把握</a:t>
            </a:r>
            <a:r>
              <a:rPr kumimoji="1" lang="ja-JP" altLang="en-US" dirty="0"/>
              <a:t>すること、または、</a:t>
            </a:r>
            <a:r>
              <a:rPr kumimoji="1" lang="ja-JP" altLang="en-US" b="1" dirty="0"/>
              <a:t>調査</a:t>
            </a:r>
            <a:r>
              <a:rPr kumimoji="1" lang="ja-JP" altLang="en-US" dirty="0"/>
              <a:t>によって得られた</a:t>
            </a:r>
            <a:r>
              <a:rPr kumimoji="1" lang="ja-JP" altLang="en-US" b="1" dirty="0"/>
              <a:t>数量データ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統計量</a:t>
            </a:r>
            <a:r>
              <a:rPr kumimoji="1" lang="en-US" altLang="ja-JP" b="1" dirty="0"/>
              <a:t>)</a:t>
            </a:r>
            <a:r>
              <a:rPr kumimoji="1" lang="ja-JP" altLang="en-US" dirty="0"/>
              <a:t>のこと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err="1"/>
              <a:t>WikiPedia</a:t>
            </a:r>
            <a:r>
              <a:rPr kumimoji="1" lang="en-US" altLang="ja-JP" dirty="0"/>
              <a:t> </a:t>
            </a:r>
            <a:r>
              <a:rPr kumimoji="1" lang="ja-JP" altLang="en-US" dirty="0"/>
              <a:t>より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0CB03C-BC62-10F5-AB94-96EF38CF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634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ABD6D1-16E7-0641-428F-D30A3C4C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総務省</a:t>
            </a:r>
            <a:r>
              <a:rPr lang="ja-JP" altLang="en-US" dirty="0"/>
              <a:t>統計局</a:t>
            </a:r>
            <a:r>
              <a:rPr kumimoji="1" lang="ja-JP" altLang="en-US" dirty="0"/>
              <a:t>が公開する統計表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BC0249-99AA-ECB5-E4F1-0D582AFE7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人口・世帯</a:t>
            </a:r>
            <a:r>
              <a:rPr lang="ja-JP" altLang="en-US" sz="2400" dirty="0"/>
              <a:t>に関する統計</a:t>
            </a:r>
            <a:endParaRPr lang="en-US" altLang="ja-JP" sz="2400" dirty="0"/>
          </a:p>
          <a:p>
            <a:r>
              <a:rPr kumimoji="1" lang="ja-JP" altLang="en-US" sz="2400" b="1" dirty="0"/>
              <a:t>企業活動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lang="ja-JP" altLang="en-US" sz="2400" b="1" dirty="0"/>
              <a:t>産業構造・波及効果分析</a:t>
            </a:r>
            <a:r>
              <a:rPr lang="ja-JP" altLang="en-US" sz="2400" dirty="0"/>
              <a:t>や各種経済統計の基準値となる統計</a:t>
            </a:r>
            <a:endParaRPr lang="en-US" altLang="ja-JP" sz="2400" dirty="0"/>
          </a:p>
          <a:p>
            <a:r>
              <a:rPr kumimoji="1" lang="ja-JP" altLang="en-US" sz="2400" b="1" dirty="0"/>
              <a:t>情報通信・科学技術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kumimoji="1" lang="ja-JP" altLang="en-US" sz="2400" b="1" dirty="0"/>
              <a:t>労働・賃金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kumimoji="1" lang="ja-JP" altLang="en-US" sz="2400" b="1" dirty="0"/>
              <a:t>物価・地価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lang="ja-JP" altLang="en-US" sz="2400" b="1" dirty="0"/>
              <a:t>住宅・土地</a:t>
            </a:r>
            <a:r>
              <a:rPr lang="ja-JP" altLang="en-US" sz="2400" dirty="0"/>
              <a:t>に関する統計</a:t>
            </a:r>
            <a:endParaRPr lang="en-US" altLang="ja-JP" sz="2400" dirty="0"/>
          </a:p>
          <a:p>
            <a:r>
              <a:rPr lang="ja-JP" altLang="en-US" sz="2400" b="1" dirty="0"/>
              <a:t>家計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kumimoji="1" lang="ja-JP" altLang="en-US" sz="2400" b="1" dirty="0"/>
              <a:t>文化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kumimoji="1" lang="ja-JP" altLang="en-US" sz="2400" dirty="0"/>
              <a:t>総合統計書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9C4AC6-B0F2-DDD3-8AA8-1BA0AD63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DBB914-5865-268A-A34D-6669A21D66EC}"/>
              </a:ext>
            </a:extLst>
          </p:cNvPr>
          <p:cNvSpPr txBox="1"/>
          <p:nvPr/>
        </p:nvSpPr>
        <p:spPr>
          <a:xfrm>
            <a:off x="772767" y="6075145"/>
            <a:ext cx="7598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ダウンロードページ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https://www.stat.go.jp/data/guide/download/index.html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701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34D2AD-0AF4-E305-B585-1BBE99A3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総務省統計局が公開する統計表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354B4D-4BB9-114A-CEFF-17CB1061E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/>
              <a:t>オンラインで公開</a:t>
            </a:r>
            <a:endParaRPr kumimoji="1" lang="en-US" altLang="ja-JP" sz="2400" dirty="0"/>
          </a:p>
          <a:p>
            <a:r>
              <a:rPr kumimoji="1" lang="ja-JP" altLang="en-US" sz="2400" dirty="0"/>
              <a:t>ダウンロードページ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>
                <a:hlinkClick r:id="rId2"/>
              </a:rPr>
              <a:t>https://www.stat.go.jp/data/guide/download/index.html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248B86-881D-8F5A-5912-4F6938CA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0FE3F7-B5DE-EF8B-DF39-E063CD994F40}"/>
              </a:ext>
            </a:extLst>
          </p:cNvPr>
          <p:cNvSpPr txBox="1"/>
          <p:nvPr/>
        </p:nvSpPr>
        <p:spPr>
          <a:xfrm>
            <a:off x="417444" y="233987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人口推計の結果の概要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令和４年４月報より（抜粋）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D7802E1-163E-28D7-9CB7-4B1701AE3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4" y="2993393"/>
            <a:ext cx="2546481" cy="358793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9AC0E0A-E847-9650-5919-8ECC29B852F5}"/>
              </a:ext>
            </a:extLst>
          </p:cNvPr>
          <p:cNvSpPr txBox="1"/>
          <p:nvPr/>
        </p:nvSpPr>
        <p:spPr>
          <a:xfrm>
            <a:off x="3587489" y="238053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労働力調査（基本集計）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2022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（令和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年）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月分結果より（抜粋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CCE4089-B536-B837-9D72-033582C45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250" y="2916220"/>
            <a:ext cx="5107715" cy="90013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25B4CB-D88B-9A39-12F9-CC6E289DAB9E}"/>
              </a:ext>
            </a:extLst>
          </p:cNvPr>
          <p:cNvSpPr txBox="1"/>
          <p:nvPr/>
        </p:nvSpPr>
        <p:spPr>
          <a:xfrm>
            <a:off x="3542502" y="42458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2020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年基準　消費者物価指数　全国　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2022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年（令和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年）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月分より（抜粋）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FF845F2-9C82-F551-47EA-F324279E0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359" y="4992883"/>
            <a:ext cx="5073739" cy="10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35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231EAC-253C-3FD3-E910-66F0C5CC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e-Stat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E6FD6E-8797-DBBE-011A-6EC3BF4C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政府統計（総務省統計局以外も網羅）のポータルサイト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27C340-6A0F-CFA8-35A8-FCE2CAAC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0BAC7CD-07D5-85A1-0438-51D9B961D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12" y="1798509"/>
            <a:ext cx="7549376" cy="45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1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6EF63-874C-D9C7-319A-5E40D2DF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e-Stat </a:t>
            </a:r>
            <a:r>
              <a:rPr kumimoji="1" lang="ja-JP" altLang="en-US" dirty="0"/>
              <a:t>での統計データの検索からダウンロード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4EE55C-B7BC-71BD-069C-FEE773C10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統計データ</a:t>
            </a:r>
            <a:r>
              <a:rPr lang="ja-JP" altLang="en-US" b="1" dirty="0"/>
              <a:t>の検索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・</a:t>
            </a:r>
            <a:r>
              <a:rPr lang="ja-JP" altLang="en-US" b="1" dirty="0"/>
              <a:t>分野</a:t>
            </a:r>
            <a:r>
              <a:rPr lang="ja-JP" altLang="en-US" dirty="0"/>
              <a:t>による検索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</a:t>
            </a:r>
            <a:r>
              <a:rPr lang="ja-JP" altLang="en-US" b="1" dirty="0"/>
              <a:t>キーワード</a:t>
            </a:r>
            <a:r>
              <a:rPr lang="ja-JP" altLang="en-US" dirty="0"/>
              <a:t>による検索，その他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② </a:t>
            </a:r>
            <a:r>
              <a:rPr kumimoji="1" lang="ja-JP" altLang="en-US" b="1" dirty="0"/>
              <a:t>必用な項目を選ぶ（表示項目選択）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kumimoji="1" lang="ja-JP" altLang="en-US" b="1" dirty="0"/>
              <a:t>レイアウトの設定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④ </a:t>
            </a:r>
            <a:r>
              <a:rPr lang="ja-JP" altLang="en-US" b="1" dirty="0"/>
              <a:t>ダウンロード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手元のパソコンにファイルがダウンロードされる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8750FC-E71F-933A-C870-3CE91F2D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D5529EC-A3AC-02D4-618A-F54AE65D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43" y="1792256"/>
            <a:ext cx="1828345" cy="70615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CD6B49F-16A3-22DA-E152-301505166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746" y="1792255"/>
            <a:ext cx="1429399" cy="70615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F39DFA7-821E-C46C-4BEC-888D0BB8D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103" y="1792255"/>
            <a:ext cx="2124794" cy="70615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6B069B5-F193-0D4A-DE80-636EB6957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723" y="1792256"/>
            <a:ext cx="2124792" cy="70615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BAABA33-1B79-500E-10FA-3A81CA8CF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515" y="1792256"/>
            <a:ext cx="659752" cy="60169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41379345-00CE-40A0-B449-F0F33AFED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272" y="3386767"/>
            <a:ext cx="4302346" cy="37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4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A0BF9-1E96-1524-F618-48843000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家計調査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701FA-AC62-7010-1D63-4D646DAE2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全国約</a:t>
            </a:r>
            <a:r>
              <a:rPr kumimoji="1" lang="en-US" altLang="ja-JP" sz="2400" dirty="0"/>
              <a:t>9</a:t>
            </a:r>
            <a:r>
              <a:rPr kumimoji="1" lang="ja-JP" altLang="en-US" sz="2400" dirty="0"/>
              <a:t>千世帯を対象として、</a:t>
            </a:r>
            <a:r>
              <a:rPr kumimoji="1" lang="ja-JP" altLang="en-US" sz="2400" b="1" dirty="0"/>
              <a:t>家計の収入</a:t>
            </a:r>
            <a:r>
              <a:rPr kumimoji="1" lang="ja-JP" altLang="en-US" sz="2400" dirty="0"/>
              <a:t>・</a:t>
            </a:r>
            <a:r>
              <a:rPr kumimoji="1" lang="ja-JP" altLang="en-US" sz="2400" b="1" dirty="0"/>
              <a:t>支出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貯蓄</a:t>
            </a:r>
            <a:r>
              <a:rPr kumimoji="1" lang="ja-JP" altLang="en-US" sz="2400" dirty="0"/>
              <a:t>・</a:t>
            </a:r>
            <a:r>
              <a:rPr kumimoji="1" lang="ja-JP" altLang="en-US" sz="2400" b="1" dirty="0"/>
              <a:t>負債</a:t>
            </a:r>
            <a:r>
              <a:rPr kumimoji="1" lang="ja-JP" altLang="en-US" sz="2400" dirty="0"/>
              <a:t>などを毎月調査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88492-14A4-F00C-3839-734A7C25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586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A0BF9-1E96-1524-F618-48843000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 Stat </a:t>
            </a:r>
            <a:r>
              <a:rPr lang="ja-JP" altLang="en-US" dirty="0"/>
              <a:t>家計調査のデータを用いた分析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701FA-AC62-7010-1D63-4D646DAE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02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「</a:t>
            </a:r>
            <a:r>
              <a:rPr lang="ja-JP" altLang="en-US" sz="2400" b="1" dirty="0"/>
              <a:t>プリン</a:t>
            </a:r>
            <a:r>
              <a:rPr lang="ja-JP" altLang="en-US" sz="2400" dirty="0"/>
              <a:t>」にお金を使うことが多い都市は？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+mn-ea"/>
                <a:ea typeface="+mn-ea"/>
              </a:rPr>
              <a:t>謝辞</a:t>
            </a: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en-US" altLang="ja-JP" sz="1800" dirty="0">
                <a:latin typeface="+mn-ea"/>
                <a:ea typeface="+mn-ea"/>
              </a:rPr>
              <a:t>https://www.youtube.com/watch?v=0RSIrNTFnJw</a:t>
            </a:r>
            <a:endParaRPr kumimoji="1" lang="ja-JP" altLang="en-US" sz="1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+mn-ea"/>
                <a:ea typeface="+mn-ea"/>
              </a:rPr>
              <a:t>を参考にし，説明の追加等を行っている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88492-14A4-F00C-3839-734A7C25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AE06729-78D0-42EE-96CA-6135B4227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877" y="1593763"/>
            <a:ext cx="5237343" cy="251544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EFAD7F7-5F22-4DD4-B711-35039D5F80AA}"/>
              </a:ext>
            </a:extLst>
          </p:cNvPr>
          <p:cNvSpPr/>
          <p:nvPr/>
        </p:nvSpPr>
        <p:spPr>
          <a:xfrm>
            <a:off x="6072188" y="2738438"/>
            <a:ext cx="1166812" cy="15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6D7BEA3-58B6-466D-9228-9A1E2A50F7EE}"/>
              </a:ext>
            </a:extLst>
          </p:cNvPr>
          <p:cNvSpPr/>
          <p:nvPr/>
        </p:nvSpPr>
        <p:spPr>
          <a:xfrm>
            <a:off x="5755347" y="453497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数量による把握</a:t>
            </a:r>
          </a:p>
        </p:txBody>
      </p:sp>
    </p:spTree>
    <p:extLst>
      <p:ext uri="{BB962C8B-B14F-4D97-AF65-F5344CB8AC3E}">
        <p14:creationId xmlns:p14="http://schemas.microsoft.com/office/powerpoint/2010/main" val="1894224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F810A3-5630-9384-57DE-AE0C107D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 Stat </a:t>
            </a:r>
            <a:r>
              <a:rPr kumimoji="1" lang="ja-JP" altLang="en-US" dirty="0"/>
              <a:t>家計調査データのダウンロード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62B436-3A59-15ED-89E9-32D563389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統計データの検索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分野での検索：</a:t>
            </a:r>
            <a:r>
              <a:rPr lang="ja-JP" altLang="en-US" b="1" dirty="0"/>
              <a:t>企業・家計・経済→家計調査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キーワード検索：</a:t>
            </a:r>
            <a:r>
              <a:rPr lang="ja-JP" altLang="en-US" b="1" dirty="0"/>
              <a:t>家計調査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② 検索結果から「</a:t>
            </a:r>
            <a:r>
              <a:rPr lang="ja-JP" altLang="en-US" b="1" dirty="0"/>
              <a:t>家計調査</a:t>
            </a:r>
            <a:r>
              <a:rPr lang="ja-JP" altLang="en-US" dirty="0"/>
              <a:t>」を選ぶ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E0D1B7-4233-2A47-2727-158AD8C5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823B77-F28F-E675-B6FB-C38121D8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21" y="2573966"/>
            <a:ext cx="6482179" cy="56928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1D61231-075F-EFA0-B299-FB24C3349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121" y="4203678"/>
            <a:ext cx="7254762" cy="119382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843F1B-8F36-7E5A-59AC-255935D27CB5}"/>
              </a:ext>
            </a:extLst>
          </p:cNvPr>
          <p:cNvSpPr/>
          <p:nvPr/>
        </p:nvSpPr>
        <p:spPr>
          <a:xfrm>
            <a:off x="4730750" y="4828216"/>
            <a:ext cx="908050" cy="7280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66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4DC74D-B402-14A0-E279-7DC17A97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E75E96-4219-96F1-448E-ADB4611A4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lang="ja-JP" altLang="en-US" dirty="0"/>
              <a:t>種類を選ぶ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481891-8A50-B154-B67A-BC329E4C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8CD5D20-DE61-9CF9-5A84-D9CB784D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25" y="1479436"/>
            <a:ext cx="5337449" cy="443252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FB5F65A-688F-3A87-FDF1-95E30061589B}"/>
              </a:ext>
            </a:extLst>
          </p:cNvPr>
          <p:cNvSpPr/>
          <p:nvPr/>
        </p:nvSpPr>
        <p:spPr>
          <a:xfrm>
            <a:off x="1593850" y="2368550"/>
            <a:ext cx="1035050" cy="266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284C99-58E1-407D-8674-AE2348FA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3AE4BB-E36A-40EB-8EA1-0AC4B5C5F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散布図（</a:t>
            </a:r>
            <a:r>
              <a:rPr lang="en-US" altLang="ja-JP" dirty="0"/>
              <a:t>Excel </a:t>
            </a:r>
            <a:r>
              <a:rPr lang="ja-JP" altLang="en-US" dirty="0"/>
              <a:t>を使用）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合計、平均（</a:t>
            </a:r>
            <a:r>
              <a:rPr lang="en-US" altLang="ja-JP" dirty="0"/>
              <a:t>Excel </a:t>
            </a:r>
            <a:r>
              <a:rPr lang="ja-JP" altLang="en-US" dirty="0"/>
              <a:t>を使用）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分布</a:t>
            </a:r>
            <a:r>
              <a:rPr lang="ja-JP" altLang="en-US" dirty="0"/>
              <a:t>、</a:t>
            </a:r>
            <a:r>
              <a:rPr kumimoji="1" lang="ja-JP" altLang="en-US" dirty="0"/>
              <a:t>密度</a:t>
            </a:r>
            <a:r>
              <a:rPr lang="ja-JP" altLang="en-US" dirty="0"/>
              <a:t>（</a:t>
            </a:r>
            <a:r>
              <a:rPr lang="en-US" altLang="ja-JP" dirty="0"/>
              <a:t>Excel </a:t>
            </a:r>
            <a:r>
              <a:rPr lang="ja-JP" altLang="en-US" dirty="0"/>
              <a:t>を使用）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政府統計データ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クロス集計表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相関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59A3BD-F771-41CE-A324-8C25B651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93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C0F08-7BE5-AB8C-9C54-E378EBBA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F9FABE-1D8C-D5C1-0A08-F7905D948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④ 品目区分（</a:t>
            </a:r>
            <a:r>
              <a:rPr kumimoji="1" lang="en-US" altLang="ja-JP" dirty="0"/>
              <a:t>2020</a:t>
            </a:r>
            <a:r>
              <a:rPr kumimoji="1" lang="ja-JP" altLang="en-US" dirty="0"/>
              <a:t>年改訂）（総数：金額）を選ぶ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0645FB-7CF2-E103-DCA8-BA5F9CEC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DE9D7E3-78FA-27DD-C1C9-53F1F73F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25" y="1488807"/>
            <a:ext cx="6807550" cy="523266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24D52C-9EFF-F2F3-04D8-C3534CB8640D}"/>
              </a:ext>
            </a:extLst>
          </p:cNvPr>
          <p:cNvSpPr/>
          <p:nvPr/>
        </p:nvSpPr>
        <p:spPr>
          <a:xfrm>
            <a:off x="6591300" y="4514850"/>
            <a:ext cx="1035050" cy="266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359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C9899-8738-8422-FF83-7D0055D1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60E478-1AC4-A6E1-C7D7-498319667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⑤ 「表示項目選択」を展開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2701BF-BB37-EC3B-C2BE-6494F15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71CA0F-71BC-0FFE-7175-C050ABEDF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315" y="1409626"/>
            <a:ext cx="5743870" cy="2857647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12B5CC-4985-4722-14BA-58E03330AD98}"/>
              </a:ext>
            </a:extLst>
          </p:cNvPr>
          <p:cNvSpPr/>
          <p:nvPr/>
        </p:nvSpPr>
        <p:spPr>
          <a:xfrm>
            <a:off x="1414315" y="1917700"/>
            <a:ext cx="465285" cy="1085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40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EAB850C1-7CDD-AA7F-B1A4-4F3E16C39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79" y="2399860"/>
            <a:ext cx="3638651" cy="62274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2663C9-2233-83BE-4154-2D9A82BFB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67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⑥ 「</a:t>
            </a:r>
            <a:r>
              <a:rPr lang="ja-JP" altLang="en-US" dirty="0"/>
              <a:t>品目分類」の「項目を選択」をクリック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「全解除」をクリック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「プリン」で検索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「プリン」にチェック．「確定」をクリック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AFA342-441D-7F95-4AFD-AC727B3F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9478C5D-0E63-DDAD-2FAD-55BC51F9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797" y="762000"/>
            <a:ext cx="5753662" cy="51201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C519769-0855-F78D-CB0B-33F0672C9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043" y="4073945"/>
            <a:ext cx="4168557" cy="66896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757F78A-CA3C-2A85-874A-57DFD1C8180E}"/>
              </a:ext>
            </a:extLst>
          </p:cNvPr>
          <p:cNvSpPr/>
          <p:nvPr/>
        </p:nvSpPr>
        <p:spPr>
          <a:xfrm>
            <a:off x="6229350" y="786120"/>
            <a:ext cx="9906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7EE6788-70D2-E9E9-BDDD-D70C9E764028}"/>
              </a:ext>
            </a:extLst>
          </p:cNvPr>
          <p:cNvSpPr/>
          <p:nvPr/>
        </p:nvSpPr>
        <p:spPr>
          <a:xfrm>
            <a:off x="3752850" y="2458512"/>
            <a:ext cx="18415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29F4F88-A3B6-B875-796B-6A4D4213AB0D}"/>
              </a:ext>
            </a:extLst>
          </p:cNvPr>
          <p:cNvSpPr/>
          <p:nvPr/>
        </p:nvSpPr>
        <p:spPr>
          <a:xfrm>
            <a:off x="1911350" y="4167501"/>
            <a:ext cx="18415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311CC5F-63DD-9D6F-03ED-45FEAAA62455}"/>
              </a:ext>
            </a:extLst>
          </p:cNvPr>
          <p:cNvSpPr/>
          <p:nvPr/>
        </p:nvSpPr>
        <p:spPr>
          <a:xfrm>
            <a:off x="5043571" y="4148450"/>
            <a:ext cx="709529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16CE71A-5DDE-7F68-E536-AF39193FC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043" y="5746336"/>
            <a:ext cx="2677941" cy="975140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B25FEB4-FC82-6312-9AF9-1DE4F612826F}"/>
              </a:ext>
            </a:extLst>
          </p:cNvPr>
          <p:cNvSpPr/>
          <p:nvPr/>
        </p:nvSpPr>
        <p:spPr>
          <a:xfrm>
            <a:off x="2193263" y="5989962"/>
            <a:ext cx="1210337" cy="3663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2920AF1-8001-8470-CF80-E285A12C7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209" y="5830234"/>
            <a:ext cx="3777169" cy="891242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02CDFC-E202-8424-ED15-2C06F9BFC53C}"/>
              </a:ext>
            </a:extLst>
          </p:cNvPr>
          <p:cNvSpPr/>
          <p:nvPr/>
        </p:nvSpPr>
        <p:spPr>
          <a:xfrm>
            <a:off x="6470650" y="5943600"/>
            <a:ext cx="1841500" cy="6032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377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C249983-25AA-9990-BE39-695A5BE18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195" y="4013997"/>
            <a:ext cx="2143235" cy="107003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B85B8A6-7C7C-1AE9-8B27-3776A9423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340" y="920574"/>
            <a:ext cx="6102672" cy="48788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AB850C1-7CDD-AA7F-B1A4-4F3E16C39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179" y="2399860"/>
            <a:ext cx="3638651" cy="62274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2663C9-2233-83BE-4154-2D9A82BFB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67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⑦</a:t>
            </a:r>
            <a:r>
              <a:rPr kumimoji="1" lang="ja-JP" altLang="en-US" dirty="0"/>
              <a:t>「時間軸（月次）</a:t>
            </a:r>
            <a:r>
              <a:rPr lang="ja-JP" altLang="en-US" dirty="0"/>
              <a:t>」の「項目を選択」をクリック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「全解除」をクリック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スクロールし，「</a:t>
            </a:r>
            <a:r>
              <a:rPr lang="en-US" altLang="ja-JP" dirty="0"/>
              <a:t>2022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月」をチェック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「確定」をクリック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AFA342-441D-7F95-4AFD-AC727B3F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757F78A-CA3C-2A85-874A-57DFD1C8180E}"/>
              </a:ext>
            </a:extLst>
          </p:cNvPr>
          <p:cNvSpPr/>
          <p:nvPr/>
        </p:nvSpPr>
        <p:spPr>
          <a:xfrm>
            <a:off x="6612060" y="918897"/>
            <a:ext cx="9906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7EE6788-70D2-E9E9-BDDD-D70C9E764028}"/>
              </a:ext>
            </a:extLst>
          </p:cNvPr>
          <p:cNvSpPr/>
          <p:nvPr/>
        </p:nvSpPr>
        <p:spPr>
          <a:xfrm>
            <a:off x="3752850" y="2458512"/>
            <a:ext cx="18415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29F4F88-A3B6-B875-796B-6A4D4213AB0D}"/>
              </a:ext>
            </a:extLst>
          </p:cNvPr>
          <p:cNvSpPr/>
          <p:nvPr/>
        </p:nvSpPr>
        <p:spPr>
          <a:xfrm>
            <a:off x="1895877" y="4851400"/>
            <a:ext cx="1841500" cy="2326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2920AF1-8001-8470-CF80-E285A12C7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181" y="5794250"/>
            <a:ext cx="3777169" cy="891242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02CDFC-E202-8424-ED15-2C06F9BFC53C}"/>
              </a:ext>
            </a:extLst>
          </p:cNvPr>
          <p:cNvSpPr/>
          <p:nvPr/>
        </p:nvSpPr>
        <p:spPr>
          <a:xfrm>
            <a:off x="3548622" y="5907616"/>
            <a:ext cx="1841500" cy="6032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198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EBB9F63-C565-EA89-C2BC-8869A0EB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51" y="749119"/>
            <a:ext cx="854119" cy="251790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60E478-1AC4-A6E1-C7D7-498319667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⑧</a:t>
            </a:r>
            <a:r>
              <a:rPr kumimoji="1" lang="ja-JP" altLang="en-US" dirty="0"/>
              <a:t> 「レイアウト設定」をクリック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⑨ </a:t>
            </a:r>
            <a:r>
              <a:rPr lang="ja-JP" altLang="en-US" dirty="0"/>
              <a:t>「地域区分」は「行」のところにドラッグ＆ドロップ．「設定して表示を更新」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2701BF-BB37-EC3B-C2BE-6494F15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12B5CC-4985-4722-14BA-58E03330AD98}"/>
              </a:ext>
            </a:extLst>
          </p:cNvPr>
          <p:cNvSpPr/>
          <p:nvPr/>
        </p:nvSpPr>
        <p:spPr>
          <a:xfrm>
            <a:off x="2176816" y="1804871"/>
            <a:ext cx="465285" cy="1085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889977C-CB82-80D3-31B4-153C41D53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850" y="4244979"/>
            <a:ext cx="3784750" cy="251151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6DB8F23-0052-A98D-5C4E-C04398F67151}"/>
              </a:ext>
            </a:extLst>
          </p:cNvPr>
          <p:cNvSpPr/>
          <p:nvPr/>
        </p:nvSpPr>
        <p:spPr>
          <a:xfrm>
            <a:off x="1650850" y="6082285"/>
            <a:ext cx="1886100" cy="2740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1B9AC0A-FF27-11EC-725A-AC72ED33192C}"/>
              </a:ext>
            </a:extLst>
          </p:cNvPr>
          <p:cNvSpPr/>
          <p:nvPr/>
        </p:nvSpPr>
        <p:spPr>
          <a:xfrm>
            <a:off x="4426884" y="6482423"/>
            <a:ext cx="951566" cy="2390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480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47885B-5651-AD24-C182-5FF3D5968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5" y="2874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⑩ プリンについての結果を確認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⑪ 「ダウンロード」をクリック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08605C-5F6C-0283-E50F-76812FCC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0330325-F907-D68C-0FB0-E28FD9FD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76" y="830981"/>
            <a:ext cx="2883048" cy="334027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177DAE4-ACF0-2603-B992-5B1A29770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484" y="4991944"/>
            <a:ext cx="3069686" cy="697655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5A70D66F-9E5E-F992-8DF5-8DF0D887DDD3}"/>
              </a:ext>
            </a:extLst>
          </p:cNvPr>
          <p:cNvSpPr/>
          <p:nvPr/>
        </p:nvSpPr>
        <p:spPr>
          <a:xfrm>
            <a:off x="4711848" y="5070896"/>
            <a:ext cx="361876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C90612B-7E33-5151-26FD-973C68D60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552" y="4947051"/>
            <a:ext cx="3308232" cy="6976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CCDF938-CBCF-9475-C0BB-6202D1B04273}"/>
              </a:ext>
            </a:extLst>
          </p:cNvPr>
          <p:cNvSpPr/>
          <p:nvPr/>
        </p:nvSpPr>
        <p:spPr>
          <a:xfrm>
            <a:off x="1714892" y="4831843"/>
            <a:ext cx="1371207" cy="5466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6B54FE9-17F4-295E-D1F8-DE914649B1AB}"/>
              </a:ext>
            </a:extLst>
          </p:cNvPr>
          <p:cNvSpPr/>
          <p:nvPr/>
        </p:nvSpPr>
        <p:spPr>
          <a:xfrm>
            <a:off x="7039912" y="4948402"/>
            <a:ext cx="1500838" cy="563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E83F0F63-C6DC-B9BE-43DC-20BEE2F20A39}"/>
              </a:ext>
            </a:extLst>
          </p:cNvPr>
          <p:cNvSpPr/>
          <p:nvPr/>
        </p:nvSpPr>
        <p:spPr>
          <a:xfrm>
            <a:off x="1714892" y="5929266"/>
            <a:ext cx="361876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8DDC224-89C0-970D-AC96-3B3ED15F1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526" y="5757366"/>
            <a:ext cx="6312224" cy="1041454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1FB6C28-1C50-AFAF-E98D-5B0514DDCD4C}"/>
              </a:ext>
            </a:extLst>
          </p:cNvPr>
          <p:cNvSpPr/>
          <p:nvPr/>
        </p:nvSpPr>
        <p:spPr>
          <a:xfrm>
            <a:off x="7575550" y="6024418"/>
            <a:ext cx="908050" cy="3319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207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37A72B-33A8-3E7E-2CA6-03199223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100D5E-07AD-9C29-74E9-42A96CAA3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⑫ ダウンロードしたファイルを </a:t>
            </a:r>
            <a:r>
              <a:rPr kumimoji="1" lang="en-US" altLang="ja-JP" dirty="0"/>
              <a:t>Excel </a:t>
            </a:r>
            <a:r>
              <a:rPr lang="ja-JP" altLang="en-US" dirty="0"/>
              <a:t>で開くことができる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⑬ ヒストグラムの作成（範囲を選び，「挿入」でヒストグラム）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FB7C19-1F00-5A65-6611-683E8FDB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F1C13A5-D76B-BDAA-D436-FDFBE2299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777" y="1803313"/>
            <a:ext cx="5237343" cy="25154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9AF7DF1-987D-4E08-11AA-859ECE4CB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646" y="5068768"/>
            <a:ext cx="2992554" cy="17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57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6EF63-874C-D9C7-319A-5E40D2DF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4EE55C-B7BC-71BD-069C-FEE773C10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統計データ</a:t>
            </a:r>
            <a:r>
              <a:rPr lang="ja-JP" altLang="en-US" b="1" dirty="0"/>
              <a:t>の検索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分野での検索：</a:t>
            </a:r>
            <a:r>
              <a:rPr lang="ja-JP" altLang="en-US" b="1" dirty="0"/>
              <a:t>企業・家計・経済→家計調査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キーワード検索：</a:t>
            </a:r>
            <a:r>
              <a:rPr lang="ja-JP" altLang="en-US" b="1" dirty="0"/>
              <a:t>家計調査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② </a:t>
            </a:r>
            <a:r>
              <a:rPr kumimoji="1" lang="ja-JP" altLang="en-US" b="1" dirty="0"/>
              <a:t>必用な項目を選ぶ（表示項目選択）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品目分類：プリン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時間軸（月次）：最新月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kumimoji="1" lang="ja-JP" altLang="en-US" b="1" dirty="0"/>
              <a:t>レイアウトの設定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ページ，行，列の設定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④ </a:t>
            </a:r>
            <a:r>
              <a:rPr lang="ja-JP" altLang="en-US" b="1" dirty="0"/>
              <a:t>ダウンロード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8750FC-E71F-933A-C870-3CE91F2D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743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E36C87-FF6A-F0B1-5A66-26417B7D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D241DE-2FF3-E3D6-D4BE-3513D79C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各自で，</a:t>
            </a:r>
            <a:r>
              <a:rPr kumimoji="1" lang="en-US" altLang="ja-JP" dirty="0"/>
              <a:t>e Stat </a:t>
            </a:r>
            <a:r>
              <a:rPr kumimoji="1" lang="ja-JP" altLang="en-US" dirty="0"/>
              <a:t>家計調査データで，「プリン」や，それ以外の品目について調べてみる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Excel </a:t>
            </a:r>
            <a:r>
              <a:rPr kumimoji="1" lang="ja-JP" altLang="en-US" dirty="0"/>
              <a:t>を使い，ヒストグラムを作成してみる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70AFA5-367F-13F2-73E1-508C2927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010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15-5 </a:t>
            </a:r>
            <a:r>
              <a:rPr lang="ja-JP" altLang="en-US" dirty="0"/>
              <a:t>クロス集計表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07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15-1</a:t>
            </a:r>
            <a:r>
              <a:rPr lang="ja-JP" altLang="en-US" dirty="0"/>
              <a:t> 散布図（</a:t>
            </a:r>
            <a:r>
              <a:rPr lang="en-US" altLang="ja-JP" dirty="0"/>
              <a:t>Excel </a:t>
            </a:r>
            <a:r>
              <a:rPr lang="ja-JP" altLang="en-US" dirty="0"/>
              <a:t>を使用）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319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ピボットテーブル（クロス集計表）の例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2647"/>
            <a:ext cx="4124459" cy="24003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17638" y="5182474"/>
            <a:ext cx="1569660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元データ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148277" y="2372647"/>
            <a:ext cx="1262215" cy="2383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60290" y="2372647"/>
            <a:ext cx="1262215" cy="2383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4800600" y="2372647"/>
          <a:ext cx="4162425" cy="2509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6528"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男性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女性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未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4124459" y="3401347"/>
            <a:ext cx="477038" cy="575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9483" y="5075797"/>
            <a:ext cx="3647152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ピボットテーブル</a:t>
            </a:r>
            <a:endParaRPr kumimoji="0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（クロス集計表）の例</a:t>
            </a:r>
          </a:p>
        </p:txBody>
      </p:sp>
    </p:spTree>
    <p:extLst>
      <p:ext uri="{BB962C8B-B14F-4D97-AF65-F5344CB8AC3E}">
        <p14:creationId xmlns:p14="http://schemas.microsoft.com/office/powerpoint/2010/main" val="32843723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45" y="4457556"/>
            <a:ext cx="4254005" cy="14090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513" y="1725636"/>
            <a:ext cx="2851085" cy="17711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284240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でピボットテーブル（クロス集計用）を作成（１／５）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344358" y="4987281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1049881" y="3574665"/>
            <a:ext cx="138638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元データ</a:t>
            </a:r>
          </a:p>
        </p:txBody>
      </p:sp>
      <p:sp>
        <p:nvSpPr>
          <p:cNvPr id="27" name="右矢印 26"/>
          <p:cNvSpPr/>
          <p:nvPr/>
        </p:nvSpPr>
        <p:spPr>
          <a:xfrm>
            <a:off x="3396787" y="254584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3861361" y="3524155"/>
            <a:ext cx="5101664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　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左上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クリック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．全セルが選択される</a:t>
            </a:r>
            <a:endParaRPr kumimoji="1" lang="en-US" altLang="ja-JP" sz="18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　（これは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範囲の選択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）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4261066" y="1773200"/>
            <a:ext cx="325222" cy="2236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135586" y="4658777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989757" y="4904923"/>
            <a:ext cx="692580" cy="7702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1155070" y="6067317"/>
            <a:ext cx="5703951" cy="2865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　リボンで「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挿入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ピボットテーブル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1049881" y="5935133"/>
            <a:ext cx="5403904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1" y="1662955"/>
            <a:ext cx="3198437" cy="19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679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373" y="1682197"/>
            <a:ext cx="3683653" cy="34429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4" y="1835305"/>
            <a:ext cx="3481707" cy="31367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309761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でピボットテーブル（クロス集計用）を作成（２／５）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209550" y="227798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666128" y="4581371"/>
            <a:ext cx="866547" cy="2764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077973" y="2883289"/>
            <a:ext cx="1856352" cy="459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359446" y="5435226"/>
            <a:ext cx="3280682" cy="3113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③　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」をクリック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251993" y="5227589"/>
            <a:ext cx="3280682" cy="67076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88" y="227798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5279373" y="5218421"/>
            <a:ext cx="3280682" cy="67076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5365808" y="5313188"/>
            <a:ext cx="3280682" cy="3113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④　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性別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」と「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申し込み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」をチェック</a:t>
            </a:r>
          </a:p>
        </p:txBody>
      </p:sp>
    </p:spTree>
    <p:extLst>
      <p:ext uri="{BB962C8B-B14F-4D97-AF65-F5344CB8AC3E}">
        <p14:creationId xmlns:p14="http://schemas.microsoft.com/office/powerpoint/2010/main" val="3969728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42" y="1763681"/>
            <a:ext cx="3401783" cy="31085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31723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でピボットテーブル（クロス集計用）を作成（３／５）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209550" y="227798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451065" y="2825158"/>
            <a:ext cx="1535148" cy="689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276961" y="4935957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⑤　列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のところに「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申し込み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」が，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行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のところに「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性別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」が来るように，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ドラッグして調整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209551" y="4860691"/>
            <a:ext cx="3913475" cy="103766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62441" y="3815698"/>
            <a:ext cx="1535148" cy="689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242" y="960043"/>
            <a:ext cx="3401783" cy="4804853"/>
          </a:xfrm>
          <a:prstGeom prst="rect">
            <a:avLst/>
          </a:prstGeom>
        </p:spPr>
      </p:pic>
      <p:sp>
        <p:nvSpPr>
          <p:cNvPr id="9" name="雲形吹き出し 8"/>
          <p:cNvSpPr/>
          <p:nvPr/>
        </p:nvSpPr>
        <p:spPr>
          <a:xfrm>
            <a:off x="7200900" y="3959466"/>
            <a:ext cx="1762125" cy="1554263"/>
          </a:xfrm>
          <a:prstGeom prst="cloudCallout">
            <a:avLst>
              <a:gd name="adj1" fmla="val -214886"/>
              <a:gd name="adj2" fmla="val -707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372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A375BFD-FBE7-E236-C270-4675DB5E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568" y="3429000"/>
            <a:ext cx="2336534" cy="187671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B3814C5-ADEC-262E-7249-514337F60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73" y="1452062"/>
            <a:ext cx="2186108" cy="385365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F32F3E4-14B8-16E7-25F8-E3D6461C9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783" y="3588488"/>
            <a:ext cx="2565532" cy="1657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8232" y="290932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でピボットテーブル（クロス集計用）を作成（４／５）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0" y="2265493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54728" y="2336800"/>
            <a:ext cx="1364249" cy="3514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3448431" y="5395623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⑦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行の下の「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ドラッグして，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14301" y="5423067"/>
            <a:ext cx="2615308" cy="54225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972876" y="2239370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367568" y="4853412"/>
            <a:ext cx="1364249" cy="370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272573" y="5415820"/>
            <a:ext cx="2626288" cy="90902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51325" y="5572819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⑥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」をチェック</a:t>
            </a:r>
            <a:endParaRPr kumimoji="1" lang="ja-JP" altLang="en-US" sz="187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5778536" y="447768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6363435" y="5415820"/>
            <a:ext cx="2366228" cy="54225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6476685" y="5415699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⑧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値の下にドロップ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7465066" y="4774562"/>
            <a:ext cx="1364249" cy="370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099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359135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でピボットテーブル（クロス集計用）を作成（５／５）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1238865" y="2805194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2088647" y="6121635"/>
            <a:ext cx="4966705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ピボットテーブル（クロス集計表）ができた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8C555AE-7255-0082-D9B2-285638D7A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24" y="1504891"/>
            <a:ext cx="5518226" cy="42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84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86984-7181-2143-53B4-D45679B9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クロス集計表の例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BB2C13-09C5-D995-3318-47D569EC3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6166073"/>
            <a:ext cx="8461208" cy="803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2400" dirty="0"/>
              <a:t>e</a:t>
            </a:r>
            <a:r>
              <a:rPr lang="en-US" altLang="ja-JP" sz="2400" dirty="0"/>
              <a:t>-</a:t>
            </a:r>
            <a:r>
              <a:rPr kumimoji="1" lang="en-US" altLang="ja-JP" sz="2400" dirty="0"/>
              <a:t>Stat </a:t>
            </a:r>
            <a:r>
              <a:rPr lang="ja-JP" altLang="en-US" sz="2400" b="1" dirty="0"/>
              <a:t>社会保障・人口問題基本調査（人口移動調査） </a:t>
            </a:r>
            <a:r>
              <a:rPr lang="en-US" altLang="ja-JP" sz="2400" b="1" dirty="0"/>
              <a:t>/ </a:t>
            </a:r>
            <a:r>
              <a:rPr lang="ja-JP" altLang="en-US" sz="2400" b="1" dirty="0"/>
              <a:t>人口移動調査 </a:t>
            </a:r>
            <a:r>
              <a:rPr lang="en-US" altLang="ja-JP" sz="2400" b="1" dirty="0"/>
              <a:t>/ </a:t>
            </a:r>
            <a:r>
              <a:rPr lang="ja-JP" altLang="en-US" sz="2400" b="1" dirty="0"/>
              <a:t>第８回人口移動調査 より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9DDCF9-784D-BD34-667E-C3D34A9E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46BF476-ACAF-C87E-DC70-15EE6D573F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20750" y="2261587"/>
          <a:ext cx="74168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412621525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598125466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780401014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897615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まだ卒業していない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現在と同じ居住地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その他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435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男性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19.2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17.8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63.0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女性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10.6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72.1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160569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F5F285-49F3-587F-1626-B03DE477D14A}"/>
              </a:ext>
            </a:extLst>
          </p:cNvPr>
          <p:cNvSpPr txBox="1"/>
          <p:nvPr/>
        </p:nvSpPr>
        <p:spPr>
          <a:xfrm>
            <a:off x="920750" y="4433939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ここから導かれる結論は？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性別と居住地についての関連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49D2DE-667E-1D17-1356-52E44461BEEA}"/>
              </a:ext>
            </a:extLst>
          </p:cNvPr>
          <p:cNvSpPr txBox="1"/>
          <p:nvPr/>
        </p:nvSpPr>
        <p:spPr>
          <a:xfrm>
            <a:off x="920750" y="691927"/>
            <a:ext cx="6032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最終卒業学校卒業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のあと，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引っ越しをして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いない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のは全体の何パーセントか？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最終卒業学校卒業時の居住地（男女別）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C0C17C-B9DF-7C7F-0E84-D1A799D5CD19}"/>
              </a:ext>
            </a:extLst>
          </p:cNvPr>
          <p:cNvSpPr txBox="1"/>
          <p:nvPr/>
        </p:nvSpPr>
        <p:spPr>
          <a:xfrm>
            <a:off x="6614001" y="404487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パーセント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12D55B-012C-4369-993A-051D847C9217}"/>
              </a:ext>
            </a:extLst>
          </p:cNvPr>
          <p:cNvSpPr txBox="1"/>
          <p:nvPr/>
        </p:nvSpPr>
        <p:spPr>
          <a:xfrm>
            <a:off x="6049340" y="4552462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その他：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居住地が違う，不詳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987BBBA-8BAD-42AD-940E-F3BBDD07ACF6}"/>
              </a:ext>
            </a:extLst>
          </p:cNvPr>
          <p:cNvSpPr/>
          <p:nvPr/>
        </p:nvSpPr>
        <p:spPr>
          <a:xfrm>
            <a:off x="4572000" y="3114381"/>
            <a:ext cx="1846162" cy="930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355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15-6 </a:t>
            </a:r>
            <a:r>
              <a:rPr lang="ja-JP" altLang="en-US" dirty="0"/>
              <a:t>相関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287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08F34-D7E0-4D39-9858-18321676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782CB2-603C-498A-840E-CA6F7C40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dirty="0"/>
              <a:t>は</a:t>
            </a:r>
            <a:r>
              <a:rPr lang="ja-JP" altLang="en-US" dirty="0"/>
              <a:t>，</a:t>
            </a:r>
            <a:r>
              <a:rPr lang="en-US" altLang="ja-JP" dirty="0"/>
              <a:t>2</a:t>
            </a:r>
            <a:r>
              <a:rPr lang="ja-JP" altLang="en-US" dirty="0"/>
              <a:t>つの変数の間に関連性があるか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</a:t>
            </a:r>
            <a:r>
              <a:rPr lang="ja-JP" altLang="en-US" b="1" dirty="0"/>
              <a:t>一方が変化すれば、もう一方も変化する関係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b="1" dirty="0"/>
              <a:t>相関あり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X </a:t>
            </a:r>
            <a:r>
              <a:rPr lang="ja-JP" altLang="en-US" dirty="0"/>
              <a:t>が増えると，</a:t>
            </a:r>
            <a:r>
              <a:rPr lang="en-US" altLang="ja-JP" dirty="0"/>
              <a:t>Y</a:t>
            </a:r>
            <a:r>
              <a:rPr lang="ja-JP" altLang="en-US" dirty="0"/>
              <a:t>が増えている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X </a:t>
            </a:r>
            <a:r>
              <a:rPr lang="ja-JP" altLang="en-US" dirty="0"/>
              <a:t>が増えると，</a:t>
            </a:r>
            <a:r>
              <a:rPr lang="en-US" altLang="ja-JP" dirty="0"/>
              <a:t>Y </a:t>
            </a:r>
            <a:r>
              <a:rPr lang="ja-JP" altLang="en-US" dirty="0"/>
              <a:t>が減っている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/>
              <a:t>相関なし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dirty="0"/>
              <a:t>	X </a:t>
            </a:r>
            <a:r>
              <a:rPr lang="ja-JP" altLang="en-US" dirty="0"/>
              <a:t>と </a:t>
            </a:r>
            <a:r>
              <a:rPr lang="en-US" altLang="ja-JP" dirty="0"/>
              <a:t>Y </a:t>
            </a:r>
            <a:r>
              <a:rPr lang="ja-JP" altLang="en-US" dirty="0"/>
              <a:t>に関係がない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1810DB-B203-44E9-ABEC-9948A07E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54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08F34-D7E0-4D39-9858-18321676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相関係数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782CB2-603C-498A-840E-CA6F7C40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相関係数</a:t>
            </a:r>
            <a:r>
              <a:rPr kumimoji="1" lang="ja-JP" altLang="en-US" dirty="0"/>
              <a:t>は，</a:t>
            </a:r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dirty="0"/>
              <a:t>を算出した</a:t>
            </a:r>
            <a:r>
              <a:rPr kumimoji="1" lang="ja-JP" altLang="en-US" b="1" dirty="0"/>
              <a:t>数値</a:t>
            </a:r>
            <a:endParaRPr kumimoji="1" lang="en-US" altLang="ja-JP" b="1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１や ー１に近い値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b="1" dirty="0"/>
              <a:t>あり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　１に近い値：　</a:t>
            </a:r>
            <a:r>
              <a:rPr lang="ja-JP" altLang="en-US" b="1" dirty="0"/>
              <a:t>正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相関</a:t>
            </a:r>
            <a:r>
              <a:rPr lang="ja-JP" altLang="en-US" dirty="0"/>
              <a:t>関係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ー１に近い値：</a:t>
            </a:r>
            <a:r>
              <a:rPr kumimoji="1" lang="ja-JP" altLang="en-US" b="1" dirty="0"/>
              <a:t>　負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dirty="0"/>
              <a:t>関係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０に近い値</a:t>
            </a:r>
            <a:r>
              <a:rPr lang="ja-JP" altLang="en-US" dirty="0"/>
              <a:t>：　相関</a:t>
            </a:r>
            <a:r>
              <a:rPr lang="ja-JP" altLang="en-US" b="1" dirty="0"/>
              <a:t>なし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1810DB-B203-44E9-ABEC-9948A07E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17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367B19-3F33-4522-AC20-8593A6F8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散布図の用途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BC9F11-00A2-468E-B365-DCDD164BA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2954755" cy="5333166"/>
          </a:xfrm>
        </p:spPr>
        <p:txBody>
          <a:bodyPr/>
          <a:lstStyle/>
          <a:p>
            <a:r>
              <a:rPr kumimoji="1" lang="ja-JP" altLang="en-US" dirty="0"/>
              <a:t>時間変化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5038EC-F240-4909-8DC4-A4CBCDB1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7AFB596-CD98-4F0C-9CA9-CCA5C9B5511B}"/>
              </a:ext>
            </a:extLst>
          </p:cNvPr>
          <p:cNvSpPr txBox="1">
            <a:spLocks/>
          </p:cNvSpPr>
          <p:nvPr/>
        </p:nvSpPr>
        <p:spPr>
          <a:xfrm>
            <a:off x="5246735" y="854257"/>
            <a:ext cx="2954755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分布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65D156B-12BC-4EEF-8FF5-57777FAA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50" y="1613193"/>
            <a:ext cx="4507130" cy="240120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6BD040B-A9C2-40E9-8616-7023405C7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0" y="1754187"/>
            <a:ext cx="4181556" cy="211921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A5CD13-0E1D-4CC4-921D-5301AF38183B}"/>
              </a:ext>
            </a:extLst>
          </p:cNvPr>
          <p:cNvSpPr txBox="1"/>
          <p:nvPr/>
        </p:nvSpPr>
        <p:spPr>
          <a:xfrm>
            <a:off x="109320" y="4269912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横軸は時間．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散布図から，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時間変化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を読み取る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160298-9ACC-441C-A4CB-189C60500651}"/>
              </a:ext>
            </a:extLst>
          </p:cNvPr>
          <p:cNvSpPr txBox="1"/>
          <p:nvPr/>
        </p:nvSpPr>
        <p:spPr>
          <a:xfrm>
            <a:off x="4650462" y="426991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横軸と縦軸は，２つの量．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散布図から，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２つの量の間の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関係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を見る</a:t>
            </a:r>
          </a:p>
        </p:txBody>
      </p:sp>
    </p:spTree>
    <p:extLst>
      <p:ext uri="{BB962C8B-B14F-4D97-AF65-F5344CB8AC3E}">
        <p14:creationId xmlns:p14="http://schemas.microsoft.com/office/powerpoint/2010/main" val="863264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２つの変数の例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２つの変数 </a:t>
            </a:r>
            <a:r>
              <a:rPr lang="en-US" altLang="ja-JP" dirty="0"/>
              <a:t>xx, </a:t>
            </a:r>
            <a:r>
              <a:rPr lang="en-US" altLang="ja-JP" dirty="0" err="1"/>
              <a:t>yy</a:t>
            </a:r>
            <a:r>
              <a:rPr lang="en-US" altLang="ja-JP" dirty="0"/>
              <a:t> </a:t>
            </a:r>
            <a:r>
              <a:rPr lang="ja-JP" altLang="en-US" dirty="0"/>
              <a:t>の散布図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59" y="1332481"/>
            <a:ext cx="5002048" cy="3854696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039360" y="5177609"/>
            <a:ext cx="3392395" cy="5594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相関係数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の算出結果例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C04B9A-D2AE-953B-03D6-A0837C91A21B}"/>
              </a:ext>
            </a:extLst>
          </p:cNvPr>
          <p:cNvSpPr txBox="1"/>
          <p:nvPr/>
        </p:nvSpPr>
        <p:spPr>
          <a:xfrm>
            <a:off x="1651000" y="5806220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0.1252164 (0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に近い値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758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２つの変数の例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77685" y="846253"/>
            <a:ext cx="380536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２つの変数 </a:t>
            </a:r>
            <a:r>
              <a:rPr lang="en-US" altLang="ja-JP" dirty="0"/>
              <a:t>xx, </a:t>
            </a:r>
            <a:r>
              <a:rPr lang="en-US" altLang="ja-JP" dirty="0" err="1"/>
              <a:t>yy</a:t>
            </a:r>
            <a:r>
              <a:rPr lang="en-US" altLang="ja-JP" dirty="0"/>
              <a:t> </a:t>
            </a:r>
            <a:r>
              <a:rPr lang="ja-JP" altLang="en-US" dirty="0"/>
              <a:t>が互いに相関関係を持つ場合．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92527" y="4972050"/>
            <a:ext cx="3459713" cy="3717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相関係数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の算出結果例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8" y="905928"/>
            <a:ext cx="4716610" cy="3634732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293398" y="2989326"/>
            <a:ext cx="3358736" cy="16463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xx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の値が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増える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の値が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増える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という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正の相関関係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F038EC-274B-3C33-18C1-01710A26D93B}"/>
              </a:ext>
            </a:extLst>
          </p:cNvPr>
          <p:cNvSpPr txBox="1"/>
          <p:nvPr/>
        </p:nvSpPr>
        <p:spPr>
          <a:xfrm>
            <a:off x="1651000" y="5806220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0.8620027 (1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に近い値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3636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２つの変数の例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19313" y="846253"/>
            <a:ext cx="3663740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２つの変数 </a:t>
            </a:r>
            <a:r>
              <a:rPr lang="en-US" altLang="ja-JP" dirty="0"/>
              <a:t>xx, </a:t>
            </a:r>
            <a:r>
              <a:rPr lang="en-US" altLang="ja-JP" dirty="0" err="1"/>
              <a:t>yy</a:t>
            </a:r>
            <a:r>
              <a:rPr lang="en-US" altLang="ja-JP" dirty="0"/>
              <a:t> </a:t>
            </a:r>
            <a:r>
              <a:rPr lang="ja-JP" altLang="en-US" dirty="0"/>
              <a:t>が互いに相関関係を持つ場合．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79355" y="5075995"/>
            <a:ext cx="3459713" cy="3717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相関係数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の算出結果例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496132" y="2928557"/>
            <a:ext cx="4023508" cy="10008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xx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の値が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増える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の値が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減る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という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負の相関関係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54" y="1412291"/>
            <a:ext cx="4621559" cy="356148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04A90E-FCCD-4EE9-C781-F2396567FCD4}"/>
              </a:ext>
            </a:extLst>
          </p:cNvPr>
          <p:cNvSpPr txBox="1"/>
          <p:nvPr/>
        </p:nvSpPr>
        <p:spPr>
          <a:xfrm>
            <a:off x="1651000" y="5806220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-0.8502535 (-1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に近い値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8118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相関係数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b="1" dirty="0"/>
              <a:t>１や ー１に近い値</a:t>
            </a:r>
            <a:r>
              <a:rPr kumimoji="1" lang="ja-JP" altLang="en-US" dirty="0"/>
              <a:t>：　相関</a:t>
            </a:r>
            <a:r>
              <a:rPr kumimoji="1" lang="ja-JP" altLang="en-US" b="1" dirty="0"/>
              <a:t>あり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　１に近い値：　正の相関関係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ー１に近い値：　負の相関関係</a:t>
            </a:r>
            <a:endParaRPr kumimoji="1" lang="en-US" altLang="ja-JP" dirty="0"/>
          </a:p>
          <a:p>
            <a:r>
              <a:rPr lang="ja-JP" altLang="en-US" b="1" dirty="0"/>
              <a:t>０に近い値</a:t>
            </a:r>
            <a:r>
              <a:rPr lang="ja-JP" altLang="en-US" dirty="0"/>
              <a:t>：　相関</a:t>
            </a:r>
            <a:r>
              <a:rPr lang="ja-JP" altLang="en-US" b="1" dirty="0"/>
              <a:t>なし</a:t>
            </a:r>
            <a:endParaRPr lang="en-US" altLang="ja-JP" b="1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965" y="3095572"/>
            <a:ext cx="2896088" cy="22317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457" y="3086675"/>
            <a:ext cx="2907632" cy="22406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2" y="3095571"/>
            <a:ext cx="2636879" cy="203204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296094" y="6286050"/>
            <a:ext cx="754790" cy="4854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正の相関関係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98494" y="6263691"/>
            <a:ext cx="1356750" cy="4192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負の相関関係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BB4A65-1DC3-FB83-39E0-9F9651FCE44F}"/>
              </a:ext>
            </a:extLst>
          </p:cNvPr>
          <p:cNvSpPr txBox="1"/>
          <p:nvPr/>
        </p:nvSpPr>
        <p:spPr>
          <a:xfrm>
            <a:off x="0" y="5422683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0.1252164 (0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に近い値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B1B126-7174-7571-00FD-7597B3BADFBF}"/>
              </a:ext>
            </a:extLst>
          </p:cNvPr>
          <p:cNvSpPr txBox="1"/>
          <p:nvPr/>
        </p:nvSpPr>
        <p:spPr>
          <a:xfrm>
            <a:off x="2777943" y="5806220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0.8620027 (1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に近い値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86EC1C-5C93-5646-4605-6F685D22BD3A}"/>
              </a:ext>
            </a:extLst>
          </p:cNvPr>
          <p:cNvSpPr txBox="1"/>
          <p:nvPr/>
        </p:nvSpPr>
        <p:spPr>
          <a:xfrm>
            <a:off x="5674137" y="5335959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-0.8502535 (-1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に近い値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653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A0BF9-1E96-1524-F618-48843000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 Stat </a:t>
            </a:r>
            <a:r>
              <a:rPr lang="ja-JP" altLang="en-US" dirty="0"/>
              <a:t>家計調査のデータを用いた分析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701FA-AC62-7010-1D63-4D646DAE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02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プリン</a:t>
            </a:r>
            <a:r>
              <a:rPr lang="ja-JP" altLang="en-US" sz="2400" dirty="0">
                <a:latin typeface="メイリオ" panose="020B0604030504040204" pitchFamily="50" charset="-128"/>
              </a:rPr>
              <a:t>」にお金を使うことと，「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ケーキ</a:t>
            </a:r>
            <a:r>
              <a:rPr lang="ja-JP" altLang="en-US" sz="2400" dirty="0">
                <a:latin typeface="メイリオ" panose="020B0604030504040204" pitchFamily="50" charset="-128"/>
              </a:rPr>
              <a:t>」に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お金を使うことに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相関</a:t>
            </a:r>
            <a:r>
              <a:rPr lang="ja-JP" altLang="en-US" sz="2400" dirty="0">
                <a:latin typeface="メイリオ" panose="020B0604030504040204" pitchFamily="50" charset="-128"/>
              </a:rPr>
              <a:t>があるか？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88492-14A4-F00C-3839-734A7C25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346FF13-D02B-486D-A424-D20FFD57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29" y="1994141"/>
            <a:ext cx="5978823" cy="362276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BD579E-5674-4B88-B45E-86A2C776AF26}"/>
              </a:ext>
            </a:extLst>
          </p:cNvPr>
          <p:cNvSpPr txBox="1"/>
          <p:nvPr/>
        </p:nvSpPr>
        <p:spPr>
          <a:xfrm>
            <a:off x="2004149" y="5893382"/>
            <a:ext cx="494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横軸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：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縦軸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：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97AD21-25A6-406D-BCB8-CDF581699743}"/>
              </a:ext>
            </a:extLst>
          </p:cNvPr>
          <p:cNvSpPr/>
          <p:nvPr/>
        </p:nvSpPr>
        <p:spPr>
          <a:xfrm>
            <a:off x="3142527" y="1932972"/>
            <a:ext cx="2482769" cy="60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113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86DBFB-3AA1-85A1-041E-3DCA4037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 Stat </a:t>
            </a:r>
            <a:r>
              <a:rPr kumimoji="1" lang="ja-JP" altLang="en-US" dirty="0"/>
              <a:t>家計調査のデータの準備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3D5C05-3A59-88B2-4E4C-8CAA4389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555455" cy="5333166"/>
          </a:xfrm>
        </p:spPr>
        <p:txBody>
          <a:bodyPr/>
          <a:lstStyle/>
          <a:p>
            <a:r>
              <a:rPr kumimoji="1" lang="en-US" altLang="ja-JP" dirty="0"/>
              <a:t>e Stat </a:t>
            </a:r>
            <a:r>
              <a:rPr kumimoji="1" lang="ja-JP" altLang="en-US" dirty="0"/>
              <a:t>で，表示項目として，</a:t>
            </a:r>
            <a:r>
              <a:rPr kumimoji="1" lang="ja-JP" altLang="en-US" b="1" dirty="0"/>
              <a:t>ケーキ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プリン</a:t>
            </a:r>
            <a:r>
              <a:rPr kumimoji="1" lang="ja-JP" altLang="en-US" dirty="0"/>
              <a:t>を選択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データをダウンロード，</a:t>
            </a:r>
            <a:r>
              <a:rPr kumimoji="1" lang="en-US" altLang="ja-JP" dirty="0"/>
              <a:t>Excel </a:t>
            </a:r>
            <a:r>
              <a:rPr kumimoji="1" lang="ja-JP" altLang="en-US" dirty="0"/>
              <a:t>で開く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3BA8E6-2C01-20A0-90DC-E6C81288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0061155-6970-9D5A-CD2E-F2D666BD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98" y="1573159"/>
            <a:ext cx="3476804" cy="20606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FAB06DE-2188-1541-10B2-43C8EF20B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798" y="4559717"/>
            <a:ext cx="3091099" cy="21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838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B675300-D30F-FA88-F970-6097327A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F7D45F-16F5-506F-E0DF-FDA6AC55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53" y="674628"/>
            <a:ext cx="8119260" cy="491972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8AD76F-EA96-2551-75E4-48245A7E006A}"/>
              </a:ext>
            </a:extLst>
          </p:cNvPr>
          <p:cNvSpPr txBox="1"/>
          <p:nvPr/>
        </p:nvSpPr>
        <p:spPr>
          <a:xfrm>
            <a:off x="1460500" y="6077248"/>
            <a:ext cx="494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横軸：ケーキ，縦軸：プリン</a:t>
            </a:r>
          </a:p>
        </p:txBody>
      </p:sp>
    </p:spTree>
    <p:extLst>
      <p:ext uri="{BB962C8B-B14F-4D97-AF65-F5344CB8AC3E}">
        <p14:creationId xmlns:p14="http://schemas.microsoft.com/office/powerpoint/2010/main" val="16146468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05BA29-7AAD-2081-F8ED-0D015F1B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で相関係数を求める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EC0E07-89E3-FD8F-4C05-720E2E6C1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相関係数を求めたいセルを選んでおく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メニューの「数式」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③「その他の関数」，「統計」，「</a:t>
            </a:r>
            <a:r>
              <a:rPr lang="en-US" altLang="ja-JP" dirty="0"/>
              <a:t>CORREL</a:t>
            </a:r>
            <a:r>
              <a:rPr lang="ja-JP" altLang="en-US" dirty="0"/>
              <a:t>」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④ 配列１と配列２の範囲を指定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F2B25D-C66B-B8A4-9DB5-60121FD6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5D4F17D-5EAC-32D5-3558-99D02C74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51" y="3492476"/>
            <a:ext cx="7176759" cy="199392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D6E4F6-D1A5-9594-BB3E-086942D25610}"/>
              </a:ext>
            </a:extLst>
          </p:cNvPr>
          <p:cNvSpPr txBox="1"/>
          <p:nvPr/>
        </p:nvSpPr>
        <p:spPr>
          <a:xfrm>
            <a:off x="1250950" y="5901476"/>
            <a:ext cx="5388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相関係数として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0.3247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が求まった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　「相関がある」とは言い切れない</a:t>
            </a:r>
          </a:p>
        </p:txBody>
      </p:sp>
    </p:spTree>
    <p:extLst>
      <p:ext uri="{BB962C8B-B14F-4D97-AF65-F5344CB8AC3E}">
        <p14:creationId xmlns:p14="http://schemas.microsoft.com/office/powerpoint/2010/main" val="242122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65D156B-12BC-4EEF-8FF5-57777FAA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49" y="1052612"/>
            <a:ext cx="7894053" cy="420560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367B19-3F33-4522-AC20-8593A6F8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分布から読み取れること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5038EC-F240-4909-8DC4-A4CBCDB1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8A9BE8D-DC77-46FD-BCF7-406A717FF09E}"/>
              </a:ext>
            </a:extLst>
          </p:cNvPr>
          <p:cNvCxnSpPr/>
          <p:nvPr/>
        </p:nvCxnSpPr>
        <p:spPr>
          <a:xfrm flipV="1">
            <a:off x="1543050" y="1498600"/>
            <a:ext cx="6648450" cy="362585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AC0DC7-41CA-493A-942E-8F9AD90D1BAB}"/>
              </a:ext>
            </a:extLst>
          </p:cNvPr>
          <p:cNvSpPr txBox="1"/>
          <p:nvPr/>
        </p:nvSpPr>
        <p:spPr>
          <a:xfrm>
            <a:off x="6394529" y="1032184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２つの量に関係がある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9B164B-D824-441A-B32D-BCABEDECF3C5}"/>
              </a:ext>
            </a:extLst>
          </p:cNvPr>
          <p:cNvSpPr txBox="1"/>
          <p:nvPr/>
        </p:nvSpPr>
        <p:spPr>
          <a:xfrm>
            <a:off x="3530375" y="5686734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横軸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花びらの長さ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81C0271-8027-4C6C-99EF-54583A25140F}"/>
              </a:ext>
            </a:extLst>
          </p:cNvPr>
          <p:cNvSpPr txBox="1"/>
          <p:nvPr/>
        </p:nvSpPr>
        <p:spPr>
          <a:xfrm>
            <a:off x="275913" y="1854200"/>
            <a:ext cx="492443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縦軸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花びらの幅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9CB3C5C0-4497-44E8-AD47-5ABFDE6DD7D6}"/>
              </a:ext>
            </a:extLst>
          </p:cNvPr>
          <p:cNvSpPr/>
          <p:nvPr/>
        </p:nvSpPr>
        <p:spPr>
          <a:xfrm rot="20107325">
            <a:off x="3642574" y="2024990"/>
            <a:ext cx="4320976" cy="1486517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6D3779D5-B6C6-4C64-82E3-FCA3ED902873}"/>
              </a:ext>
            </a:extLst>
          </p:cNvPr>
          <p:cNvSpPr/>
          <p:nvPr/>
        </p:nvSpPr>
        <p:spPr>
          <a:xfrm rot="20107325">
            <a:off x="2068812" y="4068024"/>
            <a:ext cx="1231915" cy="857514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258376-8A0F-4CEF-905C-7EA310905835}"/>
              </a:ext>
            </a:extLst>
          </p:cNvPr>
          <p:cNvSpPr txBox="1"/>
          <p:nvPr/>
        </p:nvSpPr>
        <p:spPr>
          <a:xfrm>
            <a:off x="6134179" y="359826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かたまり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0F83E0F-FEAF-46CB-A585-845F7C8AA8EC}"/>
              </a:ext>
            </a:extLst>
          </p:cNvPr>
          <p:cNvSpPr txBox="1"/>
          <p:nvPr/>
        </p:nvSpPr>
        <p:spPr>
          <a:xfrm>
            <a:off x="3311085" y="441773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かたまり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087B076F-2162-4885-B934-8EFBF7990CAB}"/>
              </a:ext>
            </a:extLst>
          </p:cNvPr>
          <p:cNvCxnSpPr>
            <a:cxnSpLocks/>
          </p:cNvCxnSpPr>
          <p:nvPr/>
        </p:nvCxnSpPr>
        <p:spPr>
          <a:xfrm>
            <a:off x="4572000" y="2169567"/>
            <a:ext cx="431800" cy="756721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9A3EBE3-8445-4366-BA12-6E3ED69DEE3D}"/>
              </a:ext>
            </a:extLst>
          </p:cNvPr>
          <p:cNvCxnSpPr/>
          <p:nvPr/>
        </p:nvCxnSpPr>
        <p:spPr>
          <a:xfrm>
            <a:off x="2286123" y="3359577"/>
            <a:ext cx="288425" cy="95778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CBE60AB-32DF-4EA7-894C-1D8B21A3A27B}"/>
              </a:ext>
            </a:extLst>
          </p:cNvPr>
          <p:cNvCxnSpPr>
            <a:cxnSpLocks/>
          </p:cNvCxnSpPr>
          <p:nvPr/>
        </p:nvCxnSpPr>
        <p:spPr>
          <a:xfrm>
            <a:off x="5384800" y="1695450"/>
            <a:ext cx="345654" cy="474117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2D57E01-417E-4D41-BC22-13249C6AD676}"/>
              </a:ext>
            </a:extLst>
          </p:cNvPr>
          <p:cNvSpPr txBox="1"/>
          <p:nvPr/>
        </p:nvSpPr>
        <p:spPr>
          <a:xfrm>
            <a:off x="4952333" y="133863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密集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49E28A3-1007-4717-B634-6986D4709BA6}"/>
              </a:ext>
            </a:extLst>
          </p:cNvPr>
          <p:cNvSpPr txBox="1"/>
          <p:nvPr/>
        </p:nvSpPr>
        <p:spPr>
          <a:xfrm>
            <a:off x="1876921" y="300159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密集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9CF047F-48F0-4D79-AB56-38FB0FC4E4F5}"/>
              </a:ext>
            </a:extLst>
          </p:cNvPr>
          <p:cNvSpPr txBox="1"/>
          <p:nvPr/>
        </p:nvSpPr>
        <p:spPr>
          <a:xfrm>
            <a:off x="4015235" y="183574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密集</a:t>
            </a:r>
          </a:p>
        </p:txBody>
      </p:sp>
    </p:spTree>
    <p:extLst>
      <p:ext uri="{BB962C8B-B14F-4D97-AF65-F5344CB8AC3E}">
        <p14:creationId xmlns:p14="http://schemas.microsoft.com/office/powerpoint/2010/main" val="221703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4E35F68-3066-4A9A-A28D-F32F0029A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428" y="4608124"/>
            <a:ext cx="1375445" cy="13098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散布図の作成手順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12" y="935752"/>
            <a:ext cx="2641146" cy="1566949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162149" y="2812386"/>
            <a:ext cx="4186202" cy="4691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　グラフ化したい部分を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008806" y="2686908"/>
            <a:ext cx="4258126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602617" y="2571704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3500859" y="150274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30221" y="446048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614113" y="4480341"/>
            <a:ext cx="376987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21470" y="6432148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　リボンで「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挿入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散布図</a:t>
            </a:r>
            <a:endParaRPr kumimoji="1" lang="ja-JP" altLang="en-US" sz="18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60013" y="6270152"/>
            <a:ext cx="442954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27992F4-B37A-4553-A6F1-B78E39516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988" y="3292559"/>
            <a:ext cx="2295702" cy="870452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791177" y="3302435"/>
            <a:ext cx="291901" cy="121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09160" y="3541468"/>
            <a:ext cx="178399" cy="1454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909160" y="3686953"/>
            <a:ext cx="220541" cy="1251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053C848-2FA6-42FE-9779-5E0A0AC41AED}"/>
              </a:ext>
            </a:extLst>
          </p:cNvPr>
          <p:cNvSpPr/>
          <p:nvPr/>
        </p:nvSpPr>
        <p:spPr>
          <a:xfrm>
            <a:off x="2086764" y="4659759"/>
            <a:ext cx="291901" cy="121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5886449" y="6240324"/>
            <a:ext cx="299523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散布図が得られる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9A94F05-21AF-4CF4-BC23-9B628C835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952" y="584233"/>
            <a:ext cx="3124361" cy="203845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90AB675-8E87-4F30-896D-80D76D78C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1726" y="3768404"/>
            <a:ext cx="4102274" cy="2336930"/>
          </a:xfrm>
          <a:prstGeom prst="rect">
            <a:avLst/>
          </a:prstGeom>
        </p:spPr>
      </p:pic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90ADE6E7-658C-40F6-9F56-93A27537A861}"/>
              </a:ext>
            </a:extLst>
          </p:cNvPr>
          <p:cNvSpPr txBox="1">
            <a:spLocks/>
          </p:cNvSpPr>
          <p:nvPr/>
        </p:nvSpPr>
        <p:spPr>
          <a:xfrm>
            <a:off x="1493163" y="4238578"/>
            <a:ext cx="2994545" cy="3173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アプリ版の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Excel 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32C4066A-E3CD-40DF-984A-0B3FF55BC6F2}"/>
              </a:ext>
            </a:extLst>
          </p:cNvPr>
          <p:cNvSpPr txBox="1">
            <a:spLocks/>
          </p:cNvSpPr>
          <p:nvPr/>
        </p:nvSpPr>
        <p:spPr>
          <a:xfrm>
            <a:off x="1200738" y="5929610"/>
            <a:ext cx="2994545" cy="3173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オンライン版の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Excel 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17751FB-F25B-4A9E-AAE0-3BEF6831F8D7}"/>
              </a:ext>
            </a:extLst>
          </p:cNvPr>
          <p:cNvSpPr/>
          <p:nvPr/>
        </p:nvSpPr>
        <p:spPr>
          <a:xfrm>
            <a:off x="3175673" y="4717924"/>
            <a:ext cx="178399" cy="1454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13D7C32-10CF-432A-95B0-671283DC97A8}"/>
              </a:ext>
            </a:extLst>
          </p:cNvPr>
          <p:cNvSpPr/>
          <p:nvPr/>
        </p:nvSpPr>
        <p:spPr>
          <a:xfrm>
            <a:off x="2424889" y="5712504"/>
            <a:ext cx="282328" cy="257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08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散布図の種類の選択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D1C8A0A-3581-4660-A65C-92F404C98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180" y="868385"/>
            <a:ext cx="5192127" cy="212507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34321" y="868384"/>
            <a:ext cx="601120" cy="2818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432486" y="553488"/>
            <a:ext cx="1251239" cy="2529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挿入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860916" y="1463691"/>
            <a:ext cx="358026" cy="3354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259273" y="1393280"/>
            <a:ext cx="2489614" cy="36512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散布図を展開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873073" y="1832261"/>
            <a:ext cx="632739" cy="3933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334321" y="1993790"/>
            <a:ext cx="2596169" cy="3354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一番左上の散布図をクリック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E446AA11-5C9C-4229-8703-82FEB9D018AB}"/>
              </a:ext>
            </a:extLst>
          </p:cNvPr>
          <p:cNvSpPr txBox="1">
            <a:spLocks/>
          </p:cNvSpPr>
          <p:nvPr/>
        </p:nvSpPr>
        <p:spPr>
          <a:xfrm>
            <a:off x="2998005" y="3067315"/>
            <a:ext cx="2994545" cy="3173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アプリ版の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Excel 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D6513A32-7E1A-4F78-B6CA-2B0C0995EBF9}"/>
              </a:ext>
            </a:extLst>
          </p:cNvPr>
          <p:cNvSpPr txBox="1">
            <a:spLocks/>
          </p:cNvSpPr>
          <p:nvPr/>
        </p:nvSpPr>
        <p:spPr>
          <a:xfrm>
            <a:off x="2810082" y="6477419"/>
            <a:ext cx="2994545" cy="3173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オンライン版の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Excel 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AADAAF5-00F0-4772-B4FF-2E769E715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70" y="3588764"/>
            <a:ext cx="2994545" cy="2851822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B18A2E9-B27B-4BBE-8145-FB25BABDD5B5}"/>
              </a:ext>
            </a:extLst>
          </p:cNvPr>
          <p:cNvSpPr/>
          <p:nvPr/>
        </p:nvSpPr>
        <p:spPr>
          <a:xfrm>
            <a:off x="3051036" y="3728401"/>
            <a:ext cx="601120" cy="2818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090792B3-12D1-4CDF-819F-72395A5ED430}"/>
              </a:ext>
            </a:extLst>
          </p:cNvPr>
          <p:cNvSpPr txBox="1">
            <a:spLocks/>
          </p:cNvSpPr>
          <p:nvPr/>
        </p:nvSpPr>
        <p:spPr>
          <a:xfrm>
            <a:off x="3149201" y="3413505"/>
            <a:ext cx="1251239" cy="2529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挿入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594D8A0-D717-45B7-92FF-9E33A27F4F0D}"/>
              </a:ext>
            </a:extLst>
          </p:cNvPr>
          <p:cNvSpPr/>
          <p:nvPr/>
        </p:nvSpPr>
        <p:spPr>
          <a:xfrm>
            <a:off x="5363400" y="3808058"/>
            <a:ext cx="358026" cy="3354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E8160AB7-089F-41D6-8C33-0C70269F327F}"/>
              </a:ext>
            </a:extLst>
          </p:cNvPr>
          <p:cNvSpPr txBox="1">
            <a:spLocks/>
          </p:cNvSpPr>
          <p:nvPr/>
        </p:nvSpPr>
        <p:spPr>
          <a:xfrm>
            <a:off x="5761757" y="3737647"/>
            <a:ext cx="2489614" cy="36512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散布図を展開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792F4EC-3BED-4659-9C9E-A4E79C0B5CD8}"/>
              </a:ext>
            </a:extLst>
          </p:cNvPr>
          <p:cNvSpPr/>
          <p:nvPr/>
        </p:nvSpPr>
        <p:spPr>
          <a:xfrm>
            <a:off x="3588559" y="6013837"/>
            <a:ext cx="632739" cy="3933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0CD087E4-A5E4-4E12-A234-CB1A8E548A7F}"/>
              </a:ext>
            </a:extLst>
          </p:cNvPr>
          <p:cNvSpPr txBox="1">
            <a:spLocks/>
          </p:cNvSpPr>
          <p:nvPr/>
        </p:nvSpPr>
        <p:spPr>
          <a:xfrm>
            <a:off x="1049807" y="6175366"/>
            <a:ext cx="2596169" cy="3354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一番左の散布図をクリック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271294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EEFB8F8-CF29-42A9-A171-1FCC19CF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37D238C0-546E-4640-9F82-49FC6E6D051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969" y="1212850"/>
          <a:ext cx="8926743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5953114" imgH="3209887" progId="Excel.Sheet.12">
                  <p:embed/>
                </p:oleObj>
              </mc:Choice>
              <mc:Fallback>
                <p:oleObj name="Worksheet" r:id="rId3" imgW="5953114" imgH="3209887" progId="Excel.Sheet.12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37D238C0-546E-4640-9F82-49FC6E6D0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69" y="1212850"/>
                        <a:ext cx="8926743" cy="481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3CA4B46-7923-4A74-9C52-A8FB2D51B370}"/>
              </a:ext>
            </a:extLst>
          </p:cNvPr>
          <p:cNvSpPr txBox="1">
            <a:spLocks/>
          </p:cNvSpPr>
          <p:nvPr/>
        </p:nvSpPr>
        <p:spPr>
          <a:xfrm>
            <a:off x="881284" y="755650"/>
            <a:ext cx="3280682" cy="457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元データ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D8C06ACC-BCBE-4EFA-9946-56A10AE90459}"/>
              </a:ext>
            </a:extLst>
          </p:cNvPr>
          <p:cNvSpPr txBox="1">
            <a:spLocks/>
          </p:cNvSpPr>
          <p:nvPr/>
        </p:nvSpPr>
        <p:spPr>
          <a:xfrm>
            <a:off x="5684030" y="6127751"/>
            <a:ext cx="3280682" cy="457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散布図</a:t>
            </a:r>
          </a:p>
        </p:txBody>
      </p:sp>
    </p:spTree>
    <p:extLst>
      <p:ext uri="{BB962C8B-B14F-4D97-AF65-F5344CB8AC3E}">
        <p14:creationId xmlns:p14="http://schemas.microsoft.com/office/powerpoint/2010/main" val="20461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2093</Words>
  <Application>Microsoft Office PowerPoint</Application>
  <PresentationFormat>画面に合わせる (4:3)</PresentationFormat>
  <Paragraphs>426</Paragraphs>
  <Slides>57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64" baseType="lpstr">
      <vt:lpstr>メイリオ</vt:lpstr>
      <vt:lpstr>游ゴシック</vt:lpstr>
      <vt:lpstr>Arial</vt:lpstr>
      <vt:lpstr>Calibri</vt:lpstr>
      <vt:lpstr>Segoe UI</vt:lpstr>
      <vt:lpstr>Office テーマ</vt:lpstr>
      <vt:lpstr>Worksheet</vt:lpstr>
      <vt:lpstr>or-15. 総合演習② </vt:lpstr>
      <vt:lpstr>オペレーションズリサーチのトピックス</vt:lpstr>
      <vt:lpstr>アウトライン</vt:lpstr>
      <vt:lpstr>15-1 散布図（Excel を使用） </vt:lpstr>
      <vt:lpstr>散布図の用途</vt:lpstr>
      <vt:lpstr>分布から読み取れること</vt:lpstr>
      <vt:lpstr>Excel での散布図の作成手順</vt:lpstr>
      <vt:lpstr>Excel での散布図の種類の選択</vt:lpstr>
      <vt:lpstr>PowerPoint プレゼンテーション</vt:lpstr>
      <vt:lpstr>15-2 データの合計、平均（Excel を使用） </vt:lpstr>
      <vt:lpstr>Excel で合計を求める SUM</vt:lpstr>
      <vt:lpstr>Excel で平均を求める AVERAGE</vt:lpstr>
      <vt:lpstr>平均</vt:lpstr>
      <vt:lpstr>平均を使うときの注意点</vt:lpstr>
      <vt:lpstr>15-3 データの分布、密度（Excel を使用） </vt:lpstr>
      <vt:lpstr>ヒストグラム</vt:lpstr>
      <vt:lpstr>Excel でのヒストグラムの作成手順</vt:lpstr>
      <vt:lpstr>ヒストグラムから読み取れること</vt:lpstr>
      <vt:lpstr>データサイエンスの要点</vt:lpstr>
      <vt:lpstr>15-4 政府統計データ </vt:lpstr>
      <vt:lpstr>統計</vt:lpstr>
      <vt:lpstr>総務省統計局が公開する統計表</vt:lpstr>
      <vt:lpstr>総務省統計局が公開する統計表</vt:lpstr>
      <vt:lpstr>e-Stat</vt:lpstr>
      <vt:lpstr>e-Stat での統計データの検索からダウンロード</vt:lpstr>
      <vt:lpstr>家計調査</vt:lpstr>
      <vt:lpstr>e Stat 家計調査のデータを用いた分析</vt:lpstr>
      <vt:lpstr>e Stat 家計調査データのダウンロード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演習</vt:lpstr>
      <vt:lpstr>15-5 クロス集計表 </vt:lpstr>
      <vt:lpstr>ピボットテーブル（クロス集計表）の例</vt:lpstr>
      <vt:lpstr>Excel でピボットテーブル（クロス集計用）を作成（１／５）</vt:lpstr>
      <vt:lpstr>Excel でピボットテーブル（クロス集計用）を作成（２／５）</vt:lpstr>
      <vt:lpstr>Excel でピボットテーブル（クロス集計用）を作成（３／５）</vt:lpstr>
      <vt:lpstr>Excel でピボットテーブル（クロス集計用）を作成（４／５）</vt:lpstr>
      <vt:lpstr>Excel でピボットテーブル（クロス集計用）を作成（５／５）</vt:lpstr>
      <vt:lpstr>クロス集計表の例</vt:lpstr>
      <vt:lpstr>15-6 相関 </vt:lpstr>
      <vt:lpstr>相関</vt:lpstr>
      <vt:lpstr>相関係数</vt:lpstr>
      <vt:lpstr>２つの変数の例</vt:lpstr>
      <vt:lpstr>２つの変数の例</vt:lpstr>
      <vt:lpstr>２つの変数の例</vt:lpstr>
      <vt:lpstr>相関係数</vt:lpstr>
      <vt:lpstr>e Stat 家計調査のデータを用いた分析</vt:lpstr>
      <vt:lpstr>e Stat 家計調査のデータの準備</vt:lpstr>
      <vt:lpstr>PowerPoint プレゼンテーション</vt:lpstr>
      <vt:lpstr>Excel で相関係数を求める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オペレーションズリサーチ</dc:title>
  <dc:creator>kaneko kunihiko</dc:creator>
  <cp:lastModifiedBy>金子　邦彦</cp:lastModifiedBy>
  <cp:revision>62</cp:revision>
  <dcterms:created xsi:type="dcterms:W3CDTF">2019-11-02T00:06:04Z</dcterms:created>
  <dcterms:modified xsi:type="dcterms:W3CDTF">2022-07-27T00:39:40Z</dcterms:modified>
</cp:coreProperties>
</file>