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947" r:id="rId2"/>
    <p:sldId id="545" r:id="rId3"/>
    <p:sldId id="489" r:id="rId4"/>
    <p:sldId id="546" r:id="rId5"/>
    <p:sldId id="551" r:id="rId6"/>
    <p:sldId id="555" r:id="rId7"/>
    <p:sldId id="556" r:id="rId8"/>
    <p:sldId id="547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65" r:id="rId18"/>
    <p:sldId id="566" r:id="rId19"/>
    <p:sldId id="567" r:id="rId20"/>
    <p:sldId id="579" r:id="rId21"/>
    <p:sldId id="580" r:id="rId22"/>
    <p:sldId id="578" r:id="rId23"/>
    <p:sldId id="512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81" r:id="rId39"/>
    <p:sldId id="582" r:id="rId40"/>
    <p:sldId id="583" r:id="rId41"/>
    <p:sldId id="584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592" r:id="rId50"/>
    <p:sldId id="593" r:id="rId51"/>
    <p:sldId id="594" r:id="rId52"/>
    <p:sldId id="595" r:id="rId53"/>
    <p:sldId id="596" r:id="rId54"/>
    <p:sldId id="597" r:id="rId55"/>
    <p:sldId id="598" r:id="rId56"/>
    <p:sldId id="599" r:id="rId57"/>
    <p:sldId id="600" r:id="rId58"/>
    <p:sldId id="601" r:id="rId59"/>
    <p:sldId id="602" r:id="rId60"/>
    <p:sldId id="603" r:id="rId61"/>
    <p:sldId id="604" r:id="rId62"/>
    <p:sldId id="605" r:id="rId63"/>
    <p:sldId id="606" r:id="rId64"/>
    <p:sldId id="607" r:id="rId6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46" d="100"/>
          <a:sy n="46" d="100"/>
        </p:scale>
        <p:origin x="40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23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515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045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756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973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67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78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08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106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116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958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00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02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1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69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2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9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7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2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811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1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8687" y="1122363"/>
            <a:ext cx="828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2. </a:t>
            </a:r>
            <a:r>
              <a:rPr lang="ja-JP" altLang="en-US" dirty="0"/>
              <a:t>配送計画、リードターム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（オペレーションズリサーチ）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https://www.kkaneko.jp/cc/or/index.html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6219827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16C4583-5380-468D-92F9-1EA7FD13D5A7}"/>
              </a:ext>
            </a:extLst>
          </p:cNvPr>
          <p:cNvSpPr/>
          <p:nvPr/>
        </p:nvSpPr>
        <p:spPr>
          <a:xfrm>
            <a:off x="3793387" y="5823446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配達の間隔と個数の関係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39321" y="1096567"/>
            <a:ext cx="5150303" cy="7252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日に</a:t>
            </a:r>
            <a:r>
              <a:rPr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個必要な場合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053313" y="4912224"/>
            <a:ext cx="3744686" cy="108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1439756" y="2449378"/>
            <a:ext cx="5443" cy="28603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/>
          </p:cNvSpPr>
          <p:nvPr/>
        </p:nvSpPr>
        <p:spPr>
          <a:xfrm>
            <a:off x="44796" y="2137243"/>
            <a:ext cx="1841273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配達の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間隔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3894244" y="5279268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配達の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個数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ja-JP" altLang="en-US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894788" y="5018057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2685489" y="5009588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34212" y="3609111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2669721" y="4768293"/>
            <a:ext cx="0" cy="3555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314570" y="3879550"/>
            <a:ext cx="2830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290910" y="1027406"/>
            <a:ext cx="4678229" cy="671804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円/楕円 22"/>
          <p:cNvSpPr/>
          <p:nvPr/>
        </p:nvSpPr>
        <p:spPr>
          <a:xfrm>
            <a:off x="2522885" y="3747452"/>
            <a:ext cx="268713" cy="27214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597599" y="3879550"/>
            <a:ext cx="100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2669721" y="3879551"/>
            <a:ext cx="0" cy="10326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439756" y="2702424"/>
            <a:ext cx="2541814" cy="2209801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2"/>
          <p:cNvSpPr/>
          <p:nvPr/>
        </p:nvSpPr>
        <p:spPr>
          <a:xfrm>
            <a:off x="3625531" y="3751783"/>
            <a:ext cx="268713" cy="2721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3176077" y="4089384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多すぎ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5500436" y="2744125"/>
            <a:ext cx="16289" cy="2486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直角三角形 23"/>
          <p:cNvSpPr/>
          <p:nvPr/>
        </p:nvSpPr>
        <p:spPr>
          <a:xfrm>
            <a:off x="5511093" y="3091497"/>
            <a:ext cx="2129236" cy="187058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69641" y="2947288"/>
            <a:ext cx="704039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２００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76215" y="4979186"/>
            <a:ext cx="357790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933538" y="2177609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在庫量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 flipH="1">
            <a:off x="6389862" y="4962762"/>
            <a:ext cx="310337" cy="300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flipH="1">
            <a:off x="7438292" y="4968559"/>
            <a:ext cx="310337" cy="300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flipH="1">
            <a:off x="8508330" y="4962076"/>
            <a:ext cx="310337" cy="300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３</a:t>
            </a:r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5468518" y="4948427"/>
            <a:ext cx="3404997" cy="7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 28"/>
          <p:cNvSpPr/>
          <p:nvPr/>
        </p:nvSpPr>
        <p:spPr>
          <a:xfrm>
            <a:off x="6563953" y="1263613"/>
            <a:ext cx="2365349" cy="3718056"/>
          </a:xfrm>
          <a:custGeom>
            <a:avLst/>
            <a:gdLst>
              <a:gd name="connsiteX0" fmla="*/ 7557 w 2365349"/>
              <a:gd name="connsiteY0" fmla="*/ 3680271 h 3718056"/>
              <a:gd name="connsiteX1" fmla="*/ 0 w 2365349"/>
              <a:gd name="connsiteY1" fmla="*/ 891729 h 3718056"/>
              <a:gd name="connsiteX2" fmla="*/ 1080655 w 2365349"/>
              <a:gd name="connsiteY2" fmla="*/ 1821243 h 3718056"/>
              <a:gd name="connsiteX3" fmla="*/ 1088212 w 2365349"/>
              <a:gd name="connsiteY3" fmla="*/ 0 h 3718056"/>
              <a:gd name="connsiteX4" fmla="*/ 2168866 w 2365349"/>
              <a:gd name="connsiteY4" fmla="*/ 952185 h 3718056"/>
              <a:gd name="connsiteX5" fmla="*/ 2168866 w 2365349"/>
              <a:gd name="connsiteY5" fmla="*/ 181368 h 3718056"/>
              <a:gd name="connsiteX6" fmla="*/ 2365349 w 2365349"/>
              <a:gd name="connsiteY6" fmla="*/ 188925 h 3718056"/>
              <a:gd name="connsiteX7" fmla="*/ 2357792 w 2365349"/>
              <a:gd name="connsiteY7" fmla="*/ 3680271 h 3718056"/>
              <a:gd name="connsiteX8" fmla="*/ 52899 w 2365349"/>
              <a:gd name="connsiteY8" fmla="*/ 3718056 h 3718056"/>
              <a:gd name="connsiteX9" fmla="*/ 7557 w 2365349"/>
              <a:gd name="connsiteY9" fmla="*/ 3680271 h 371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5349" h="3718056">
                <a:moveTo>
                  <a:pt x="7557" y="3680271"/>
                </a:moveTo>
                <a:lnTo>
                  <a:pt x="0" y="891729"/>
                </a:lnTo>
                <a:lnTo>
                  <a:pt x="1080655" y="1821243"/>
                </a:lnTo>
                <a:lnTo>
                  <a:pt x="1088212" y="0"/>
                </a:lnTo>
                <a:lnTo>
                  <a:pt x="2168866" y="952185"/>
                </a:lnTo>
                <a:lnTo>
                  <a:pt x="2168866" y="181368"/>
                </a:lnTo>
                <a:lnTo>
                  <a:pt x="2365349" y="188925"/>
                </a:lnTo>
                <a:lnTo>
                  <a:pt x="2357792" y="3680271"/>
                </a:lnTo>
                <a:lnTo>
                  <a:pt x="52899" y="3718056"/>
                </a:lnTo>
                <a:lnTo>
                  <a:pt x="7557" y="36802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05994" y="1898526"/>
            <a:ext cx="704039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３００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941409" y="1162265"/>
            <a:ext cx="704039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４００</a:t>
            </a:r>
          </a:p>
        </p:txBody>
      </p:sp>
    </p:spTree>
    <p:extLst>
      <p:ext uri="{BB962C8B-B14F-4D97-AF65-F5344CB8AC3E}">
        <p14:creationId xmlns:p14="http://schemas.microsoft.com/office/powerpoint/2010/main" val="174265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保管費の見積もり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保管費　＝　平均個数　</a:t>
            </a:r>
            <a:r>
              <a:rPr lang="en-US" altLang="ja-JP" dirty="0"/>
              <a:t>×</a:t>
            </a:r>
            <a:r>
              <a:rPr lang="ja-JP" altLang="en-US" dirty="0"/>
              <a:t>　日数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</a:t>
            </a:r>
            <a:r>
              <a:rPr lang="en-US" altLang="ja-JP" dirty="0"/>
              <a:t>×</a:t>
            </a:r>
            <a:r>
              <a:rPr lang="ja-JP" altLang="en-US" dirty="0"/>
              <a:t>　</a:t>
            </a:r>
            <a:r>
              <a:rPr lang="en-US" altLang="ja-JP" dirty="0"/>
              <a:t>1</a:t>
            </a:r>
            <a:r>
              <a:rPr lang="ja-JP" altLang="en-US" dirty="0"/>
              <a:t>個・１日あたりの保管費用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619102" y="4662025"/>
            <a:ext cx="0" cy="165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>
            <a:off x="634400" y="4993437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11605" y="5010367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92519" y="5069554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3890" y="605115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74753" y="4306948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</a:rPr>
              <a:t>在庫量</a:t>
            </a:r>
          </a:p>
        </p:txBody>
      </p:sp>
      <p:sp>
        <p:nvSpPr>
          <p:cNvPr id="11" name="直角三角形 10"/>
          <p:cNvSpPr/>
          <p:nvPr/>
        </p:nvSpPr>
        <p:spPr>
          <a:xfrm>
            <a:off x="1699018" y="4993437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直角三角形 11"/>
          <p:cNvSpPr/>
          <p:nvPr/>
        </p:nvSpPr>
        <p:spPr>
          <a:xfrm>
            <a:off x="2763636" y="4993437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141" y="5452866"/>
            <a:ext cx="543739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559117" y="5517154"/>
            <a:ext cx="3299845" cy="54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520564" y="6067205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68994" y="607300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78595" y="607300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直角三角形 17"/>
          <p:cNvSpPr/>
          <p:nvPr/>
        </p:nvSpPr>
        <p:spPr>
          <a:xfrm>
            <a:off x="3828254" y="4995391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直角三角形 18"/>
          <p:cNvSpPr/>
          <p:nvPr/>
        </p:nvSpPr>
        <p:spPr>
          <a:xfrm>
            <a:off x="4892872" y="4997345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直角三角形 19"/>
          <p:cNvSpPr/>
          <p:nvPr/>
        </p:nvSpPr>
        <p:spPr>
          <a:xfrm>
            <a:off x="5957490" y="4999299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直角三角形 20"/>
          <p:cNvSpPr/>
          <p:nvPr/>
        </p:nvSpPr>
        <p:spPr>
          <a:xfrm>
            <a:off x="7022108" y="5001253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直角三角形 21"/>
          <p:cNvSpPr/>
          <p:nvPr/>
        </p:nvSpPr>
        <p:spPr>
          <a:xfrm>
            <a:off x="8086726" y="5003207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39032" y="6066519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３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83382" y="607300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35869" y="605115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６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93143" y="604437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７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9117" y="2879926"/>
            <a:ext cx="4801314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７日間の保管費は：</a:t>
            </a:r>
            <a:endParaRPr kumimoji="1" lang="en-US" altLang="ja-JP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平均５０個 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× 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 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× 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１００円</a:t>
            </a:r>
            <a:endParaRPr kumimoji="1" lang="en-US" altLang="ja-JP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＝　３５０００円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7239" y="2283900"/>
            <a:ext cx="891676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商品１個を１日保管するのに　１００円とすると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84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保管費の見積もり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16424" y="1274086"/>
            <a:ext cx="5109091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７日間の保管費は：</a:t>
            </a:r>
            <a:endParaRPr kumimoji="1" lang="en-US" altLang="ja-JP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平均２５０個 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× 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 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× 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１００円</a:t>
            </a:r>
            <a:endParaRPr kumimoji="1" lang="en-US" altLang="ja-JP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＝　１７５０００円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3503" y="785179"/>
            <a:ext cx="891676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商品１個を１日保管するのに　１００円とすると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11520" y="2138638"/>
            <a:ext cx="7582" cy="4526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直角三角形 31"/>
          <p:cNvSpPr/>
          <p:nvPr/>
        </p:nvSpPr>
        <p:spPr>
          <a:xfrm>
            <a:off x="634400" y="2342678"/>
            <a:ext cx="5323090" cy="399095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511605" y="5358759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-30175" y="2251581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５００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3890" y="639954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578" y="1900180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</a:rPr>
              <a:t>在庫量</a:t>
            </a:r>
          </a:p>
        </p:txBody>
      </p:sp>
      <p:cxnSp>
        <p:nvCxnSpPr>
          <p:cNvPr id="37" name="直線コネクタ 36"/>
          <p:cNvCxnSpPr/>
          <p:nvPr/>
        </p:nvCxnSpPr>
        <p:spPr>
          <a:xfrm flipV="1">
            <a:off x="559117" y="5865546"/>
            <a:ext cx="3299845" cy="54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520564" y="6415597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68994" y="642139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78595" y="642139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639032" y="6414911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３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683382" y="642139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35869" y="639954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６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893143" y="6392766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７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5" name="フリーフォーム 44"/>
          <p:cNvSpPr/>
          <p:nvPr/>
        </p:nvSpPr>
        <p:spPr>
          <a:xfrm>
            <a:off x="5939208" y="6257217"/>
            <a:ext cx="23285" cy="75570"/>
          </a:xfrm>
          <a:custGeom>
            <a:avLst/>
            <a:gdLst>
              <a:gd name="connsiteX0" fmla="*/ 23285 w 23285"/>
              <a:gd name="connsiteY0" fmla="*/ 75570 h 75570"/>
              <a:gd name="connsiteX1" fmla="*/ 613 w 23285"/>
              <a:gd name="connsiteY1" fmla="*/ 0 h 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85" h="75570">
                <a:moveTo>
                  <a:pt x="23285" y="75570"/>
                </a:moveTo>
                <a:cubicBezTo>
                  <a:pt x="-5867" y="26985"/>
                  <a:pt x="613" y="52473"/>
                  <a:pt x="61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6" name="フリーフォーム 45"/>
          <p:cNvSpPr/>
          <p:nvPr/>
        </p:nvSpPr>
        <p:spPr>
          <a:xfrm>
            <a:off x="5932264" y="2304893"/>
            <a:ext cx="3113495" cy="4043008"/>
          </a:xfrm>
          <a:custGeom>
            <a:avLst/>
            <a:gdLst>
              <a:gd name="connsiteX0" fmla="*/ 0 w 3113495"/>
              <a:gd name="connsiteY0" fmla="*/ 0 h 4043008"/>
              <a:gd name="connsiteX1" fmla="*/ 37786 w 3113495"/>
              <a:gd name="connsiteY1" fmla="*/ 4043008 h 4043008"/>
              <a:gd name="connsiteX2" fmla="*/ 3113495 w 3113495"/>
              <a:gd name="connsiteY2" fmla="*/ 4027894 h 4043008"/>
              <a:gd name="connsiteX3" fmla="*/ 3098381 w 3113495"/>
              <a:gd name="connsiteY3" fmla="*/ 2327563 h 4043008"/>
              <a:gd name="connsiteX4" fmla="*/ 0 w 3113495"/>
              <a:gd name="connsiteY4" fmla="*/ 0 h 40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495" h="4043008">
                <a:moveTo>
                  <a:pt x="0" y="0"/>
                </a:moveTo>
                <a:lnTo>
                  <a:pt x="37786" y="4043008"/>
                </a:lnTo>
                <a:lnTo>
                  <a:pt x="3113495" y="4027894"/>
                </a:lnTo>
                <a:lnTo>
                  <a:pt x="3098381" y="2327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37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発注費の見積もり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発注費　＝　日数　</a:t>
            </a:r>
            <a:r>
              <a:rPr lang="en-US" altLang="ja-JP" dirty="0"/>
              <a:t>÷</a:t>
            </a:r>
            <a:r>
              <a:rPr lang="ja-JP" altLang="en-US" dirty="0"/>
              <a:t>　配達間隔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</a:t>
            </a:r>
            <a:r>
              <a:rPr lang="en-US" altLang="ja-JP" dirty="0"/>
              <a:t>×</a:t>
            </a:r>
            <a:r>
              <a:rPr lang="ja-JP" altLang="en-US" dirty="0"/>
              <a:t>　１回あたりの配達費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619102" y="4662025"/>
            <a:ext cx="0" cy="165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>
            <a:off x="634400" y="4993437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11605" y="5010367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92519" y="5069554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3890" y="605115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74753" y="4306948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</a:rPr>
              <a:t>在庫量</a:t>
            </a:r>
          </a:p>
        </p:txBody>
      </p:sp>
      <p:sp>
        <p:nvSpPr>
          <p:cNvPr id="11" name="直角三角形 10"/>
          <p:cNvSpPr/>
          <p:nvPr/>
        </p:nvSpPr>
        <p:spPr>
          <a:xfrm>
            <a:off x="1699018" y="4993437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直角三角形 11"/>
          <p:cNvSpPr/>
          <p:nvPr/>
        </p:nvSpPr>
        <p:spPr>
          <a:xfrm>
            <a:off x="2763636" y="4993437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141" y="5452866"/>
            <a:ext cx="543739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559117" y="5517154"/>
            <a:ext cx="3299845" cy="54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520564" y="6067205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68994" y="607300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78595" y="607300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直角三角形 17"/>
          <p:cNvSpPr/>
          <p:nvPr/>
        </p:nvSpPr>
        <p:spPr>
          <a:xfrm>
            <a:off x="3828254" y="4995391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直角三角形 18"/>
          <p:cNvSpPr/>
          <p:nvPr/>
        </p:nvSpPr>
        <p:spPr>
          <a:xfrm>
            <a:off x="4892872" y="4997345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直角三角形 19"/>
          <p:cNvSpPr/>
          <p:nvPr/>
        </p:nvSpPr>
        <p:spPr>
          <a:xfrm>
            <a:off x="5957490" y="4999299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直角三角形 20"/>
          <p:cNvSpPr/>
          <p:nvPr/>
        </p:nvSpPr>
        <p:spPr>
          <a:xfrm>
            <a:off x="7022108" y="5001253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直角三角形 21"/>
          <p:cNvSpPr/>
          <p:nvPr/>
        </p:nvSpPr>
        <p:spPr>
          <a:xfrm>
            <a:off x="8086726" y="5003207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39032" y="6066519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３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83382" y="607300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35869" y="605115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６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93143" y="604437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７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9117" y="3036074"/>
            <a:ext cx="3775393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７日間の発注費は：</a:t>
            </a:r>
            <a:endParaRPr kumimoji="1" lang="en-US" altLang="ja-JP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 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÷ 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 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×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１００００</a:t>
            </a:r>
            <a:endParaRPr kumimoji="1" lang="en-US" altLang="ja-JP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＝　７００００円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6141" y="2040681"/>
            <a:ext cx="8916761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１回あたりの配達費　１００００円とすると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　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「個数に関係なく一定」と仮定する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21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発注費の見積もり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54037" y="1547171"/>
            <a:ext cx="3775393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７日間の発注費は：</a:t>
            </a:r>
            <a:endParaRPr kumimoji="1" lang="en-US" altLang="ja-JP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 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÷ 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５ 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×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１００００</a:t>
            </a:r>
            <a:endParaRPr kumimoji="1" lang="en-US" altLang="ja-JP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＝　１４０００円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38573" y="696536"/>
            <a:ext cx="8916761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１回あたりの配達費　１００００円とすると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　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「個数に関係なく一定」と仮定する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641695" y="2267467"/>
            <a:ext cx="7582" cy="4526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直角三角形 29"/>
          <p:cNvSpPr/>
          <p:nvPr/>
        </p:nvSpPr>
        <p:spPr>
          <a:xfrm>
            <a:off x="664575" y="2471507"/>
            <a:ext cx="5323090" cy="399095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541780" y="5487588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0" y="2380410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５００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4065" y="6528373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753" y="2029009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</a:rPr>
              <a:t>在庫量</a:t>
            </a:r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589292" y="5994375"/>
            <a:ext cx="3299845" cy="54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550739" y="6544426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99169" y="6550223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808770" y="6550223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669207" y="6543740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３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13557" y="6550223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66044" y="6528373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６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923318" y="6521595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７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3" name="フリーフォーム 42"/>
          <p:cNvSpPr/>
          <p:nvPr/>
        </p:nvSpPr>
        <p:spPr>
          <a:xfrm>
            <a:off x="5969383" y="6386046"/>
            <a:ext cx="23285" cy="75570"/>
          </a:xfrm>
          <a:custGeom>
            <a:avLst/>
            <a:gdLst>
              <a:gd name="connsiteX0" fmla="*/ 23285 w 23285"/>
              <a:gd name="connsiteY0" fmla="*/ 75570 h 75570"/>
              <a:gd name="connsiteX1" fmla="*/ 613 w 23285"/>
              <a:gd name="connsiteY1" fmla="*/ 0 h 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85" h="75570">
                <a:moveTo>
                  <a:pt x="23285" y="75570"/>
                </a:moveTo>
                <a:cubicBezTo>
                  <a:pt x="-5867" y="26985"/>
                  <a:pt x="613" y="52473"/>
                  <a:pt x="61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4" name="フリーフォーム 43"/>
          <p:cNvSpPr/>
          <p:nvPr/>
        </p:nvSpPr>
        <p:spPr>
          <a:xfrm>
            <a:off x="5962439" y="2433722"/>
            <a:ext cx="3113495" cy="4043008"/>
          </a:xfrm>
          <a:custGeom>
            <a:avLst/>
            <a:gdLst>
              <a:gd name="connsiteX0" fmla="*/ 0 w 3113495"/>
              <a:gd name="connsiteY0" fmla="*/ 0 h 4043008"/>
              <a:gd name="connsiteX1" fmla="*/ 37786 w 3113495"/>
              <a:gd name="connsiteY1" fmla="*/ 4043008 h 4043008"/>
              <a:gd name="connsiteX2" fmla="*/ 3113495 w 3113495"/>
              <a:gd name="connsiteY2" fmla="*/ 4027894 h 4043008"/>
              <a:gd name="connsiteX3" fmla="*/ 3098381 w 3113495"/>
              <a:gd name="connsiteY3" fmla="*/ 2327563 h 4043008"/>
              <a:gd name="connsiteX4" fmla="*/ 0 w 3113495"/>
              <a:gd name="connsiteY4" fmla="*/ 0 h 40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495" h="4043008">
                <a:moveTo>
                  <a:pt x="0" y="0"/>
                </a:moveTo>
                <a:lnTo>
                  <a:pt x="37786" y="4043008"/>
                </a:lnTo>
                <a:lnTo>
                  <a:pt x="3113495" y="4027894"/>
                </a:lnTo>
                <a:lnTo>
                  <a:pt x="3098381" y="2327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7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在庫管理での費用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2985" y="1738190"/>
            <a:ext cx="6070893" cy="13388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在庫管理での費用　＝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購入代金　＋　</a:t>
            </a:r>
            <a:r>
              <a:rPr kumimoji="1" lang="ja-JP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発注費</a:t>
            </a:r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＋</a:t>
            </a:r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保管費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21845" y="1637172"/>
            <a:ext cx="7305675" cy="1517780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747749" y="3633924"/>
            <a:ext cx="3940629" cy="1730148"/>
          </a:xfrm>
          <a:prstGeom prst="wedgeRoundRectCallout">
            <a:avLst>
              <a:gd name="adj1" fmla="val 38235"/>
              <a:gd name="adj2" fmla="val -861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5367" y="4048874"/>
            <a:ext cx="362539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配達頻度を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減らす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ほど，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発注費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減る</a:t>
            </a:r>
            <a:endParaRPr kumimoji="1" lang="ja-JP" altLang="en-US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942831" y="3633923"/>
            <a:ext cx="3940629" cy="1730148"/>
          </a:xfrm>
          <a:prstGeom prst="wedgeRoundRectCallout">
            <a:avLst>
              <a:gd name="adj1" fmla="val -10384"/>
              <a:gd name="adj2" fmla="val -873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00448" y="4048873"/>
            <a:ext cx="362539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配達頻度を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増やす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ほど，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保管費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減る</a:t>
            </a:r>
            <a:endParaRPr kumimoji="1" lang="ja-JP" altLang="en-US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27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配達計画１の場合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2348" y="1533537"/>
            <a:ext cx="8916761" cy="2492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発注費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配達１回　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１００００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円　・・・・・　　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７００００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保管費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商品１個を１日保管するのに　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円　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３５０００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26342" y="4966093"/>
            <a:ext cx="4801314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１日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１回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配達　１回に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990601" y="4640814"/>
            <a:ext cx="7500257" cy="983699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83726" y="1533537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７日間での費用内訳</a:t>
            </a:r>
          </a:p>
        </p:txBody>
      </p:sp>
    </p:spTree>
    <p:extLst>
      <p:ext uri="{BB962C8B-B14F-4D97-AF65-F5344CB8AC3E}">
        <p14:creationId xmlns:p14="http://schemas.microsoft.com/office/powerpoint/2010/main" val="416112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配達計画２の場合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2348" y="1533537"/>
            <a:ext cx="8916761" cy="2492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発注費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配達１回　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１００００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円　・・・・・　　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１４０００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保管費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商品１個を１日保管するのに　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円　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１７５０００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26342" y="4966093"/>
            <a:ext cx="4801314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５日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１回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配達　１回に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５００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990601" y="4640814"/>
            <a:ext cx="7500257" cy="983699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83726" y="1533537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７日間での費用内訳</a:t>
            </a:r>
          </a:p>
        </p:txBody>
      </p:sp>
    </p:spTree>
    <p:extLst>
      <p:ext uri="{BB962C8B-B14F-4D97-AF65-F5344CB8AC3E}">
        <p14:creationId xmlns:p14="http://schemas.microsoft.com/office/powerpoint/2010/main" val="252357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在庫管理での費用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7253" y="1050501"/>
            <a:ext cx="6070893" cy="13388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在庫管理での費用　＝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購入代金　＋　</a:t>
            </a:r>
            <a:r>
              <a:rPr kumimoji="1" lang="ja-JP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発注費</a:t>
            </a:r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＋</a:t>
            </a:r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保管費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56113" y="949483"/>
            <a:ext cx="7305675" cy="1517780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5371" y="3131290"/>
            <a:ext cx="4185761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商品１個　１００円とすると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47895"/>
              </p:ext>
            </p:extLst>
          </p:nvPr>
        </p:nvGraphicFramePr>
        <p:xfrm>
          <a:off x="556112" y="3857005"/>
          <a:ext cx="79077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51">
                  <a:extLst>
                    <a:ext uri="{9D8B030D-6E8A-4147-A177-3AD203B41FA5}">
                      <a16:colId xmlns:a16="http://schemas.microsoft.com/office/drawing/2014/main" val="2792340595"/>
                    </a:ext>
                  </a:extLst>
                </a:gridCol>
                <a:gridCol w="1581551">
                  <a:extLst>
                    <a:ext uri="{9D8B030D-6E8A-4147-A177-3AD203B41FA5}">
                      <a16:colId xmlns:a16="http://schemas.microsoft.com/office/drawing/2014/main" val="2692736695"/>
                    </a:ext>
                  </a:extLst>
                </a:gridCol>
                <a:gridCol w="1581551">
                  <a:extLst>
                    <a:ext uri="{9D8B030D-6E8A-4147-A177-3AD203B41FA5}">
                      <a16:colId xmlns:a16="http://schemas.microsoft.com/office/drawing/2014/main" val="3296777200"/>
                    </a:ext>
                  </a:extLst>
                </a:gridCol>
                <a:gridCol w="1581551">
                  <a:extLst>
                    <a:ext uri="{9D8B030D-6E8A-4147-A177-3AD203B41FA5}">
                      <a16:colId xmlns:a16="http://schemas.microsoft.com/office/drawing/2014/main" val="1413515395"/>
                    </a:ext>
                  </a:extLst>
                </a:gridCol>
                <a:gridCol w="1581551">
                  <a:extLst>
                    <a:ext uri="{9D8B030D-6E8A-4147-A177-3AD203B41FA5}">
                      <a16:colId xmlns:a16="http://schemas.microsoft.com/office/drawing/2014/main" val="2792487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配達の間隔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配達の個数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購入代金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発注費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保管費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0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</a:t>
                      </a:r>
                      <a:endParaRPr kumimoji="1" lang="en-US" altLang="ja-JP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７００００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７００００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３５０００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0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７００００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３５０００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７００００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7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７００００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２３３３３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１０５０００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5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７００００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１７５００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１４００００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255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７００００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１４０００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１７５０００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534148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315411" y="643842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７日間の費用</a:t>
            </a:r>
          </a:p>
        </p:txBody>
      </p:sp>
    </p:spTree>
    <p:extLst>
      <p:ext uri="{BB962C8B-B14F-4D97-AF65-F5344CB8AC3E}">
        <p14:creationId xmlns:p14="http://schemas.microsoft.com/office/powerpoint/2010/main" val="16906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2-2 </a:t>
            </a:r>
            <a:r>
              <a:rPr lang="ja-JP" altLang="en-US" dirty="0"/>
              <a:t>リードタイム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7946123B-FDFE-4DD1-9B02-C6AE8ACC7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8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2-1 </a:t>
            </a:r>
            <a:r>
              <a:rPr lang="ja-JP" altLang="en-US" dirty="0"/>
              <a:t>配送計画</a:t>
            </a:r>
          </a:p>
        </p:txBody>
      </p:sp>
      <p:sp>
        <p:nvSpPr>
          <p:cNvPr id="10" name="字幕 9">
            <a:extLst>
              <a:ext uri="{FF2B5EF4-FFF2-40B4-BE49-F238E27FC236}">
                <a16:creationId xmlns:a16="http://schemas.microsoft.com/office/drawing/2014/main" id="{009F7E93-5A7F-4994-9B04-D946E3C2F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9454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リードタイム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リードタイム</a:t>
            </a:r>
            <a:r>
              <a:rPr lang="ja-JP" altLang="en-US" dirty="0"/>
              <a:t>とは，発注してから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納入が完了するまでにかかる時間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47992" y="594328"/>
            <a:ext cx="6164455" cy="1554693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CDC463-6D10-4FA3-AFF0-ABD7913B6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53" y="3913083"/>
            <a:ext cx="2421763" cy="188292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BB67D4-2878-4FC7-9B41-AEDA8E835DEB}"/>
              </a:ext>
            </a:extLst>
          </p:cNvPr>
          <p:cNvSpPr txBox="1"/>
          <p:nvPr/>
        </p:nvSpPr>
        <p:spPr>
          <a:xfrm>
            <a:off x="4300021" y="579600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在庫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32F32ED-2BB4-4984-8642-8E69FDB7D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2" y="2471778"/>
            <a:ext cx="1441305" cy="1441305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0BB8B57-326C-42BE-A2F6-AA47B8037ACD}"/>
              </a:ext>
            </a:extLst>
          </p:cNvPr>
          <p:cNvCxnSpPr/>
          <p:nvPr/>
        </p:nvCxnSpPr>
        <p:spPr>
          <a:xfrm>
            <a:off x="2099243" y="3710894"/>
            <a:ext cx="907473" cy="422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312C5A-1BBA-4E72-9866-88677DC84931}"/>
              </a:ext>
            </a:extLst>
          </p:cNvPr>
          <p:cNvSpPr txBox="1"/>
          <p:nvPr/>
        </p:nvSpPr>
        <p:spPr>
          <a:xfrm>
            <a:off x="1934287" y="436844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配送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72BF7AA-FC9D-4AC0-9725-F9EA6FF01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53" y="2970874"/>
            <a:ext cx="2551660" cy="263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09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リードタームから発注タイミングを決める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21</a:t>
            </a:fld>
            <a:endParaRPr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347107" y="4318497"/>
            <a:ext cx="6983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H="1" flipV="1">
            <a:off x="1651974" y="2256158"/>
            <a:ext cx="40689" cy="2413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直角三角形 6"/>
          <p:cNvSpPr/>
          <p:nvPr/>
        </p:nvSpPr>
        <p:spPr>
          <a:xfrm>
            <a:off x="1672319" y="2754688"/>
            <a:ext cx="1765527" cy="156380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63948" y="4403948"/>
            <a:ext cx="61674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2159" y="2485780"/>
            <a:ext cx="13876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在庫量</a:t>
            </a:r>
          </a:p>
        </p:txBody>
      </p:sp>
      <p:sp>
        <p:nvSpPr>
          <p:cNvPr id="10" name="直角三角形 9"/>
          <p:cNvSpPr/>
          <p:nvPr/>
        </p:nvSpPr>
        <p:spPr>
          <a:xfrm>
            <a:off x="3437846" y="2737757"/>
            <a:ext cx="1765527" cy="156380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直角三角形 10"/>
          <p:cNvSpPr/>
          <p:nvPr/>
        </p:nvSpPr>
        <p:spPr>
          <a:xfrm>
            <a:off x="5169089" y="2737757"/>
            <a:ext cx="1765527" cy="156380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2619" y="2750087"/>
            <a:ext cx="97721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７００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20506" y="4444590"/>
            <a:ext cx="97721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７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33394" y="4452132"/>
            <a:ext cx="97721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１４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04630" y="4452132"/>
            <a:ext cx="97721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２１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85884" y="4505489"/>
            <a:ext cx="97721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42575" y="4534850"/>
            <a:ext cx="97721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１１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97937" y="4550030"/>
            <a:ext cx="97721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１８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2546" y="3526012"/>
            <a:ext cx="97721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３００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H="1" flipV="1">
            <a:off x="1558857" y="3702690"/>
            <a:ext cx="5462136" cy="8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2732572" y="3404947"/>
            <a:ext cx="39851" cy="105647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4517605" y="3449252"/>
            <a:ext cx="39851" cy="105647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 flipV="1">
            <a:off x="6302638" y="3493556"/>
            <a:ext cx="39851" cy="105647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277744" y="5056757"/>
            <a:ext cx="6647974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在庫が空になるとき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に，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次の納入が来る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ように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在庫管理を行うのがベスト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767476" y="4942114"/>
            <a:ext cx="7500257" cy="983699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0130" y="1224245"/>
            <a:ext cx="4185761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リードタイム：３日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１日あたりの必要数：１００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517604" y="1472029"/>
            <a:ext cx="401018" cy="355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80335" y="1259813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在庫＝３００のときに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発注するのが最適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84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2-3 Excel </a:t>
            </a:r>
            <a:r>
              <a:rPr lang="ja-JP" altLang="en-US" dirty="0"/>
              <a:t>演習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31C229BE-CC71-45D4-90E7-3D7588004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436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 を用いて在庫管理での費用を算出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14509DDC-248D-4787-A72B-744175ED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028623"/>
            <a:ext cx="8388095" cy="47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34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費用を決めるのに必要なデータ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E573D3A5-7BD5-464C-8E77-ABFCFBE2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7239" y="1767805"/>
            <a:ext cx="8916761" cy="3970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購入代金</a:t>
            </a:r>
            <a:endParaRPr kumimoji="1"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　　商品１個　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１０００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発注費</a:t>
            </a:r>
            <a:endParaRPr kumimoji="1"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　　配達１回　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１００００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保管費</a:t>
            </a:r>
            <a:endParaRPr kumimoji="1"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　　商品１個を１日保管するのに　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必要な商品の量</a:t>
            </a:r>
            <a:endParaRPr kumimoji="1"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　　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１日あたり　</a:t>
            </a:r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個必要</a:t>
            </a:r>
          </a:p>
        </p:txBody>
      </p:sp>
    </p:spTree>
    <p:extLst>
      <p:ext uri="{BB962C8B-B14F-4D97-AF65-F5344CB8AC3E}">
        <p14:creationId xmlns:p14="http://schemas.microsoft.com/office/powerpoint/2010/main" val="2814408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７日間の購入代金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11237587-A456-4074-973D-20485E8B9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0150" y="1783508"/>
            <a:ext cx="6517822" cy="1815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購入代金</a:t>
            </a:r>
            <a:endParaRPr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　　商品１個　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１０００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必要な商品の量</a:t>
            </a:r>
            <a:endParaRPr kumimoji="1"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　　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７日間あたり</a:t>
            </a:r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７００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個必要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36172" y="1651908"/>
            <a:ext cx="7075714" cy="2188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6172" y="4814581"/>
            <a:ext cx="7075714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１０００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×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７００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＝　７０００００円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3537857" y="4068082"/>
            <a:ext cx="1458686" cy="421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68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７日間の発注費</a:t>
            </a:r>
          </a:p>
        </p:txBody>
      </p:sp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92EEDCCA-6C5A-49AC-A232-37171B47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4668" y="1733579"/>
            <a:ext cx="6826704" cy="1815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発注費</a:t>
            </a:r>
            <a:endParaRPr kumimoji="1"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　　配達１回　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１００００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必要な商品の量</a:t>
            </a:r>
            <a:endParaRPr kumimoji="1"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　　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７日間あたり</a:t>
            </a:r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７００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個必要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48431" y="1573638"/>
            <a:ext cx="7075714" cy="2015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384777" y="4396382"/>
            <a:ext cx="1458686" cy="421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97440" y="3693216"/>
            <a:ext cx="6826704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７日間あたりの配達回数は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700 / </a:t>
            </a:r>
            <a:r>
              <a:rPr kumimoji="1" lang="en-US" altLang="ja-JP" sz="2800" i="1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x</a:t>
            </a:r>
            <a:endParaRPr kumimoji="1" lang="ja-JP" altLang="en-US" sz="2800" i="1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2334" y="5055561"/>
            <a:ext cx="905691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１００００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×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７００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／ </a:t>
            </a:r>
            <a:r>
              <a:rPr lang="en-US" altLang="ja-JP" sz="2400" i="1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x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＝　７００００００ ／ </a:t>
            </a:r>
            <a:r>
              <a:rPr lang="en-US" altLang="ja-JP" sz="2400" i="1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x</a:t>
            </a:r>
            <a:r>
              <a:rPr lang="ja-JP" altLang="en-US" sz="2400" i="1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56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７日間の保管費</a:t>
            </a:r>
          </a:p>
        </p:txBody>
      </p:sp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32F6C4FD-F489-4A69-9DDB-6D93607E9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7173" y="1734505"/>
            <a:ext cx="7681913" cy="1815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保管費</a:t>
            </a:r>
            <a:endParaRPr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　　商品１個を１日保管するのに　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必要な商品の量</a:t>
            </a:r>
            <a:endParaRPr kumimoji="1"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　　　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７日間あたり</a:t>
            </a:r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７００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個必要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74915" y="1573638"/>
            <a:ext cx="7707085" cy="2015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581260" y="4448865"/>
            <a:ext cx="1458686" cy="421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50861" y="3789200"/>
            <a:ext cx="6826704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倉庫にあるのは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で  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2800" i="1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x</a:t>
            </a:r>
            <a:r>
              <a:rPr lang="ja-JP" altLang="en-US" sz="2800" i="1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/ 2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66667" y="5268234"/>
            <a:ext cx="652358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× 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７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×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i="1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x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／ ２＝　３５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i="1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x</a:t>
            </a:r>
            <a:r>
              <a:rPr lang="ja-JP" altLang="en-US" sz="2800" i="1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1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７日間の総費用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85353CC9-DFF9-4E51-BB2B-1368C44E7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41285"/>
              </p:ext>
            </p:extLst>
          </p:nvPr>
        </p:nvGraphicFramePr>
        <p:xfrm>
          <a:off x="209550" y="1910237"/>
          <a:ext cx="8753477" cy="3478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算出式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配送計画１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400" i="1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 = 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配送計画２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400" i="1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 = 700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55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購入代金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1000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 × </a:t>
                      </a: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700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700000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700000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発注費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10000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 × </a:t>
                      </a: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700 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／ </a:t>
                      </a:r>
                      <a:r>
                        <a:rPr kumimoji="1" lang="en-US" altLang="ja-JP" sz="2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x</a:t>
                      </a:r>
                      <a:endParaRPr kumimoji="1" lang="ja-JP" altLang="en-US" sz="2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70000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10000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保管費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100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 × </a:t>
                      </a:r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7 </a:t>
                      </a: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×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2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ja-JP" altLang="en-US" sz="240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ja-JP" altLang="en-US" sz="240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／</a:t>
                      </a:r>
                      <a:r>
                        <a:rPr kumimoji="1" lang="en-US" altLang="ja-JP" sz="240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2</a:t>
                      </a:r>
                      <a:endParaRPr kumimoji="1" lang="ja-JP" altLang="en-US" sz="2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35000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  <a:cs typeface="Calibri" panose="020F0502020204030204" pitchFamily="34" charset="0"/>
                        </a:rPr>
                        <a:t>245000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630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を起動し，次のように値を入力しなさい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12024"/>
            <a:ext cx="8526473" cy="19089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60715" y="4797879"/>
            <a:ext cx="495360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」は，半角の「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2373086" y="3937907"/>
            <a:ext cx="10886" cy="78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配送と在庫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44BB70F-1387-47E7-9E77-BBFB3AF11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2460480"/>
            <a:ext cx="2421763" cy="188292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AF4B78-87B7-49B2-AC8E-3475BFAFB007}"/>
              </a:ext>
            </a:extLst>
          </p:cNvPr>
          <p:cNvSpPr txBox="1"/>
          <p:nvPr/>
        </p:nvSpPr>
        <p:spPr>
          <a:xfrm>
            <a:off x="3925669" y="434340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在庫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679A7BF-8E64-42D6-B792-06DFE8012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0" y="1019175"/>
            <a:ext cx="1441305" cy="1441305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F3B75CA-9702-45AA-8EBF-C2F9EA4116B9}"/>
              </a:ext>
            </a:extLst>
          </p:cNvPr>
          <p:cNvCxnSpPr/>
          <p:nvPr/>
        </p:nvCxnSpPr>
        <p:spPr>
          <a:xfrm>
            <a:off x="1724891" y="2258291"/>
            <a:ext cx="907473" cy="422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9C49EC5-A228-449B-BB6E-E324F7FAC536}"/>
              </a:ext>
            </a:extLst>
          </p:cNvPr>
          <p:cNvSpPr txBox="1"/>
          <p:nvPr/>
        </p:nvSpPr>
        <p:spPr>
          <a:xfrm>
            <a:off x="1559935" y="291584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配送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694C6C5-4E7C-4A7C-B36F-37C5974C0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01" y="1518271"/>
            <a:ext cx="2551660" cy="263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16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E7A1C142-19BE-43E2-A41C-68475F0D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を起動し，次のように式を入力しなさい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743" y="4662953"/>
            <a:ext cx="399660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 err="1">
                <a:latin typeface="Arial" panose="020B0604020202020204" pitchFamily="34" charset="0"/>
                <a:ea typeface="メイリオ" panose="020B0604030504040204" pitchFamily="50" charset="-128"/>
              </a:rPr>
              <a:t>B2</a:t>
            </a:r>
            <a:r>
              <a:rPr kumimoji="1" lang="ja-JP" altLang="en-US" sz="2800" dirty="0" err="1">
                <a:latin typeface="Arial" panose="020B0604020202020204" pitchFamily="34" charset="0"/>
                <a:ea typeface="メイリオ" panose="020B0604030504040204" pitchFamily="50" charset="-128"/>
              </a:rPr>
              <a:t>には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=1000*700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10361" y="5257029"/>
            <a:ext cx="471821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 err="1"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kumimoji="1" lang="ja-JP" altLang="en-US" sz="2800" dirty="0" err="1">
                <a:latin typeface="Arial" panose="020B0604020202020204" pitchFamily="34" charset="0"/>
                <a:ea typeface="メイリオ" panose="020B0604030504040204" pitchFamily="50" charset="-128"/>
              </a:rPr>
              <a:t>には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=10000*700/</a:t>
            </a:r>
            <a:r>
              <a:rPr kumimoji="1" lang="en-US" altLang="ja-JP" sz="28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A2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55499" y="4649175"/>
            <a:ext cx="4365298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 err="1">
                <a:latin typeface="Arial" panose="020B0604020202020204" pitchFamily="34" charset="0"/>
                <a:ea typeface="メイリオ" panose="020B0604030504040204" pitchFamily="50" charset="-128"/>
              </a:rPr>
              <a:t>B4</a:t>
            </a:r>
            <a:r>
              <a:rPr kumimoji="1" lang="ja-JP" altLang="en-US" sz="2800" dirty="0" err="1">
                <a:latin typeface="Arial" panose="020B0604020202020204" pitchFamily="34" charset="0"/>
                <a:ea typeface="メイリオ" panose="020B0604030504040204" pitchFamily="50" charset="-128"/>
              </a:rPr>
              <a:t>には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=100*7*</a:t>
            </a:r>
            <a:r>
              <a:rPr kumimoji="1" lang="en-US" altLang="ja-JP" sz="28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A2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/2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" y="2282768"/>
            <a:ext cx="8186368" cy="1513625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2351314" y="3491593"/>
            <a:ext cx="772886" cy="1001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4116155" y="3502479"/>
            <a:ext cx="1039344" cy="1585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7293429" y="3491593"/>
            <a:ext cx="108857" cy="90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34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>
            <a:extLst>
              <a:ext uri="{FF2B5EF4-FFF2-40B4-BE49-F238E27FC236}">
                <a16:creationId xmlns:a16="http://schemas.microsoft.com/office/drawing/2014/main" id="{7B58EE54-FCD0-47FB-8C6F-61EC34660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次のように式を入力しなさい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1514" y="4700355"/>
            <a:ext cx="404309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E2</a:t>
            </a:r>
            <a:r>
              <a:rPr kumimoji="1" lang="ja-JP" altLang="en-US" sz="2800" dirty="0" err="1">
                <a:latin typeface="Arial" panose="020B0604020202020204" pitchFamily="34" charset="0"/>
                <a:ea typeface="メイリオ" panose="020B0604030504040204" pitchFamily="50" charset="-128"/>
              </a:rPr>
              <a:t>には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kumimoji="1" lang="en-US" altLang="ja-JP" sz="28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B2+C2+D2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237514" y="3491593"/>
            <a:ext cx="772886" cy="1001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06" y="2402574"/>
            <a:ext cx="8075933" cy="12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75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93" y="2122930"/>
            <a:ext cx="7755222" cy="2862666"/>
          </a:xfrm>
          <a:prstGeom prst="rect">
            <a:avLst/>
          </a:prstGeom>
        </p:spPr>
      </p:pic>
      <p:sp>
        <p:nvSpPr>
          <p:cNvPr id="13" name="タイトル 12">
            <a:extLst>
              <a:ext uri="{FF2B5EF4-FFF2-40B4-BE49-F238E27FC236}">
                <a16:creationId xmlns:a16="http://schemas.microsoft.com/office/drawing/2014/main" id="{9EC7BE62-C12A-463F-928F-B19EF55C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次のように値を入力しなさい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10361" y="5257029"/>
            <a:ext cx="5849678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200, 300, 400, 500, 600, 700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を半角で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589314" y="3012622"/>
            <a:ext cx="1132115" cy="19729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890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>
            <a:extLst>
              <a:ext uri="{FF2B5EF4-FFF2-40B4-BE49-F238E27FC236}">
                <a16:creationId xmlns:a16="http://schemas.microsoft.com/office/drawing/2014/main" id="{C3615F60-6EF1-449F-B235-12ED912C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セル </a:t>
            </a:r>
            <a:r>
              <a:rPr lang="en-US" altLang="ja-JP" dirty="0" err="1"/>
              <a:t>B2</a:t>
            </a:r>
            <a:r>
              <a:rPr lang="en-US" altLang="ja-JP" dirty="0"/>
              <a:t>, </a:t>
            </a:r>
            <a:r>
              <a:rPr lang="en-US" altLang="ja-JP" dirty="0" err="1"/>
              <a:t>C2</a:t>
            </a:r>
            <a:r>
              <a:rPr lang="en-US" altLang="ja-JP" dirty="0"/>
              <a:t>, </a:t>
            </a:r>
            <a:r>
              <a:rPr lang="en-US" altLang="ja-JP" dirty="0" err="1"/>
              <a:t>D2</a:t>
            </a:r>
            <a:r>
              <a:rPr lang="en-US" altLang="ja-JP" dirty="0"/>
              <a:t>, </a:t>
            </a:r>
            <a:r>
              <a:rPr lang="en-US" altLang="ja-JP" dirty="0" err="1"/>
              <a:t>E2</a:t>
            </a:r>
            <a:r>
              <a:rPr lang="en-US" altLang="ja-JP" dirty="0"/>
              <a:t> </a:t>
            </a:r>
            <a:r>
              <a:rPr lang="ja-JP" altLang="en-US" dirty="0"/>
              <a:t>を，マウスでドラッグして（範囲選択），右クリックして「コピー」を選ぶ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" y="2351655"/>
            <a:ext cx="8887764" cy="283811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161314" y="3393685"/>
            <a:ext cx="2449286" cy="4897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858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>
            <a:extLst>
              <a:ext uri="{FF2B5EF4-FFF2-40B4-BE49-F238E27FC236}">
                <a16:creationId xmlns:a16="http://schemas.microsoft.com/office/drawing/2014/main" id="{75D4916A-FC28-4B1D-9182-CAD65C96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セル </a:t>
            </a:r>
            <a:r>
              <a:rPr lang="en-US" altLang="ja-JP" dirty="0" err="1"/>
              <a:t>B3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/>
              <a:t>E8 </a:t>
            </a:r>
            <a:r>
              <a:rPr lang="ja-JP" altLang="en-US" dirty="0" err="1"/>
              <a:t>までの</a:t>
            </a:r>
            <a:r>
              <a:rPr lang="ja-JP" altLang="en-US" dirty="0"/>
              <a:t>エリア</a:t>
            </a:r>
            <a:r>
              <a:rPr lang="en-US" altLang="ja-JP" dirty="0"/>
              <a:t> </a:t>
            </a:r>
            <a:r>
              <a:rPr lang="ja-JP" altLang="en-US" dirty="0"/>
              <a:t>を，マウスでドラッグして（範囲選択），右クリックして，「貼り付けのオプション」の中の一番左のものを選ぶ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55" y="2440959"/>
            <a:ext cx="5801066" cy="332047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027200" y="5053757"/>
            <a:ext cx="591315" cy="3646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211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>
            <a:extLst>
              <a:ext uri="{FF2B5EF4-FFF2-40B4-BE49-F238E27FC236}">
                <a16:creationId xmlns:a16="http://schemas.microsoft.com/office/drawing/2014/main" id="{8FC848E3-379B-4A82-A9E7-17685761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セル </a:t>
            </a:r>
            <a:r>
              <a:rPr lang="en-US" altLang="ja-JP" dirty="0" err="1"/>
              <a:t>E2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E8</a:t>
            </a:r>
            <a:r>
              <a:rPr lang="en-US" altLang="ja-JP" dirty="0"/>
              <a:t> </a:t>
            </a:r>
            <a:r>
              <a:rPr lang="ja-JP" altLang="en-US" dirty="0" err="1"/>
              <a:t>までの</a:t>
            </a:r>
            <a:r>
              <a:rPr lang="ja-JP" altLang="en-US" dirty="0"/>
              <a:t>エリア</a:t>
            </a:r>
            <a:r>
              <a:rPr lang="en-US" altLang="ja-JP" dirty="0"/>
              <a:t> </a:t>
            </a:r>
            <a:r>
              <a:rPr lang="ja-JP" altLang="en-US" dirty="0"/>
              <a:t>を，マウスでドラッグして（範囲選択），散布図を選ぶ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027200" y="5053757"/>
            <a:ext cx="591315" cy="3646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1" y="2595222"/>
            <a:ext cx="5978808" cy="338206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759013" y="3023572"/>
            <a:ext cx="313730" cy="2394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14861" y="3097368"/>
            <a:ext cx="2262158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ここに散布図を作るための</a:t>
            </a:r>
            <a:endParaRPr kumimoji="1" lang="en-US" altLang="ja-JP" sz="135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プルダウンメニューがある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646714" y="4634593"/>
            <a:ext cx="10886" cy="1153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508519" y="5053757"/>
            <a:ext cx="1223412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総費用（円）</a:t>
            </a:r>
          </a:p>
        </p:txBody>
      </p:sp>
    </p:spTree>
    <p:extLst>
      <p:ext uri="{BB962C8B-B14F-4D97-AF65-F5344CB8AC3E}">
        <p14:creationId xmlns:p14="http://schemas.microsoft.com/office/powerpoint/2010/main" val="1185181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要点を確認</a:t>
            </a:r>
          </a:p>
        </p:txBody>
      </p:sp>
      <p:sp>
        <p:nvSpPr>
          <p:cNvPr id="16" name="コンテンツ プレースホルダー 15">
            <a:extLst>
              <a:ext uri="{FF2B5EF4-FFF2-40B4-BE49-F238E27FC236}">
                <a16:creationId xmlns:a16="http://schemas.microsoft.com/office/drawing/2014/main" id="{9B6110D4-B400-4863-A536-344527EA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027200" y="5053757"/>
            <a:ext cx="591315" cy="3646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4" y="1533525"/>
            <a:ext cx="7936470" cy="448947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90202" y="3033029"/>
            <a:ext cx="609998" cy="1074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546" y="4194964"/>
            <a:ext cx="1050288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購入代金は</a:t>
            </a:r>
            <a:endParaRPr kumimoji="1" lang="en-US" altLang="ja-JP" sz="135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変わらない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83170" y="4218570"/>
            <a:ext cx="1223412" cy="7155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配達の回数が</a:t>
            </a:r>
            <a:endParaRPr kumimoji="1" lang="en-US" altLang="ja-JP" sz="135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減るので，</a:t>
            </a:r>
            <a:endParaRPr lang="en-US" altLang="ja-JP" sz="135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発注費が減る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16485" y="4218570"/>
            <a:ext cx="1396536" cy="7155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在庫が増える</a:t>
            </a:r>
            <a:endParaRPr kumimoji="1" lang="en-US" altLang="ja-JP" sz="135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ので，保管費が</a:t>
            </a:r>
            <a:endParaRPr lang="en-US" altLang="ja-JP" sz="135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endParaRPr kumimoji="1" lang="en-US" altLang="ja-JP" sz="135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60557" y="3027132"/>
            <a:ext cx="609998" cy="1074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30911" y="3021235"/>
            <a:ext cx="609998" cy="1074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002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8735157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保管費が半額に値下げになった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（値下げ前）商品１個を１日保管するのに　１００円</a:t>
            </a:r>
          </a:p>
          <a:p>
            <a:pPr marL="0" indent="0">
              <a:buNone/>
            </a:pPr>
            <a:r>
              <a:rPr lang="ja-JP" altLang="en-US" sz="2400" dirty="0"/>
              <a:t>　（値下げ後）商品１個を１日保管するのに　５０円</a:t>
            </a:r>
            <a:endParaRPr lang="en-US" altLang="ja-JP" sz="2400" dirty="0"/>
          </a:p>
          <a:p>
            <a:r>
              <a:rPr lang="ja-JP" altLang="en-US" dirty="0"/>
              <a:t>Ｅｘｃｅｌで行ってみなさい</a:t>
            </a:r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8" y="3423046"/>
            <a:ext cx="4499290" cy="17536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24" y="3604023"/>
            <a:ext cx="3500438" cy="210740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924770" y="3791014"/>
            <a:ext cx="852572" cy="12790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73893" y="5347343"/>
            <a:ext cx="1800493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保管費が半額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03299" y="3398599"/>
            <a:ext cx="1800493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グラフも変化</a:t>
            </a:r>
          </a:p>
        </p:txBody>
      </p:sp>
    </p:spTree>
    <p:extLst>
      <p:ext uri="{BB962C8B-B14F-4D97-AF65-F5344CB8AC3E}">
        <p14:creationId xmlns:p14="http://schemas.microsoft.com/office/powerpoint/2010/main" val="4193791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在庫数の変化グラフ</a:t>
            </a:r>
          </a:p>
        </p:txBody>
      </p:sp>
      <p:sp>
        <p:nvSpPr>
          <p:cNvPr id="11" name="字幕 10">
            <a:extLst>
              <a:ext uri="{FF2B5EF4-FFF2-40B4-BE49-F238E27FC236}">
                <a16:creationId xmlns:a16="http://schemas.microsoft.com/office/drawing/2014/main" id="{5012287B-FAFC-408D-A1AC-35C1B7318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740" y="3625686"/>
            <a:ext cx="4112520" cy="25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20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演習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を起動．起動したら「空白のブック」を選ぶ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59" y="2488293"/>
            <a:ext cx="3823403" cy="293851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760527" y="3243133"/>
            <a:ext cx="1554634" cy="1369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88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在庫と配送計画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在庫</a:t>
            </a:r>
            <a:r>
              <a:rPr lang="ja-JP" altLang="en-US" dirty="0"/>
              <a:t>とは，取引などに備えて，倉庫などに置かれた品物のこと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配送計画では，前もって，</a:t>
            </a:r>
            <a:r>
              <a:rPr lang="ja-JP" altLang="en-US" b="1" dirty="0">
                <a:solidFill>
                  <a:srgbClr val="C00000"/>
                </a:solidFill>
              </a:rPr>
              <a:t>配達</a:t>
            </a:r>
            <a:r>
              <a:rPr lang="ja-JP" altLang="en-US" dirty="0"/>
              <a:t>の間隔と個数を計画する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91088" y="4123560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１日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個必要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591089" y="3969605"/>
            <a:ext cx="2562240" cy="671804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664" y="5049142"/>
            <a:ext cx="695575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配送計画１：　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１日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１回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配達　１回に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9664" y="5717753"/>
            <a:ext cx="695575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配送計画２：　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日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１回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配達　１回に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００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92106" y="5272241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他の配送計画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もありえる</a:t>
            </a:r>
          </a:p>
        </p:txBody>
      </p:sp>
    </p:spTree>
    <p:extLst>
      <p:ext uri="{BB962C8B-B14F-4D97-AF65-F5344CB8AC3E}">
        <p14:creationId xmlns:p14="http://schemas.microsoft.com/office/powerpoint/2010/main" val="34246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次の値を書きなさい．数字は半角で．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36132" y="1600200"/>
            <a:ext cx="361188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A1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は空けておく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06" y="1600200"/>
            <a:ext cx="1849493" cy="4642070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013764EC-0AF8-4E5E-9C15-3FC76281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5162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97" y="1827462"/>
            <a:ext cx="4195813" cy="271641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1013383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次の値を書き加えなさい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809015" y="2235071"/>
            <a:ext cx="1477995" cy="9931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F02483A9-62D2-4732-A3EA-A14B7E13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925B821A-4C37-4B8D-BEDB-C996A1F80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7056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+ 1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を書きなさい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535906"/>
            <a:ext cx="6918814" cy="4057650"/>
          </a:xfrm>
          <a:prstGeom prst="rect">
            <a:avLst/>
          </a:prstGeom>
        </p:spPr>
      </p:pic>
      <p:sp>
        <p:nvSpPr>
          <p:cNvPr id="11" name="タイトル 10">
            <a:extLst>
              <a:ext uri="{FF2B5EF4-FFF2-40B4-BE49-F238E27FC236}">
                <a16:creationId xmlns:a16="http://schemas.microsoft.com/office/drawing/2014/main" id="{D8C4C941-7B37-4F96-BF93-72DF6D17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7515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7" y="965965"/>
            <a:ext cx="7664568" cy="8781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B4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に，コピー＆貼り付けしなさい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16" y="1956185"/>
            <a:ext cx="1347968" cy="462793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81547" y="3146130"/>
            <a:ext cx="4730782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1, 2, …, 30 </a:t>
            </a:r>
            <a:r>
              <a:rPr lang="ja-JP" altLang="en-US" sz="28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のように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数が並ぶ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</a:p>
          <a:p>
            <a:r>
              <a:rPr kumimoji="1" lang="ja-JP" altLang="en-US" sz="2800" dirty="0" err="1">
                <a:latin typeface="Arial" panose="020B0604020202020204" pitchFamily="34" charset="0"/>
                <a:ea typeface="メイリオ" panose="020B0604030504040204" pitchFamily="50" charset="-128"/>
              </a:rPr>
              <a:t>ので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確認しなさい</a:t>
            </a: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67026D58-2F9A-4B64-892B-2F5C5777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8430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8753475" cy="21881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配送間隔と，配送個数から，それぞれの日の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注文数を決めたい。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に，値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注文数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=IF( MOD(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$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A$3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 = 1, $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A$5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0)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7" y="3235781"/>
            <a:ext cx="9067533" cy="226031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79702" y="5767369"/>
            <a:ext cx="5923416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Enter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キーを押すと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表示が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700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になるので確認しなさい</a:t>
            </a: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3E7B8DB-B0DC-48B0-8176-60CCC66C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2986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7" y="965965"/>
            <a:ext cx="7986395" cy="8219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31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に，コピー＆貼り付けしなさい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2146" y="2882541"/>
            <a:ext cx="5198859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7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日ごと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700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他は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になるので確認しなさい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47636" y="4073948"/>
            <a:ext cx="256512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配送間隔</a:t>
            </a:r>
            <a:r>
              <a:rPr lang="en-US" altLang="ja-JP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</a:t>
            </a:r>
            <a:r>
              <a:rPr kumimoji="1" lang="en-US" altLang="ja-JP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7</a:t>
            </a:r>
          </a:p>
          <a:p>
            <a:r>
              <a:rPr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配送個数</a:t>
            </a:r>
            <a:r>
              <a:rPr lang="en-US" altLang="ja-JP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 700</a:t>
            </a:r>
            <a:endParaRPr kumimoji="1" lang="ja-JP" altLang="en-US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45" y="1955171"/>
            <a:ext cx="1780777" cy="4627934"/>
          </a:xfrm>
          <a:prstGeom prst="rect">
            <a:avLst/>
          </a:prstGeom>
        </p:spPr>
      </p:pic>
      <p:sp>
        <p:nvSpPr>
          <p:cNvPr id="13" name="タイトル 12">
            <a:extLst>
              <a:ext uri="{FF2B5EF4-FFF2-40B4-BE49-F238E27FC236}">
                <a16:creationId xmlns:a16="http://schemas.microsoft.com/office/drawing/2014/main" id="{C3757D7D-B1D9-4568-A1DD-7104A167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5693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7889337" cy="21881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リードタイムと，それぞれの日の注文数から，配送数を決めたい。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に，値 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配送数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=IF( ISNUMBER( OFFSET(D2, -$A$7, -1) ), OFFSET(D2, -$A$7, -1), 0)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6" y="4320538"/>
            <a:ext cx="9144000" cy="13909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18409" y="5801976"/>
            <a:ext cx="5557932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Enter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キーを押すと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表示が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になるので確認しなさい</a:t>
            </a: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AD5566FA-0B66-46B0-B52E-91BE847B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23513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7" y="965966"/>
            <a:ext cx="7940420" cy="9496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D31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に，コピー＆貼り付けしなさい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50939" y="2887650"/>
            <a:ext cx="5198859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7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日ごと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700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他は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になるので確認しなさい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6429" y="4079057"/>
            <a:ext cx="28376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リードタイム</a:t>
            </a:r>
            <a:r>
              <a:rPr lang="en-US" altLang="ja-JP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</a:t>
            </a:r>
            <a:r>
              <a:rPr kumimoji="1" lang="en-US" altLang="ja-JP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endParaRPr kumimoji="1" lang="en-US" altLang="ja-JP" sz="28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22" y="1974097"/>
            <a:ext cx="2198064" cy="4614118"/>
          </a:xfrm>
          <a:prstGeom prst="rect">
            <a:avLst/>
          </a:prstGeom>
        </p:spPr>
      </p:pic>
      <p:sp>
        <p:nvSpPr>
          <p:cNvPr id="13" name="タイトル 12">
            <a:extLst>
              <a:ext uri="{FF2B5EF4-FFF2-40B4-BE49-F238E27FC236}">
                <a16:creationId xmlns:a16="http://schemas.microsoft.com/office/drawing/2014/main" id="{BA546587-2A78-48B2-B0A7-53B81FD5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4784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6830"/>
            <a:ext cx="9064264" cy="28806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使用数は，平均と標準偏差から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に，値 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使用数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=ROUND( NORMINV( RAND(), $A$13, $A$15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), 0 )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989B8286-8808-41C2-BD8E-2A4849FD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48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6" y="3594562"/>
            <a:ext cx="8784273" cy="22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1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7792277" cy="104673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31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に，コピー＆貼り付けしなさい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23539" y="2627919"/>
            <a:ext cx="476444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100 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が並ぶ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ので確認しなさい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5900" y="3461741"/>
            <a:ext cx="457208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使用個数平均</a:t>
            </a:r>
            <a:r>
              <a:rPr lang="en-US" altLang="ja-JP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 100</a:t>
            </a:r>
          </a:p>
          <a:p>
            <a:r>
              <a:rPr kumimoji="1"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使用個数標準偏差</a:t>
            </a:r>
            <a:r>
              <a:rPr kumimoji="1" lang="en-US" altLang="ja-JP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 0.0001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4" y="1933031"/>
            <a:ext cx="2678907" cy="4726700"/>
          </a:xfrm>
          <a:prstGeom prst="rect">
            <a:avLst/>
          </a:prstGeom>
        </p:spPr>
      </p:pic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3C6DC5-61BA-42F4-9F4F-646AD4CE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960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>
            <a:extLst>
              <a:ext uri="{FF2B5EF4-FFF2-40B4-BE49-F238E27FC236}">
                <a16:creationId xmlns:a16="http://schemas.microsoft.com/office/drawing/2014/main" id="{B2825DC4-ADA9-4238-9672-B61BB182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939912" y="1467965"/>
            <a:ext cx="3363686" cy="21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3939912" y="1614922"/>
            <a:ext cx="3363686" cy="21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3939912" y="1761879"/>
            <a:ext cx="3363686" cy="21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3939912" y="1908836"/>
            <a:ext cx="3363686" cy="21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3939912" y="2055794"/>
            <a:ext cx="3363686" cy="21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45481" y="1112459"/>
            <a:ext cx="3057247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小さなトラック，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小さな倉庫で，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頻繁に配達</a:t>
            </a:r>
            <a:endParaRPr lang="en-US" altLang="ja-JP" sz="28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3939912" y="3890386"/>
            <a:ext cx="3363686" cy="21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63634" y="3315532"/>
            <a:ext cx="3057247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大きなトラック，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大きな倉庫で，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たまに配達</a:t>
            </a:r>
            <a:endParaRPr lang="en-US" altLang="ja-JP" sz="28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1740" y="740145"/>
            <a:ext cx="198002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配送計画１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31740" y="3157152"/>
            <a:ext cx="198002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配送計画２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7616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9064264" cy="21881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最初の日は，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日分（リードタイム）の在庫が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あることにする．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そして，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配送数だけ増える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に，値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在庫数（はじめ）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=$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A$7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* $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A$13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+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10925" y="5910538"/>
            <a:ext cx="5923416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Enter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キーを押すと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表示が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30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になるので確認しなさい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59" y="3307725"/>
            <a:ext cx="6085115" cy="2602813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87967657-1B67-4A06-981B-B4B8D6CA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56279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9064264" cy="21881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一日の終わりでは，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使用数だけ減る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に，値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在庫数（おわり）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=MAX(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F2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-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0)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7457" y="5692973"/>
            <a:ext cx="5923416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Enter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キーを押すと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表示が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20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になるので確認しなさい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64" y="2549672"/>
            <a:ext cx="7070442" cy="2949723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8F2274AF-2D10-49CA-B1AB-8C7077AC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0999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7863795" cy="24770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次の日．一日のはじめには，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配送数だけ増え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，一日の終わりでは，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使用数だけ減る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D3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=MAX(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F3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-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 0) 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7050" y="5903893"/>
            <a:ext cx="6994222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Enter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キーを押すと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表示が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20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100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になるので確認しなさい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16" y="2949266"/>
            <a:ext cx="4620136" cy="2908042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13678CDF-DA3F-42CB-BCE0-9796DDEE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0534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7" y="1006833"/>
            <a:ext cx="7739210" cy="287553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F4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F31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に，コピー＆貼り付けしなさい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そして，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G4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G31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に，コピー＆貼り付けしなさい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853" y="3208062"/>
            <a:ext cx="2653431" cy="3513413"/>
          </a:xfrm>
          <a:prstGeom prst="rect">
            <a:avLst/>
          </a:prstGeom>
        </p:spPr>
      </p:pic>
      <p:sp>
        <p:nvSpPr>
          <p:cNvPr id="11" name="タイトル 10">
            <a:extLst>
              <a:ext uri="{FF2B5EF4-FFF2-40B4-BE49-F238E27FC236}">
                <a16:creationId xmlns:a16="http://schemas.microsoft.com/office/drawing/2014/main" id="{F8C7DB50-33FB-4D98-B949-477A819C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0416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5"/>
            <a:ext cx="8753475" cy="284488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在庫数のグラフを作りたい．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・まず，セル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G31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を範囲選択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・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メニューの「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・散布図のボタン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をクリックして，メニューが出たら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を選ぶ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79" y="3301778"/>
            <a:ext cx="3493901" cy="315509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83102" y="3550860"/>
            <a:ext cx="456591" cy="3754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34172" y="4110870"/>
            <a:ext cx="687624" cy="5985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041" y="3256953"/>
            <a:ext cx="4442483" cy="2703943"/>
          </a:xfrm>
          <a:prstGeom prst="rect">
            <a:avLst/>
          </a:prstGeom>
        </p:spPr>
      </p:pic>
      <p:sp>
        <p:nvSpPr>
          <p:cNvPr id="14" name="タイトル 13">
            <a:extLst>
              <a:ext uri="{FF2B5EF4-FFF2-40B4-BE49-F238E27FC236}">
                <a16:creationId xmlns:a16="http://schemas.microsoft.com/office/drawing/2014/main" id="{678A70A6-7F01-4667-8B49-5E22C902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85500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9064264" cy="21881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一日のはじめと，終わりの差が実使用数である．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在庫が０になると，実使用数は増えない．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に，値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実使用数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F2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-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G2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78881" y="5767369"/>
            <a:ext cx="5923416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Enter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キーを押すと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表示が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10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になるので確認しなさい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61" y="2967865"/>
            <a:ext cx="2728989" cy="2634886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0A4E8B34-F4B7-4DB7-9760-BA8E6ADA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6114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7" y="965966"/>
            <a:ext cx="8017046" cy="110803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H31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に，コピー＆貼り付けしなさい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866" y="2902973"/>
            <a:ext cx="476444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100 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が並ぶ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ので確認しなさい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1" y="1969293"/>
            <a:ext cx="3804605" cy="4569620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5925C389-97DC-47C9-B0B7-C1011AA4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9149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>
            <a:extLst>
              <a:ext uri="{FF2B5EF4-FFF2-40B4-BE49-F238E27FC236}">
                <a16:creationId xmlns:a16="http://schemas.microsoft.com/office/drawing/2014/main" id="{35B98BFE-02EF-420B-A881-0118BAA3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  <a:r>
              <a:rPr lang="en-US" altLang="ja-JP" dirty="0">
                <a:sym typeface="Wingdings" panose="05000000000000000000" pitchFamily="2" charset="2"/>
              </a:rPr>
              <a:t>: </a:t>
            </a:r>
            <a:r>
              <a:rPr lang="ja-JP" altLang="en-US" dirty="0"/>
              <a:t>セル </a:t>
            </a:r>
            <a:r>
              <a:rPr lang="en-US" altLang="ja-JP" dirty="0" err="1"/>
              <a:t>A13</a:t>
            </a:r>
            <a:r>
              <a:rPr lang="en-US" altLang="ja-JP" dirty="0"/>
              <a:t> </a:t>
            </a:r>
            <a:r>
              <a:rPr lang="ja-JP" altLang="en-US" dirty="0"/>
              <a:t>の値を </a:t>
            </a:r>
            <a:r>
              <a:rPr lang="en-US" altLang="ja-JP" dirty="0"/>
              <a:t>100, 150, 300 </a:t>
            </a:r>
            <a:r>
              <a:rPr lang="ja-JP" altLang="en-US" dirty="0"/>
              <a:t>と変えてみなさい   （他の値は変えないこと）</a:t>
            </a:r>
            <a:endParaRPr lang="en-US" altLang="ja-JP" dirty="0"/>
          </a:p>
          <a:p>
            <a:r>
              <a:rPr lang="ja-JP" altLang="en-US" dirty="0"/>
              <a:t>そして，グラフや，実使用数の変化を見てみなさい．終わったら，セル </a:t>
            </a:r>
            <a:r>
              <a:rPr lang="en-US" altLang="ja-JP" dirty="0" err="1"/>
              <a:t>A12</a:t>
            </a:r>
            <a:r>
              <a:rPr lang="en-US" altLang="ja-JP" dirty="0"/>
              <a:t> </a:t>
            </a:r>
            <a:r>
              <a:rPr lang="ja-JP" altLang="en-US" dirty="0"/>
              <a:t>の値を </a:t>
            </a:r>
            <a:r>
              <a:rPr lang="en-US" altLang="ja-JP" dirty="0"/>
              <a:t>100 </a:t>
            </a:r>
            <a:r>
              <a:rPr lang="ja-JP" altLang="en-US" dirty="0"/>
              <a:t>に戻しておくこと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57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" y="3374213"/>
            <a:ext cx="2571750" cy="8001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956"/>
            <a:ext cx="2686050" cy="16249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941" y="4492956"/>
            <a:ext cx="2686050" cy="16249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488" y="4354574"/>
            <a:ext cx="2974363" cy="179934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487" y="3395645"/>
            <a:ext cx="2528888" cy="7786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8445" y="3374213"/>
            <a:ext cx="2528888" cy="7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04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保管費と発注費</a:t>
            </a:r>
          </a:p>
        </p:txBody>
      </p:sp>
      <p:sp>
        <p:nvSpPr>
          <p:cNvPr id="10" name="字幕 9">
            <a:extLst>
              <a:ext uri="{FF2B5EF4-FFF2-40B4-BE49-F238E27FC236}">
                <a16:creationId xmlns:a16="http://schemas.microsoft.com/office/drawing/2014/main" id="{9D8666BE-C020-48B9-8BF2-A77605639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629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9064264" cy="21881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保管費を求めたい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に，値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保管費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	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アイ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=$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A$11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* (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 / 2	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アイ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3150" y="5658554"/>
            <a:ext cx="6288901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Enter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キーを押すと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表示が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2500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になるので確認しなさい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084" y="2585257"/>
            <a:ext cx="6258473" cy="2948855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280CA4FA-B927-4BEB-BC21-3B5FEE68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699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在庫量の変化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配送計画１の場合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１日に１回配達　１回に１００個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619102" y="2793638"/>
            <a:ext cx="0" cy="165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>
            <a:off x="634400" y="3125050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11605" y="3141980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92519" y="3201167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3890" y="4182765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74753" y="2438561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</a:rPr>
              <a:t>在庫量</a:t>
            </a:r>
          </a:p>
        </p:txBody>
      </p:sp>
      <p:sp>
        <p:nvSpPr>
          <p:cNvPr id="11" name="直角三角形 10"/>
          <p:cNvSpPr/>
          <p:nvPr/>
        </p:nvSpPr>
        <p:spPr>
          <a:xfrm>
            <a:off x="1699018" y="3125050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直角三角形 11"/>
          <p:cNvSpPr/>
          <p:nvPr/>
        </p:nvSpPr>
        <p:spPr>
          <a:xfrm>
            <a:off x="2763636" y="3125050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141" y="3584479"/>
            <a:ext cx="543739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559117" y="3648767"/>
            <a:ext cx="3299845" cy="54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520564" y="4198818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68994" y="4204615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78595" y="4204615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直角三角形 17"/>
          <p:cNvSpPr/>
          <p:nvPr/>
        </p:nvSpPr>
        <p:spPr>
          <a:xfrm>
            <a:off x="3828254" y="3127004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直角三角形 18"/>
          <p:cNvSpPr/>
          <p:nvPr/>
        </p:nvSpPr>
        <p:spPr>
          <a:xfrm>
            <a:off x="4892872" y="3128958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直角三角形 19"/>
          <p:cNvSpPr/>
          <p:nvPr/>
        </p:nvSpPr>
        <p:spPr>
          <a:xfrm>
            <a:off x="5957490" y="3130912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直角三角形 20"/>
          <p:cNvSpPr/>
          <p:nvPr/>
        </p:nvSpPr>
        <p:spPr>
          <a:xfrm>
            <a:off x="7022108" y="3132866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直角三角形 21"/>
          <p:cNvSpPr/>
          <p:nvPr/>
        </p:nvSpPr>
        <p:spPr>
          <a:xfrm>
            <a:off x="8086726" y="3134820"/>
            <a:ext cx="1057274" cy="9918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39032" y="4198132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３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83382" y="4204615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35869" y="4182765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６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93143" y="4175987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７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4687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7" y="965966"/>
            <a:ext cx="7776952" cy="9701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31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に，コピー＆貼り付けしなさい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09530" y="2560713"/>
            <a:ext cx="3775393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保管費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は毎日変化する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25" y="2028175"/>
            <a:ext cx="4027001" cy="4328176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A28746D0-2065-4FE4-B084-5E1A8209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76113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7628809" cy="23902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発注費を求めたい．注文数が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でない日は，発注費がかかる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J1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に，値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発注費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J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=IF(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=0, 0, $A$9)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08135" y="5913501"/>
            <a:ext cx="6288901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Enter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キーを押すと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</a:p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表示が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1000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になるので確認しなさい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88" y="2775608"/>
            <a:ext cx="5388531" cy="2990255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D3AAA1B-DB81-4371-ADB1-F38AD180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3071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7" y="965966"/>
            <a:ext cx="7909770" cy="13992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J2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J3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J31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に，コピー＆貼り付けしなさい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1919" y="2559800"/>
            <a:ext cx="315823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7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日ごとに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10000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58" y="1842787"/>
            <a:ext cx="4521740" cy="4404777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DB314DED-E711-4325-8FF6-0DE0C082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61389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9018289" cy="31054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実使用数，保管費，発注費の合計を求めたい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sz="24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H32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=SUM(</a:t>
            </a:r>
            <a:r>
              <a:rPr lang="en-US" altLang="ja-JP" sz="24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H2:H31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　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sz="24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I32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=SUM(</a:t>
            </a:r>
            <a:r>
              <a:rPr lang="en-US" altLang="ja-JP" sz="24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I2:I31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アイ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1,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アイ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2,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アイ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31</a:t>
            </a: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　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sz="24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J32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に，式 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=SUM(</a:t>
            </a:r>
            <a:r>
              <a:rPr lang="en-US" altLang="ja-JP" sz="24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J2:J31</a:t>
            </a:r>
            <a:r>
              <a:rPr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</a:p>
          <a:p>
            <a:pPr marL="0" indent="0">
              <a:buNone/>
              <a:defRPr/>
            </a:pPr>
            <a:endParaRPr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5933" y="6128761"/>
            <a:ext cx="756489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それぞれの合計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3000, 1020000, 50000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が求まる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973ECFA9-E39C-4410-85AC-5BAA0CA0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63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78" y="3112754"/>
            <a:ext cx="5482749" cy="2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ABF662ED-4EC1-45A0-A440-C19C2D75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演習</a:t>
            </a:r>
            <a:r>
              <a:rPr lang="en-US" altLang="ja-JP" dirty="0">
                <a:sym typeface="Wingdings" panose="05000000000000000000" pitchFamily="2" charset="2"/>
              </a:rPr>
              <a:t>: </a:t>
            </a:r>
          </a:p>
          <a:p>
            <a:r>
              <a:rPr lang="ja-JP" altLang="en-US" dirty="0"/>
              <a:t>セル </a:t>
            </a:r>
            <a:r>
              <a:rPr lang="en-US" altLang="ja-JP" dirty="0" err="1"/>
              <a:t>A15</a:t>
            </a:r>
            <a:r>
              <a:rPr lang="en-US" altLang="ja-JP" dirty="0"/>
              <a:t> </a:t>
            </a:r>
            <a:r>
              <a:rPr lang="ja-JP" altLang="en-US" dirty="0"/>
              <a:t>の値を </a:t>
            </a:r>
            <a:r>
              <a:rPr lang="en-US" altLang="ja-JP" dirty="0"/>
              <a:t>0.0001, 5, 30 </a:t>
            </a:r>
            <a:r>
              <a:rPr lang="ja-JP" altLang="en-US" dirty="0"/>
              <a:t>と変えてみなさい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    （他の値は変えないこと）</a:t>
            </a:r>
            <a:endParaRPr lang="en-US" altLang="ja-JP" dirty="0"/>
          </a:p>
          <a:p>
            <a:r>
              <a:rPr lang="ja-JP" altLang="en-US" dirty="0"/>
              <a:t>そして，</a:t>
            </a:r>
            <a:r>
              <a:rPr lang="en-US" altLang="ja-JP" dirty="0"/>
              <a:t>E</a:t>
            </a:r>
            <a:r>
              <a:rPr lang="ja-JP" altLang="en-US" dirty="0"/>
              <a:t>列 が変わったことを確認しなさい</a:t>
            </a:r>
            <a:endParaRPr lang="en-US" altLang="ja-JP" dirty="0"/>
          </a:p>
          <a:p>
            <a:r>
              <a:rPr lang="ja-JP" altLang="en-US" dirty="0"/>
              <a:t>次に，実使用数，保管費，発注費の合計も見てみなさい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64</a:t>
            </a:fld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2" y="4180971"/>
            <a:ext cx="2593181" cy="87868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798" y="4140439"/>
            <a:ext cx="2593181" cy="8786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065" y="4140438"/>
            <a:ext cx="2593181" cy="87868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21" y="5475966"/>
            <a:ext cx="3007519" cy="5357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779" y="5475965"/>
            <a:ext cx="3007519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8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在庫量の変化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配送計画２の場合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５日に１回配達　１回に５００個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H="1" flipV="1">
            <a:off x="611520" y="2138638"/>
            <a:ext cx="7582" cy="4526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/>
        </p:nvSpPr>
        <p:spPr>
          <a:xfrm>
            <a:off x="634400" y="2342678"/>
            <a:ext cx="5323090" cy="399095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11605" y="5358759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30175" y="2251581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５００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3890" y="639954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78" y="1900180"/>
            <a:ext cx="72327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400" dirty="0">
                <a:latin typeface="Arial" panose="020B0604020202020204" pitchFamily="34" charset="0"/>
                <a:ea typeface="メイリオ" panose="020B0604030504040204" pitchFamily="50" charset="-128"/>
              </a:rPr>
              <a:t>在庫量</a:t>
            </a: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559117" y="5865546"/>
            <a:ext cx="3299845" cy="54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520564" y="6415597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68994" y="642139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78595" y="642139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39032" y="6414911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３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83382" y="642139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35869" y="6399544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６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93143" y="6392766"/>
            <a:ext cx="36420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400" b="1" dirty="0">
                <a:latin typeface="Arial" panose="020B0604020202020204" pitchFamily="34" charset="0"/>
                <a:ea typeface="メイリオ" panose="020B0604030504040204" pitchFamily="50" charset="-128"/>
              </a:rPr>
              <a:t>７</a:t>
            </a:r>
            <a:endParaRPr kumimoji="1" lang="ja-JP" altLang="en-US" sz="1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5939208" y="6257217"/>
            <a:ext cx="23285" cy="75570"/>
          </a:xfrm>
          <a:custGeom>
            <a:avLst/>
            <a:gdLst>
              <a:gd name="connsiteX0" fmla="*/ 23285 w 23285"/>
              <a:gd name="connsiteY0" fmla="*/ 75570 h 75570"/>
              <a:gd name="connsiteX1" fmla="*/ 613 w 23285"/>
              <a:gd name="connsiteY1" fmla="*/ 0 h 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85" h="75570">
                <a:moveTo>
                  <a:pt x="23285" y="75570"/>
                </a:moveTo>
                <a:cubicBezTo>
                  <a:pt x="-5867" y="26985"/>
                  <a:pt x="613" y="52473"/>
                  <a:pt x="61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b="1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5932264" y="2304893"/>
            <a:ext cx="3113495" cy="4043008"/>
          </a:xfrm>
          <a:custGeom>
            <a:avLst/>
            <a:gdLst>
              <a:gd name="connsiteX0" fmla="*/ 0 w 3113495"/>
              <a:gd name="connsiteY0" fmla="*/ 0 h 4043008"/>
              <a:gd name="connsiteX1" fmla="*/ 37786 w 3113495"/>
              <a:gd name="connsiteY1" fmla="*/ 4043008 h 4043008"/>
              <a:gd name="connsiteX2" fmla="*/ 3113495 w 3113495"/>
              <a:gd name="connsiteY2" fmla="*/ 4027894 h 4043008"/>
              <a:gd name="connsiteX3" fmla="*/ 3098381 w 3113495"/>
              <a:gd name="connsiteY3" fmla="*/ 2327563 h 4043008"/>
              <a:gd name="connsiteX4" fmla="*/ 0 w 3113495"/>
              <a:gd name="connsiteY4" fmla="*/ 0 h 40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495" h="4043008">
                <a:moveTo>
                  <a:pt x="0" y="0"/>
                </a:moveTo>
                <a:lnTo>
                  <a:pt x="37786" y="4043008"/>
                </a:lnTo>
                <a:lnTo>
                  <a:pt x="3113495" y="4027894"/>
                </a:lnTo>
                <a:lnTo>
                  <a:pt x="3098381" y="2327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860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配達の間隔と個数の関係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必要量が一定であれば、配達の間隔と個数は</a:t>
            </a:r>
            <a:r>
              <a:rPr lang="ja-JP" altLang="en-US" b="1" dirty="0"/>
              <a:t>比例</a:t>
            </a:r>
            <a:r>
              <a:rPr lang="ja-JP" altLang="en-US" dirty="0"/>
              <a:t>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2726002" y="4872029"/>
            <a:ext cx="3744686" cy="108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112445" y="2409183"/>
            <a:ext cx="5443" cy="28603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/>
          </p:cNvSpPr>
          <p:nvPr/>
        </p:nvSpPr>
        <p:spPr>
          <a:xfrm>
            <a:off x="1375379" y="2592429"/>
            <a:ext cx="1841273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配達の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間隔</a:t>
            </a:r>
          </a:p>
        </p:txBody>
      </p:sp>
      <p:sp>
        <p:nvSpPr>
          <p:cNvPr id="23" name="Rectangle 3"/>
          <p:cNvSpPr txBox="1">
            <a:spLocks/>
          </p:cNvSpPr>
          <p:nvPr/>
        </p:nvSpPr>
        <p:spPr>
          <a:xfrm>
            <a:off x="5756735" y="5055871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配達の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個数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ja-JP" altLang="en-US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Rectangle 3"/>
          <p:cNvSpPr txBox="1">
            <a:spLocks/>
          </p:cNvSpPr>
          <p:nvPr/>
        </p:nvSpPr>
        <p:spPr>
          <a:xfrm>
            <a:off x="2567477" y="4977862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25" name="Rectangle 3"/>
          <p:cNvSpPr txBox="1">
            <a:spLocks/>
          </p:cNvSpPr>
          <p:nvPr/>
        </p:nvSpPr>
        <p:spPr>
          <a:xfrm>
            <a:off x="4358178" y="4969393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</a:p>
        </p:txBody>
      </p:sp>
      <p:sp>
        <p:nvSpPr>
          <p:cNvPr id="26" name="Rectangle 3"/>
          <p:cNvSpPr txBox="1">
            <a:spLocks/>
          </p:cNvSpPr>
          <p:nvPr/>
        </p:nvSpPr>
        <p:spPr>
          <a:xfrm>
            <a:off x="2306901" y="3568916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</a:p>
        </p:txBody>
      </p:sp>
      <p:cxnSp>
        <p:nvCxnSpPr>
          <p:cNvPr id="27" name="直線コネクタ 26"/>
          <p:cNvCxnSpPr/>
          <p:nvPr/>
        </p:nvCxnSpPr>
        <p:spPr>
          <a:xfrm>
            <a:off x="4342410" y="4728098"/>
            <a:ext cx="0" cy="3555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987259" y="3839355"/>
            <a:ext cx="2830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2"/>
          <p:cNvSpPr/>
          <p:nvPr/>
        </p:nvSpPr>
        <p:spPr>
          <a:xfrm>
            <a:off x="4195574" y="3707257"/>
            <a:ext cx="268713" cy="27214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3270288" y="3839355"/>
            <a:ext cx="100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4342410" y="3839356"/>
            <a:ext cx="0" cy="10326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3112445" y="2662229"/>
            <a:ext cx="2541814" cy="2209801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2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配達の間隔と個数の関係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39321" y="1096567"/>
            <a:ext cx="5150303" cy="7252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日に</a:t>
            </a:r>
            <a:r>
              <a:rPr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個必要な場合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350623" y="4879748"/>
            <a:ext cx="3744686" cy="108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1737066" y="2416902"/>
            <a:ext cx="5443" cy="28603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/>
          </p:cNvSpPr>
          <p:nvPr/>
        </p:nvSpPr>
        <p:spPr>
          <a:xfrm>
            <a:off x="342106" y="2104767"/>
            <a:ext cx="1841273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配達の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間隔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4337766" y="5063590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配達の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個数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ja-JP" altLang="en-US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1192098" y="4985581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2982799" y="4977112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931522" y="3576635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2967031" y="4735817"/>
            <a:ext cx="0" cy="3555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611880" y="3847074"/>
            <a:ext cx="2830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290910" y="1027406"/>
            <a:ext cx="4678229" cy="671804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円/楕円 22"/>
          <p:cNvSpPr/>
          <p:nvPr/>
        </p:nvSpPr>
        <p:spPr>
          <a:xfrm>
            <a:off x="2820195" y="3714976"/>
            <a:ext cx="268713" cy="27214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894909" y="3847074"/>
            <a:ext cx="10049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2967031" y="3847075"/>
            <a:ext cx="0" cy="10326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737066" y="2669948"/>
            <a:ext cx="2541814" cy="2209801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2"/>
          <p:cNvSpPr/>
          <p:nvPr/>
        </p:nvSpPr>
        <p:spPr>
          <a:xfrm>
            <a:off x="2820195" y="2729907"/>
            <a:ext cx="268713" cy="2721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2287477" y="2273522"/>
            <a:ext cx="2503715" cy="5833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少なすぎ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5766280" y="2887663"/>
            <a:ext cx="0" cy="165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直角三角形 23"/>
          <p:cNvSpPr/>
          <p:nvPr/>
        </p:nvSpPr>
        <p:spPr>
          <a:xfrm>
            <a:off x="5781578" y="3219075"/>
            <a:ext cx="1057274" cy="99180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5658783" y="3236005"/>
            <a:ext cx="29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054659" y="3295192"/>
            <a:ext cx="704039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41068" y="4276790"/>
            <a:ext cx="357790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72425" y="2532586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在庫量</a:t>
            </a:r>
          </a:p>
        </p:txBody>
      </p:sp>
      <p:sp>
        <p:nvSpPr>
          <p:cNvPr id="30" name="直角三角形 29"/>
          <p:cNvSpPr/>
          <p:nvPr/>
        </p:nvSpPr>
        <p:spPr>
          <a:xfrm>
            <a:off x="7910814" y="3219075"/>
            <a:ext cx="1057274" cy="99180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43319" y="3678504"/>
            <a:ext cx="530915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r>
              <a:rPr kumimoji="1"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０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667742" y="4292843"/>
            <a:ext cx="357790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１</a:t>
            </a:r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716172" y="4298640"/>
            <a:ext cx="357790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２</a:t>
            </a:r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786210" y="4292157"/>
            <a:ext cx="357790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1350" b="1" dirty="0">
                <a:latin typeface="Arial" panose="020B0604020202020204" pitchFamily="34" charset="0"/>
                <a:ea typeface="メイリオ" panose="020B0604030504040204" pitchFamily="50" charset="-128"/>
              </a:rPr>
              <a:t>３</a:t>
            </a:r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5739003" y="4197227"/>
            <a:ext cx="3404997" cy="7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076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2310</Words>
  <Application>Microsoft Office PowerPoint</Application>
  <PresentationFormat>画面に合わせる (4:3)</PresentationFormat>
  <Paragraphs>518</Paragraphs>
  <Slides>64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69" baseType="lpstr">
      <vt:lpstr>游ゴシック</vt:lpstr>
      <vt:lpstr>游ゴシック Light</vt:lpstr>
      <vt:lpstr>Arial</vt:lpstr>
      <vt:lpstr>Calibri</vt:lpstr>
      <vt:lpstr>Office テーマ</vt:lpstr>
      <vt:lpstr>2. 配送計画、リードターム </vt:lpstr>
      <vt:lpstr>2-1 配送計画</vt:lpstr>
      <vt:lpstr>配送と在庫</vt:lpstr>
      <vt:lpstr>在庫と配送計画</vt:lpstr>
      <vt:lpstr>PowerPoint プレゼンテーション</vt:lpstr>
      <vt:lpstr>在庫量の変化</vt:lpstr>
      <vt:lpstr>在庫量の変化</vt:lpstr>
      <vt:lpstr>配達の間隔と個数の関係</vt:lpstr>
      <vt:lpstr>配達の間隔と個数の関係</vt:lpstr>
      <vt:lpstr>配達の間隔と個数の関係</vt:lpstr>
      <vt:lpstr>保管費の見積もり</vt:lpstr>
      <vt:lpstr>保管費の見積もり</vt:lpstr>
      <vt:lpstr>発注費の見積もり</vt:lpstr>
      <vt:lpstr>発注費の見積もり</vt:lpstr>
      <vt:lpstr>在庫管理での費用</vt:lpstr>
      <vt:lpstr>配達計画１の場合</vt:lpstr>
      <vt:lpstr>配達計画２の場合</vt:lpstr>
      <vt:lpstr>在庫管理での費用</vt:lpstr>
      <vt:lpstr>2-2 リードタイム</vt:lpstr>
      <vt:lpstr>リードタイム</vt:lpstr>
      <vt:lpstr>リードタームから発注タイミングを決める</vt:lpstr>
      <vt:lpstr>2-3 Excel 演習</vt:lpstr>
      <vt:lpstr>Excel を用いて在庫管理での費用を算出</vt:lpstr>
      <vt:lpstr>費用を決めるのに必要なデータ</vt:lpstr>
      <vt:lpstr>７日間の購入代金</vt:lpstr>
      <vt:lpstr>７日間の発注費</vt:lpstr>
      <vt:lpstr>７日間の保管費</vt:lpstr>
      <vt:lpstr>７日間の総費用</vt:lpstr>
      <vt:lpstr>Excel演習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要点を確認</vt:lpstr>
      <vt:lpstr>演習</vt:lpstr>
      <vt:lpstr>在庫数の変化グラフ</vt:lpstr>
      <vt:lpstr>Excel 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保管費と発注費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配送計画、リードターム</dc:title>
  <dc:creator>kaneko kunihiko</dc:creator>
  <cp:lastModifiedBy>金子　邦彦</cp:lastModifiedBy>
  <cp:revision>45</cp:revision>
  <dcterms:created xsi:type="dcterms:W3CDTF">2019-11-02T00:06:04Z</dcterms:created>
  <dcterms:modified xsi:type="dcterms:W3CDTF">2022-05-19T11:07:17Z</dcterms:modified>
</cp:coreProperties>
</file>