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4"/>
  </p:notesMasterIdLst>
  <p:sldIdLst>
    <p:sldId id="947" r:id="rId2"/>
    <p:sldId id="948" r:id="rId3"/>
    <p:sldId id="949" r:id="rId4"/>
    <p:sldId id="487" r:id="rId5"/>
    <p:sldId id="500" r:id="rId6"/>
    <p:sldId id="547" r:id="rId7"/>
    <p:sldId id="502" r:id="rId8"/>
    <p:sldId id="503" r:id="rId9"/>
    <p:sldId id="504" r:id="rId10"/>
    <p:sldId id="505" r:id="rId11"/>
    <p:sldId id="506" r:id="rId12"/>
    <p:sldId id="509" r:id="rId13"/>
    <p:sldId id="508" r:id="rId14"/>
    <p:sldId id="510" r:id="rId15"/>
    <p:sldId id="507" r:id="rId16"/>
    <p:sldId id="511" r:id="rId17"/>
    <p:sldId id="950" r:id="rId18"/>
    <p:sldId id="512" r:id="rId19"/>
    <p:sldId id="513" r:id="rId20"/>
    <p:sldId id="514" r:id="rId21"/>
    <p:sldId id="548" r:id="rId22"/>
    <p:sldId id="516" r:id="rId23"/>
    <p:sldId id="517" r:id="rId24"/>
    <p:sldId id="518" r:id="rId25"/>
    <p:sldId id="519" r:id="rId26"/>
    <p:sldId id="520" r:id="rId27"/>
    <p:sldId id="521" r:id="rId28"/>
    <p:sldId id="549" r:id="rId29"/>
    <p:sldId id="523" r:id="rId30"/>
    <p:sldId id="524" r:id="rId31"/>
    <p:sldId id="951" r:id="rId32"/>
    <p:sldId id="550" r:id="rId33"/>
    <p:sldId id="526" r:id="rId34"/>
    <p:sldId id="527" r:id="rId35"/>
    <p:sldId id="528" r:id="rId36"/>
    <p:sldId id="529" r:id="rId37"/>
    <p:sldId id="530" r:id="rId38"/>
    <p:sldId id="531" r:id="rId39"/>
    <p:sldId id="532" r:id="rId40"/>
    <p:sldId id="533" r:id="rId41"/>
    <p:sldId id="534" r:id="rId42"/>
    <p:sldId id="535" r:id="rId43"/>
    <p:sldId id="536" r:id="rId44"/>
    <p:sldId id="952" r:id="rId45"/>
    <p:sldId id="551" r:id="rId46"/>
    <p:sldId id="538" r:id="rId47"/>
    <p:sldId id="539" r:id="rId48"/>
    <p:sldId id="540" r:id="rId49"/>
    <p:sldId id="541" r:id="rId50"/>
    <p:sldId id="542" r:id="rId51"/>
    <p:sldId id="543" r:id="rId52"/>
    <p:sldId id="544" r:id="rId53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01" autoAdjust="0"/>
    <p:restoredTop sz="94660"/>
  </p:normalViewPr>
  <p:slideViewPr>
    <p:cSldViewPr snapToGrid="0">
      <p:cViewPr varScale="1">
        <p:scale>
          <a:sx n="62" d="100"/>
          <a:sy n="62" d="100"/>
        </p:scale>
        <p:origin x="582" y="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68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864EF8-74FE-40A1-902E-125A64E3EB0E}" type="datetimeFigureOut">
              <a:rPr kumimoji="1" lang="ja-JP" altLang="en-US" smtClean="0"/>
              <a:t>2022/6/2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3223C1-63D0-4CA4-8D67-2118CF2CB8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2311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C5B174-42CB-4E29-BEDB-5B349DA0C657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39270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C5B174-42CB-4E29-BEDB-5B349DA0C657}" type="slidenum">
              <a:rPr kumimoji="1" lang="ja-JP" altLang="en-US" smtClean="0"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10633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C5B174-42CB-4E29-BEDB-5B349DA0C657}" type="slidenum">
              <a:rPr kumimoji="1" lang="ja-JP" altLang="en-US" smtClean="0"/>
              <a:t>25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73198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C5B174-42CB-4E29-BEDB-5B349DA0C657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77033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C5B174-42CB-4E29-BEDB-5B349DA0C657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85817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C5B174-42CB-4E29-BEDB-5B349DA0C657}" type="slidenum">
              <a:rPr kumimoji="1" lang="ja-JP" altLang="en-US" smtClean="0"/>
              <a:t>41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07301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C5B174-42CB-4E29-BEDB-5B349DA0C657}" type="slidenum">
              <a:rPr kumimoji="1" lang="ja-JP" altLang="en-US" smtClean="0"/>
              <a:t>42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375991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C5B174-42CB-4E29-BEDB-5B349DA0C657}" type="slidenum">
              <a:rPr kumimoji="1" lang="ja-JP" altLang="en-US" smtClean="0"/>
              <a:t>49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884517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C5B174-42CB-4E29-BEDB-5B349DA0C657}" type="slidenum">
              <a:rPr kumimoji="1" lang="ja-JP" altLang="en-US" smtClean="0"/>
              <a:t>50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7474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C5B174-42CB-4E29-BEDB-5B349DA0C657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45135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C5B174-42CB-4E29-BEDB-5B349DA0C657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20277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C5B174-42CB-4E29-BEDB-5B349DA0C657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57573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C5B174-42CB-4E29-BEDB-5B349DA0C657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60382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C5B174-42CB-4E29-BEDB-5B349DA0C657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5986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C5B174-42CB-4E29-BEDB-5B349DA0C657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2331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C5B174-42CB-4E29-BEDB-5B349DA0C657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13457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C5B174-42CB-4E29-BEDB-5B349DA0C657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4774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1FBDB-3FE1-4E23-8A3E-D23037547262}" type="datetime1">
              <a:rPr kumimoji="1" lang="ja-JP" altLang="en-US" smtClean="0"/>
              <a:t>2022/6/2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0792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3E3D-4D1D-4163-AD90-B772FBC95A7D}" type="datetime1">
              <a:rPr kumimoji="1" lang="ja-JP" altLang="en-US" smtClean="0"/>
              <a:t>2022/6/2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038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376" y="2614172"/>
            <a:ext cx="3086100" cy="1397000"/>
          </a:xfrm>
        </p:spPr>
        <p:txBody>
          <a:bodyPr/>
          <a:lstStyle>
            <a:lvl1pPr algn="r">
              <a:lnSpc>
                <a:spcPct val="100000"/>
              </a:lnSpc>
              <a:defRPr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2284" y="946596"/>
            <a:ext cx="5311720" cy="5267459"/>
          </a:xfrm>
        </p:spPr>
        <p:txBody>
          <a:bodyPr anchor="ctr"/>
          <a:lstStyle>
            <a:lvl1pPr>
              <a:spcBef>
                <a:spcPts val="0"/>
              </a:spcBef>
              <a:defRPr sz="26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3E3D-4D1D-4163-AD90-B772FBC95A7D}" type="datetime1">
              <a:rPr kumimoji="1" lang="ja-JP" altLang="en-US" smtClean="0"/>
              <a:t>2022/6/2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FEE24C5F-FDEB-41AC-8EE7-D7A90FDF0D4E}"/>
              </a:ext>
            </a:extLst>
          </p:cNvPr>
          <p:cNvCxnSpPr/>
          <p:nvPr userDrawn="1"/>
        </p:nvCxnSpPr>
        <p:spPr>
          <a:xfrm>
            <a:off x="3408372" y="1771739"/>
            <a:ext cx="0" cy="30818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8172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7190-F4F2-435C-9433-79F7AB9E97BF}" type="datetime1">
              <a:rPr kumimoji="1" lang="ja-JP" altLang="en-US" smtClean="0"/>
              <a:t>2022/6/2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162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1845" y="175028"/>
            <a:ext cx="8461208" cy="469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1845" y="846253"/>
            <a:ext cx="8461208" cy="53331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BE731-6ED8-4A42-8A57-3C41D7584935}" type="datetime1">
              <a:rPr kumimoji="1" lang="ja-JP" altLang="en-US" smtClean="0"/>
              <a:t>2022/6/2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メイリオ" panose="020B0604030504040204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5071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メイリオ" panose="020B0604030504040204" pitchFamily="50" charset="-128"/>
              </a:defRPr>
            </a:lvl1pPr>
          </a:lstStyle>
          <a:p>
            <a:fld id="{E205D82C-95A1-431E-8E38-AA614A14CDCF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D9445425-3AD1-45CB-BDD6-281EC62A9D6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8622" y="90311"/>
            <a:ext cx="746942" cy="701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42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7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200" kern="1200">
          <a:solidFill>
            <a:srgbClr val="FF0000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kaneko.jp/cc/or/index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58687" y="1122363"/>
            <a:ext cx="8285172" cy="2387600"/>
          </a:xfrm>
        </p:spPr>
        <p:txBody>
          <a:bodyPr>
            <a:noAutofit/>
          </a:bodyPr>
          <a:lstStyle/>
          <a:p>
            <a:r>
              <a:rPr lang="en-US" altLang="ja-JP" dirty="0"/>
              <a:t>or-7. </a:t>
            </a:r>
            <a:r>
              <a:rPr lang="ja-JP" altLang="en-US" dirty="0"/>
              <a:t>正規分布</a:t>
            </a:r>
            <a:br>
              <a:rPr lang="en-US" altLang="ja-JP" dirty="0"/>
            </a:br>
            <a:endParaRPr lang="ja-JP" altLang="en-US" dirty="0"/>
          </a:p>
        </p:txBody>
      </p:sp>
      <p:sp>
        <p:nvSpPr>
          <p:cNvPr id="6" name="字幕 5">
            <a:extLst>
              <a:ext uri="{FF2B5EF4-FFF2-40B4-BE49-F238E27FC236}">
                <a16:creationId xmlns:a16="http://schemas.microsoft.com/office/drawing/2014/main" id="{C84E1CA8-AB97-4D64-AAA1-5B084FB857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954620"/>
            <a:ext cx="6858000" cy="1655762"/>
          </a:xfrm>
        </p:spPr>
        <p:txBody>
          <a:bodyPr>
            <a:noAutofit/>
          </a:bodyPr>
          <a:lstStyle/>
          <a:p>
            <a:r>
              <a:rPr lang="ja-JP" altLang="en-US" dirty="0"/>
              <a:t>（オペレーションズリサーチ）</a:t>
            </a:r>
            <a:endParaRPr lang="en-US" altLang="ja-JP" dirty="0"/>
          </a:p>
          <a:p>
            <a:r>
              <a:rPr lang="en-US" altLang="ja-JP" dirty="0"/>
              <a:t>URL: </a:t>
            </a:r>
            <a:r>
              <a:rPr lang="en-US" altLang="ja-JP" dirty="0">
                <a:hlinkClick r:id="rId3"/>
              </a:rPr>
              <a:t>https://www.kkaneko.jp/cc/or/index.html</a:t>
            </a:r>
            <a:endParaRPr lang="en-US" altLang="ja-JP" dirty="0"/>
          </a:p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940FB6-D91C-4C45-82A6-6C3F63B50793}" type="slidenum">
              <a:rPr kumimoji="0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875482" y="4869762"/>
            <a:ext cx="1415772" cy="461665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t>金子邦彦</a:t>
            </a:r>
          </a:p>
        </p:txBody>
      </p:sp>
      <p:pic>
        <p:nvPicPr>
          <p:cNvPr id="7" name="Picture 2" descr="https://mirrors.creativecommons.org/presskit/buttons/88x31/png/by-nc-sa.eu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1780" y="6105526"/>
            <a:ext cx="1433790" cy="501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図 4" descr="メガネをかけた男性&#10;&#10;自動的に生成された説明">
            <a:extLst>
              <a:ext uri="{FF2B5EF4-FFF2-40B4-BE49-F238E27FC236}">
                <a16:creationId xmlns:a16="http://schemas.microsoft.com/office/drawing/2014/main" id="{1C3B59FE-4A47-434A-A600-E43D38ADCC7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428" y="4610382"/>
            <a:ext cx="710957" cy="937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8151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2"/>
          <p:cNvSpPr txBox="1">
            <a:spLocks/>
          </p:cNvSpPr>
          <p:nvPr/>
        </p:nvSpPr>
        <p:spPr>
          <a:xfrm>
            <a:off x="188996" y="1124440"/>
            <a:ext cx="8753475" cy="4218494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⑦ </a:t>
            </a:r>
            <a:r>
              <a:rPr lang="en-US" altLang="ja-JP" b="1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52 </a:t>
            </a:r>
            <a:r>
              <a:rPr lang="ja-JP" altLang="en-US" b="1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行目を確認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する</a:t>
            </a:r>
            <a:endParaRPr lang="en-US" altLang="ja-JP" dirty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45008" y="4356497"/>
            <a:ext cx="5211683" cy="954107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en-US" altLang="ja-JP" sz="2800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50</a:t>
            </a:r>
            <a:r>
              <a:rPr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r>
              <a:rPr kumimoji="1"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枚のうち，</a:t>
            </a:r>
            <a:endParaRPr kumimoji="1" lang="en-US" altLang="ja-JP" sz="2800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r>
              <a:rPr lang="ja-JP" altLang="en-US" sz="2800" b="1" dirty="0">
                <a:latin typeface="Arial" panose="020B0604020202020204" pitchFamily="34" charset="0"/>
                <a:ea typeface="メイリオ" panose="020B0604030504040204" pitchFamily="50" charset="-128"/>
              </a:rPr>
              <a:t>表になるのは何枚</a:t>
            </a:r>
            <a:r>
              <a:rPr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になりそうか</a:t>
            </a:r>
            <a:endParaRPr kumimoji="1" lang="ja-JP" altLang="en-US" sz="280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008" y="1663305"/>
            <a:ext cx="5371386" cy="2400755"/>
          </a:xfrm>
          <a:prstGeom prst="rect">
            <a:avLst/>
          </a:prstGeom>
        </p:spPr>
      </p:pic>
      <p:sp>
        <p:nvSpPr>
          <p:cNvPr id="9" name="タイトル 8">
            <a:extLst>
              <a:ext uri="{FF2B5EF4-FFF2-40B4-BE49-F238E27FC236}">
                <a16:creationId xmlns:a16="http://schemas.microsoft.com/office/drawing/2014/main" id="{2A1AAFA9-907F-43DC-9443-69130BA94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kumimoji="1" lang="ja-JP" altLang="en-US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E205D82C-95A1-431E-8E38-AA614A14CDCF}" type="slidenum">
              <a:rPr lang="ja-JP" altLang="en-US" smtClean="0"/>
              <a:pPr/>
              <a:t>10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725360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2"/>
          <p:cNvSpPr txBox="1">
            <a:spLocks/>
          </p:cNvSpPr>
          <p:nvPr/>
        </p:nvSpPr>
        <p:spPr>
          <a:xfrm>
            <a:off x="272924" y="1052012"/>
            <a:ext cx="8753475" cy="4218494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⑧ </a:t>
            </a:r>
            <a:r>
              <a:rPr lang="en-US" altLang="ja-JP" b="1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100 </a:t>
            </a:r>
            <a:r>
              <a:rPr lang="ja-JP" altLang="en-US" b="1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列に増やしてみなさい</a:t>
            </a:r>
            <a:endParaRPr lang="en-US" altLang="ja-JP" b="1" dirty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en-US" altLang="ja-JP" b="1" u="sng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A2 </a:t>
            </a:r>
            <a:r>
              <a:rPr lang="ja-JP" altLang="en-US" b="1" u="sng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から </a:t>
            </a:r>
            <a:r>
              <a:rPr lang="en-US" altLang="ja-JP" b="1" u="sng" dirty="0" err="1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A52</a:t>
            </a:r>
            <a:r>
              <a:rPr lang="en-US" altLang="ja-JP" b="1" u="sng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r>
              <a:rPr lang="ja-JP" altLang="en-US" b="1" u="sng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を範囲選択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して，右クリックメニューで「</a:t>
            </a:r>
            <a:r>
              <a:rPr lang="ja-JP" altLang="en-US" b="1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コピー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」</a:t>
            </a:r>
            <a:endParaRPr lang="en-US" altLang="ja-JP" dirty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b="1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　　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それを </a:t>
            </a:r>
            <a:r>
              <a:rPr lang="en-US" altLang="ja-JP" b="1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F</a:t>
            </a:r>
            <a:r>
              <a:rPr lang="ja-JP" altLang="en-US" b="1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列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から </a:t>
            </a:r>
            <a:r>
              <a:rPr lang="en-US" altLang="ja-JP" b="1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CV</a:t>
            </a:r>
            <a:r>
              <a:rPr lang="ja-JP" altLang="en-US" b="1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列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まで貼り付け</a:t>
            </a:r>
            <a:endParaRPr lang="en-US" altLang="ja-JP" dirty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b="1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4919" y="3137944"/>
            <a:ext cx="5407361" cy="3540639"/>
          </a:xfrm>
          <a:prstGeom prst="rect">
            <a:avLst/>
          </a:prstGeom>
        </p:spPr>
      </p:pic>
      <p:sp>
        <p:nvSpPr>
          <p:cNvPr id="8" name="タイトル 7">
            <a:extLst>
              <a:ext uri="{FF2B5EF4-FFF2-40B4-BE49-F238E27FC236}">
                <a16:creationId xmlns:a16="http://schemas.microsoft.com/office/drawing/2014/main" id="{E1AE1749-074D-490C-B8DF-CF9754344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kumimoji="1" lang="ja-JP" altLang="en-US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E205D82C-95A1-431E-8E38-AA614A14CDCF}" type="slidenum">
              <a:rPr lang="ja-JP" altLang="en-US" smtClean="0"/>
              <a:pPr/>
              <a:t>11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209622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 dirty="0"/>
              <a:t>ヒストグラム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ja-JP" altLang="en-US" dirty="0"/>
              <a:t>頻度分布（何が多くて、何が少ないか）を示したグラフ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55940FB6-D91C-4C45-82A6-6C3F63B50793}" type="slidenum">
              <a:rPr lang="ja-JP" altLang="en-US" smtClean="0"/>
              <a:pPr/>
              <a:t>12</a:t>
            </a:fld>
            <a:endParaRPr lang="ja-JP" altLang="en-US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3008" y="3231491"/>
            <a:ext cx="5043920" cy="2977243"/>
          </a:xfrm>
          <a:prstGeom prst="rect">
            <a:avLst/>
          </a:prstGeom>
        </p:spPr>
      </p:pic>
      <p:sp>
        <p:nvSpPr>
          <p:cNvPr id="6" name="上矢印 5"/>
          <p:cNvSpPr/>
          <p:nvPr/>
        </p:nvSpPr>
        <p:spPr>
          <a:xfrm>
            <a:off x="2010469" y="3306765"/>
            <a:ext cx="424543" cy="80554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135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7" name="上矢印 6"/>
          <p:cNvSpPr/>
          <p:nvPr/>
        </p:nvSpPr>
        <p:spPr>
          <a:xfrm flipV="1">
            <a:off x="2010469" y="4982978"/>
            <a:ext cx="424543" cy="69379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135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9642" y="3490247"/>
            <a:ext cx="1107996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ja-JP" altLang="en-US" sz="2400" dirty="0">
                <a:latin typeface="Arial" panose="020B0604020202020204" pitchFamily="34" charset="0"/>
                <a:ea typeface="メイリオ" panose="020B0604030504040204" pitchFamily="50" charset="-128"/>
              </a:rPr>
              <a:t>頻度大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78327" y="4982978"/>
            <a:ext cx="1107996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ja-JP" altLang="en-US" sz="2400" dirty="0">
                <a:latin typeface="Arial" panose="020B0604020202020204" pitchFamily="34" charset="0"/>
                <a:ea typeface="メイリオ" panose="020B0604030504040204" pitchFamily="50" charset="-128"/>
              </a:rPr>
              <a:t>頻度小</a:t>
            </a:r>
          </a:p>
        </p:txBody>
      </p:sp>
      <p:sp>
        <p:nvSpPr>
          <p:cNvPr id="10" name="コンテンツ プレースホルダー 2"/>
          <p:cNvSpPr txBox="1">
            <a:spLocks/>
          </p:cNvSpPr>
          <p:nvPr/>
        </p:nvSpPr>
        <p:spPr>
          <a:xfrm>
            <a:off x="896185" y="2024334"/>
            <a:ext cx="7246329" cy="131633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50</a:t>
            </a:r>
            <a:r>
              <a:rPr lang="en-US" altLang="ja-JP" b="1" dirty="0"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枚コインを投げる．表が出る確率は </a:t>
            </a:r>
            <a:r>
              <a:rPr lang="en-US" altLang="ja-JP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0.5</a:t>
            </a:r>
          </a:p>
          <a:p>
            <a:pPr marL="0" indent="0">
              <a:buNone/>
            </a:pP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表が出る枚数の</a:t>
            </a:r>
            <a:r>
              <a:rPr lang="ja-JP" altLang="en-US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ヒストグラム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は</a:t>
            </a:r>
            <a:endParaRPr lang="en-US" altLang="ja-JP" dirty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2100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2100" b="1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332106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2"/>
          <p:cNvSpPr txBox="1">
            <a:spLocks/>
          </p:cNvSpPr>
          <p:nvPr/>
        </p:nvSpPr>
        <p:spPr>
          <a:xfrm>
            <a:off x="200132" y="1142547"/>
            <a:ext cx="8753475" cy="4218494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b="1" u="sng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A52 </a:t>
            </a:r>
            <a:r>
              <a:rPr lang="ja-JP" altLang="en-US" b="1" u="sng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から </a:t>
            </a:r>
            <a:r>
              <a:rPr lang="en-US" altLang="ja-JP" b="1" u="sng" dirty="0" err="1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CV52</a:t>
            </a:r>
            <a:r>
              <a:rPr lang="ja-JP" altLang="en-US" b="1" u="sng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 を範囲選択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して、</a:t>
            </a:r>
            <a:r>
              <a:rPr lang="ja-JP" altLang="en-US" b="1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挿入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を選び、</a:t>
            </a:r>
            <a:endParaRPr lang="en-US" altLang="ja-JP" dirty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　</a:t>
            </a:r>
            <a:r>
              <a:rPr lang="ja-JP" altLang="en-US" b="1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ヒストグラム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を選ぶ</a:t>
            </a:r>
            <a:endParaRPr lang="en-US" altLang="ja-JP" dirty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b="1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　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　　ヒストグラムは：</a:t>
            </a:r>
            <a:r>
              <a:rPr lang="ja-JP" altLang="en-US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頻度分布</a:t>
            </a:r>
            <a:endParaRPr lang="en-US" altLang="ja-JP" b="1" dirty="0">
              <a:solidFill>
                <a:srgbClr val="C00000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2100" b="1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2100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2100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2100" b="1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132" y="2929371"/>
            <a:ext cx="5806418" cy="3155662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22500" y="3154903"/>
            <a:ext cx="2733992" cy="1613777"/>
          </a:xfrm>
          <a:prstGeom prst="rect">
            <a:avLst/>
          </a:prstGeom>
        </p:spPr>
      </p:pic>
      <p:sp>
        <p:nvSpPr>
          <p:cNvPr id="9" name="タイトル 8">
            <a:extLst>
              <a:ext uri="{FF2B5EF4-FFF2-40B4-BE49-F238E27FC236}">
                <a16:creationId xmlns:a16="http://schemas.microsoft.com/office/drawing/2014/main" id="{33B374E0-A769-425A-8A25-F0EBCDB9D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kumimoji="1" lang="ja-JP" altLang="en-US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E205D82C-95A1-431E-8E38-AA614A14CDCF}" type="slidenum">
              <a:rPr lang="ja-JP" altLang="en-US" smtClean="0"/>
              <a:pPr/>
              <a:t>13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216861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5645" y="2889212"/>
            <a:ext cx="2918042" cy="1195857"/>
          </a:xfrm>
          <a:prstGeom prst="rect">
            <a:avLst/>
          </a:prstGeom>
        </p:spPr>
      </p:pic>
      <p:sp>
        <p:nvSpPr>
          <p:cNvPr id="6" name="コンテンツ プレースホルダー 2"/>
          <p:cNvSpPr txBox="1">
            <a:spLocks/>
          </p:cNvSpPr>
          <p:nvPr/>
        </p:nvSpPr>
        <p:spPr>
          <a:xfrm>
            <a:off x="220984" y="1036238"/>
            <a:ext cx="9004497" cy="5114869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50</a:t>
            </a:r>
            <a:r>
              <a:rPr lang="en-US" altLang="ja-JP" b="1" dirty="0"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枚コインを投げる．表が出る確率は </a:t>
            </a:r>
            <a:r>
              <a:rPr lang="en-US" altLang="ja-JP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0.5</a:t>
            </a:r>
          </a:p>
          <a:p>
            <a:pPr marL="0" indent="0">
              <a:buNone/>
            </a:pP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表が出る枚数の</a:t>
            </a:r>
            <a:r>
              <a:rPr lang="ja-JP" altLang="en-US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平均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と</a:t>
            </a:r>
            <a:r>
              <a:rPr lang="ja-JP" altLang="en-US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標準偏差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は</a:t>
            </a:r>
            <a:endParaRPr lang="en-US" altLang="ja-JP" dirty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■ </a:t>
            </a:r>
            <a:r>
              <a:rPr lang="en-US" altLang="ja-JP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Excel 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（シミュレーション）では</a:t>
            </a:r>
            <a:endParaRPr lang="en-US" altLang="ja-JP" dirty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■ 数式では</a:t>
            </a:r>
            <a:endParaRPr lang="en-US" altLang="ja-JP" dirty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Arial" panose="020B0604020202020204" pitchFamily="34" charset="0"/>
                <a:ea typeface="メイリオ" panose="020B0604030504040204" pitchFamily="50" charset="-128"/>
              </a:rPr>
              <a:t>　   </a:t>
            </a:r>
            <a:r>
              <a:rPr lang="ja-JP" altLang="en-US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平均</a:t>
            </a:r>
            <a:r>
              <a:rPr lang="ja-JP" altLang="en-US" dirty="0">
                <a:latin typeface="Arial" panose="020B0604020202020204" pitchFamily="34" charset="0"/>
                <a:ea typeface="メイリオ" panose="020B0604030504040204" pitchFamily="50" charset="-128"/>
              </a:rPr>
              <a:t> 　　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　</a:t>
            </a:r>
            <a:r>
              <a:rPr lang="en-US" altLang="ja-JP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25 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　　　</a:t>
            </a:r>
            <a:r>
              <a:rPr lang="en-US" altLang="ja-JP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= </a:t>
            </a:r>
            <a:r>
              <a:rPr lang="en-US" altLang="ja-JP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50</a:t>
            </a:r>
            <a:r>
              <a:rPr lang="en-US" altLang="ja-JP" dirty="0">
                <a:latin typeface="Arial" panose="020B0604020202020204" pitchFamily="34" charset="0"/>
                <a:ea typeface="メイリオ" panose="020B0604030504040204" pitchFamily="50" charset="-128"/>
              </a:rPr>
              <a:t> × </a:t>
            </a:r>
            <a:r>
              <a:rPr lang="en-US" altLang="ja-JP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0.5</a:t>
            </a:r>
          </a:p>
          <a:p>
            <a:pPr marL="0" indent="0">
              <a:buNone/>
            </a:pPr>
            <a:r>
              <a:rPr lang="en-US" altLang="ja-JP" dirty="0">
                <a:latin typeface="Arial" panose="020B0604020202020204" pitchFamily="34" charset="0"/>
                <a:ea typeface="メイリオ" panose="020B0604030504040204" pitchFamily="50" charset="-128"/>
              </a:rPr>
              <a:t>       </a:t>
            </a:r>
            <a:r>
              <a:rPr lang="ja-JP" altLang="en-US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標準偏差</a:t>
            </a:r>
            <a:r>
              <a:rPr lang="ja-JP" altLang="en-US" dirty="0">
                <a:latin typeface="Arial" panose="020B0604020202020204" pitchFamily="34" charset="0"/>
                <a:ea typeface="メイリオ" panose="020B0604030504040204" pitchFamily="50" charset="-128"/>
              </a:rPr>
              <a:t>　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r>
              <a:rPr lang="en-US" altLang="ja-JP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3.535534  = </a:t>
            </a:r>
            <a:r>
              <a:rPr lang="en-US" altLang="ja-JP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50</a:t>
            </a:r>
            <a:r>
              <a:rPr lang="en-US" altLang="ja-JP" dirty="0">
                <a:latin typeface="Arial" panose="020B0604020202020204" pitchFamily="34" charset="0"/>
                <a:ea typeface="メイリオ" panose="020B0604030504040204" pitchFamily="50" charset="-128"/>
              </a:rPr>
              <a:t> × </a:t>
            </a:r>
            <a:r>
              <a:rPr lang="en-US" altLang="ja-JP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0.5</a:t>
            </a:r>
            <a:r>
              <a:rPr lang="en-US" altLang="ja-JP" dirty="0"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r>
              <a:rPr lang="en-US" altLang="ja-JP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× (1 – </a:t>
            </a:r>
            <a:r>
              <a:rPr lang="en-US" altLang="ja-JP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0.5</a:t>
            </a:r>
            <a:r>
              <a:rPr lang="en-US" altLang="ja-JP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) 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の平方根</a:t>
            </a:r>
            <a:endParaRPr lang="en-US" altLang="ja-JP" dirty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b="1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4222110" y="2843057"/>
            <a:ext cx="4451109" cy="52322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n-US" altLang="ja-JP" sz="2800" b="1" dirty="0">
                <a:latin typeface="Arial" panose="020B0604020202020204" pitchFamily="34" charset="0"/>
                <a:ea typeface="メイリオ" panose="020B0604030504040204" pitchFamily="50" charset="-128"/>
              </a:rPr>
              <a:t>=AVERAGE(</a:t>
            </a:r>
            <a:r>
              <a:rPr lang="en-US" altLang="ja-JP" sz="2800" b="1" dirty="0" err="1">
                <a:latin typeface="Arial" panose="020B0604020202020204" pitchFamily="34" charset="0"/>
                <a:ea typeface="メイリオ" panose="020B0604030504040204" pitchFamily="50" charset="-128"/>
              </a:rPr>
              <a:t>A52:CV52</a:t>
            </a:r>
            <a:r>
              <a:rPr lang="en-US" altLang="ja-JP" sz="2800" b="1" dirty="0">
                <a:latin typeface="Arial" panose="020B0604020202020204" pitchFamily="34" charset="0"/>
                <a:ea typeface="メイリオ" panose="020B0604030504040204" pitchFamily="50" charset="-128"/>
              </a:rPr>
              <a:t>)</a:t>
            </a:r>
            <a:r>
              <a:rPr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endParaRPr lang="en-US" altLang="ja-JP" sz="280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4222110" y="3356067"/>
            <a:ext cx="4720360" cy="52322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n-US" altLang="ja-JP" sz="2800" b="1" dirty="0">
                <a:latin typeface="Arial" panose="020B0604020202020204" pitchFamily="34" charset="0"/>
                <a:ea typeface="メイリオ" panose="020B0604030504040204" pitchFamily="50" charset="-128"/>
              </a:rPr>
              <a:t>=</a:t>
            </a:r>
            <a:r>
              <a:rPr lang="en-US" altLang="ja-JP" sz="2800" b="1" dirty="0" err="1">
                <a:latin typeface="Arial" panose="020B0604020202020204" pitchFamily="34" charset="0"/>
                <a:ea typeface="メイリオ" panose="020B0604030504040204" pitchFamily="50" charset="-128"/>
              </a:rPr>
              <a:t>STDEVP</a:t>
            </a:r>
            <a:r>
              <a:rPr lang="en-US" altLang="ja-JP" sz="2800" b="1" dirty="0">
                <a:latin typeface="Arial" panose="020B0604020202020204" pitchFamily="34" charset="0"/>
                <a:ea typeface="メイリオ" panose="020B0604030504040204" pitchFamily="50" charset="-128"/>
              </a:rPr>
              <a:t>(</a:t>
            </a:r>
            <a:r>
              <a:rPr lang="en-US" altLang="ja-JP" sz="2800" b="1" dirty="0" err="1">
                <a:latin typeface="Arial" panose="020B0604020202020204" pitchFamily="34" charset="0"/>
                <a:ea typeface="メイリオ" panose="020B0604030504040204" pitchFamily="50" charset="-128"/>
              </a:rPr>
              <a:t>A52:CV52</a:t>
            </a:r>
            <a:r>
              <a:rPr lang="en-US" altLang="ja-JP" sz="2800" b="1" dirty="0">
                <a:latin typeface="Arial" panose="020B0604020202020204" pitchFamily="34" charset="0"/>
                <a:ea typeface="メイリオ" panose="020B0604030504040204" pitchFamily="50" charset="-128"/>
              </a:rPr>
              <a:t>)</a:t>
            </a:r>
            <a:r>
              <a:rPr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endParaRPr lang="en-US" altLang="ja-JP" sz="280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10" name="タイトル 9">
            <a:extLst>
              <a:ext uri="{FF2B5EF4-FFF2-40B4-BE49-F238E27FC236}">
                <a16:creationId xmlns:a16="http://schemas.microsoft.com/office/drawing/2014/main" id="{13712F80-6BAD-445C-BBC9-94A07708B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kumimoji="1" lang="ja-JP" altLang="en-US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E205D82C-95A1-431E-8E38-AA614A14CDCF}" type="slidenum">
              <a:rPr lang="ja-JP" altLang="en-US" smtClean="0"/>
              <a:pPr/>
              <a:t>14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513159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2"/>
          <p:cNvSpPr txBox="1">
            <a:spLocks/>
          </p:cNvSpPr>
          <p:nvPr/>
        </p:nvSpPr>
        <p:spPr>
          <a:xfrm>
            <a:off x="42915" y="1041733"/>
            <a:ext cx="8753475" cy="4218494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3000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表が出た枚数の，</a:t>
            </a:r>
            <a:r>
              <a:rPr lang="ja-JP" altLang="en-US" sz="3000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平均</a:t>
            </a:r>
            <a:r>
              <a:rPr lang="ja-JP" altLang="en-US" sz="3000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と</a:t>
            </a:r>
            <a:r>
              <a:rPr lang="ja-JP" altLang="en-US" sz="3000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標準偏差</a:t>
            </a:r>
            <a:r>
              <a:rPr lang="ja-JP" altLang="en-US" sz="3000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を求めてみよう</a:t>
            </a:r>
            <a:endParaRPr lang="en-US" altLang="ja-JP" sz="3000" dirty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3000" b="1" dirty="0">
                <a:latin typeface="Arial" panose="020B0604020202020204" pitchFamily="34" charset="0"/>
                <a:ea typeface="メイリオ" panose="020B0604030504040204" pitchFamily="50" charset="-128"/>
              </a:rPr>
              <a:t>　　　</a:t>
            </a:r>
            <a:r>
              <a:rPr lang="ja-JP" altLang="en-US" sz="3000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標準偏差</a:t>
            </a:r>
            <a:r>
              <a:rPr lang="ja-JP" altLang="en-US" sz="3000" b="1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は「ばらつき」の量</a:t>
            </a:r>
            <a:endParaRPr lang="en-US" altLang="ja-JP" sz="3000" b="1" dirty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3000" b="1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3000" b="1" dirty="0">
                <a:latin typeface="Arial" panose="020B0604020202020204" pitchFamily="34" charset="0"/>
                <a:ea typeface="メイリオ" panose="020B0604030504040204" pitchFamily="50" charset="-128"/>
              </a:rPr>
              <a:t>　　　</a:t>
            </a:r>
            <a:r>
              <a:rPr lang="ja-JP" altLang="en-US" sz="3000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平均</a:t>
            </a:r>
            <a:r>
              <a:rPr lang="ja-JP" altLang="en-US" sz="3000" b="1" dirty="0">
                <a:latin typeface="Arial" panose="020B0604020202020204" pitchFamily="34" charset="0"/>
                <a:ea typeface="メイリオ" panose="020B0604030504040204" pitchFamily="50" charset="-128"/>
              </a:rPr>
              <a:t>　</a:t>
            </a:r>
            <a:r>
              <a:rPr lang="en-US" altLang="ja-JP" sz="3000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AVERAGE</a:t>
            </a:r>
          </a:p>
          <a:p>
            <a:pPr marL="0" indent="0">
              <a:buNone/>
            </a:pPr>
            <a:r>
              <a:rPr lang="en-US" altLang="ja-JP" sz="3000" b="1" dirty="0">
                <a:latin typeface="Arial" panose="020B0604020202020204" pitchFamily="34" charset="0"/>
                <a:ea typeface="メイリオ" panose="020B0604030504040204" pitchFamily="50" charset="-128"/>
              </a:rPr>
              <a:t>	</a:t>
            </a:r>
            <a:r>
              <a:rPr lang="ja-JP" altLang="en-US" sz="3000" b="1" dirty="0">
                <a:latin typeface="Arial" panose="020B0604020202020204" pitchFamily="34" charset="0"/>
                <a:ea typeface="メイリオ" panose="020B0604030504040204" pitchFamily="50" charset="-128"/>
              </a:rPr>
              <a:t>  </a:t>
            </a:r>
            <a:r>
              <a:rPr lang="ja-JP" altLang="en-US" sz="3000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標準偏差 </a:t>
            </a:r>
            <a:r>
              <a:rPr lang="en-US" altLang="ja-JP" sz="3000" b="1" dirty="0" err="1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STDEVP</a:t>
            </a:r>
            <a:endParaRPr lang="en-US" altLang="ja-JP" sz="3000" b="1" dirty="0">
              <a:solidFill>
                <a:srgbClr val="C00000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3000" b="1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3000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セル </a:t>
            </a:r>
            <a:r>
              <a:rPr lang="en-US" altLang="ja-JP" sz="3000" b="1" dirty="0" err="1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A53</a:t>
            </a:r>
            <a:r>
              <a:rPr lang="en-US" altLang="ja-JP" sz="3000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r>
              <a:rPr lang="ja-JP" altLang="en-US" sz="3000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に次の式</a:t>
            </a:r>
            <a:endParaRPr lang="en-US" altLang="ja-JP" sz="3000" dirty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3000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　　</a:t>
            </a:r>
            <a:r>
              <a:rPr lang="en-US" altLang="ja-JP" sz="3000" b="1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=AVERAGE(</a:t>
            </a:r>
            <a:r>
              <a:rPr lang="en-US" altLang="ja-JP" sz="3000" b="1" dirty="0" err="1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A52:CV52</a:t>
            </a:r>
            <a:r>
              <a:rPr lang="en-US" altLang="ja-JP" sz="3000" b="1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)</a:t>
            </a:r>
            <a:r>
              <a:rPr lang="ja-JP" altLang="en-US" sz="3000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endParaRPr lang="en-US" altLang="ja-JP" sz="3000" dirty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3000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セル </a:t>
            </a:r>
            <a:r>
              <a:rPr lang="en-US" altLang="ja-JP" sz="3000" b="1" dirty="0" err="1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A54</a:t>
            </a:r>
            <a:r>
              <a:rPr lang="en-US" altLang="ja-JP" sz="3000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r>
              <a:rPr lang="ja-JP" altLang="en-US" sz="3000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に次の式</a:t>
            </a:r>
            <a:endParaRPr lang="en-US" altLang="ja-JP" sz="3000" dirty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3000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　　</a:t>
            </a:r>
            <a:r>
              <a:rPr lang="en-US" altLang="ja-JP" sz="3000" b="1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=</a:t>
            </a:r>
            <a:r>
              <a:rPr lang="en-US" altLang="ja-JP" sz="3000" b="1" dirty="0" err="1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STDEVP</a:t>
            </a:r>
            <a:r>
              <a:rPr lang="en-US" altLang="ja-JP" sz="3000" b="1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(</a:t>
            </a:r>
            <a:r>
              <a:rPr lang="en-US" altLang="ja-JP" sz="3000" b="1" dirty="0" err="1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A52:CV52</a:t>
            </a:r>
            <a:r>
              <a:rPr lang="en-US" altLang="ja-JP" sz="3000" b="1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)</a:t>
            </a:r>
            <a:r>
              <a:rPr lang="ja-JP" altLang="en-US" sz="3000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endParaRPr lang="en-US" altLang="ja-JP" sz="3000" dirty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3000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2100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2100" b="1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9652" y="3652668"/>
            <a:ext cx="3691982" cy="1393542"/>
          </a:xfrm>
          <a:prstGeom prst="rect">
            <a:avLst/>
          </a:prstGeom>
        </p:spPr>
      </p:pic>
      <p:sp>
        <p:nvSpPr>
          <p:cNvPr id="8" name="タイトル 7">
            <a:extLst>
              <a:ext uri="{FF2B5EF4-FFF2-40B4-BE49-F238E27FC236}">
                <a16:creationId xmlns:a16="http://schemas.microsoft.com/office/drawing/2014/main" id="{C90CDA3E-1880-4A63-B625-E59A0766B0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kumimoji="1" lang="ja-JP" altLang="en-US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E205D82C-95A1-431E-8E38-AA614A14CDCF}" type="slidenum">
              <a:rPr lang="ja-JP" altLang="en-US" smtClean="0"/>
              <a:pPr/>
              <a:t>15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699765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altLang="ja-JP" dirty="0"/>
              <a:t>7-2 </a:t>
            </a:r>
            <a:r>
              <a:rPr lang="ja-JP" altLang="en-US" dirty="0"/>
              <a:t>正規分布</a:t>
            </a:r>
          </a:p>
        </p:txBody>
      </p:sp>
      <p:sp>
        <p:nvSpPr>
          <p:cNvPr id="7" name="字幕 6">
            <a:extLst>
              <a:ext uri="{FF2B5EF4-FFF2-40B4-BE49-F238E27FC236}">
                <a16:creationId xmlns:a16="http://schemas.microsoft.com/office/drawing/2014/main" id="{C347F270-D951-4D4C-82FF-C29C04F4E2E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endParaRPr kumimoji="1" lang="ja-JP" altLang="en-US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55940FB6-D91C-4C45-82A6-6C3F63B50793}" type="slidenum">
              <a:rPr lang="ja-JP" altLang="en-US" smtClean="0"/>
              <a:pPr/>
              <a:t>16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943831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BF5511-63DC-4F42-A973-8D8A6943E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6795E90-9A60-4527-A92C-88CEE27CD6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正規分布を知る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平均と標準偏差から正規分布を作る（</a:t>
            </a:r>
            <a:r>
              <a:rPr lang="en-US" altLang="ja-JP" dirty="0"/>
              <a:t>Excel </a:t>
            </a:r>
            <a:r>
              <a:rPr lang="ja-JP" altLang="en-US" dirty="0"/>
              <a:t>を使用）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　　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D3CCFF1-C801-4C76-92D4-A676FD67B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00209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 dirty="0"/>
              <a:t>正規分布とは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b="1" dirty="0">
                <a:solidFill>
                  <a:srgbClr val="C00000"/>
                </a:solidFill>
              </a:rPr>
              <a:t>正規分布</a:t>
            </a:r>
            <a:r>
              <a:rPr lang="ja-JP" altLang="en-US" dirty="0"/>
              <a:t>は，</a:t>
            </a:r>
            <a:r>
              <a:rPr lang="ja-JP" altLang="en-US" b="1" dirty="0"/>
              <a:t>平均と標準偏差だけで頻度分布を考える</a:t>
            </a:r>
            <a:r>
              <a:rPr lang="ja-JP" altLang="en-US" dirty="0"/>
              <a:t>こと</a:t>
            </a: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55940FB6-D91C-4C45-82A6-6C3F63B50793}" type="slidenum">
              <a:rPr lang="ja-JP" altLang="en-US" smtClean="0"/>
              <a:pPr/>
              <a:t>18</a:t>
            </a:fld>
            <a:endParaRPr lang="ja-JP" altLang="en-US"/>
          </a:p>
        </p:txBody>
      </p:sp>
      <p:sp>
        <p:nvSpPr>
          <p:cNvPr id="6" name="上矢印 5"/>
          <p:cNvSpPr/>
          <p:nvPr/>
        </p:nvSpPr>
        <p:spPr>
          <a:xfrm>
            <a:off x="1886414" y="3012775"/>
            <a:ext cx="424543" cy="80554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135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7" name="上矢印 6"/>
          <p:cNvSpPr/>
          <p:nvPr/>
        </p:nvSpPr>
        <p:spPr>
          <a:xfrm flipV="1">
            <a:off x="1886414" y="4688988"/>
            <a:ext cx="424543" cy="69379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135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75587" y="3196256"/>
            <a:ext cx="1107996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ja-JP" altLang="en-US" sz="2400" dirty="0">
                <a:latin typeface="Arial" panose="020B0604020202020204" pitchFamily="34" charset="0"/>
                <a:ea typeface="メイリオ" panose="020B0604030504040204" pitchFamily="50" charset="-128"/>
              </a:rPr>
              <a:t>頻度大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54272" y="4688987"/>
            <a:ext cx="1107996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ja-JP" altLang="en-US" sz="2400" dirty="0">
                <a:latin typeface="Arial" panose="020B0604020202020204" pitchFamily="34" charset="0"/>
                <a:ea typeface="メイリオ" panose="020B0604030504040204" pitchFamily="50" charset="-128"/>
              </a:rPr>
              <a:t>頻度小</a:t>
            </a:r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1573" y="2817757"/>
            <a:ext cx="5673092" cy="3137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5366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 dirty="0"/>
              <a:t>コイン投げと正規分布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ja-JP" altLang="en-US" dirty="0"/>
              <a:t>コイン投げのシミュレーションで，頻度分布を作った．</a:t>
            </a:r>
            <a:endParaRPr lang="en-US" altLang="ja-JP" dirty="0"/>
          </a:p>
          <a:p>
            <a:r>
              <a:rPr lang="ja-JP" altLang="en-US" dirty="0"/>
              <a:t>コイン投げの回数を増やすと，頻度分布の形は，正規分布に近づく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55940FB6-D91C-4C45-82A6-6C3F63B50793}" type="slidenum">
              <a:rPr lang="ja-JP" altLang="en-US" smtClean="0"/>
              <a:pPr/>
              <a:t>19</a:t>
            </a:fld>
            <a:endParaRPr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53886" y="4862532"/>
            <a:ext cx="872355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altLang="ja-JP" sz="2400" dirty="0">
                <a:latin typeface="Arial" panose="020B0604020202020204" pitchFamily="34" charset="0"/>
                <a:ea typeface="メイリオ" panose="020B0604030504040204" pitchFamily="50" charset="-128"/>
              </a:rPr>
              <a:t>10 </a:t>
            </a:r>
            <a:r>
              <a:rPr kumimoji="1" lang="ja-JP" altLang="en-US" sz="2400" dirty="0">
                <a:latin typeface="Arial" panose="020B0604020202020204" pitchFamily="34" charset="0"/>
                <a:ea typeface="メイリオ" panose="020B0604030504040204" pitchFamily="50" charset="-128"/>
              </a:rPr>
              <a:t>回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155160" y="4874223"/>
            <a:ext cx="872355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en-US" altLang="ja-JP" sz="2400" dirty="0">
                <a:latin typeface="Arial" panose="020B0604020202020204" pitchFamily="34" charset="0"/>
                <a:ea typeface="メイリオ" panose="020B0604030504040204" pitchFamily="50" charset="-128"/>
              </a:rPr>
              <a:t>50 </a:t>
            </a:r>
            <a:r>
              <a:rPr kumimoji="1" lang="ja-JP" altLang="en-US" sz="2400" dirty="0">
                <a:latin typeface="Arial" panose="020B0604020202020204" pitchFamily="34" charset="0"/>
                <a:ea typeface="メイリオ" panose="020B0604030504040204" pitchFamily="50" charset="-128"/>
              </a:rPr>
              <a:t>回</a:t>
            </a: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551" y="3295651"/>
            <a:ext cx="2879309" cy="1537331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9346" y="3295652"/>
            <a:ext cx="2979210" cy="1533417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8556" y="3295651"/>
            <a:ext cx="2979212" cy="1533418"/>
          </a:xfrm>
          <a:prstGeom prst="rect">
            <a:avLst/>
          </a:prstGeom>
        </p:spPr>
      </p:pic>
      <p:sp>
        <p:nvSpPr>
          <p:cNvPr id="12" name="テキスト ボックス 11"/>
          <p:cNvSpPr txBox="1"/>
          <p:nvPr/>
        </p:nvSpPr>
        <p:spPr>
          <a:xfrm>
            <a:off x="7156434" y="4829069"/>
            <a:ext cx="1027845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en-US" altLang="ja-JP" sz="2400" dirty="0">
                <a:latin typeface="Arial" panose="020B0604020202020204" pitchFamily="34" charset="0"/>
                <a:ea typeface="メイリオ" panose="020B0604030504040204" pitchFamily="50" charset="-128"/>
              </a:rPr>
              <a:t>500 </a:t>
            </a:r>
            <a:r>
              <a:rPr kumimoji="1" lang="ja-JP" altLang="en-US" sz="2400" dirty="0">
                <a:latin typeface="Arial" panose="020B0604020202020204" pitchFamily="34" charset="0"/>
                <a:ea typeface="メイリオ" panose="020B0604030504040204" pitchFamily="50" charset="-128"/>
              </a:rPr>
              <a:t>回</a:t>
            </a:r>
          </a:p>
        </p:txBody>
      </p:sp>
    </p:spTree>
    <p:extLst>
      <p:ext uri="{BB962C8B-B14F-4D97-AF65-F5344CB8AC3E}">
        <p14:creationId xmlns:p14="http://schemas.microsoft.com/office/powerpoint/2010/main" val="1311169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altLang="ja-JP" dirty="0"/>
              <a:t>7-1 </a:t>
            </a:r>
            <a:r>
              <a:rPr lang="ja-JP" altLang="en-US" dirty="0"/>
              <a:t>分布</a:t>
            </a:r>
          </a:p>
        </p:txBody>
      </p:sp>
      <p:sp>
        <p:nvSpPr>
          <p:cNvPr id="7" name="字幕 6">
            <a:extLst>
              <a:ext uri="{FF2B5EF4-FFF2-40B4-BE49-F238E27FC236}">
                <a16:creationId xmlns:a16="http://schemas.microsoft.com/office/drawing/2014/main" id="{C347F270-D951-4D4C-82FF-C29C04F4E2E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endParaRPr kumimoji="1" lang="ja-JP" altLang="en-US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55940FB6-D91C-4C45-82A6-6C3F63B50793}" type="slidenum">
              <a:rPr lang="ja-JP" altLang="en-US" smtClean="0"/>
              <a:pPr/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848245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 dirty="0"/>
              <a:t>いまから行うこと</a:t>
            </a:r>
          </a:p>
        </p:txBody>
      </p:sp>
      <p:sp>
        <p:nvSpPr>
          <p:cNvPr id="11" name="コンテンツ プレースホルダー 10">
            <a:extLst>
              <a:ext uri="{FF2B5EF4-FFF2-40B4-BE49-F238E27FC236}">
                <a16:creationId xmlns:a16="http://schemas.microsoft.com/office/drawing/2014/main" id="{55D4DE00-C832-4A66-B465-DA7ECC1202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55940FB6-D91C-4C45-82A6-6C3F63B50793}" type="slidenum">
              <a:rPr lang="ja-JP" altLang="en-US" smtClean="0"/>
              <a:pPr/>
              <a:t>20</a:t>
            </a:fld>
            <a:endParaRPr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110929" y="1501203"/>
            <a:ext cx="2427268" cy="954107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ja-JP" altLang="en-US" sz="2800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平均</a:t>
            </a:r>
            <a:r>
              <a:rPr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　</a:t>
            </a:r>
            <a:r>
              <a:rPr lang="en-US" altLang="ja-JP" sz="2800" dirty="0">
                <a:latin typeface="Arial" panose="020B0604020202020204" pitchFamily="34" charset="0"/>
                <a:ea typeface="メイリオ" panose="020B0604030504040204" pitchFamily="50" charset="-128"/>
              </a:rPr>
              <a:t>	</a:t>
            </a:r>
            <a:r>
              <a:rPr lang="en-US" altLang="ja-JP" sz="2800" b="1" dirty="0">
                <a:latin typeface="Arial" panose="020B0604020202020204" pitchFamily="34" charset="0"/>
                <a:ea typeface="メイリオ" panose="020B0604030504040204" pitchFamily="50" charset="-128"/>
              </a:rPr>
              <a:t>300</a:t>
            </a:r>
          </a:p>
          <a:p>
            <a:r>
              <a:rPr lang="ja-JP" altLang="en-US" sz="2800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標準偏差　</a:t>
            </a:r>
            <a:r>
              <a:rPr lang="en-US" altLang="ja-JP" sz="2800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r>
              <a:rPr lang="en-US" altLang="ja-JP" sz="2800" b="1" dirty="0">
                <a:latin typeface="Arial" panose="020B0604020202020204" pitchFamily="34" charset="0"/>
                <a:ea typeface="メイリオ" panose="020B0604030504040204" pitchFamily="50" charset="-128"/>
              </a:rPr>
              <a:t>20</a:t>
            </a:r>
          </a:p>
        </p:txBody>
      </p:sp>
      <p:sp>
        <p:nvSpPr>
          <p:cNvPr id="3" name="下矢印 2"/>
          <p:cNvSpPr/>
          <p:nvPr/>
        </p:nvSpPr>
        <p:spPr>
          <a:xfrm>
            <a:off x="4174171" y="2464856"/>
            <a:ext cx="702326" cy="24049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280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99212" y="1611927"/>
            <a:ext cx="1980029" cy="52322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パラメータ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033512" y="2788633"/>
            <a:ext cx="7949227" cy="954107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altLang="ja-JP" sz="2800" dirty="0">
                <a:latin typeface="Arial" panose="020B0604020202020204" pitchFamily="34" charset="0"/>
                <a:ea typeface="メイリオ" panose="020B0604030504040204" pitchFamily="50" charset="-128"/>
              </a:rPr>
              <a:t>Excel </a:t>
            </a:r>
            <a:r>
              <a:rPr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の </a:t>
            </a:r>
            <a:r>
              <a:rPr lang="en-US" altLang="ja-JP" sz="2800" b="1" dirty="0" err="1">
                <a:latin typeface="Arial" panose="020B0604020202020204" pitchFamily="34" charset="0"/>
                <a:ea typeface="メイリオ" panose="020B0604030504040204" pitchFamily="50" charset="-128"/>
              </a:rPr>
              <a:t>NORM.DIST</a:t>
            </a:r>
            <a:r>
              <a:rPr lang="en-US" altLang="ja-JP" sz="2800" dirty="0"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r>
              <a:rPr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を使い，</a:t>
            </a:r>
            <a:r>
              <a:rPr lang="ja-JP" altLang="en-US" sz="2800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正規分布</a:t>
            </a:r>
            <a:r>
              <a:rPr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をプロット</a:t>
            </a:r>
            <a:endParaRPr lang="en-US" altLang="ja-JP" sz="2800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endParaRPr kumimoji="1" lang="ja-JP" altLang="en-US" sz="280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035800" y="1460618"/>
            <a:ext cx="2713150" cy="920955"/>
          </a:xfrm>
          <a:prstGeom prst="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280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9241" y="3428239"/>
            <a:ext cx="3757613" cy="2364581"/>
          </a:xfrm>
          <a:prstGeom prst="rect">
            <a:avLst/>
          </a:prstGeom>
        </p:spPr>
      </p:pic>
      <p:sp>
        <p:nvSpPr>
          <p:cNvPr id="16" name="上矢印 15"/>
          <p:cNvSpPr/>
          <p:nvPr/>
        </p:nvSpPr>
        <p:spPr>
          <a:xfrm>
            <a:off x="2354699" y="3543934"/>
            <a:ext cx="424543" cy="80554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135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19" name="上矢印 18"/>
          <p:cNvSpPr/>
          <p:nvPr/>
        </p:nvSpPr>
        <p:spPr>
          <a:xfrm flipV="1">
            <a:off x="2376055" y="4774995"/>
            <a:ext cx="424543" cy="69379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135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143913" y="3753722"/>
            <a:ext cx="1107996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ja-JP" altLang="en-US" sz="2400" dirty="0">
                <a:latin typeface="Arial" panose="020B0604020202020204" pitchFamily="34" charset="0"/>
                <a:ea typeface="メイリオ" panose="020B0604030504040204" pitchFamily="50" charset="-128"/>
              </a:rPr>
              <a:t>頻度大</a:t>
            </a: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143913" y="4774995"/>
            <a:ext cx="1107996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ja-JP" altLang="en-US" sz="2400" dirty="0">
                <a:latin typeface="Arial" panose="020B0604020202020204" pitchFamily="34" charset="0"/>
                <a:ea typeface="メイリオ" panose="020B0604030504040204" pitchFamily="50" charset="-128"/>
              </a:rPr>
              <a:t>頻度小</a:t>
            </a:r>
          </a:p>
        </p:txBody>
      </p:sp>
    </p:spTree>
    <p:extLst>
      <p:ext uri="{BB962C8B-B14F-4D97-AF65-F5344CB8AC3E}">
        <p14:creationId xmlns:p14="http://schemas.microsoft.com/office/powerpoint/2010/main" val="26702606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 dirty="0"/>
              <a:t>演習</a:t>
            </a:r>
          </a:p>
        </p:txBody>
      </p:sp>
      <p:sp>
        <p:nvSpPr>
          <p:cNvPr id="6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dirty="0"/>
              <a:t>次のように操作して，新しく空白のブックを作る</a:t>
            </a: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E205D82C-95A1-431E-8E38-AA614A14CDCF}" type="slidenum">
              <a:rPr lang="ja-JP" altLang="en-US" smtClean="0"/>
              <a:pPr/>
              <a:t>21</a:t>
            </a:fld>
            <a:endParaRPr lang="ja-JP" altLang="en-US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09" y="2468042"/>
            <a:ext cx="2772220" cy="1729362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3097" y="2167725"/>
            <a:ext cx="3030967" cy="2329477"/>
          </a:xfrm>
          <a:prstGeom prst="rect">
            <a:avLst/>
          </a:prstGeom>
        </p:spPr>
      </p:pic>
      <p:sp>
        <p:nvSpPr>
          <p:cNvPr id="8" name="正方形/長方形 7"/>
          <p:cNvSpPr/>
          <p:nvPr/>
        </p:nvSpPr>
        <p:spPr>
          <a:xfrm>
            <a:off x="6256159" y="2712401"/>
            <a:ext cx="1232421" cy="972181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ja-JP" altLang="en-US" sz="2800" dirty="0">
              <a:solidFill>
                <a:prstClr val="white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726833" y="4841006"/>
            <a:ext cx="2339102" cy="52322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空白のブック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08610" y="4667881"/>
            <a:ext cx="2698175" cy="954107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「</a:t>
            </a:r>
            <a:r>
              <a:rPr kumimoji="1" lang="ja-JP" altLang="en-US" sz="2800" b="1" dirty="0">
                <a:latin typeface="Arial" panose="020B0604020202020204" pitchFamily="34" charset="0"/>
                <a:ea typeface="メイリオ" panose="020B0604030504040204" pitchFamily="50" charset="-128"/>
              </a:rPr>
              <a:t>ファイル</a:t>
            </a:r>
            <a:r>
              <a:rPr kumimoji="1"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」を</a:t>
            </a:r>
            <a:endParaRPr kumimoji="1" lang="en-US" altLang="ja-JP" sz="2800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r>
              <a:rPr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クリック</a:t>
            </a:r>
            <a:endParaRPr kumimoji="1" lang="ja-JP" altLang="en-US" sz="280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018" y="2395783"/>
            <a:ext cx="611185" cy="326597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ja-JP" altLang="en-US" sz="2800" dirty="0">
              <a:solidFill>
                <a:prstClr val="white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12" name="右矢印 11"/>
          <p:cNvSpPr/>
          <p:nvPr/>
        </p:nvSpPr>
        <p:spPr>
          <a:xfrm>
            <a:off x="3040229" y="3253308"/>
            <a:ext cx="283062" cy="5904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280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pic>
        <p:nvPicPr>
          <p:cNvPr id="13" name="図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7099" y="2468041"/>
            <a:ext cx="2312936" cy="1917761"/>
          </a:xfrm>
          <a:prstGeom prst="rect">
            <a:avLst/>
          </a:prstGeom>
        </p:spPr>
      </p:pic>
      <p:sp>
        <p:nvSpPr>
          <p:cNvPr id="14" name="右矢印 13"/>
          <p:cNvSpPr/>
          <p:nvPr/>
        </p:nvSpPr>
        <p:spPr>
          <a:xfrm>
            <a:off x="5690035" y="3236682"/>
            <a:ext cx="283062" cy="5904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280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735958" y="4667881"/>
            <a:ext cx="1980029" cy="954107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「</a:t>
            </a:r>
            <a:r>
              <a:rPr lang="ja-JP" altLang="en-US" sz="2800" b="1" dirty="0">
                <a:latin typeface="Arial" panose="020B0604020202020204" pitchFamily="34" charset="0"/>
                <a:ea typeface="メイリオ" panose="020B0604030504040204" pitchFamily="50" charset="-128"/>
              </a:rPr>
              <a:t>新規</a:t>
            </a:r>
            <a:r>
              <a:rPr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」</a:t>
            </a:r>
            <a:endParaRPr lang="en-US" altLang="ja-JP" sz="2800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r>
              <a:rPr kumimoji="1"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をクリック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3348699" y="3074067"/>
            <a:ext cx="677611" cy="338341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ja-JP" altLang="en-US" sz="2800" dirty="0">
              <a:solidFill>
                <a:prstClr val="white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482960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>
            <a:extLst>
              <a:ext uri="{FF2B5EF4-FFF2-40B4-BE49-F238E27FC236}">
                <a16:creationId xmlns:a16="http://schemas.microsoft.com/office/drawing/2014/main" id="{B62151AB-1445-40B1-9B05-0A772894E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kumimoji="1" lang="ja-JP" altLang="en-US"/>
          </a:p>
        </p:txBody>
      </p:sp>
      <p:sp>
        <p:nvSpPr>
          <p:cNvPr id="12" name="コンテンツ プレースホルダー 1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dirty="0"/>
              <a:t>次のように値を書く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55940FB6-D91C-4C45-82A6-6C3F63B50793}" type="slidenum">
              <a:rPr lang="ja-JP" altLang="en-US" smtClean="0"/>
              <a:pPr/>
              <a:t>22</a:t>
            </a:fld>
            <a:endParaRPr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054376" y="4488002"/>
            <a:ext cx="3498073" cy="52322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en-US" altLang="ja-JP" sz="2800" dirty="0">
                <a:latin typeface="Arial" panose="020B0604020202020204" pitchFamily="34" charset="0"/>
                <a:ea typeface="メイリオ" panose="020B0604030504040204" pitchFamily="50" charset="-128"/>
              </a:rPr>
              <a:t>※ </a:t>
            </a:r>
            <a:r>
              <a:rPr kumimoji="1"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数値はすべて半角</a:t>
            </a: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372" y="1306158"/>
            <a:ext cx="8204154" cy="2721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77502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>
            <a:extLst>
              <a:ext uri="{FF2B5EF4-FFF2-40B4-BE49-F238E27FC236}">
                <a16:creationId xmlns:a16="http://schemas.microsoft.com/office/drawing/2014/main" id="{7434771D-CB41-452E-A727-17E304DBF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kumimoji="1" lang="ja-JP" altLang="en-US"/>
          </a:p>
        </p:txBody>
      </p:sp>
      <p:sp>
        <p:nvSpPr>
          <p:cNvPr id="12" name="コンテンツ プレースホルダー 1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ja-JP" dirty="0"/>
              <a:t>A</a:t>
            </a:r>
            <a:r>
              <a:rPr lang="ja-JP" altLang="en-US" dirty="0"/>
              <a:t>列に，次のように値を書き加える．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これは，あとで，正規分布を作るときに使う</a:t>
            </a:r>
          </a:p>
          <a:p>
            <a:endParaRPr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55940FB6-D91C-4C45-82A6-6C3F63B50793}" type="slidenum">
              <a:rPr lang="ja-JP" altLang="en-US" smtClean="0"/>
              <a:pPr/>
              <a:t>23</a:t>
            </a:fld>
            <a:endParaRPr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895171" y="3829430"/>
            <a:ext cx="3498073" cy="52322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en-US" altLang="ja-JP" sz="2800" dirty="0">
                <a:latin typeface="Arial" panose="020B0604020202020204" pitchFamily="34" charset="0"/>
                <a:ea typeface="メイリオ" panose="020B0604030504040204" pitchFamily="50" charset="-128"/>
              </a:rPr>
              <a:t>※ </a:t>
            </a:r>
            <a:r>
              <a:rPr kumimoji="1"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数値はすべて半角</a:t>
            </a: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756" y="1828270"/>
            <a:ext cx="3939046" cy="4854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4128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2"/>
          <p:cNvSpPr txBox="1">
            <a:spLocks/>
          </p:cNvSpPr>
          <p:nvPr/>
        </p:nvSpPr>
        <p:spPr>
          <a:xfrm>
            <a:off x="188996" y="1098959"/>
            <a:ext cx="8753475" cy="3879057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次のように</a:t>
            </a:r>
            <a:r>
              <a:rPr lang="ja-JP" altLang="en-US" b="1" u="sng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式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を書く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01949" y="1975893"/>
            <a:ext cx="6835717" cy="52322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en-US" altLang="ja-JP" sz="2800" b="1" dirty="0" err="1">
                <a:latin typeface="Arial" panose="020B0604020202020204" pitchFamily="34" charset="0"/>
                <a:ea typeface="メイリオ" panose="020B0604030504040204" pitchFamily="50" charset="-128"/>
              </a:rPr>
              <a:t>B4</a:t>
            </a:r>
            <a:r>
              <a:rPr kumimoji="1"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に式「</a:t>
            </a:r>
            <a:r>
              <a:rPr lang="en-US" altLang="ja-JP" sz="2800" dirty="0">
                <a:latin typeface="Arial" panose="020B0604020202020204" pitchFamily="34" charset="0"/>
                <a:ea typeface="メイリオ" panose="020B0604030504040204" pitchFamily="50" charset="-128"/>
              </a:rPr>
              <a:t>=</a:t>
            </a:r>
            <a:r>
              <a:rPr lang="en-US" altLang="ja-JP" sz="2800" b="1" dirty="0" err="1">
                <a:latin typeface="Arial" panose="020B0604020202020204" pitchFamily="34" charset="0"/>
                <a:ea typeface="メイリオ" panose="020B0604030504040204" pitchFamily="50" charset="-128"/>
              </a:rPr>
              <a:t>NORM.DIST</a:t>
            </a:r>
            <a:r>
              <a:rPr lang="en-US" altLang="ja-JP" sz="2800" dirty="0">
                <a:latin typeface="Arial" panose="020B0604020202020204" pitchFamily="34" charset="0"/>
                <a:ea typeface="メイリオ" panose="020B0604030504040204" pitchFamily="50" charset="-128"/>
              </a:rPr>
              <a:t>(</a:t>
            </a:r>
            <a:r>
              <a:rPr lang="en-US" altLang="ja-JP" sz="2800" b="1" dirty="0" err="1">
                <a:solidFill>
                  <a:srgbClr val="FF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A4,B$1,B$2,FALSE</a:t>
            </a:r>
            <a:r>
              <a:rPr lang="en-US" altLang="ja-JP" sz="2800" dirty="0">
                <a:latin typeface="Arial" panose="020B0604020202020204" pitchFamily="34" charset="0"/>
                <a:ea typeface="メイリオ" panose="020B0604030504040204" pitchFamily="50" charset="-128"/>
              </a:rPr>
              <a:t>)</a:t>
            </a:r>
            <a:r>
              <a:rPr kumimoji="1"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」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139611" y="1452673"/>
            <a:ext cx="1620957" cy="52322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平均と標準偏差から正規分布</a:t>
            </a:r>
            <a:endParaRPr kumimoji="1" lang="ja-JP" altLang="en-US" sz="280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883" y="2629664"/>
            <a:ext cx="4953810" cy="4140780"/>
          </a:xfrm>
          <a:prstGeom prst="rect">
            <a:avLst/>
          </a:prstGeom>
        </p:spPr>
      </p:pic>
      <p:sp>
        <p:nvSpPr>
          <p:cNvPr id="8" name="タイトル 7">
            <a:extLst>
              <a:ext uri="{FF2B5EF4-FFF2-40B4-BE49-F238E27FC236}">
                <a16:creationId xmlns:a16="http://schemas.microsoft.com/office/drawing/2014/main" id="{39717F65-2BCE-4A41-AB70-AB48E53BE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kumimoji="1" lang="ja-JP" altLang="en-US"/>
          </a:p>
        </p:txBody>
      </p:sp>
      <p:sp>
        <p:nvSpPr>
          <p:cNvPr id="10" name="スライド番号プレースホルダー 9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55940FB6-D91C-4C45-82A6-6C3F63B50793}" type="slidenum">
              <a:rPr lang="ja-JP" altLang="en-US" smtClean="0"/>
              <a:pPr/>
              <a:t>24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985015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2"/>
          <p:cNvSpPr txBox="1">
            <a:spLocks/>
          </p:cNvSpPr>
          <p:nvPr/>
        </p:nvSpPr>
        <p:spPr>
          <a:xfrm>
            <a:off x="188996" y="1017477"/>
            <a:ext cx="7624145" cy="3879057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b="1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B4</a:t>
            </a:r>
            <a:r>
              <a:rPr lang="en-US" altLang="ja-JP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の式を，</a:t>
            </a:r>
            <a:r>
              <a:rPr lang="en-US" altLang="ja-JP" b="1" dirty="0" err="1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B5</a:t>
            </a:r>
            <a:r>
              <a:rPr lang="ja-JP" altLang="en-US" b="1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から</a:t>
            </a:r>
            <a:r>
              <a:rPr lang="en-US" altLang="ja-JP" b="1" dirty="0" err="1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B14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に「</a:t>
            </a:r>
            <a:r>
              <a:rPr lang="ja-JP" altLang="en-US" b="1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コピー＆貼り付け」する</a:t>
            </a:r>
            <a:endParaRPr lang="en-US" altLang="ja-JP" dirty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　　右クリックメニューが便利</a:t>
            </a:r>
            <a:endParaRPr lang="en-US" altLang="ja-JP" dirty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7331" y="2464670"/>
            <a:ext cx="5005607" cy="4184076"/>
          </a:xfrm>
          <a:prstGeom prst="rect">
            <a:avLst/>
          </a:prstGeom>
        </p:spPr>
      </p:pic>
      <p:sp>
        <p:nvSpPr>
          <p:cNvPr id="8" name="タイトル 7">
            <a:extLst>
              <a:ext uri="{FF2B5EF4-FFF2-40B4-BE49-F238E27FC236}">
                <a16:creationId xmlns:a16="http://schemas.microsoft.com/office/drawing/2014/main" id="{9E684828-A61A-45B8-9E79-DAE47A2D4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55940FB6-D91C-4C45-82A6-6C3F63B50793}" type="slidenum">
              <a:rPr lang="ja-JP" altLang="en-US" smtClean="0"/>
              <a:pPr/>
              <a:t>25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773084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2"/>
          <p:cNvSpPr txBox="1">
            <a:spLocks/>
          </p:cNvSpPr>
          <p:nvPr/>
        </p:nvSpPr>
        <p:spPr>
          <a:xfrm>
            <a:off x="119487" y="1047494"/>
            <a:ext cx="8753475" cy="3879057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次の手順でグラフを作成する</a:t>
            </a:r>
            <a:endParaRPr lang="en-US" altLang="ja-JP" dirty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550" y="1956233"/>
            <a:ext cx="2118905" cy="2568369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69182" y="4640864"/>
            <a:ext cx="2475358" cy="954107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altLang="ja-JP" sz="2800" b="1" dirty="0" err="1">
                <a:latin typeface="Arial" panose="020B0604020202020204" pitchFamily="34" charset="0"/>
                <a:ea typeface="メイリオ" panose="020B0604030504040204" pitchFamily="50" charset="-128"/>
              </a:rPr>
              <a:t>A4</a:t>
            </a:r>
            <a:r>
              <a:rPr lang="ja-JP" altLang="en-US" sz="2800" b="1" dirty="0"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r>
              <a:rPr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から </a:t>
            </a:r>
            <a:r>
              <a:rPr lang="en-US" altLang="ja-JP" sz="2800" b="1" dirty="0" err="1">
                <a:latin typeface="Arial" panose="020B0604020202020204" pitchFamily="34" charset="0"/>
                <a:ea typeface="メイリオ" panose="020B0604030504040204" pitchFamily="50" charset="-128"/>
              </a:rPr>
              <a:t>B14</a:t>
            </a:r>
            <a:r>
              <a:rPr lang="en-US" altLang="ja-JP" sz="2800" dirty="0"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r>
              <a:rPr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を</a:t>
            </a:r>
            <a:endParaRPr lang="en-US" altLang="ja-JP" sz="2800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r>
              <a:rPr kumimoji="1" lang="ja-JP" altLang="en-US" sz="2800" b="1" dirty="0">
                <a:latin typeface="Arial" panose="020B0604020202020204" pitchFamily="34" charset="0"/>
                <a:ea typeface="メイリオ" panose="020B0604030504040204" pitchFamily="50" charset="-128"/>
              </a:rPr>
              <a:t>範囲選択</a:t>
            </a:r>
          </a:p>
        </p:txBody>
      </p:sp>
      <p:sp>
        <p:nvSpPr>
          <p:cNvPr id="8" name="右矢印 7"/>
          <p:cNvSpPr/>
          <p:nvPr/>
        </p:nvSpPr>
        <p:spPr>
          <a:xfrm>
            <a:off x="2418518" y="2990850"/>
            <a:ext cx="250371" cy="4822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280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67674" y="2255384"/>
            <a:ext cx="2464594" cy="1628775"/>
          </a:xfrm>
          <a:prstGeom prst="rect">
            <a:avLst/>
          </a:prstGeom>
        </p:spPr>
      </p:pic>
      <p:sp>
        <p:nvSpPr>
          <p:cNvPr id="10" name="正方形/長方形 9"/>
          <p:cNvSpPr/>
          <p:nvPr/>
        </p:nvSpPr>
        <p:spPr>
          <a:xfrm>
            <a:off x="3572403" y="2370365"/>
            <a:ext cx="518160" cy="297992"/>
          </a:xfrm>
          <a:prstGeom prst="rect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280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960926" y="4120645"/>
            <a:ext cx="2698175" cy="954107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「</a:t>
            </a:r>
            <a:r>
              <a:rPr kumimoji="1" lang="ja-JP" altLang="en-US" sz="2800" b="1" dirty="0">
                <a:latin typeface="Arial" panose="020B0604020202020204" pitchFamily="34" charset="0"/>
                <a:ea typeface="メイリオ" panose="020B0604030504040204" pitchFamily="50" charset="-128"/>
              </a:rPr>
              <a:t>挿入</a:t>
            </a:r>
            <a:r>
              <a:rPr kumimoji="1"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」タブを</a:t>
            </a:r>
            <a:endParaRPr kumimoji="1" lang="en-US" altLang="ja-JP" sz="2800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r>
              <a:rPr lang="ja-JP" altLang="en-US" sz="2800" b="1" dirty="0">
                <a:latin typeface="Arial" panose="020B0604020202020204" pitchFamily="34" charset="0"/>
                <a:ea typeface="メイリオ" panose="020B0604030504040204" pitchFamily="50" charset="-128"/>
              </a:rPr>
              <a:t>クリック</a:t>
            </a:r>
            <a:endParaRPr kumimoji="1" lang="ja-JP" altLang="en-US" sz="2800" b="1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pic>
        <p:nvPicPr>
          <p:cNvPr id="12" name="図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59635" y="1956233"/>
            <a:ext cx="3357047" cy="2164412"/>
          </a:xfrm>
          <a:prstGeom prst="rect">
            <a:avLst/>
          </a:prstGeom>
        </p:spPr>
      </p:pic>
      <p:sp>
        <p:nvSpPr>
          <p:cNvPr id="14" name="右矢印 13"/>
          <p:cNvSpPr/>
          <p:nvPr/>
        </p:nvSpPr>
        <p:spPr>
          <a:xfrm>
            <a:off x="5360941" y="2987023"/>
            <a:ext cx="250371" cy="4822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280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6819998" y="2781982"/>
            <a:ext cx="518160" cy="297992"/>
          </a:xfrm>
          <a:prstGeom prst="rect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280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338157" y="3171234"/>
            <a:ext cx="695756" cy="625159"/>
          </a:xfrm>
          <a:prstGeom prst="rect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280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5925356" y="4596598"/>
            <a:ext cx="3057247" cy="138499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ja-JP" altLang="en-US" sz="2800" b="1" dirty="0">
                <a:latin typeface="Arial" panose="020B0604020202020204" pitchFamily="34" charset="0"/>
                <a:ea typeface="メイリオ" panose="020B0604030504040204" pitchFamily="50" charset="-128"/>
              </a:rPr>
              <a:t>「散布図</a:t>
            </a:r>
            <a:r>
              <a:rPr lang="ja-JP" altLang="en-US" sz="2800" b="1" dirty="0">
                <a:latin typeface="Arial" panose="020B0604020202020204" pitchFamily="34" charset="0"/>
                <a:ea typeface="メイリオ" panose="020B0604030504040204" pitchFamily="50" charset="-128"/>
              </a:rPr>
              <a:t>（平滑線</a:t>
            </a:r>
            <a:endParaRPr lang="en-US" altLang="ja-JP" sz="2800" b="1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r>
              <a:rPr kumimoji="1" lang="ja-JP" altLang="en-US" sz="2800" b="1" dirty="0">
                <a:latin typeface="Arial" panose="020B0604020202020204" pitchFamily="34" charset="0"/>
                <a:ea typeface="メイリオ" panose="020B0604030504040204" pitchFamily="50" charset="-128"/>
              </a:rPr>
              <a:t>とマーカー」を</a:t>
            </a:r>
            <a:endParaRPr kumimoji="1" lang="en-US" altLang="ja-JP" sz="2800" b="1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r>
              <a:rPr kumimoji="1" lang="ja-JP" altLang="en-US" sz="2800" b="1" dirty="0">
                <a:latin typeface="Arial" panose="020B0604020202020204" pitchFamily="34" charset="0"/>
                <a:ea typeface="メイリオ" panose="020B0604030504040204" pitchFamily="50" charset="-128"/>
              </a:rPr>
              <a:t>選ぶ</a:t>
            </a:r>
            <a:endParaRPr kumimoji="1" lang="en-US" altLang="ja-JP" sz="2800" b="1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18" name="タイトル 17">
            <a:extLst>
              <a:ext uri="{FF2B5EF4-FFF2-40B4-BE49-F238E27FC236}">
                <a16:creationId xmlns:a16="http://schemas.microsoft.com/office/drawing/2014/main" id="{9D98EDE2-859F-43F3-97DC-3E67DFE26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55940FB6-D91C-4C45-82A6-6C3F63B50793}" type="slidenum">
              <a:rPr lang="ja-JP" altLang="en-US" smtClean="0"/>
              <a:pPr/>
              <a:t>26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910970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2"/>
          <p:cNvSpPr txBox="1">
            <a:spLocks/>
          </p:cNvSpPr>
          <p:nvPr/>
        </p:nvSpPr>
        <p:spPr>
          <a:xfrm>
            <a:off x="188996" y="1162333"/>
            <a:ext cx="8753475" cy="3879057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正規分布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がプロットされるので確認</a:t>
            </a:r>
            <a:endParaRPr lang="en-US" altLang="ja-JP" dirty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　</a:t>
            </a:r>
            <a:r>
              <a:rPr lang="en-US" altLang="ja-JP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※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　値や式はあとで使うので，消さないこと</a:t>
            </a:r>
            <a:endParaRPr lang="en-US" altLang="ja-JP" dirty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2617" y="2290763"/>
            <a:ext cx="5812588" cy="3657731"/>
          </a:xfrm>
          <a:prstGeom prst="rect">
            <a:avLst/>
          </a:prstGeom>
        </p:spPr>
      </p:pic>
      <p:sp>
        <p:nvSpPr>
          <p:cNvPr id="8" name="タイトル 7">
            <a:extLst>
              <a:ext uri="{FF2B5EF4-FFF2-40B4-BE49-F238E27FC236}">
                <a16:creationId xmlns:a16="http://schemas.microsoft.com/office/drawing/2014/main" id="{9ECB6CFD-94A9-4579-AD4B-04639ABBA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55940FB6-D91C-4C45-82A6-6C3F63B50793}" type="slidenum">
              <a:rPr lang="ja-JP" altLang="en-US" smtClean="0"/>
              <a:pPr/>
              <a:t>27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926298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 dirty="0"/>
              <a:t>正規分布の性質</a:t>
            </a:r>
          </a:p>
        </p:txBody>
      </p:sp>
      <p:sp>
        <p:nvSpPr>
          <p:cNvPr id="16" name="コンテンツ プレースホルダー 15">
            <a:extLst>
              <a:ext uri="{FF2B5EF4-FFF2-40B4-BE49-F238E27FC236}">
                <a16:creationId xmlns:a16="http://schemas.microsoft.com/office/drawing/2014/main" id="{DC1772DC-B3CC-491D-BD71-10E304AD0E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E205D82C-95A1-431E-8E38-AA614A14CDCF}" type="slidenum">
              <a:rPr lang="ja-JP" altLang="en-US" smtClean="0"/>
              <a:pPr/>
              <a:t>28</a:t>
            </a:fld>
            <a:endParaRPr lang="ja-JP" altLang="en-US"/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481263" y="906402"/>
            <a:ext cx="7377145" cy="92169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200" kern="1200">
                <a:solidFill>
                  <a:srgbClr val="FF0000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</a:lstStyle>
          <a:p>
            <a:r>
              <a:rPr lang="ja-JP" altLang="en-US" sz="2700" b="1" dirty="0">
                <a:solidFill>
                  <a:srgbClr val="C00000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平均</a:t>
            </a:r>
            <a:r>
              <a:rPr lang="ja-JP" altLang="en-US" sz="27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や</a:t>
            </a:r>
            <a:r>
              <a:rPr lang="ja-JP" altLang="en-US" sz="2700" b="1" dirty="0">
                <a:solidFill>
                  <a:srgbClr val="C00000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標準偏差</a:t>
            </a:r>
            <a:r>
              <a:rPr lang="ja-JP" altLang="en-US" sz="27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が変わっても、</a:t>
            </a:r>
            <a:r>
              <a:rPr lang="ja-JP" altLang="en-US" sz="2700" b="1" dirty="0">
                <a:solidFill>
                  <a:srgbClr val="C00000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正規分布</a:t>
            </a:r>
            <a:r>
              <a:rPr lang="ja-JP" altLang="en-US" sz="2700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の形は同じ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51086" y="3545969"/>
            <a:ext cx="3954929" cy="415498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ja-JP" altLang="en-US" sz="2100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平均</a:t>
            </a:r>
            <a:r>
              <a:rPr lang="ja-JP" altLang="en-US" sz="2100" dirty="0">
                <a:latin typeface="Arial" panose="020B0604020202020204" pitchFamily="34" charset="0"/>
                <a:ea typeface="メイリオ" panose="020B0604030504040204" pitchFamily="50" charset="-128"/>
              </a:rPr>
              <a:t>　１００，</a:t>
            </a:r>
            <a:r>
              <a:rPr lang="ja-JP" altLang="en-US" sz="2100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標準偏差　</a:t>
            </a:r>
            <a:r>
              <a:rPr lang="ja-JP" altLang="en-US" sz="2100" dirty="0">
                <a:latin typeface="Arial" panose="020B0604020202020204" pitchFamily="34" charset="0"/>
                <a:ea typeface="メイリオ" panose="020B0604030504040204" pitchFamily="50" charset="-128"/>
              </a:rPr>
              <a:t>２０</a:t>
            </a:r>
            <a:endParaRPr lang="en-US" altLang="ja-JP" sz="210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278" y="1867473"/>
            <a:ext cx="2982732" cy="1678496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6698" y="1867473"/>
            <a:ext cx="2982732" cy="1678496"/>
          </a:xfrm>
          <a:prstGeom prst="rect">
            <a:avLst/>
          </a:prstGeom>
        </p:spPr>
      </p:pic>
      <p:sp>
        <p:nvSpPr>
          <p:cNvPr id="9" name="テキスト ボックス 8"/>
          <p:cNvSpPr txBox="1"/>
          <p:nvPr/>
        </p:nvSpPr>
        <p:spPr>
          <a:xfrm>
            <a:off x="4678205" y="3573305"/>
            <a:ext cx="3954929" cy="415498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ja-JP" altLang="en-US" sz="2100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平均</a:t>
            </a:r>
            <a:r>
              <a:rPr lang="ja-JP" altLang="en-US" sz="2100" dirty="0">
                <a:latin typeface="Arial" panose="020B0604020202020204" pitchFamily="34" charset="0"/>
                <a:ea typeface="メイリオ" panose="020B0604030504040204" pitchFamily="50" charset="-128"/>
              </a:rPr>
              <a:t>　１００，</a:t>
            </a:r>
            <a:r>
              <a:rPr lang="ja-JP" altLang="en-US" sz="2100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標準偏差　</a:t>
            </a:r>
            <a:r>
              <a:rPr lang="ja-JP" altLang="en-US" sz="2100" b="1" dirty="0">
                <a:solidFill>
                  <a:srgbClr val="FF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５０</a:t>
            </a:r>
            <a:endParaRPr lang="en-US" altLang="ja-JP" sz="2100" b="1" dirty="0">
              <a:solidFill>
                <a:srgbClr val="FF0000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4278" y="3882811"/>
            <a:ext cx="3024566" cy="1702037"/>
          </a:xfrm>
          <a:prstGeom prst="rect">
            <a:avLst/>
          </a:prstGeom>
        </p:spPr>
      </p:pic>
      <p:sp>
        <p:nvSpPr>
          <p:cNvPr id="11" name="テキスト ボックス 10"/>
          <p:cNvSpPr txBox="1"/>
          <p:nvPr/>
        </p:nvSpPr>
        <p:spPr>
          <a:xfrm>
            <a:off x="481263" y="5679343"/>
            <a:ext cx="3954929" cy="415498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ja-JP" altLang="en-US" sz="2100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平均</a:t>
            </a:r>
            <a:r>
              <a:rPr lang="ja-JP" altLang="en-US" sz="2100" dirty="0">
                <a:latin typeface="Arial" panose="020B0604020202020204" pitchFamily="34" charset="0"/>
                <a:ea typeface="メイリオ" panose="020B0604030504040204" pitchFamily="50" charset="-128"/>
              </a:rPr>
              <a:t>　</a:t>
            </a:r>
            <a:r>
              <a:rPr lang="ja-JP" altLang="en-US" sz="2100" b="1" dirty="0">
                <a:solidFill>
                  <a:srgbClr val="FF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３００</a:t>
            </a:r>
            <a:r>
              <a:rPr lang="ja-JP" altLang="en-US" sz="2100" dirty="0">
                <a:latin typeface="Arial" panose="020B0604020202020204" pitchFamily="34" charset="0"/>
                <a:ea typeface="メイリオ" panose="020B0604030504040204" pitchFamily="50" charset="-128"/>
              </a:rPr>
              <a:t>，</a:t>
            </a:r>
            <a:r>
              <a:rPr lang="ja-JP" altLang="en-US" sz="2100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標準偏差　</a:t>
            </a:r>
            <a:r>
              <a:rPr lang="ja-JP" altLang="en-US" sz="2100" dirty="0">
                <a:latin typeface="Arial" panose="020B0604020202020204" pitchFamily="34" charset="0"/>
                <a:ea typeface="メイリオ" panose="020B0604030504040204" pitchFamily="50" charset="-128"/>
              </a:rPr>
              <a:t>２０</a:t>
            </a:r>
            <a:endParaRPr lang="en-US" altLang="ja-JP" sz="210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pic>
        <p:nvPicPr>
          <p:cNvPr id="12" name="図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96698" y="4047512"/>
            <a:ext cx="2899807" cy="1631831"/>
          </a:xfrm>
          <a:prstGeom prst="rect">
            <a:avLst/>
          </a:prstGeom>
        </p:spPr>
      </p:pic>
      <p:sp>
        <p:nvSpPr>
          <p:cNvPr id="13" name="テキスト ボックス 12"/>
          <p:cNvSpPr txBox="1"/>
          <p:nvPr/>
        </p:nvSpPr>
        <p:spPr>
          <a:xfrm>
            <a:off x="4609779" y="5679343"/>
            <a:ext cx="3954929" cy="415498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ja-JP" altLang="en-US" sz="2100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平均</a:t>
            </a:r>
            <a:r>
              <a:rPr lang="ja-JP" altLang="en-US" sz="2100" dirty="0">
                <a:latin typeface="Arial" panose="020B0604020202020204" pitchFamily="34" charset="0"/>
                <a:ea typeface="メイリオ" panose="020B0604030504040204" pitchFamily="50" charset="-128"/>
              </a:rPr>
              <a:t>　</a:t>
            </a:r>
            <a:r>
              <a:rPr lang="ja-JP" altLang="en-US" sz="2100" b="1" dirty="0">
                <a:solidFill>
                  <a:srgbClr val="FF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３００</a:t>
            </a:r>
            <a:r>
              <a:rPr lang="ja-JP" altLang="en-US" sz="2100" dirty="0">
                <a:latin typeface="Arial" panose="020B0604020202020204" pitchFamily="34" charset="0"/>
                <a:ea typeface="メイリオ" panose="020B0604030504040204" pitchFamily="50" charset="-128"/>
              </a:rPr>
              <a:t>，</a:t>
            </a:r>
            <a:r>
              <a:rPr lang="ja-JP" altLang="en-US" sz="2100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標準偏差　</a:t>
            </a:r>
            <a:r>
              <a:rPr lang="ja-JP" altLang="en-US" sz="2100" b="1" dirty="0">
                <a:solidFill>
                  <a:srgbClr val="FF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５０</a:t>
            </a:r>
            <a:endParaRPr lang="en-US" altLang="ja-JP" sz="2100" b="1" dirty="0">
              <a:solidFill>
                <a:srgbClr val="FF0000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5520584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 dirty="0"/>
              <a:t>正規分布とは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ja-JP" altLang="en-US" dirty="0"/>
              <a:t>正規分布とは，平均と標準偏差だけで頻度分布を考えること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（単純な分布）</a:t>
            </a:r>
            <a:endParaRPr lang="en-US" altLang="ja-JP" dirty="0"/>
          </a:p>
          <a:p>
            <a:r>
              <a:rPr lang="ja-JP" altLang="en-US" dirty="0"/>
              <a:t>正規分布では，平均値のところに頻度大の山ができる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55940FB6-D91C-4C45-82A6-6C3F63B50793}" type="slidenum">
              <a:rPr lang="ja-JP" altLang="en-US" smtClean="0"/>
              <a:pPr/>
              <a:t>29</a:t>
            </a:fld>
            <a:endParaRPr lang="ja-JP" altLang="en-US"/>
          </a:p>
        </p:txBody>
      </p:sp>
      <p:sp>
        <p:nvSpPr>
          <p:cNvPr id="6" name="上矢印 5"/>
          <p:cNvSpPr/>
          <p:nvPr/>
        </p:nvSpPr>
        <p:spPr>
          <a:xfrm>
            <a:off x="2088150" y="3072924"/>
            <a:ext cx="424543" cy="80554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135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7" name="上矢印 6"/>
          <p:cNvSpPr/>
          <p:nvPr/>
        </p:nvSpPr>
        <p:spPr>
          <a:xfrm flipV="1">
            <a:off x="2088150" y="4749136"/>
            <a:ext cx="424543" cy="69379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135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77322" y="3256405"/>
            <a:ext cx="1107996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ja-JP" altLang="en-US" sz="2400" dirty="0">
                <a:latin typeface="Arial" panose="020B0604020202020204" pitchFamily="34" charset="0"/>
                <a:ea typeface="メイリオ" panose="020B0604030504040204" pitchFamily="50" charset="-128"/>
              </a:rPr>
              <a:t>頻度大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856007" y="4749136"/>
            <a:ext cx="1107996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ja-JP" altLang="en-US" sz="2400" dirty="0">
                <a:latin typeface="Arial" panose="020B0604020202020204" pitchFamily="34" charset="0"/>
                <a:ea typeface="メイリオ" panose="020B0604030504040204" pitchFamily="50" charset="-128"/>
              </a:rPr>
              <a:t>頻度小</a:t>
            </a:r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4765" y="2825064"/>
            <a:ext cx="5673092" cy="3137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099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BF5511-63DC-4F42-A973-8D8A6943E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6795E90-9A60-4527-A92C-88CEE27CD6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コイン投げを５０回繰り返すと，表が何回で，裏が何回かのシミュレーション</a:t>
            </a:r>
            <a:endParaRPr kumimoji="1" lang="en-US" altLang="ja-JP" dirty="0"/>
          </a:p>
          <a:p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　　だいたい　２５　</a:t>
            </a: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　　シミュレーションの繰り返しで確認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D3CCFF1-C801-4C76-92D4-A676FD67B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50601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altLang="ja-JP" dirty="0"/>
              <a:t>7-3 </a:t>
            </a:r>
            <a:r>
              <a:rPr lang="ja-JP" altLang="en-US" dirty="0"/>
              <a:t>正規分布の活用例</a:t>
            </a:r>
          </a:p>
        </p:txBody>
      </p:sp>
      <p:sp>
        <p:nvSpPr>
          <p:cNvPr id="7" name="字幕 6">
            <a:extLst>
              <a:ext uri="{FF2B5EF4-FFF2-40B4-BE49-F238E27FC236}">
                <a16:creationId xmlns:a16="http://schemas.microsoft.com/office/drawing/2014/main" id="{3EAD2353-08EF-45B6-AF23-FA825B0CE7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endParaRPr kumimoji="1" lang="ja-JP" altLang="en-US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55940FB6-D91C-4C45-82A6-6C3F63B50793}" type="slidenum">
              <a:rPr lang="ja-JP" altLang="en-US" smtClean="0"/>
              <a:pPr/>
              <a:t>30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8933239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BF5511-63DC-4F42-A973-8D8A6943E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6795E90-9A60-4527-A92C-88CEE27CD6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平均と標準偏差から正規分布を作る（</a:t>
            </a:r>
            <a:r>
              <a:rPr lang="en-US" altLang="ja-JP" dirty="0"/>
              <a:t>Excel </a:t>
            </a:r>
            <a:r>
              <a:rPr lang="ja-JP" altLang="en-US" dirty="0"/>
              <a:t>を使用）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今度は「５０枚コインを投げたときの表の枚数」に合致するように，平均と標準偏差を設定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　　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D3CCFF1-C801-4C76-92D4-A676FD67B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601297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 dirty="0"/>
              <a:t>いまから行うこと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E205D82C-95A1-431E-8E38-AA614A14CDCF}" type="slidenum">
              <a:rPr lang="ja-JP" altLang="en-US" smtClean="0"/>
              <a:pPr/>
              <a:t>32</a:t>
            </a:fld>
            <a:endParaRPr lang="ja-JP" altLang="en-US"/>
          </a:p>
        </p:txBody>
      </p:sp>
      <p:sp>
        <p:nvSpPr>
          <p:cNvPr id="5" name="コンテンツ プレースホルダー 2"/>
          <p:cNvSpPr txBox="1">
            <a:spLocks/>
          </p:cNvSpPr>
          <p:nvPr/>
        </p:nvSpPr>
        <p:spPr>
          <a:xfrm>
            <a:off x="321845" y="1022048"/>
            <a:ext cx="8695406" cy="5210653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50</a:t>
            </a:r>
            <a:r>
              <a:rPr lang="en-US" altLang="ja-JP" b="1" dirty="0"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枚コインを投げる．表が出る確率は </a:t>
            </a:r>
            <a:r>
              <a:rPr lang="en-US" altLang="ja-JP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0.5</a:t>
            </a:r>
          </a:p>
          <a:p>
            <a:pPr marL="0" indent="0">
              <a:buNone/>
            </a:pPr>
            <a:r>
              <a:rPr lang="en-US" altLang="ja-JP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【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表が出る枚数の</a:t>
            </a:r>
            <a:r>
              <a:rPr lang="ja-JP" altLang="en-US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平均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と</a:t>
            </a:r>
            <a:r>
              <a:rPr lang="ja-JP" altLang="en-US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標準偏差</a:t>
            </a:r>
            <a:r>
              <a:rPr lang="en-US" altLang="ja-JP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】</a:t>
            </a:r>
            <a:endParaRPr lang="en-US" altLang="ja-JP" dirty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Arial" panose="020B0604020202020204" pitchFamily="34" charset="0"/>
                <a:ea typeface="メイリオ" panose="020B0604030504040204" pitchFamily="50" charset="-128"/>
              </a:rPr>
              <a:t>　</a:t>
            </a:r>
            <a:r>
              <a:rPr lang="ja-JP" altLang="en-US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平均</a:t>
            </a:r>
            <a:r>
              <a:rPr lang="ja-JP" altLang="en-US" dirty="0">
                <a:latin typeface="Arial" panose="020B0604020202020204" pitchFamily="34" charset="0"/>
                <a:ea typeface="メイリオ" panose="020B0604030504040204" pitchFamily="50" charset="-128"/>
              </a:rPr>
              <a:t> 　　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　</a:t>
            </a:r>
            <a:r>
              <a:rPr lang="en-US" altLang="ja-JP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25 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　　　</a:t>
            </a:r>
            <a:r>
              <a:rPr lang="en-US" altLang="ja-JP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= </a:t>
            </a:r>
            <a:r>
              <a:rPr lang="en-US" altLang="ja-JP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50</a:t>
            </a:r>
            <a:r>
              <a:rPr lang="en-US" altLang="ja-JP" dirty="0">
                <a:latin typeface="Arial" panose="020B0604020202020204" pitchFamily="34" charset="0"/>
                <a:ea typeface="メイリオ" panose="020B0604030504040204" pitchFamily="50" charset="-128"/>
              </a:rPr>
              <a:t> × </a:t>
            </a:r>
            <a:r>
              <a:rPr lang="en-US" altLang="ja-JP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0.5</a:t>
            </a:r>
          </a:p>
          <a:p>
            <a:pPr marL="0" indent="0">
              <a:buNone/>
            </a:pPr>
            <a:r>
              <a:rPr lang="en-US" altLang="ja-JP" dirty="0">
                <a:latin typeface="Arial" panose="020B0604020202020204" pitchFamily="34" charset="0"/>
                <a:ea typeface="メイリオ" panose="020B0604030504040204" pitchFamily="50" charset="-128"/>
              </a:rPr>
              <a:t>    </a:t>
            </a:r>
            <a:r>
              <a:rPr lang="ja-JP" altLang="en-US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標準偏差</a:t>
            </a:r>
            <a:r>
              <a:rPr lang="ja-JP" altLang="en-US" dirty="0">
                <a:latin typeface="Arial" panose="020B0604020202020204" pitchFamily="34" charset="0"/>
                <a:ea typeface="メイリオ" panose="020B0604030504040204" pitchFamily="50" charset="-128"/>
              </a:rPr>
              <a:t>　 </a:t>
            </a:r>
            <a:r>
              <a:rPr lang="en-US" altLang="ja-JP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3.535534  =</a:t>
            </a:r>
            <a:r>
              <a:rPr lang="en-US" altLang="ja-JP" dirty="0"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r>
              <a:rPr lang="en-US" altLang="ja-JP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50</a:t>
            </a:r>
            <a:r>
              <a:rPr lang="en-US" altLang="ja-JP" dirty="0"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r>
              <a:rPr lang="en-US" altLang="ja-JP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×</a:t>
            </a:r>
            <a:r>
              <a:rPr lang="en-US" altLang="ja-JP" dirty="0"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r>
              <a:rPr lang="en-US" altLang="ja-JP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0.5</a:t>
            </a:r>
            <a:r>
              <a:rPr lang="en-US" altLang="ja-JP" dirty="0">
                <a:latin typeface="Arial" panose="020B0604020202020204" pitchFamily="34" charset="0"/>
                <a:ea typeface="メイリオ" panose="020B0604030504040204" pitchFamily="50" charset="-128"/>
              </a:rPr>
              <a:t> × (1 – </a:t>
            </a:r>
            <a:r>
              <a:rPr lang="en-US" altLang="ja-JP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0.5</a:t>
            </a:r>
            <a:r>
              <a:rPr lang="en-US" altLang="ja-JP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) 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の平方根</a:t>
            </a:r>
            <a:endParaRPr lang="en-US" altLang="ja-JP" dirty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dirty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■　正規分布をプロット</a:t>
            </a:r>
            <a:endParaRPr lang="en-US" altLang="ja-JP" dirty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「表が </a:t>
            </a:r>
            <a:r>
              <a:rPr lang="en-US" altLang="ja-JP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30</a:t>
            </a:r>
            <a:r>
              <a:rPr lang="en-US" altLang="ja-JP" dirty="0"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枚以上になる</a:t>
            </a:r>
            <a:r>
              <a:rPr lang="ja-JP" altLang="en-US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確率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」は？</a:t>
            </a:r>
            <a:endParaRPr lang="en-US" altLang="ja-JP" dirty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「表が </a:t>
            </a:r>
            <a:r>
              <a:rPr lang="en-US" altLang="ja-JP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35</a:t>
            </a:r>
            <a:r>
              <a:rPr lang="en-US" altLang="ja-JP" dirty="0"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枚以上になる</a:t>
            </a:r>
            <a:r>
              <a:rPr lang="ja-JP" altLang="en-US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確率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」は？</a:t>
            </a:r>
            <a:endParaRPr lang="en-US" altLang="ja-JP" dirty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「表が</a:t>
            </a:r>
            <a:r>
              <a:rPr lang="ja-JP" altLang="en-US" dirty="0"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r>
              <a:rPr lang="en-US" altLang="ja-JP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40</a:t>
            </a:r>
            <a:r>
              <a:rPr lang="en-US" altLang="ja-JP" dirty="0"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枚以上になる</a:t>
            </a:r>
            <a:r>
              <a:rPr lang="ja-JP" altLang="en-US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確率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」は？</a:t>
            </a:r>
            <a:endParaRPr lang="en-US" altLang="ja-JP" dirty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2100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2100" b="1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7480417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>
            <a:extLst>
              <a:ext uri="{FF2B5EF4-FFF2-40B4-BE49-F238E27FC236}">
                <a16:creationId xmlns:a16="http://schemas.microsoft.com/office/drawing/2014/main" id="{2BE7A8CC-38C0-4448-8775-FEF4F205E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kumimoji="1" lang="ja-JP" altLang="en-US"/>
          </a:p>
        </p:txBody>
      </p:sp>
      <p:sp>
        <p:nvSpPr>
          <p:cNvPr id="12" name="コンテンツ プレースホルダー 1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ja-JP" dirty="0"/>
              <a:t>B1, B2 </a:t>
            </a:r>
            <a:r>
              <a:rPr lang="ja-JP" altLang="en-US" dirty="0"/>
              <a:t>を次のように</a:t>
            </a:r>
            <a:r>
              <a:rPr lang="ja-JP" altLang="en-US" b="1" dirty="0">
                <a:solidFill>
                  <a:srgbClr val="FF0000"/>
                </a:solidFill>
              </a:rPr>
              <a:t>書き替える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55940FB6-D91C-4C45-82A6-6C3F63B50793}" type="slidenum">
              <a:rPr lang="ja-JP" altLang="en-US" smtClean="0"/>
              <a:pPr/>
              <a:t>33</a:t>
            </a:fld>
            <a:endParaRPr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303565" y="5459775"/>
            <a:ext cx="3498073" cy="52322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en-US" altLang="ja-JP" sz="2800" dirty="0">
                <a:latin typeface="Arial" panose="020B0604020202020204" pitchFamily="34" charset="0"/>
                <a:ea typeface="メイリオ" panose="020B0604030504040204" pitchFamily="50" charset="-128"/>
              </a:rPr>
              <a:t>※ </a:t>
            </a:r>
            <a:r>
              <a:rPr kumimoji="1"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数値はすべて半角</a:t>
            </a: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283" y="2150980"/>
            <a:ext cx="7955714" cy="3066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61250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>
            <a:extLst>
              <a:ext uri="{FF2B5EF4-FFF2-40B4-BE49-F238E27FC236}">
                <a16:creationId xmlns:a16="http://schemas.microsoft.com/office/drawing/2014/main" id="{50C25756-5ABD-4CEE-A330-87F17EDE1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kumimoji="1" lang="ja-JP" altLang="en-US"/>
          </a:p>
        </p:txBody>
      </p:sp>
      <p:sp>
        <p:nvSpPr>
          <p:cNvPr id="12" name="コンテンツ プレースホルダー 1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ja-JP" dirty="0"/>
              <a:t>A4 </a:t>
            </a:r>
            <a:r>
              <a:rPr lang="ja-JP" altLang="en-US" dirty="0"/>
              <a:t>から </a:t>
            </a:r>
            <a:r>
              <a:rPr lang="en-US" altLang="ja-JP" dirty="0" err="1"/>
              <a:t>A14</a:t>
            </a:r>
            <a:r>
              <a:rPr lang="ja-JP" altLang="en-US" dirty="0"/>
              <a:t>を，次のように書き替える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55940FB6-D91C-4C45-82A6-6C3F63B50793}" type="slidenum">
              <a:rPr lang="ja-JP" altLang="en-US" smtClean="0"/>
              <a:pPr/>
              <a:t>34</a:t>
            </a:fld>
            <a:endParaRPr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189980" y="3920087"/>
            <a:ext cx="3498073" cy="52322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en-US" altLang="ja-JP" sz="2800" dirty="0">
                <a:latin typeface="Arial" panose="020B0604020202020204" pitchFamily="34" charset="0"/>
                <a:ea typeface="メイリオ" panose="020B0604030504040204" pitchFamily="50" charset="-128"/>
              </a:rPr>
              <a:t>※ </a:t>
            </a:r>
            <a:r>
              <a:rPr kumimoji="1"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数値はすべて半角</a:t>
            </a: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116" y="1589011"/>
            <a:ext cx="2569880" cy="5126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540518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8">
            <a:extLst>
              <a:ext uri="{FF2B5EF4-FFF2-40B4-BE49-F238E27FC236}">
                <a16:creationId xmlns:a16="http://schemas.microsoft.com/office/drawing/2014/main" id="{DA9474B9-5439-4390-8106-EEB1D5D97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ja-JP" altLang="en-US" dirty="0"/>
              <a:t>先ほど作成したグラフが自動で書き換わるので，確認する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55940FB6-D91C-4C45-82A6-6C3F63B50793}" type="slidenum">
              <a:rPr lang="ja-JP" altLang="en-US" smtClean="0"/>
              <a:pPr/>
              <a:t>35</a:t>
            </a:fld>
            <a:endParaRPr lang="ja-JP" altLang="en-US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968" y="2700608"/>
            <a:ext cx="6465682" cy="3930384"/>
          </a:xfrm>
          <a:prstGeom prst="rect">
            <a:avLst/>
          </a:prstGeom>
        </p:spPr>
      </p:pic>
      <p:sp>
        <p:nvSpPr>
          <p:cNvPr id="6" name="正方形/長方形 5"/>
          <p:cNvSpPr/>
          <p:nvPr/>
        </p:nvSpPr>
        <p:spPr>
          <a:xfrm>
            <a:off x="358805" y="1827312"/>
            <a:ext cx="7725192" cy="523220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r>
              <a:rPr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　</a:t>
            </a:r>
            <a:r>
              <a:rPr lang="en-US" altLang="ja-JP" sz="2800" dirty="0">
                <a:latin typeface="Arial" panose="020B0604020202020204" pitchFamily="34" charset="0"/>
                <a:ea typeface="メイリオ" panose="020B0604030504040204" pitchFamily="50" charset="-128"/>
              </a:rPr>
              <a:t>※</a:t>
            </a:r>
            <a:r>
              <a:rPr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　値や式はあとで使うので，</a:t>
            </a:r>
            <a:r>
              <a:rPr lang="ja-JP" altLang="en-US" sz="2800" b="1" dirty="0">
                <a:latin typeface="Arial" panose="020B0604020202020204" pitchFamily="34" charset="0"/>
                <a:ea typeface="メイリオ" panose="020B0604030504040204" pitchFamily="50" charset="-128"/>
              </a:rPr>
              <a:t>消さないこと</a:t>
            </a:r>
            <a:endParaRPr lang="en-US" altLang="ja-JP" sz="2800" b="1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2416257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494" y="2726743"/>
            <a:ext cx="4015085" cy="2372550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 dirty="0"/>
              <a:t>分布と確率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55940FB6-D91C-4C45-82A6-6C3F63B50793}" type="slidenum">
              <a:rPr lang="ja-JP" altLang="en-US" smtClean="0"/>
              <a:pPr/>
              <a:t>36</a:t>
            </a:fld>
            <a:endParaRPr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29951" y="972715"/>
            <a:ext cx="4677884" cy="138499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表が </a:t>
            </a:r>
            <a:r>
              <a:rPr kumimoji="1" lang="en-US" altLang="ja-JP" sz="2800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30</a:t>
            </a:r>
            <a:r>
              <a:rPr kumimoji="1" lang="en-US" altLang="ja-JP" sz="2800" dirty="0"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r>
              <a:rPr kumimoji="1"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枚</a:t>
            </a:r>
            <a:r>
              <a:rPr kumimoji="1" lang="ja-JP" altLang="en-US" sz="2800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以上</a:t>
            </a:r>
            <a:r>
              <a:rPr kumimoji="1"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になるのは：</a:t>
            </a:r>
            <a:endParaRPr kumimoji="1" lang="en-US" altLang="ja-JP" sz="2800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r>
              <a:rPr lang="ja-JP" altLang="en-US" sz="2800" b="1" dirty="0">
                <a:latin typeface="Arial" panose="020B0604020202020204" pitchFamily="34" charset="0"/>
                <a:ea typeface="メイリオ" panose="020B0604030504040204" pitchFamily="50" charset="-128"/>
              </a:rPr>
              <a:t>　　下の図の</a:t>
            </a:r>
            <a:r>
              <a:rPr lang="ja-JP" altLang="en-US" sz="2800" b="1" u="sng" dirty="0">
                <a:solidFill>
                  <a:srgbClr val="FF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赤のエリア</a:t>
            </a:r>
            <a:endParaRPr lang="en-US" altLang="ja-JP" sz="2800" b="1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r>
              <a:rPr lang="ja-JP" altLang="en-US" sz="2800" b="1" dirty="0">
                <a:latin typeface="Arial" panose="020B0604020202020204" pitchFamily="34" charset="0"/>
                <a:ea typeface="メイリオ" panose="020B0604030504040204" pitchFamily="50" charset="-128"/>
              </a:rPr>
              <a:t>　　全体を </a:t>
            </a:r>
            <a:r>
              <a:rPr lang="en-US" altLang="ja-JP" sz="2800" b="1" dirty="0">
                <a:latin typeface="Arial" panose="020B0604020202020204" pitchFamily="34" charset="0"/>
                <a:ea typeface="メイリオ" panose="020B0604030504040204" pitchFamily="50" charset="-128"/>
              </a:rPr>
              <a:t>1 </a:t>
            </a:r>
            <a:r>
              <a:rPr lang="ja-JP" altLang="en-US" sz="2800" b="1" dirty="0">
                <a:latin typeface="Arial" panose="020B0604020202020204" pitchFamily="34" charset="0"/>
                <a:ea typeface="メイリオ" panose="020B0604030504040204" pitchFamily="50" charset="-128"/>
              </a:rPr>
              <a:t>として </a:t>
            </a:r>
            <a:r>
              <a:rPr lang="en-US" altLang="ja-JP" sz="2800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0.07865</a:t>
            </a:r>
            <a:endParaRPr kumimoji="1" lang="ja-JP" altLang="en-US" sz="2800" b="1" dirty="0">
              <a:solidFill>
                <a:srgbClr val="C00000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550653" y="1807777"/>
            <a:ext cx="3321743" cy="52322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altLang="ja-JP" sz="2800" b="1" u="sng" dirty="0">
                <a:latin typeface="Arial" panose="020B0604020202020204" pitchFamily="34" charset="0"/>
                <a:ea typeface="メイリオ" panose="020B0604030504040204" pitchFamily="50" charset="-128"/>
              </a:rPr>
              <a:t>8 </a:t>
            </a:r>
            <a:r>
              <a:rPr lang="ja-JP" altLang="en-US" sz="2800" b="1" u="sng" dirty="0">
                <a:latin typeface="Arial" panose="020B0604020202020204" pitchFamily="34" charset="0"/>
                <a:ea typeface="メイリオ" panose="020B0604030504040204" pitchFamily="50" charset="-128"/>
              </a:rPr>
              <a:t>パーセントくらい</a:t>
            </a:r>
            <a:endParaRPr lang="en-US" altLang="ja-JP" sz="2800" b="1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cxnSp>
        <p:nvCxnSpPr>
          <p:cNvPr id="9" name="直線コネクタ 8"/>
          <p:cNvCxnSpPr/>
          <p:nvPr/>
        </p:nvCxnSpPr>
        <p:spPr>
          <a:xfrm>
            <a:off x="3153284" y="2687166"/>
            <a:ext cx="10861" cy="254309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/>
          <p:cNvSpPr/>
          <p:nvPr/>
        </p:nvSpPr>
        <p:spPr>
          <a:xfrm>
            <a:off x="3153284" y="2861847"/>
            <a:ext cx="1342120" cy="1936614"/>
          </a:xfrm>
          <a:prstGeom prst="rect">
            <a:avLst/>
          </a:prstGeom>
          <a:solidFill>
            <a:srgbClr val="FF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135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896460" y="5266952"/>
            <a:ext cx="457176" cy="415498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altLang="ja-JP" sz="2100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30</a:t>
            </a:r>
          </a:p>
        </p:txBody>
      </p:sp>
    </p:spTree>
    <p:extLst>
      <p:ext uri="{BB962C8B-B14F-4D97-AF65-F5344CB8AC3E}">
        <p14:creationId xmlns:p14="http://schemas.microsoft.com/office/powerpoint/2010/main" val="166104375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563" y="2570506"/>
            <a:ext cx="4015085" cy="2372550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 dirty="0"/>
              <a:t>分布と確率　その②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55940FB6-D91C-4C45-82A6-6C3F63B50793}" type="slidenum">
              <a:rPr lang="ja-JP" altLang="en-US" smtClean="0"/>
              <a:pPr/>
              <a:t>37</a:t>
            </a:fld>
            <a:endParaRPr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63921" y="981264"/>
            <a:ext cx="4677884" cy="138499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表が </a:t>
            </a:r>
            <a:r>
              <a:rPr kumimoji="1" lang="en-US" altLang="ja-JP" sz="2800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35</a:t>
            </a:r>
            <a:r>
              <a:rPr kumimoji="1" lang="en-US" altLang="ja-JP" sz="2800" dirty="0"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r>
              <a:rPr kumimoji="1"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枚</a:t>
            </a:r>
            <a:r>
              <a:rPr kumimoji="1" lang="ja-JP" altLang="en-US" sz="2800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以上</a:t>
            </a:r>
            <a:r>
              <a:rPr kumimoji="1"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になるのは：</a:t>
            </a:r>
            <a:endParaRPr kumimoji="1" lang="en-US" altLang="ja-JP" sz="2800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r>
              <a:rPr lang="ja-JP" altLang="en-US" sz="2800" b="1" dirty="0">
                <a:latin typeface="Arial" panose="020B0604020202020204" pitchFamily="34" charset="0"/>
                <a:ea typeface="メイリオ" panose="020B0604030504040204" pitchFamily="50" charset="-128"/>
              </a:rPr>
              <a:t>　　下の図の</a:t>
            </a:r>
            <a:r>
              <a:rPr lang="ja-JP" altLang="en-US" sz="2800" b="1" u="sng" dirty="0">
                <a:solidFill>
                  <a:srgbClr val="FF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赤のエリア</a:t>
            </a:r>
            <a:endParaRPr lang="en-US" altLang="ja-JP" sz="2800" b="1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r>
              <a:rPr lang="ja-JP" altLang="en-US" sz="2800" b="1" dirty="0">
                <a:latin typeface="Arial" panose="020B0604020202020204" pitchFamily="34" charset="0"/>
                <a:ea typeface="メイリオ" panose="020B0604030504040204" pitchFamily="50" charset="-128"/>
              </a:rPr>
              <a:t>　　全体を </a:t>
            </a:r>
            <a:r>
              <a:rPr lang="en-US" altLang="ja-JP" sz="2800" b="1" dirty="0">
                <a:latin typeface="Arial" panose="020B0604020202020204" pitchFamily="34" charset="0"/>
                <a:ea typeface="メイリオ" panose="020B0604030504040204" pitchFamily="50" charset="-128"/>
              </a:rPr>
              <a:t>1 </a:t>
            </a:r>
            <a:r>
              <a:rPr lang="ja-JP" altLang="en-US" sz="2800" b="1" dirty="0">
                <a:latin typeface="Arial" panose="020B0604020202020204" pitchFamily="34" charset="0"/>
                <a:ea typeface="メイリオ" panose="020B0604030504040204" pitchFamily="50" charset="-128"/>
              </a:rPr>
              <a:t>として </a:t>
            </a:r>
            <a:r>
              <a:rPr lang="en-US" altLang="ja-JP" sz="2800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0.00234</a:t>
            </a:r>
            <a:endParaRPr kumimoji="1" lang="ja-JP" altLang="en-US" sz="2800" b="1" dirty="0">
              <a:solidFill>
                <a:srgbClr val="C00000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341805" y="1843039"/>
            <a:ext cx="3600666" cy="52322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altLang="ja-JP" sz="2800" b="1" u="sng" dirty="0">
                <a:latin typeface="Arial" panose="020B0604020202020204" pitchFamily="34" charset="0"/>
                <a:ea typeface="メイリオ" panose="020B0604030504040204" pitchFamily="50" charset="-128"/>
              </a:rPr>
              <a:t>0.2 </a:t>
            </a:r>
            <a:r>
              <a:rPr lang="ja-JP" altLang="en-US" sz="2800" b="1" u="sng" dirty="0">
                <a:latin typeface="Arial" panose="020B0604020202020204" pitchFamily="34" charset="0"/>
                <a:ea typeface="メイリオ" panose="020B0604030504040204" pitchFamily="50" charset="-128"/>
              </a:rPr>
              <a:t>パーセントくらい</a:t>
            </a:r>
            <a:endParaRPr lang="en-US" altLang="ja-JP" sz="2800" b="1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cxnSp>
        <p:nvCxnSpPr>
          <p:cNvPr id="9" name="直線コネクタ 8"/>
          <p:cNvCxnSpPr/>
          <p:nvPr/>
        </p:nvCxnSpPr>
        <p:spPr>
          <a:xfrm>
            <a:off x="3559959" y="2567619"/>
            <a:ext cx="10861" cy="254309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/>
          <p:cNvSpPr/>
          <p:nvPr/>
        </p:nvSpPr>
        <p:spPr>
          <a:xfrm>
            <a:off x="3570820" y="2705610"/>
            <a:ext cx="996653" cy="1936614"/>
          </a:xfrm>
          <a:prstGeom prst="rect">
            <a:avLst/>
          </a:prstGeom>
          <a:solidFill>
            <a:srgbClr val="FF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135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335618" y="5110715"/>
            <a:ext cx="457176" cy="415498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altLang="ja-JP" sz="2100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35</a:t>
            </a:r>
          </a:p>
        </p:txBody>
      </p:sp>
    </p:spTree>
    <p:extLst>
      <p:ext uri="{BB962C8B-B14F-4D97-AF65-F5344CB8AC3E}">
        <p14:creationId xmlns:p14="http://schemas.microsoft.com/office/powerpoint/2010/main" val="329301133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065" y="2699078"/>
            <a:ext cx="4015085" cy="2372550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 dirty="0"/>
              <a:t>分布と確率　その③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55940FB6-D91C-4C45-82A6-6C3F63B50793}" type="slidenum">
              <a:rPr lang="ja-JP" altLang="en-US" smtClean="0"/>
              <a:pPr/>
              <a:t>38</a:t>
            </a:fld>
            <a:endParaRPr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21845" y="879668"/>
            <a:ext cx="4860626" cy="138499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表が </a:t>
            </a:r>
            <a:r>
              <a:rPr lang="en-US" altLang="ja-JP" sz="2800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4</a:t>
            </a:r>
            <a:r>
              <a:rPr kumimoji="1" lang="en-US" altLang="ja-JP" sz="2800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0</a:t>
            </a:r>
            <a:r>
              <a:rPr kumimoji="1" lang="en-US" altLang="ja-JP" sz="2800" dirty="0"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r>
              <a:rPr kumimoji="1"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枚</a:t>
            </a:r>
            <a:r>
              <a:rPr kumimoji="1" lang="ja-JP" altLang="en-US" sz="2800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以上</a:t>
            </a:r>
            <a:r>
              <a:rPr kumimoji="1"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になるのは：</a:t>
            </a:r>
            <a:endParaRPr kumimoji="1" lang="en-US" altLang="ja-JP" sz="2800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r>
              <a:rPr lang="ja-JP" altLang="en-US" sz="2800" b="1" dirty="0">
                <a:latin typeface="Arial" panose="020B0604020202020204" pitchFamily="34" charset="0"/>
                <a:ea typeface="メイリオ" panose="020B0604030504040204" pitchFamily="50" charset="-128"/>
              </a:rPr>
              <a:t>　　下の図の</a:t>
            </a:r>
            <a:r>
              <a:rPr lang="ja-JP" altLang="en-US" sz="2800" b="1" u="sng" dirty="0">
                <a:solidFill>
                  <a:srgbClr val="FF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赤のエリア</a:t>
            </a:r>
            <a:endParaRPr lang="en-US" altLang="ja-JP" sz="2800" b="1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r>
              <a:rPr lang="ja-JP" altLang="en-US" sz="2800" b="1" dirty="0">
                <a:latin typeface="Arial" panose="020B0604020202020204" pitchFamily="34" charset="0"/>
                <a:ea typeface="メイリオ" panose="020B0604030504040204" pitchFamily="50" charset="-128"/>
              </a:rPr>
              <a:t>　　全体を </a:t>
            </a:r>
            <a:r>
              <a:rPr lang="en-US" altLang="ja-JP" sz="2800" b="1" dirty="0">
                <a:latin typeface="Arial" panose="020B0604020202020204" pitchFamily="34" charset="0"/>
                <a:ea typeface="メイリオ" panose="020B0604030504040204" pitchFamily="50" charset="-128"/>
              </a:rPr>
              <a:t>1 </a:t>
            </a:r>
            <a:r>
              <a:rPr lang="ja-JP" altLang="en-US" sz="2800" b="1" dirty="0">
                <a:latin typeface="Arial" panose="020B0604020202020204" pitchFamily="34" charset="0"/>
                <a:ea typeface="メイリオ" panose="020B0604030504040204" pitchFamily="50" charset="-128"/>
              </a:rPr>
              <a:t>として </a:t>
            </a:r>
            <a:r>
              <a:rPr lang="en-US" altLang="ja-JP" sz="2800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0.000011</a:t>
            </a:r>
            <a:endParaRPr kumimoji="1" lang="ja-JP" altLang="en-US" sz="2800" b="1" dirty="0">
              <a:solidFill>
                <a:srgbClr val="C00000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901996" y="2310962"/>
            <a:ext cx="3966150" cy="52322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altLang="ja-JP" sz="2800" b="1" u="sng" dirty="0">
                <a:latin typeface="Arial" panose="020B0604020202020204" pitchFamily="34" charset="0"/>
                <a:ea typeface="メイリオ" panose="020B0604030504040204" pitchFamily="50" charset="-128"/>
              </a:rPr>
              <a:t>0.001 </a:t>
            </a:r>
            <a:r>
              <a:rPr lang="ja-JP" altLang="en-US" sz="2800" b="1" u="sng" dirty="0">
                <a:latin typeface="Arial" panose="020B0604020202020204" pitchFamily="34" charset="0"/>
                <a:ea typeface="メイリオ" panose="020B0604030504040204" pitchFamily="50" charset="-128"/>
              </a:rPr>
              <a:t>パーセントくらい</a:t>
            </a:r>
            <a:endParaRPr lang="en-US" altLang="ja-JP" sz="2800" b="1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cxnSp>
        <p:nvCxnSpPr>
          <p:cNvPr id="9" name="直線コネクタ 8"/>
          <p:cNvCxnSpPr/>
          <p:nvPr/>
        </p:nvCxnSpPr>
        <p:spPr>
          <a:xfrm>
            <a:off x="3540668" y="2653833"/>
            <a:ext cx="10861" cy="254309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/>
          <p:cNvSpPr/>
          <p:nvPr/>
        </p:nvSpPr>
        <p:spPr>
          <a:xfrm>
            <a:off x="3540667" y="2834182"/>
            <a:ext cx="686307" cy="1936614"/>
          </a:xfrm>
          <a:prstGeom prst="rect">
            <a:avLst/>
          </a:prstGeom>
          <a:solidFill>
            <a:srgbClr val="FF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135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321757" y="5170601"/>
            <a:ext cx="457176" cy="415498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altLang="ja-JP" sz="2100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40</a:t>
            </a:r>
          </a:p>
        </p:txBody>
      </p:sp>
    </p:spTree>
    <p:extLst>
      <p:ext uri="{BB962C8B-B14F-4D97-AF65-F5344CB8AC3E}">
        <p14:creationId xmlns:p14="http://schemas.microsoft.com/office/powerpoint/2010/main" val="13661181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8">
            <a:extLst>
              <a:ext uri="{FF2B5EF4-FFF2-40B4-BE49-F238E27FC236}">
                <a16:creationId xmlns:a16="http://schemas.microsoft.com/office/drawing/2014/main" id="{F75BE12E-A7E7-4C72-812C-68EA6E3C9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kumimoji="1" lang="ja-JP" altLang="en-US"/>
          </a:p>
        </p:txBody>
      </p:sp>
      <p:sp>
        <p:nvSpPr>
          <p:cNvPr id="12" name="コンテンツ プレースホルダー 11"/>
          <p:cNvSpPr>
            <a:spLocks noGrp="1"/>
          </p:cNvSpPr>
          <p:nvPr>
            <p:ph idx="1"/>
          </p:nvPr>
        </p:nvSpPr>
        <p:spPr>
          <a:xfrm>
            <a:off x="321845" y="846253"/>
            <a:ext cx="8461208" cy="5333166"/>
          </a:xfrm>
        </p:spPr>
        <p:txBody>
          <a:bodyPr>
            <a:noAutofit/>
          </a:bodyPr>
          <a:lstStyle/>
          <a:p>
            <a:r>
              <a:rPr lang="en-US" altLang="ja-JP" dirty="0" err="1"/>
              <a:t>C4</a:t>
            </a:r>
            <a:r>
              <a:rPr lang="ja-JP" altLang="en-US" dirty="0"/>
              <a:t> に式を書く</a:t>
            </a:r>
          </a:p>
          <a:p>
            <a:endParaRPr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55940FB6-D91C-4C45-82A6-6C3F63B50793}" type="slidenum">
              <a:rPr lang="ja-JP" altLang="en-US" smtClean="0"/>
              <a:pPr/>
              <a:t>39</a:t>
            </a:fld>
            <a:endParaRPr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197119" y="6095564"/>
            <a:ext cx="3498073" cy="52322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en-US" altLang="ja-JP" sz="2800" dirty="0">
                <a:latin typeface="Arial" panose="020B0604020202020204" pitchFamily="34" charset="0"/>
                <a:ea typeface="メイリオ" panose="020B0604030504040204" pitchFamily="50" charset="-128"/>
              </a:rPr>
              <a:t>※ </a:t>
            </a:r>
            <a:r>
              <a:rPr kumimoji="1"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数値はすべて半角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29116" y="1853598"/>
            <a:ext cx="6735755" cy="52322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altLang="ja-JP" sz="2800" b="1" dirty="0" err="1">
                <a:latin typeface="Arial" panose="020B0604020202020204" pitchFamily="34" charset="0"/>
                <a:ea typeface="メイリオ" panose="020B0604030504040204" pitchFamily="50" charset="-128"/>
              </a:rPr>
              <a:t>C</a:t>
            </a:r>
            <a:r>
              <a:rPr kumimoji="1" lang="en-US" altLang="ja-JP" sz="2800" b="1" dirty="0" err="1">
                <a:latin typeface="Arial" panose="020B0604020202020204" pitchFamily="34" charset="0"/>
                <a:ea typeface="メイリオ" panose="020B0604030504040204" pitchFamily="50" charset="-128"/>
              </a:rPr>
              <a:t>4</a:t>
            </a:r>
            <a:r>
              <a:rPr kumimoji="1"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に式「</a:t>
            </a:r>
            <a:r>
              <a:rPr lang="en-US" altLang="ja-JP" sz="2800" dirty="0">
                <a:latin typeface="Arial" panose="020B0604020202020204" pitchFamily="34" charset="0"/>
                <a:ea typeface="メイリオ" panose="020B0604030504040204" pitchFamily="50" charset="-128"/>
              </a:rPr>
              <a:t>=</a:t>
            </a:r>
            <a:r>
              <a:rPr lang="en-US" altLang="ja-JP" sz="2800" b="1" dirty="0" err="1">
                <a:latin typeface="Arial" panose="020B0604020202020204" pitchFamily="34" charset="0"/>
                <a:ea typeface="メイリオ" panose="020B0604030504040204" pitchFamily="50" charset="-128"/>
              </a:rPr>
              <a:t>NORM.DIST</a:t>
            </a:r>
            <a:r>
              <a:rPr lang="en-US" altLang="ja-JP" sz="2800" dirty="0">
                <a:latin typeface="Arial" panose="020B0604020202020204" pitchFamily="34" charset="0"/>
                <a:ea typeface="メイリオ" panose="020B0604030504040204" pitchFamily="50" charset="-128"/>
              </a:rPr>
              <a:t>(</a:t>
            </a:r>
            <a:r>
              <a:rPr lang="en-US" altLang="ja-JP" sz="2800" b="1" dirty="0" err="1">
                <a:solidFill>
                  <a:srgbClr val="FF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A4,B$1,B$2,TRUE</a:t>
            </a:r>
            <a:r>
              <a:rPr lang="en-US" altLang="ja-JP" sz="2800" dirty="0">
                <a:latin typeface="Arial" panose="020B0604020202020204" pitchFamily="34" charset="0"/>
                <a:ea typeface="メイリオ" panose="020B0604030504040204" pitchFamily="50" charset="-128"/>
              </a:rPr>
              <a:t>)</a:t>
            </a:r>
            <a:r>
              <a:rPr kumimoji="1"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」</a:t>
            </a: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527" y="3344252"/>
            <a:ext cx="6204543" cy="2481818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0AE9146-B477-4514-8F0E-BF95C7017031}"/>
              </a:ext>
            </a:extLst>
          </p:cNvPr>
          <p:cNvSpPr txBox="1"/>
          <p:nvPr/>
        </p:nvSpPr>
        <p:spPr>
          <a:xfrm>
            <a:off x="1098969" y="2551538"/>
            <a:ext cx="3473031" cy="52322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今度は「</a:t>
            </a:r>
            <a:r>
              <a:rPr kumimoji="1" lang="en-US" altLang="ja-JP" sz="2800" b="1" dirty="0">
                <a:latin typeface="Arial" panose="020B0604020202020204" pitchFamily="34" charset="0"/>
                <a:ea typeface="メイリオ" panose="020B0604030504040204" pitchFamily="50" charset="-128"/>
              </a:rPr>
              <a:t>TRUE</a:t>
            </a:r>
            <a:r>
              <a:rPr kumimoji="1"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」．</a:t>
            </a:r>
            <a:r>
              <a:rPr kumimoji="1" lang="en-US" altLang="ja-JP" sz="2800" dirty="0">
                <a:latin typeface="Arial" panose="020B0604020202020204" pitchFamily="34" charset="0"/>
                <a:ea typeface="メイリオ" panose="020B0604030504040204" pitchFamily="50" charset="-128"/>
              </a:rPr>
              <a:t>FALSE</a:t>
            </a:r>
            <a:r>
              <a:rPr kumimoji="1"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との違いは今から確認</a:t>
            </a:r>
          </a:p>
        </p:txBody>
      </p:sp>
    </p:spTree>
    <p:extLst>
      <p:ext uri="{BB962C8B-B14F-4D97-AF65-F5344CB8AC3E}">
        <p14:creationId xmlns:p14="http://schemas.microsoft.com/office/powerpoint/2010/main" val="2969629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ja-JP" dirty="0"/>
              <a:t>Excel </a:t>
            </a:r>
            <a:r>
              <a:rPr lang="ja-JP" altLang="en-US" dirty="0"/>
              <a:t>の乱数　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ja-JP" dirty="0"/>
              <a:t>=RAND()					</a:t>
            </a:r>
          </a:p>
          <a:p>
            <a:pPr marL="0" indent="0">
              <a:buNone/>
            </a:pPr>
            <a:r>
              <a:rPr lang="ja-JP" altLang="en-US" dirty="0"/>
              <a:t>　　</a:t>
            </a:r>
            <a:r>
              <a:rPr lang="en-US" altLang="ja-JP" dirty="0"/>
              <a:t>	</a:t>
            </a:r>
            <a:r>
              <a:rPr lang="en-US" altLang="ja-JP" b="1" dirty="0"/>
              <a:t>0 </a:t>
            </a:r>
            <a:r>
              <a:rPr lang="ja-JP" altLang="en-US" b="1" dirty="0"/>
              <a:t>以上 </a:t>
            </a:r>
            <a:r>
              <a:rPr lang="en-US" altLang="ja-JP" b="1" dirty="0"/>
              <a:t>1 </a:t>
            </a:r>
            <a:r>
              <a:rPr lang="ja-JP" altLang="en-US" b="1" dirty="0"/>
              <a:t>未満</a:t>
            </a:r>
            <a:r>
              <a:rPr lang="ja-JP" altLang="en-US" dirty="0"/>
              <a:t>の乱数</a:t>
            </a:r>
            <a:endParaRPr lang="en-US" altLang="ja-JP" dirty="0"/>
          </a:p>
          <a:p>
            <a:endParaRPr lang="en-US" altLang="ja-JP" dirty="0"/>
          </a:p>
          <a:p>
            <a:r>
              <a:rPr lang="en-US" altLang="ja-JP" dirty="0"/>
              <a:t>=IF(RAND() &lt; 0.5, 1, 0) </a:t>
            </a:r>
            <a:r>
              <a:rPr lang="ja-JP" altLang="en-US" dirty="0"/>
              <a:t> 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</a:t>
            </a:r>
            <a:r>
              <a:rPr lang="en-US" altLang="ja-JP" dirty="0"/>
              <a:t>	</a:t>
            </a:r>
            <a:r>
              <a:rPr lang="ja-JP" altLang="en-US" dirty="0"/>
              <a:t>乱数が </a:t>
            </a:r>
            <a:r>
              <a:rPr lang="en-US" altLang="ja-JP" b="1" dirty="0"/>
              <a:t>0.5 </a:t>
            </a:r>
            <a:r>
              <a:rPr lang="ja-JP" altLang="en-US" b="1" dirty="0"/>
              <a:t>より小さければ </a:t>
            </a:r>
            <a:r>
              <a:rPr lang="en-US" altLang="ja-JP" b="1" dirty="0"/>
              <a:t>1</a:t>
            </a:r>
            <a:r>
              <a:rPr lang="en-US" altLang="ja-JP" dirty="0"/>
              <a:t>, </a:t>
            </a:r>
          </a:p>
          <a:p>
            <a:pPr marL="0" indent="0">
              <a:buNone/>
            </a:pPr>
            <a:r>
              <a:rPr lang="en-US" altLang="ja-JP" dirty="0"/>
              <a:t>	</a:t>
            </a:r>
            <a:r>
              <a:rPr lang="ja-JP" altLang="en-US" dirty="0"/>
              <a:t>さもなければ </a:t>
            </a:r>
            <a:r>
              <a:rPr lang="en-US" altLang="ja-JP" b="1" dirty="0"/>
              <a:t>0</a:t>
            </a:r>
            <a:r>
              <a:rPr lang="en-US" altLang="ja-JP" dirty="0"/>
              <a:t>				</a:t>
            </a:r>
          </a:p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55940FB6-D91C-4C45-82A6-6C3F63B50793}" type="slidenum">
              <a:rPr lang="ja-JP" altLang="en-US" smtClean="0"/>
              <a:pPr/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4067361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>
            <a:extLst>
              <a:ext uri="{FF2B5EF4-FFF2-40B4-BE49-F238E27FC236}">
                <a16:creationId xmlns:a16="http://schemas.microsoft.com/office/drawing/2014/main" id="{A101EA36-8877-45FE-A023-AD1E81A3A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kumimoji="1" lang="ja-JP" altLang="en-US"/>
          </a:p>
        </p:txBody>
      </p:sp>
      <p:sp>
        <p:nvSpPr>
          <p:cNvPr id="12" name="コンテンツ プレースホルダー 1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ja-JP" dirty="0" err="1"/>
              <a:t>C5</a:t>
            </a:r>
            <a:r>
              <a:rPr lang="ja-JP" altLang="en-US" dirty="0"/>
              <a:t> に式を書く</a:t>
            </a:r>
          </a:p>
          <a:p>
            <a:endParaRPr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55940FB6-D91C-4C45-82A6-6C3F63B50793}" type="slidenum">
              <a:rPr lang="ja-JP" altLang="en-US" smtClean="0"/>
              <a:pPr/>
              <a:t>40</a:t>
            </a:fld>
            <a:endParaRPr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303565" y="5459775"/>
            <a:ext cx="3498073" cy="52322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en-US" altLang="ja-JP" sz="2800" dirty="0">
                <a:latin typeface="Arial" panose="020B0604020202020204" pitchFamily="34" charset="0"/>
                <a:ea typeface="メイリオ" panose="020B0604030504040204" pitchFamily="50" charset="-128"/>
              </a:rPr>
              <a:t>※ </a:t>
            </a:r>
            <a:r>
              <a:rPr kumimoji="1"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数値はすべて半角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47223" y="1807097"/>
            <a:ext cx="2840842" cy="52322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altLang="ja-JP" sz="2800" b="1" dirty="0" err="1">
                <a:latin typeface="Arial" panose="020B0604020202020204" pitchFamily="34" charset="0"/>
                <a:ea typeface="メイリオ" panose="020B0604030504040204" pitchFamily="50" charset="-128"/>
              </a:rPr>
              <a:t>C5</a:t>
            </a:r>
            <a:r>
              <a:rPr kumimoji="1"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に式「</a:t>
            </a:r>
            <a:r>
              <a:rPr lang="en-US" altLang="ja-JP" sz="2800" b="1" dirty="0">
                <a:latin typeface="Arial" panose="020B0604020202020204" pitchFamily="34" charset="0"/>
                <a:ea typeface="メイリオ" panose="020B0604030504040204" pitchFamily="50" charset="-128"/>
              </a:rPr>
              <a:t>=1-</a:t>
            </a:r>
            <a:r>
              <a:rPr lang="en-US" altLang="ja-JP" sz="2800" b="1" dirty="0" err="1">
                <a:latin typeface="Arial" panose="020B0604020202020204" pitchFamily="34" charset="0"/>
                <a:ea typeface="メイリオ" panose="020B0604030504040204" pitchFamily="50" charset="-128"/>
              </a:rPr>
              <a:t>C4</a:t>
            </a:r>
            <a:r>
              <a:rPr kumimoji="1"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」</a:t>
            </a: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3564" y="2489629"/>
            <a:ext cx="5397260" cy="2651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86928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2"/>
          <p:cNvSpPr txBox="1">
            <a:spLocks/>
          </p:cNvSpPr>
          <p:nvPr/>
        </p:nvSpPr>
        <p:spPr>
          <a:xfrm>
            <a:off x="261423" y="1080851"/>
            <a:ext cx="7732787" cy="3879057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b="1" u="sng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C4 </a:t>
            </a:r>
            <a:r>
              <a:rPr lang="ja-JP" altLang="en-US" b="1" u="sng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と </a:t>
            </a:r>
            <a:r>
              <a:rPr lang="en-US" altLang="ja-JP" b="1" u="sng" dirty="0" err="1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D4</a:t>
            </a:r>
            <a:r>
              <a:rPr lang="en-US" altLang="ja-JP" b="1" u="sng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r>
              <a:rPr lang="ja-JP" altLang="en-US" b="1" u="sng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を範囲選択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して，右クリックメニューで「</a:t>
            </a:r>
            <a:r>
              <a:rPr lang="ja-JP" altLang="en-US" b="1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コピー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」</a:t>
            </a:r>
            <a:endParaRPr lang="en-US" altLang="ja-JP" dirty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       それを，</a:t>
            </a:r>
            <a:r>
              <a:rPr lang="en-US" altLang="ja-JP" b="1" u="sng" dirty="0" err="1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C5</a:t>
            </a:r>
            <a:r>
              <a:rPr lang="en-US" altLang="ja-JP" b="1" u="sng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r>
              <a:rPr lang="ja-JP" altLang="en-US" b="1" u="sng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から </a:t>
            </a:r>
            <a:r>
              <a:rPr lang="en-US" altLang="ja-JP" b="1" u="sng" dirty="0" err="1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D14</a:t>
            </a:r>
            <a:r>
              <a:rPr lang="en-US" altLang="ja-JP" b="1" u="sng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に</a:t>
            </a:r>
            <a:r>
              <a:rPr lang="ja-JP" altLang="en-US" b="1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張り付け</a:t>
            </a:r>
            <a:endParaRPr lang="en-US" altLang="ja-JP" b="1" dirty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210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0142" y="2569342"/>
            <a:ext cx="4217739" cy="4134220"/>
          </a:xfrm>
          <a:prstGeom prst="rect">
            <a:avLst/>
          </a:prstGeom>
        </p:spPr>
      </p:pic>
      <p:sp>
        <p:nvSpPr>
          <p:cNvPr id="8" name="タイトル 7">
            <a:extLst>
              <a:ext uri="{FF2B5EF4-FFF2-40B4-BE49-F238E27FC236}">
                <a16:creationId xmlns:a16="http://schemas.microsoft.com/office/drawing/2014/main" id="{53400434-6B01-40C0-BA15-3418E8B73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55940FB6-D91C-4C45-82A6-6C3F63B50793}" type="slidenum">
              <a:rPr lang="ja-JP" altLang="en-US" smtClean="0"/>
              <a:pPr/>
              <a:t>41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538374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42331"/>
            <a:ext cx="3667973" cy="3595340"/>
          </a:xfrm>
          <a:prstGeom prst="rect">
            <a:avLst/>
          </a:prstGeom>
        </p:spPr>
      </p:pic>
      <p:sp>
        <p:nvSpPr>
          <p:cNvPr id="3" name="正方形/長方形 2"/>
          <p:cNvSpPr/>
          <p:nvPr/>
        </p:nvSpPr>
        <p:spPr>
          <a:xfrm>
            <a:off x="2805673" y="3665713"/>
            <a:ext cx="746864" cy="67640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135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552537" y="1342331"/>
            <a:ext cx="5574028" cy="353943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■ 表が </a:t>
            </a:r>
            <a:r>
              <a:rPr lang="en-US" altLang="ja-JP" sz="2800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30</a:t>
            </a:r>
            <a:r>
              <a:rPr lang="en-US" altLang="ja-JP" sz="2800" dirty="0"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r>
              <a:rPr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枚以上になる</a:t>
            </a:r>
            <a:r>
              <a:rPr lang="ja-JP" altLang="en-US" sz="2800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確率</a:t>
            </a:r>
            <a:endParaRPr lang="en-US" altLang="ja-JP" sz="2800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r>
              <a:rPr lang="ja-JP" altLang="en-US" sz="2800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　</a:t>
            </a:r>
            <a:r>
              <a:rPr lang="en-US" altLang="ja-JP" sz="2800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0.07865</a:t>
            </a:r>
          </a:p>
          <a:p>
            <a:r>
              <a:rPr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■ 表が </a:t>
            </a:r>
            <a:r>
              <a:rPr lang="en-US" altLang="ja-JP" sz="2800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35</a:t>
            </a:r>
            <a:r>
              <a:rPr lang="en-US" altLang="ja-JP" sz="2800" dirty="0"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r>
              <a:rPr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枚以上になる</a:t>
            </a:r>
            <a:r>
              <a:rPr lang="ja-JP" altLang="en-US" sz="2800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確率</a:t>
            </a:r>
            <a:endParaRPr lang="en-US" altLang="ja-JP" sz="2800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r>
              <a:rPr lang="en-US" altLang="ja-JP" sz="2800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    0.00234</a:t>
            </a:r>
          </a:p>
          <a:p>
            <a:r>
              <a:rPr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■ 表が </a:t>
            </a:r>
            <a:r>
              <a:rPr lang="en-US" altLang="ja-JP" sz="2800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40</a:t>
            </a:r>
            <a:r>
              <a:rPr lang="en-US" altLang="ja-JP" sz="2800" dirty="0"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r>
              <a:rPr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枚以上になる</a:t>
            </a:r>
            <a:r>
              <a:rPr lang="ja-JP" altLang="en-US" sz="2800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確率</a:t>
            </a:r>
            <a:endParaRPr lang="en-US" altLang="ja-JP" sz="2800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r>
              <a:rPr lang="en-US" altLang="ja-JP" sz="2800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    0.000011 </a:t>
            </a:r>
          </a:p>
          <a:p>
            <a:r>
              <a:rPr lang="en-US" altLang="ja-JP" sz="2800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</a:p>
          <a:p>
            <a:r>
              <a:rPr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（エクセルでは </a:t>
            </a:r>
            <a:r>
              <a:rPr lang="en-US" altLang="ja-JP" sz="2800" dirty="0">
                <a:latin typeface="Arial" panose="020B0604020202020204" pitchFamily="34" charset="0"/>
                <a:ea typeface="メイリオ" panose="020B0604030504040204" pitchFamily="50" charset="-128"/>
              </a:rPr>
              <a:t>1.1E-05 </a:t>
            </a:r>
            <a:r>
              <a:rPr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のよう </a:t>
            </a:r>
            <a:endParaRPr lang="en-US" altLang="ja-JP" sz="2800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r>
              <a:rPr lang="en-US" altLang="ja-JP" sz="2800" dirty="0">
                <a:latin typeface="Arial" panose="020B0604020202020204" pitchFamily="34" charset="0"/>
                <a:ea typeface="メイリオ" panose="020B0604030504040204" pitchFamily="50" charset="-128"/>
              </a:rPr>
              <a:t>    </a:t>
            </a:r>
            <a:r>
              <a:rPr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に表示されることもある．</a:t>
            </a:r>
            <a:endParaRPr lang="en-US" altLang="ja-JP" sz="2800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r>
              <a:rPr lang="en-US" altLang="ja-JP" sz="2800" dirty="0">
                <a:latin typeface="Arial" panose="020B0604020202020204" pitchFamily="34" charset="0"/>
                <a:ea typeface="メイリオ" panose="020B0604030504040204" pitchFamily="50" charset="-128"/>
              </a:rPr>
              <a:t>   </a:t>
            </a:r>
            <a:r>
              <a:rPr lang="en-US" altLang="ja-JP" sz="2800" dirty="0" err="1">
                <a:latin typeface="Arial" panose="020B0604020202020204" pitchFamily="34" charset="0"/>
                <a:ea typeface="メイリオ" panose="020B0604030504040204" pitchFamily="50" charset="-128"/>
              </a:rPr>
              <a:t>1.1E</a:t>
            </a:r>
            <a:r>
              <a:rPr lang="en-US" altLang="ja-JP" sz="2800" dirty="0">
                <a:latin typeface="Arial" panose="020B0604020202020204" pitchFamily="34" charset="0"/>
                <a:ea typeface="メイリオ" panose="020B0604030504040204" pitchFamily="50" charset="-128"/>
              </a:rPr>
              <a:t>-05 </a:t>
            </a:r>
            <a:r>
              <a:rPr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と </a:t>
            </a:r>
            <a:r>
              <a:rPr lang="en-US" altLang="ja-JP" sz="2800" dirty="0">
                <a:latin typeface="Arial" panose="020B0604020202020204" pitchFamily="34" charset="0"/>
                <a:ea typeface="メイリオ" panose="020B0604030504040204" pitchFamily="50" charset="-128"/>
              </a:rPr>
              <a:t>0.000011 </a:t>
            </a:r>
            <a:r>
              <a:rPr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は同じ</a:t>
            </a:r>
            <a:endParaRPr lang="en-US" altLang="ja-JP" sz="2800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endParaRPr lang="en-US" altLang="ja-JP" sz="280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241542" y="6264450"/>
            <a:ext cx="5745484" cy="415498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r>
              <a:rPr lang="ja-JP" altLang="en-US" sz="1350" b="1" dirty="0">
                <a:latin typeface="Arial" panose="020B0604020202020204" pitchFamily="34" charset="0"/>
                <a:ea typeface="メイリオ" panose="020B0604030504040204" pitchFamily="50" charset="-128"/>
              </a:rPr>
              <a:t>　</a:t>
            </a:r>
            <a:r>
              <a:rPr lang="en-US" altLang="ja-JP" sz="2100" b="1" dirty="0">
                <a:latin typeface="Arial" panose="020B0604020202020204" pitchFamily="34" charset="0"/>
                <a:ea typeface="メイリオ" panose="020B0604030504040204" pitchFamily="50" charset="-128"/>
              </a:rPr>
              <a:t>※</a:t>
            </a:r>
            <a:r>
              <a:rPr lang="ja-JP" altLang="en-US" sz="2100" b="1" dirty="0">
                <a:latin typeface="Arial" panose="020B0604020202020204" pitchFamily="34" charset="0"/>
                <a:ea typeface="メイリオ" panose="020B0604030504040204" pitchFamily="50" charset="-128"/>
              </a:rPr>
              <a:t>　値や式はあとで使うので，消さないこと</a:t>
            </a:r>
            <a:endParaRPr lang="en-US" altLang="ja-JP" sz="2100" b="1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10" name="タイトル 9">
            <a:extLst>
              <a:ext uri="{FF2B5EF4-FFF2-40B4-BE49-F238E27FC236}">
                <a16:creationId xmlns:a16="http://schemas.microsoft.com/office/drawing/2014/main" id="{F5C9FB21-352C-40B7-A548-7DE8054B5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kumimoji="1" lang="ja-JP" altLang="en-US"/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55940FB6-D91C-4C45-82A6-6C3F63B50793}" type="slidenum">
              <a:rPr lang="ja-JP" altLang="en-US" smtClean="0"/>
              <a:pPr/>
              <a:t>42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082459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altLang="ja-JP" dirty="0"/>
              <a:t>7-4 </a:t>
            </a:r>
            <a:r>
              <a:rPr lang="ja-JP" altLang="en-US" dirty="0"/>
              <a:t>正規分布の活用演習</a:t>
            </a:r>
          </a:p>
        </p:txBody>
      </p:sp>
      <p:sp>
        <p:nvSpPr>
          <p:cNvPr id="7" name="字幕 6">
            <a:extLst>
              <a:ext uri="{FF2B5EF4-FFF2-40B4-BE49-F238E27FC236}">
                <a16:creationId xmlns:a16="http://schemas.microsoft.com/office/drawing/2014/main" id="{68224FD6-C4E3-4A6D-9177-4439AE62DA7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endParaRPr kumimoji="1" lang="ja-JP" altLang="en-US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55940FB6-D91C-4C45-82A6-6C3F63B50793}" type="slidenum">
              <a:rPr lang="ja-JP" altLang="en-US" smtClean="0"/>
              <a:pPr/>
              <a:t>43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0909144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BF5511-63DC-4F42-A973-8D8A6943E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6795E90-9A60-4527-A92C-88CEE27CD6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「データ」から正規分布を推定</a:t>
            </a:r>
            <a:endParaRPr lang="en-US" altLang="ja-JP" dirty="0"/>
          </a:p>
          <a:p>
            <a:r>
              <a:rPr kumimoji="1" lang="ja-JP" altLang="en-US" dirty="0"/>
              <a:t>データの平均と標準偏差にあうような正規分布を，</a:t>
            </a:r>
            <a:r>
              <a:rPr kumimoji="1" lang="en-US" altLang="ja-JP" dirty="0"/>
              <a:t>Excel </a:t>
            </a:r>
            <a:r>
              <a:rPr kumimoji="1" lang="ja-JP" altLang="en-US"/>
              <a:t>で作る</a:t>
            </a:r>
            <a:r>
              <a:rPr kumimoji="1" lang="ja-JP" altLang="en-US" dirty="0"/>
              <a:t>　　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D3CCFF1-C801-4C76-92D4-A676FD67B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44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06930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 dirty="0"/>
              <a:t>平均と標準偏差の例</a:t>
            </a:r>
          </a:p>
        </p:txBody>
      </p:sp>
      <p:sp>
        <p:nvSpPr>
          <p:cNvPr id="11" name="コンテンツ プレースホルダー 10">
            <a:extLst>
              <a:ext uri="{FF2B5EF4-FFF2-40B4-BE49-F238E27FC236}">
                <a16:creationId xmlns:a16="http://schemas.microsoft.com/office/drawing/2014/main" id="{2821FA44-6D89-4AD2-8DEE-4BF55D8B9E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E205D82C-95A1-431E-8E38-AA614A14CDCF}" type="slidenum">
              <a:rPr lang="ja-JP" altLang="en-US" smtClean="0"/>
              <a:pPr/>
              <a:t>45</a:t>
            </a:fld>
            <a:endParaRPr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22245" y="1223986"/>
            <a:ext cx="4134465" cy="2677656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＜売り上げデータの例＞</a:t>
            </a:r>
            <a:endParaRPr kumimoji="1" lang="en-US" altLang="ja-JP" sz="2800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r>
              <a:rPr kumimoji="1" lang="en-US" altLang="ja-JP" sz="2800" dirty="0">
                <a:solidFill>
                  <a:srgbClr val="0066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5</a:t>
            </a:r>
            <a:r>
              <a:rPr kumimoji="1" lang="ja-JP" altLang="en-US" sz="2800" dirty="0">
                <a:solidFill>
                  <a:srgbClr val="0066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月 </a:t>
            </a:r>
            <a:r>
              <a:rPr kumimoji="1" lang="en-US" altLang="ja-JP" sz="2800" dirty="0">
                <a:solidFill>
                  <a:srgbClr val="0066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7</a:t>
            </a:r>
            <a:r>
              <a:rPr kumimoji="1" lang="ja-JP" altLang="en-US" sz="2800" dirty="0">
                <a:solidFill>
                  <a:srgbClr val="0066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日    </a:t>
            </a:r>
            <a:r>
              <a:rPr kumimoji="1" lang="en-US" altLang="ja-JP" sz="2800" b="1" dirty="0">
                <a:solidFill>
                  <a:srgbClr val="7030A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80</a:t>
            </a:r>
            <a:r>
              <a:rPr kumimoji="1" lang="ja-JP" altLang="en-US" sz="2800" dirty="0">
                <a:solidFill>
                  <a:srgbClr val="0066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個</a:t>
            </a:r>
            <a:endParaRPr kumimoji="1" lang="en-US" altLang="ja-JP" sz="2800" dirty="0">
              <a:solidFill>
                <a:srgbClr val="006600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r>
              <a:rPr lang="en-US" altLang="ja-JP" sz="2800" dirty="0">
                <a:solidFill>
                  <a:srgbClr val="0066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5</a:t>
            </a:r>
            <a:r>
              <a:rPr lang="ja-JP" altLang="en-US" sz="2800" dirty="0">
                <a:solidFill>
                  <a:srgbClr val="0066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月 </a:t>
            </a:r>
            <a:r>
              <a:rPr lang="en-US" altLang="ja-JP" sz="2800" dirty="0">
                <a:solidFill>
                  <a:srgbClr val="0066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8</a:t>
            </a:r>
            <a:r>
              <a:rPr lang="ja-JP" altLang="en-US" sz="2800" dirty="0">
                <a:solidFill>
                  <a:srgbClr val="0066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日  </a:t>
            </a:r>
            <a:r>
              <a:rPr lang="en-US" altLang="ja-JP" sz="2800" b="1" dirty="0">
                <a:solidFill>
                  <a:srgbClr val="7030A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110</a:t>
            </a:r>
            <a:r>
              <a:rPr lang="ja-JP" altLang="en-US" sz="2800" dirty="0">
                <a:solidFill>
                  <a:srgbClr val="0066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個</a:t>
            </a:r>
            <a:endParaRPr lang="en-US" altLang="ja-JP" sz="2800" dirty="0">
              <a:solidFill>
                <a:srgbClr val="006600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r>
              <a:rPr lang="en-US" altLang="ja-JP" sz="2800" dirty="0">
                <a:solidFill>
                  <a:srgbClr val="0066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5</a:t>
            </a:r>
            <a:r>
              <a:rPr lang="ja-JP" altLang="en-US" sz="2800" dirty="0">
                <a:solidFill>
                  <a:srgbClr val="0066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月 </a:t>
            </a:r>
            <a:r>
              <a:rPr lang="en-US" altLang="ja-JP" sz="2800" dirty="0">
                <a:solidFill>
                  <a:srgbClr val="0066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9</a:t>
            </a:r>
            <a:r>
              <a:rPr lang="ja-JP" altLang="en-US" sz="2800" dirty="0">
                <a:solidFill>
                  <a:srgbClr val="0066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日  </a:t>
            </a:r>
            <a:r>
              <a:rPr lang="en-US" altLang="ja-JP" sz="2800" b="1" dirty="0">
                <a:solidFill>
                  <a:srgbClr val="7030A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120</a:t>
            </a:r>
            <a:r>
              <a:rPr lang="ja-JP" altLang="en-US" sz="2800" dirty="0">
                <a:solidFill>
                  <a:srgbClr val="0066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個</a:t>
            </a:r>
            <a:endParaRPr lang="en-US" altLang="ja-JP" sz="2800" dirty="0">
              <a:solidFill>
                <a:srgbClr val="006600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r>
              <a:rPr lang="en-US" altLang="ja-JP" sz="2800" dirty="0">
                <a:solidFill>
                  <a:srgbClr val="0066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5</a:t>
            </a:r>
            <a:r>
              <a:rPr lang="ja-JP" altLang="en-US" sz="2800" dirty="0">
                <a:solidFill>
                  <a:srgbClr val="0066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月 </a:t>
            </a:r>
            <a:r>
              <a:rPr lang="en-US" altLang="ja-JP" sz="2800" dirty="0">
                <a:solidFill>
                  <a:srgbClr val="0066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10</a:t>
            </a:r>
            <a:r>
              <a:rPr lang="ja-JP" altLang="en-US" sz="2800" dirty="0">
                <a:solidFill>
                  <a:srgbClr val="0066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日  </a:t>
            </a:r>
            <a:r>
              <a:rPr lang="en-US" altLang="ja-JP" sz="2800" dirty="0">
                <a:solidFill>
                  <a:srgbClr val="0066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r>
              <a:rPr lang="en-US" altLang="ja-JP" sz="2800" b="1" dirty="0">
                <a:solidFill>
                  <a:srgbClr val="7030A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70</a:t>
            </a:r>
            <a:r>
              <a:rPr lang="ja-JP" altLang="en-US" sz="2800" dirty="0">
                <a:solidFill>
                  <a:srgbClr val="0066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個</a:t>
            </a:r>
            <a:endParaRPr lang="en-US" altLang="ja-JP" sz="2800" dirty="0">
              <a:solidFill>
                <a:srgbClr val="006600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r>
              <a:rPr lang="en-US" altLang="ja-JP" sz="2800" dirty="0">
                <a:solidFill>
                  <a:srgbClr val="0066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5</a:t>
            </a:r>
            <a:r>
              <a:rPr lang="ja-JP" altLang="en-US" sz="2800" dirty="0">
                <a:solidFill>
                  <a:srgbClr val="0066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月 </a:t>
            </a:r>
            <a:r>
              <a:rPr lang="en-US" altLang="ja-JP" sz="2800" dirty="0">
                <a:solidFill>
                  <a:srgbClr val="0066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11</a:t>
            </a:r>
            <a:r>
              <a:rPr lang="ja-JP" altLang="en-US" sz="2800" dirty="0">
                <a:solidFill>
                  <a:srgbClr val="0066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日  </a:t>
            </a:r>
            <a:r>
              <a:rPr lang="en-US" altLang="ja-JP" sz="2800" b="1" dirty="0">
                <a:solidFill>
                  <a:srgbClr val="7030A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120</a:t>
            </a:r>
            <a:r>
              <a:rPr lang="ja-JP" altLang="en-US" sz="2800" dirty="0">
                <a:solidFill>
                  <a:srgbClr val="0066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個</a:t>
            </a:r>
            <a:endParaRPr lang="en-US" altLang="ja-JP" sz="2800" dirty="0">
              <a:solidFill>
                <a:srgbClr val="006600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356985" y="1923107"/>
            <a:ext cx="4852610" cy="954107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ja-JP" altLang="en-US" sz="2800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平均</a:t>
            </a:r>
            <a:r>
              <a:rPr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　１００</a:t>
            </a:r>
            <a:endParaRPr lang="en-US" altLang="ja-JP" sz="2800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r>
              <a:rPr lang="ja-JP" altLang="en-US" sz="2800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標準偏差　</a:t>
            </a:r>
            <a:r>
              <a:rPr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２０．９７６１８</a:t>
            </a:r>
            <a:endParaRPr lang="en-US" altLang="ja-JP" sz="280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7" name="下矢印 6"/>
          <p:cNvSpPr/>
          <p:nvPr/>
        </p:nvSpPr>
        <p:spPr>
          <a:xfrm rot="16200000">
            <a:off x="3523521" y="2189462"/>
            <a:ext cx="702326" cy="42139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280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145906" y="3424588"/>
            <a:ext cx="3057247" cy="954107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平均、標準偏差は</a:t>
            </a:r>
            <a:endParaRPr kumimoji="1" lang="en-US" altLang="ja-JP" sz="2800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r>
              <a:rPr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計算で求まる</a:t>
            </a:r>
            <a:endParaRPr kumimoji="1" lang="ja-JP" altLang="en-US" sz="280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6012457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>
            <a:extLst>
              <a:ext uri="{FF2B5EF4-FFF2-40B4-BE49-F238E27FC236}">
                <a16:creationId xmlns:a16="http://schemas.microsoft.com/office/drawing/2014/main" id="{E033970B-7B91-4968-9FEA-7964157A6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kumimoji="1" lang="ja-JP" altLang="en-US"/>
          </a:p>
        </p:txBody>
      </p:sp>
      <p:sp>
        <p:nvSpPr>
          <p:cNvPr id="12" name="コンテンツ プレースホルダー 1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ja-JP" dirty="0"/>
              <a:t>A16 </a:t>
            </a:r>
            <a:r>
              <a:rPr lang="ja-JP" altLang="en-US" dirty="0"/>
              <a:t>から </a:t>
            </a:r>
            <a:r>
              <a:rPr lang="en-US" altLang="ja-JP" dirty="0" err="1"/>
              <a:t>A20</a:t>
            </a:r>
            <a:r>
              <a:rPr lang="en-US" altLang="ja-JP" dirty="0"/>
              <a:t> </a:t>
            </a:r>
            <a:r>
              <a:rPr lang="ja-JP" altLang="en-US" dirty="0"/>
              <a:t>に次の値を書く</a:t>
            </a:r>
          </a:p>
          <a:p>
            <a:endParaRPr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55940FB6-D91C-4C45-82A6-6C3F63B50793}" type="slidenum">
              <a:rPr lang="ja-JP" altLang="en-US" smtClean="0"/>
              <a:pPr/>
              <a:t>46</a:t>
            </a:fld>
            <a:endParaRPr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564532" y="5420548"/>
            <a:ext cx="3498073" cy="52322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en-US" altLang="ja-JP" sz="2800" dirty="0">
                <a:latin typeface="Arial" panose="020B0604020202020204" pitchFamily="34" charset="0"/>
                <a:ea typeface="メイリオ" panose="020B0604030504040204" pitchFamily="50" charset="-128"/>
              </a:rPr>
              <a:t>※ </a:t>
            </a:r>
            <a:r>
              <a:rPr kumimoji="1"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数値はすべて半角</a:t>
            </a: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5361" y="1582275"/>
            <a:ext cx="4116230" cy="3435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75258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0">
            <a:extLst>
              <a:ext uri="{FF2B5EF4-FFF2-40B4-BE49-F238E27FC236}">
                <a16:creationId xmlns:a16="http://schemas.microsoft.com/office/drawing/2014/main" id="{51FEAB4B-AD07-422E-850F-45C5873E2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kumimoji="1" lang="ja-JP" altLang="en-US"/>
          </a:p>
        </p:txBody>
      </p:sp>
      <p:sp>
        <p:nvSpPr>
          <p:cNvPr id="12" name="コンテンツ プレースホルダー 1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ja-JP" dirty="0"/>
              <a:t>B1 </a:t>
            </a:r>
            <a:r>
              <a:rPr lang="ja-JP" altLang="en-US" dirty="0"/>
              <a:t>と </a:t>
            </a:r>
            <a:r>
              <a:rPr lang="en-US" altLang="ja-JP" dirty="0" err="1"/>
              <a:t>B2</a:t>
            </a:r>
            <a:r>
              <a:rPr lang="en-US" altLang="ja-JP" dirty="0"/>
              <a:t> </a:t>
            </a:r>
            <a:r>
              <a:rPr lang="ja-JP" altLang="en-US" dirty="0"/>
              <a:t>を書き替える</a:t>
            </a:r>
          </a:p>
          <a:p>
            <a:endParaRPr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55940FB6-D91C-4C45-82A6-6C3F63B50793}" type="slidenum">
              <a:rPr lang="ja-JP" altLang="en-US" smtClean="0"/>
              <a:pPr/>
              <a:t>47</a:t>
            </a:fld>
            <a:endParaRPr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135581" y="5196005"/>
            <a:ext cx="3498073" cy="52322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en-US" altLang="ja-JP" sz="2800" dirty="0">
                <a:latin typeface="Arial" panose="020B0604020202020204" pitchFamily="34" charset="0"/>
                <a:ea typeface="メイリオ" panose="020B0604030504040204" pitchFamily="50" charset="-128"/>
              </a:rPr>
              <a:t>※ </a:t>
            </a:r>
            <a:r>
              <a:rPr kumimoji="1"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数値はすべて半角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900721" y="1571215"/>
            <a:ext cx="5156861" cy="52322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altLang="ja-JP" sz="2800" b="1" dirty="0" err="1">
                <a:latin typeface="Arial" panose="020B0604020202020204" pitchFamily="34" charset="0"/>
                <a:ea typeface="メイリオ" panose="020B0604030504040204" pitchFamily="50" charset="-128"/>
              </a:rPr>
              <a:t>B1</a:t>
            </a:r>
            <a:r>
              <a:rPr lang="en-US" altLang="ja-JP" sz="2800" b="1" dirty="0"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r>
              <a:rPr kumimoji="1"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に式「</a:t>
            </a:r>
            <a:r>
              <a:rPr lang="en-US" altLang="ja-JP" sz="2800" dirty="0">
                <a:latin typeface="Arial" panose="020B0604020202020204" pitchFamily="34" charset="0"/>
                <a:ea typeface="メイリオ" panose="020B0604030504040204" pitchFamily="50" charset="-128"/>
              </a:rPr>
              <a:t>=</a:t>
            </a:r>
            <a:r>
              <a:rPr lang="en-US" altLang="ja-JP" sz="2800" b="1" dirty="0">
                <a:latin typeface="Arial" panose="020B0604020202020204" pitchFamily="34" charset="0"/>
                <a:ea typeface="メイリオ" panose="020B0604030504040204" pitchFamily="50" charset="-128"/>
              </a:rPr>
              <a:t>AVERAGE</a:t>
            </a:r>
            <a:r>
              <a:rPr lang="en-US" altLang="ja-JP" sz="2800" dirty="0">
                <a:latin typeface="Arial" panose="020B0604020202020204" pitchFamily="34" charset="0"/>
                <a:ea typeface="メイリオ" panose="020B0604030504040204" pitchFamily="50" charset="-128"/>
              </a:rPr>
              <a:t>(</a:t>
            </a:r>
            <a:r>
              <a:rPr lang="en-US" altLang="ja-JP" sz="2800" b="1" dirty="0" err="1">
                <a:solidFill>
                  <a:srgbClr val="FF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A16:A20</a:t>
            </a:r>
            <a:r>
              <a:rPr lang="en-US" altLang="ja-JP" sz="2800" dirty="0">
                <a:latin typeface="Arial" panose="020B0604020202020204" pitchFamily="34" charset="0"/>
                <a:ea typeface="メイリオ" panose="020B0604030504040204" pitchFamily="50" charset="-128"/>
              </a:rPr>
              <a:t>)</a:t>
            </a:r>
            <a:r>
              <a:rPr kumimoji="1"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」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641264" y="1551864"/>
            <a:ext cx="902811" cy="52322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ja-JP" altLang="en-US" sz="2800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平均</a:t>
            </a:r>
            <a:endParaRPr kumimoji="1" lang="ja-JP" altLang="en-US" sz="2800" b="1" dirty="0">
              <a:solidFill>
                <a:srgbClr val="C00000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900721" y="2009795"/>
            <a:ext cx="4898777" cy="52322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altLang="ja-JP" sz="2800" b="1" dirty="0" err="1">
                <a:latin typeface="Arial" panose="020B0604020202020204" pitchFamily="34" charset="0"/>
                <a:ea typeface="メイリオ" panose="020B0604030504040204" pitchFamily="50" charset="-128"/>
              </a:rPr>
              <a:t>B2</a:t>
            </a:r>
            <a:r>
              <a:rPr lang="en-US" altLang="ja-JP" sz="2800" b="1" dirty="0"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r>
              <a:rPr kumimoji="1"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に式「</a:t>
            </a:r>
            <a:r>
              <a:rPr lang="en-US" altLang="ja-JP" sz="2800" dirty="0">
                <a:latin typeface="Arial" panose="020B0604020202020204" pitchFamily="34" charset="0"/>
                <a:ea typeface="メイリオ" panose="020B0604030504040204" pitchFamily="50" charset="-128"/>
              </a:rPr>
              <a:t>=</a:t>
            </a:r>
            <a:r>
              <a:rPr lang="en-US" altLang="ja-JP" sz="2800" b="1" dirty="0" err="1">
                <a:latin typeface="Arial" panose="020B0604020202020204" pitchFamily="34" charset="0"/>
                <a:ea typeface="メイリオ" panose="020B0604030504040204" pitchFamily="50" charset="-128"/>
              </a:rPr>
              <a:t>STDEVP</a:t>
            </a:r>
            <a:r>
              <a:rPr lang="en-US" altLang="ja-JP" sz="2800" dirty="0">
                <a:latin typeface="Arial" panose="020B0604020202020204" pitchFamily="34" charset="0"/>
                <a:ea typeface="メイリオ" panose="020B0604030504040204" pitchFamily="50" charset="-128"/>
              </a:rPr>
              <a:t>(</a:t>
            </a:r>
            <a:r>
              <a:rPr lang="en-US" altLang="ja-JP" sz="2800" b="1" dirty="0" err="1">
                <a:solidFill>
                  <a:srgbClr val="FF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A16:A20</a:t>
            </a:r>
            <a:r>
              <a:rPr lang="en-US" altLang="ja-JP" sz="2800" dirty="0">
                <a:latin typeface="Arial" panose="020B0604020202020204" pitchFamily="34" charset="0"/>
                <a:ea typeface="メイリオ" panose="020B0604030504040204" pitchFamily="50" charset="-128"/>
              </a:rPr>
              <a:t>)</a:t>
            </a:r>
            <a:r>
              <a:rPr kumimoji="1"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」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378374" y="2027322"/>
            <a:ext cx="1620957" cy="52322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ja-JP" altLang="en-US" sz="2800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標準偏差</a:t>
            </a:r>
            <a:endParaRPr kumimoji="1" lang="ja-JP" altLang="en-US" sz="2800" b="1" dirty="0">
              <a:solidFill>
                <a:srgbClr val="C00000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721" y="2745551"/>
            <a:ext cx="6795135" cy="2303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281339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>
            <a:extLst>
              <a:ext uri="{FF2B5EF4-FFF2-40B4-BE49-F238E27FC236}">
                <a16:creationId xmlns:a16="http://schemas.microsoft.com/office/drawing/2014/main" id="{84FE92EC-4066-4736-8EF5-9BED08057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kumimoji="1" lang="ja-JP" altLang="en-US"/>
          </a:p>
        </p:txBody>
      </p:sp>
      <p:sp>
        <p:nvSpPr>
          <p:cNvPr id="12" name="コンテンツ プレースホルダー 1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ja-JP" dirty="0"/>
              <a:t>A4 </a:t>
            </a:r>
            <a:r>
              <a:rPr lang="ja-JP" altLang="en-US" dirty="0"/>
              <a:t>から </a:t>
            </a:r>
            <a:r>
              <a:rPr lang="en-US" altLang="ja-JP" dirty="0" err="1"/>
              <a:t>A14</a:t>
            </a:r>
            <a:r>
              <a:rPr lang="ja-JP" altLang="en-US" dirty="0"/>
              <a:t>を，次のように書き替える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55940FB6-D91C-4C45-82A6-6C3F63B50793}" type="slidenum">
              <a:rPr lang="ja-JP" altLang="en-US" smtClean="0"/>
              <a:pPr/>
              <a:t>48</a:t>
            </a:fld>
            <a:endParaRPr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319935" y="3594040"/>
            <a:ext cx="3498073" cy="52322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en-US" altLang="ja-JP" sz="2800" dirty="0">
                <a:latin typeface="Arial" panose="020B0604020202020204" pitchFamily="34" charset="0"/>
                <a:ea typeface="メイリオ" panose="020B0604030504040204" pitchFamily="50" charset="-128"/>
              </a:rPr>
              <a:t>※ </a:t>
            </a:r>
            <a:r>
              <a:rPr kumimoji="1"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数値はすべて半角</a:t>
            </a: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540" y="1652592"/>
            <a:ext cx="2546472" cy="5043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527225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2"/>
          <p:cNvSpPr txBox="1">
            <a:spLocks/>
          </p:cNvSpPr>
          <p:nvPr/>
        </p:nvSpPr>
        <p:spPr>
          <a:xfrm>
            <a:off x="138827" y="954103"/>
            <a:ext cx="8929724" cy="3879057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b="1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D</a:t>
            </a:r>
            <a:r>
              <a:rPr lang="ja-JP" altLang="en-US" b="1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 列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を使って，確率を読み取る．</a:t>
            </a:r>
            <a:endParaRPr lang="en-US" altLang="ja-JP" dirty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b="1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　</a:t>
            </a:r>
            <a:r>
              <a:rPr lang="en-US" altLang="ja-JP" b="1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D</a:t>
            </a:r>
            <a:r>
              <a:rPr lang="ja-JP" altLang="en-US" b="1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 列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は「</a:t>
            </a:r>
            <a:r>
              <a:rPr lang="ja-JP" altLang="en-US" b="1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以上になる確率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」を求めている</a:t>
            </a:r>
            <a:endParaRPr lang="en-US" altLang="ja-JP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3635061" y="4268913"/>
            <a:ext cx="746864" cy="67640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280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5452954" y="2938230"/>
            <a:ext cx="3615597" cy="138499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■　売上が </a:t>
            </a:r>
            <a:r>
              <a:rPr lang="en-US" altLang="ja-JP" sz="2800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105</a:t>
            </a:r>
            <a:r>
              <a:rPr lang="en-US" altLang="ja-JP" sz="2800" dirty="0"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r>
              <a:rPr lang="ja-JP" altLang="en-US" sz="2800" b="1" u="sng" dirty="0">
                <a:solidFill>
                  <a:srgbClr val="FF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以上</a:t>
            </a:r>
            <a:r>
              <a:rPr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になる</a:t>
            </a:r>
            <a:r>
              <a:rPr lang="ja-JP" altLang="en-US" sz="2800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確率</a:t>
            </a:r>
            <a:r>
              <a:rPr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」は？</a:t>
            </a:r>
            <a:endParaRPr lang="en-US" altLang="ja-JP" sz="2800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r>
              <a:rPr lang="ja-JP" altLang="en-US" sz="2800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　</a:t>
            </a:r>
            <a:r>
              <a:rPr lang="en-US" altLang="ja-JP" sz="2800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0.405799</a:t>
            </a:r>
          </a:p>
          <a:p>
            <a:r>
              <a:rPr lang="ja-JP" altLang="en-US" sz="2400" dirty="0">
                <a:latin typeface="Arial" panose="020B0604020202020204" pitchFamily="34" charset="0"/>
                <a:ea typeface="メイリオ" panose="020B0604030504040204" pitchFamily="50" charset="-128"/>
              </a:rPr>
              <a:t>（列の幅によって，表示が変化する）</a:t>
            </a:r>
            <a:endParaRPr lang="en-US" altLang="ja-JP" sz="240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11" name="タイトル 10">
            <a:extLst>
              <a:ext uri="{FF2B5EF4-FFF2-40B4-BE49-F238E27FC236}">
                <a16:creationId xmlns:a16="http://schemas.microsoft.com/office/drawing/2014/main" id="{94B83635-2E1A-40E0-811E-65D4EEFB9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kumimoji="1" lang="ja-JP" altLang="en-US"/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55940FB6-D91C-4C45-82A6-6C3F63B50793}" type="slidenum">
              <a:rPr lang="ja-JP" altLang="en-US" smtClean="0"/>
              <a:pPr/>
              <a:t>49</a:t>
            </a:fld>
            <a:endParaRPr lang="ja-JP" altLang="en-US"/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1500" y="2009158"/>
            <a:ext cx="4588670" cy="3323987"/>
          </a:xfrm>
          <a:prstGeom prst="rect">
            <a:avLst/>
          </a:prstGeom>
        </p:spPr>
      </p:pic>
      <p:sp>
        <p:nvSpPr>
          <p:cNvPr id="10" name="正方形/長方形 9"/>
          <p:cNvSpPr/>
          <p:nvPr/>
        </p:nvSpPr>
        <p:spPr>
          <a:xfrm>
            <a:off x="4155517" y="3436927"/>
            <a:ext cx="951548" cy="31599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280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86032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 dirty="0"/>
              <a:t>コイン投げのシミュレーション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ja-JP" altLang="en-US" dirty="0"/>
              <a:t>コインを  </a:t>
            </a:r>
            <a:r>
              <a:rPr lang="en-US" altLang="ja-JP" dirty="0"/>
              <a:t>50 </a:t>
            </a:r>
            <a:r>
              <a:rPr lang="ja-JP" altLang="en-US" dirty="0"/>
              <a:t>枚投げる</a:t>
            </a:r>
            <a:endParaRPr lang="en-US" altLang="ja-JP" dirty="0"/>
          </a:p>
          <a:p>
            <a:r>
              <a:rPr lang="ja-JP" altLang="en-US" dirty="0"/>
              <a:t>表が出る確率 </a:t>
            </a:r>
            <a:r>
              <a:rPr lang="en-US" altLang="ja-JP" dirty="0"/>
              <a:t>0.5, </a:t>
            </a:r>
            <a:r>
              <a:rPr lang="ja-JP" altLang="en-US" dirty="0"/>
              <a:t>裏が出る確率 </a:t>
            </a:r>
            <a:r>
              <a:rPr lang="en-US" altLang="ja-JP" dirty="0"/>
              <a:t>0.5</a:t>
            </a:r>
          </a:p>
          <a:p>
            <a:r>
              <a:rPr lang="ja-JP" altLang="en-US" dirty="0"/>
              <a:t>それを繰り返す</a:t>
            </a: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55940FB6-D91C-4C45-82A6-6C3F63B50793}" type="slidenum">
              <a:rPr lang="ja-JP" altLang="en-US" smtClean="0"/>
              <a:pPr/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631737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2"/>
          <p:cNvSpPr txBox="1">
            <a:spLocks/>
          </p:cNvSpPr>
          <p:nvPr/>
        </p:nvSpPr>
        <p:spPr>
          <a:xfrm>
            <a:off x="209550" y="959667"/>
            <a:ext cx="8753475" cy="4452915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b="1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C</a:t>
            </a:r>
            <a:r>
              <a:rPr lang="ja-JP" altLang="en-US" b="1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 列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を使って，確率を読み取る．</a:t>
            </a:r>
            <a:endParaRPr lang="en-US" altLang="ja-JP" dirty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b="1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　</a:t>
            </a:r>
            <a:r>
              <a:rPr lang="en-US" altLang="ja-JP" b="1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C</a:t>
            </a:r>
            <a:r>
              <a:rPr lang="ja-JP" altLang="en-US" b="1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 列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は「</a:t>
            </a:r>
            <a:r>
              <a:rPr lang="ja-JP" altLang="en-US" b="1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以下になる確率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」を求めている</a:t>
            </a:r>
            <a:endParaRPr lang="en-US" altLang="ja-JP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3748887" y="4439019"/>
            <a:ext cx="746864" cy="67640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280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5494352" y="3152367"/>
            <a:ext cx="3615597" cy="138499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■　売上が </a:t>
            </a:r>
            <a:r>
              <a:rPr lang="en-US" altLang="ja-JP" sz="2800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105</a:t>
            </a:r>
            <a:r>
              <a:rPr lang="en-US" altLang="ja-JP" sz="2800" dirty="0"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r>
              <a:rPr lang="ja-JP" altLang="en-US" sz="2800" b="1" u="sng" dirty="0">
                <a:solidFill>
                  <a:srgbClr val="FF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以下</a:t>
            </a:r>
            <a:r>
              <a:rPr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になる</a:t>
            </a:r>
            <a:r>
              <a:rPr lang="ja-JP" altLang="en-US" sz="2800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確率</a:t>
            </a:r>
            <a:r>
              <a:rPr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」は？</a:t>
            </a:r>
            <a:endParaRPr lang="en-US" altLang="ja-JP" sz="2800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r>
              <a:rPr lang="ja-JP" altLang="en-US" sz="2800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　</a:t>
            </a:r>
            <a:r>
              <a:rPr lang="en-US" altLang="ja-JP" sz="2800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0.594201245</a:t>
            </a:r>
          </a:p>
          <a:p>
            <a:r>
              <a:rPr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（列の幅によって，表示が変化する）</a:t>
            </a:r>
            <a:endParaRPr lang="en-US" altLang="ja-JP" sz="2800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endParaRPr lang="en-US" altLang="ja-JP" sz="2800" b="1" dirty="0">
              <a:solidFill>
                <a:srgbClr val="C00000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11" name="タイトル 10">
            <a:extLst>
              <a:ext uri="{FF2B5EF4-FFF2-40B4-BE49-F238E27FC236}">
                <a16:creationId xmlns:a16="http://schemas.microsoft.com/office/drawing/2014/main" id="{0B9106D8-31DC-4E16-A4C5-CAB0383E1B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kumimoji="1" lang="ja-JP" altLang="en-US"/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55940FB6-D91C-4C45-82A6-6C3F63B50793}" type="slidenum">
              <a:rPr lang="ja-JP" altLang="en-US" smtClean="0"/>
              <a:pPr/>
              <a:t>50</a:t>
            </a:fld>
            <a:endParaRPr lang="ja-JP" altLang="en-US"/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326" y="2124943"/>
            <a:ext cx="4588670" cy="3323987"/>
          </a:xfrm>
          <a:prstGeom prst="rect">
            <a:avLst/>
          </a:prstGeom>
        </p:spPr>
      </p:pic>
      <p:sp>
        <p:nvSpPr>
          <p:cNvPr id="10" name="正方形/長方形 9"/>
          <p:cNvSpPr/>
          <p:nvPr/>
        </p:nvSpPr>
        <p:spPr>
          <a:xfrm>
            <a:off x="3212068" y="3623680"/>
            <a:ext cx="1102995" cy="31599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280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0499155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329" y="1618528"/>
            <a:ext cx="5977176" cy="3692231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 dirty="0"/>
              <a:t>「以上」のイメージ</a:t>
            </a:r>
          </a:p>
        </p:txBody>
      </p:sp>
      <p:sp>
        <p:nvSpPr>
          <p:cNvPr id="11" name="コンテンツ プレースホルダー 10">
            <a:extLst>
              <a:ext uri="{FF2B5EF4-FFF2-40B4-BE49-F238E27FC236}">
                <a16:creationId xmlns:a16="http://schemas.microsoft.com/office/drawing/2014/main" id="{777352D4-AACE-4FEA-B1CC-10CEB16C03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55940FB6-D91C-4C45-82A6-6C3F63B50793}" type="slidenum">
              <a:rPr lang="ja-JP" altLang="en-US" smtClean="0"/>
              <a:pPr/>
              <a:t>51</a:t>
            </a:fld>
            <a:endParaRPr lang="ja-JP" altLang="en-US"/>
          </a:p>
        </p:txBody>
      </p:sp>
      <p:cxnSp>
        <p:nvCxnSpPr>
          <p:cNvPr id="15" name="直線コネクタ 14"/>
          <p:cNvCxnSpPr/>
          <p:nvPr/>
        </p:nvCxnSpPr>
        <p:spPr>
          <a:xfrm flipH="1">
            <a:off x="3646171" y="1597953"/>
            <a:ext cx="6860" cy="325408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正方形/長方形 2"/>
          <p:cNvSpPr/>
          <p:nvPr/>
        </p:nvSpPr>
        <p:spPr>
          <a:xfrm>
            <a:off x="3646170" y="1554102"/>
            <a:ext cx="2417445" cy="3297934"/>
          </a:xfrm>
          <a:prstGeom prst="rect">
            <a:avLst/>
          </a:prstGeom>
          <a:solidFill>
            <a:srgbClr val="FF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135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438215" y="5413609"/>
            <a:ext cx="708848" cy="507831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r>
              <a:rPr lang="en-US" altLang="ja-JP" sz="2700" b="1" u="sng" dirty="0">
                <a:solidFill>
                  <a:srgbClr val="FF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105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109336" y="2931795"/>
            <a:ext cx="3103735" cy="73866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ja-JP" altLang="en-US" sz="2100" dirty="0">
                <a:latin typeface="Arial" panose="020B0604020202020204" pitchFamily="34" charset="0"/>
                <a:ea typeface="メイリオ" panose="020B0604030504040204" pitchFamily="50" charset="-128"/>
              </a:rPr>
              <a:t>先ほどの</a:t>
            </a:r>
            <a:endParaRPr kumimoji="1" lang="en-US" altLang="ja-JP" sz="2100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r>
              <a:rPr kumimoji="1" lang="ja-JP" altLang="en-US" sz="2100" dirty="0">
                <a:latin typeface="Arial" panose="020B0604020202020204" pitchFamily="34" charset="0"/>
                <a:ea typeface="メイリオ" panose="020B0604030504040204" pitchFamily="50" charset="-128"/>
              </a:rPr>
              <a:t>エクセルファイルの </a:t>
            </a:r>
            <a:r>
              <a:rPr kumimoji="1" lang="en-US" altLang="ja-JP" sz="2100" dirty="0">
                <a:latin typeface="Arial" panose="020B0604020202020204" pitchFamily="34" charset="0"/>
                <a:ea typeface="メイリオ" panose="020B0604030504040204" pitchFamily="50" charset="-128"/>
              </a:rPr>
              <a:t>D</a:t>
            </a:r>
            <a:r>
              <a:rPr kumimoji="1" lang="ja-JP" altLang="en-US" sz="2100" dirty="0">
                <a:latin typeface="Arial" panose="020B0604020202020204" pitchFamily="34" charset="0"/>
                <a:ea typeface="メイリオ" panose="020B0604030504040204" pitchFamily="50" charset="-128"/>
              </a:rPr>
              <a:t>列</a:t>
            </a:r>
          </a:p>
        </p:txBody>
      </p:sp>
    </p:spTree>
    <p:extLst>
      <p:ext uri="{BB962C8B-B14F-4D97-AF65-F5344CB8AC3E}">
        <p14:creationId xmlns:p14="http://schemas.microsoft.com/office/powerpoint/2010/main" val="236017158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329" y="1618528"/>
            <a:ext cx="5977176" cy="3692231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 dirty="0"/>
              <a:t>「以下」のイメージ</a:t>
            </a:r>
          </a:p>
        </p:txBody>
      </p:sp>
      <p:sp>
        <p:nvSpPr>
          <p:cNvPr id="11" name="コンテンツ プレースホルダー 10">
            <a:extLst>
              <a:ext uri="{FF2B5EF4-FFF2-40B4-BE49-F238E27FC236}">
                <a16:creationId xmlns:a16="http://schemas.microsoft.com/office/drawing/2014/main" id="{A24F8A84-D6A4-4E1E-8F45-ABDFA31578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55940FB6-D91C-4C45-82A6-6C3F63B50793}" type="slidenum">
              <a:rPr lang="ja-JP" altLang="en-US" smtClean="0"/>
              <a:pPr/>
              <a:t>52</a:t>
            </a:fld>
            <a:endParaRPr lang="ja-JP" altLang="en-US"/>
          </a:p>
        </p:txBody>
      </p:sp>
      <p:cxnSp>
        <p:nvCxnSpPr>
          <p:cNvPr id="15" name="直線コネクタ 14"/>
          <p:cNvCxnSpPr/>
          <p:nvPr/>
        </p:nvCxnSpPr>
        <p:spPr>
          <a:xfrm flipH="1">
            <a:off x="3646171" y="1597953"/>
            <a:ext cx="6860" cy="325408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正方形/長方形 2"/>
          <p:cNvSpPr/>
          <p:nvPr/>
        </p:nvSpPr>
        <p:spPr>
          <a:xfrm>
            <a:off x="1228725" y="1605526"/>
            <a:ext cx="2417445" cy="3297934"/>
          </a:xfrm>
          <a:prstGeom prst="rect">
            <a:avLst/>
          </a:prstGeom>
          <a:solidFill>
            <a:srgbClr val="FF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135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438215" y="5413609"/>
            <a:ext cx="708848" cy="507831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r>
              <a:rPr lang="en-US" altLang="ja-JP" sz="2700" b="1" u="sng" dirty="0">
                <a:solidFill>
                  <a:srgbClr val="FF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105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109336" y="2931795"/>
            <a:ext cx="3082895" cy="73866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ja-JP" altLang="en-US" sz="2100" dirty="0">
                <a:latin typeface="Arial" panose="020B0604020202020204" pitchFamily="34" charset="0"/>
                <a:ea typeface="メイリオ" panose="020B0604030504040204" pitchFamily="50" charset="-128"/>
              </a:rPr>
              <a:t>先ほどの</a:t>
            </a:r>
            <a:endParaRPr kumimoji="1" lang="en-US" altLang="ja-JP" sz="2100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r>
              <a:rPr kumimoji="1" lang="ja-JP" altLang="en-US" sz="2100" dirty="0">
                <a:latin typeface="Arial" panose="020B0604020202020204" pitchFamily="34" charset="0"/>
                <a:ea typeface="メイリオ" panose="020B0604030504040204" pitchFamily="50" charset="-128"/>
              </a:rPr>
              <a:t>エクセルファイルの </a:t>
            </a:r>
            <a:r>
              <a:rPr lang="en-US" altLang="ja-JP" sz="2100" dirty="0">
                <a:latin typeface="Arial" panose="020B0604020202020204" pitchFamily="34" charset="0"/>
                <a:ea typeface="メイリオ" panose="020B0604030504040204" pitchFamily="50" charset="-128"/>
              </a:rPr>
              <a:t>C</a:t>
            </a:r>
            <a:r>
              <a:rPr kumimoji="1" lang="ja-JP" altLang="en-US" sz="2100" dirty="0">
                <a:latin typeface="Arial" panose="020B0604020202020204" pitchFamily="34" charset="0"/>
                <a:ea typeface="メイリオ" panose="020B0604030504040204" pitchFamily="50" charset="-128"/>
              </a:rPr>
              <a:t>列</a:t>
            </a:r>
          </a:p>
        </p:txBody>
      </p:sp>
    </p:spTree>
    <p:extLst>
      <p:ext uri="{BB962C8B-B14F-4D97-AF65-F5344CB8AC3E}">
        <p14:creationId xmlns:p14="http://schemas.microsoft.com/office/powerpoint/2010/main" val="42167339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 dirty="0"/>
              <a:t>演習</a:t>
            </a:r>
          </a:p>
        </p:txBody>
      </p:sp>
      <p:sp>
        <p:nvSpPr>
          <p:cNvPr id="6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ja-JP" altLang="en-US" dirty="0"/>
              <a:t>次のように操作して，新しく空白のブックを作る</a:t>
            </a: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E205D82C-95A1-431E-8E38-AA614A14CDCF}" type="slidenum">
              <a:rPr lang="ja-JP" altLang="en-US" smtClean="0"/>
              <a:pPr/>
              <a:t>6</a:t>
            </a:fld>
            <a:endParaRPr lang="ja-JP" altLang="en-US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09" y="2468042"/>
            <a:ext cx="2772220" cy="1729362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3097" y="2167725"/>
            <a:ext cx="3030967" cy="2329477"/>
          </a:xfrm>
          <a:prstGeom prst="rect">
            <a:avLst/>
          </a:prstGeom>
        </p:spPr>
      </p:pic>
      <p:sp>
        <p:nvSpPr>
          <p:cNvPr id="8" name="正方形/長方形 7"/>
          <p:cNvSpPr/>
          <p:nvPr/>
        </p:nvSpPr>
        <p:spPr>
          <a:xfrm>
            <a:off x="6256159" y="2712401"/>
            <a:ext cx="1232421" cy="972181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ja-JP" altLang="en-US" sz="2800">
              <a:solidFill>
                <a:prstClr val="white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726833" y="4841006"/>
            <a:ext cx="2339102" cy="52322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空白のブック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08610" y="4667881"/>
            <a:ext cx="2698175" cy="954107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「</a:t>
            </a:r>
            <a:r>
              <a:rPr kumimoji="1" lang="ja-JP" altLang="en-US" sz="2800" b="1" dirty="0">
                <a:latin typeface="Arial" panose="020B0604020202020204" pitchFamily="34" charset="0"/>
                <a:ea typeface="メイリオ" panose="020B0604030504040204" pitchFamily="50" charset="-128"/>
              </a:rPr>
              <a:t>ファイル</a:t>
            </a:r>
            <a:r>
              <a:rPr kumimoji="1"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」を</a:t>
            </a:r>
            <a:endParaRPr kumimoji="1" lang="en-US" altLang="ja-JP" sz="2800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r>
              <a:rPr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クリック</a:t>
            </a:r>
            <a:endParaRPr kumimoji="1" lang="ja-JP" altLang="en-US" sz="280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018" y="2395783"/>
            <a:ext cx="611185" cy="326597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ja-JP" altLang="en-US" sz="2800">
              <a:solidFill>
                <a:prstClr val="white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12" name="右矢印 11"/>
          <p:cNvSpPr/>
          <p:nvPr/>
        </p:nvSpPr>
        <p:spPr>
          <a:xfrm>
            <a:off x="3040229" y="3253308"/>
            <a:ext cx="283062" cy="5904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280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pic>
        <p:nvPicPr>
          <p:cNvPr id="13" name="図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7099" y="2468041"/>
            <a:ext cx="2312936" cy="1917761"/>
          </a:xfrm>
          <a:prstGeom prst="rect">
            <a:avLst/>
          </a:prstGeom>
        </p:spPr>
      </p:pic>
      <p:sp>
        <p:nvSpPr>
          <p:cNvPr id="14" name="右矢印 13"/>
          <p:cNvSpPr/>
          <p:nvPr/>
        </p:nvSpPr>
        <p:spPr>
          <a:xfrm>
            <a:off x="5690035" y="3236682"/>
            <a:ext cx="283062" cy="5904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280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735958" y="4667881"/>
            <a:ext cx="1980029" cy="954107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「</a:t>
            </a:r>
            <a:r>
              <a:rPr lang="ja-JP" altLang="en-US" sz="2800" b="1" dirty="0">
                <a:latin typeface="Arial" panose="020B0604020202020204" pitchFamily="34" charset="0"/>
                <a:ea typeface="メイリオ" panose="020B0604030504040204" pitchFamily="50" charset="-128"/>
              </a:rPr>
              <a:t>新規</a:t>
            </a:r>
            <a:r>
              <a:rPr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」</a:t>
            </a:r>
            <a:endParaRPr lang="en-US" altLang="ja-JP" sz="2800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r>
              <a:rPr kumimoji="1"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をクリック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3348699" y="3074067"/>
            <a:ext cx="677611" cy="338341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ja-JP" altLang="en-US" sz="2800">
              <a:solidFill>
                <a:prstClr val="white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43635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2"/>
          <p:cNvSpPr txBox="1">
            <a:spLocks/>
          </p:cNvSpPr>
          <p:nvPr/>
        </p:nvSpPr>
        <p:spPr>
          <a:xfrm>
            <a:off x="188996" y="952386"/>
            <a:ext cx="8753475" cy="4577584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① セル </a:t>
            </a:r>
            <a:r>
              <a:rPr lang="en-US" altLang="ja-JP" b="1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A1</a:t>
            </a:r>
            <a:r>
              <a:rPr lang="en-US" altLang="ja-JP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に「</a:t>
            </a:r>
            <a:r>
              <a:rPr lang="en-US" altLang="ja-JP" b="1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0.5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」</a:t>
            </a:r>
            <a:endParaRPr lang="en-US" altLang="ja-JP" dirty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dirty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dirty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② セル </a:t>
            </a:r>
            <a:r>
              <a:rPr lang="en-US" altLang="ja-JP" b="1" dirty="0" err="1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A2</a:t>
            </a:r>
            <a:r>
              <a:rPr lang="en-US" altLang="ja-JP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に次の式</a:t>
            </a:r>
            <a:endParaRPr lang="en-US" altLang="ja-JP" dirty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　　</a:t>
            </a:r>
            <a:r>
              <a:rPr lang="en-US" altLang="ja-JP" b="1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=IF(RAND() </a:t>
            </a:r>
            <a:r>
              <a:rPr lang="en-US" altLang="ja-JP" b="1" dirty="0">
                <a:solidFill>
                  <a:srgbClr val="FF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&lt;</a:t>
            </a:r>
            <a:r>
              <a:rPr lang="en-US" altLang="ja-JP" b="1" dirty="0"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r>
              <a:rPr lang="en-US" altLang="ja-JP" b="1" dirty="0">
                <a:solidFill>
                  <a:srgbClr val="FF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$</a:t>
            </a:r>
            <a:r>
              <a:rPr lang="en-US" altLang="ja-JP" b="1" dirty="0" err="1">
                <a:solidFill>
                  <a:srgbClr val="FF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A$1</a:t>
            </a:r>
            <a:r>
              <a:rPr lang="en-US" altLang="ja-JP" b="1" dirty="0">
                <a:latin typeface="Arial" panose="020B0604020202020204" pitchFamily="34" charset="0"/>
                <a:ea typeface="メイリオ" panose="020B0604030504040204" pitchFamily="50" charset="-128"/>
              </a:rPr>
              <a:t>, </a:t>
            </a:r>
            <a:r>
              <a:rPr lang="en-US" altLang="ja-JP" b="1" dirty="0">
                <a:solidFill>
                  <a:srgbClr val="7030A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1</a:t>
            </a:r>
            <a:r>
              <a:rPr lang="en-US" altLang="ja-JP" b="1" dirty="0">
                <a:latin typeface="Arial" panose="020B0604020202020204" pitchFamily="34" charset="0"/>
                <a:ea typeface="メイリオ" panose="020B0604030504040204" pitchFamily="50" charset="-128"/>
              </a:rPr>
              <a:t>, </a:t>
            </a:r>
            <a:r>
              <a:rPr lang="en-US" altLang="ja-JP" b="1" dirty="0">
                <a:solidFill>
                  <a:srgbClr val="7030A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0</a:t>
            </a:r>
            <a:r>
              <a:rPr lang="en-US" altLang="ja-JP" b="1" dirty="0">
                <a:latin typeface="Arial" panose="020B0604020202020204" pitchFamily="34" charset="0"/>
                <a:ea typeface="メイリオ" panose="020B0604030504040204" pitchFamily="50" charset="-128"/>
              </a:rPr>
              <a:t>) </a:t>
            </a:r>
            <a:r>
              <a:rPr lang="ja-JP" altLang="en-US" dirty="0"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endParaRPr lang="en-US" altLang="ja-JP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0967" y="1348095"/>
            <a:ext cx="4911949" cy="1651431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0966" y="3925874"/>
            <a:ext cx="4957292" cy="1567691"/>
          </a:xfrm>
          <a:prstGeom prst="rect">
            <a:avLst/>
          </a:prstGeom>
        </p:spPr>
      </p:pic>
      <p:sp>
        <p:nvSpPr>
          <p:cNvPr id="9" name="タイトル 8">
            <a:extLst>
              <a:ext uri="{FF2B5EF4-FFF2-40B4-BE49-F238E27FC236}">
                <a16:creationId xmlns:a16="http://schemas.microsoft.com/office/drawing/2014/main" id="{007FE0EE-B8C8-478E-AE1F-18FE8F10E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kumimoji="1" lang="ja-JP" altLang="en-US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E205D82C-95A1-431E-8E38-AA614A14CDCF}" type="slidenum">
              <a:rPr lang="ja-JP" altLang="en-US" smtClean="0"/>
              <a:pPr/>
              <a:t>7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27482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2"/>
          <p:cNvSpPr txBox="1">
            <a:spLocks/>
          </p:cNvSpPr>
          <p:nvPr/>
        </p:nvSpPr>
        <p:spPr>
          <a:xfrm>
            <a:off x="178164" y="825637"/>
            <a:ext cx="7453908" cy="6328955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③ セル </a:t>
            </a:r>
            <a:r>
              <a:rPr lang="en-US" altLang="ja-JP" b="1" dirty="0" err="1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A2</a:t>
            </a:r>
            <a:r>
              <a:rPr lang="en-US" altLang="ja-JP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の式を，</a:t>
            </a:r>
            <a:r>
              <a:rPr lang="en-US" altLang="ja-JP" b="1" dirty="0" err="1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A3</a:t>
            </a:r>
            <a:r>
              <a:rPr lang="en-US" altLang="ja-JP" b="1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r>
              <a:rPr lang="ja-JP" altLang="en-US" b="1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から</a:t>
            </a:r>
            <a:r>
              <a:rPr lang="en-US" altLang="ja-JP" b="1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r>
              <a:rPr lang="en-US" altLang="ja-JP" b="1" dirty="0" err="1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A51</a:t>
            </a:r>
            <a:r>
              <a:rPr lang="en-US" altLang="ja-JP" b="1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  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に「</a:t>
            </a:r>
            <a:r>
              <a:rPr lang="ja-JP" altLang="en-US" b="1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コピー＆貼り付け」する</a:t>
            </a:r>
            <a:endParaRPr lang="en-US" altLang="ja-JP" dirty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  右クリックメニューが便利</a:t>
            </a:r>
            <a:endParaRPr lang="en-US" altLang="ja-JP" dirty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dirty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④ セル </a:t>
            </a:r>
            <a:r>
              <a:rPr lang="en-US" altLang="ja-JP" b="1" dirty="0" err="1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A52</a:t>
            </a:r>
            <a:r>
              <a:rPr lang="en-US" altLang="ja-JP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に次の式</a:t>
            </a:r>
            <a:endParaRPr lang="en-US" altLang="ja-JP" dirty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　　</a:t>
            </a:r>
            <a:r>
              <a:rPr lang="en-US" altLang="ja-JP" b="1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=SUM(</a:t>
            </a:r>
            <a:r>
              <a:rPr lang="en-US" altLang="ja-JP" b="1" dirty="0" err="1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A2:A51</a:t>
            </a:r>
            <a:r>
              <a:rPr lang="en-US" altLang="ja-JP" b="1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) 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endParaRPr lang="en-US" altLang="ja-JP" dirty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2100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2100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2100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en-US" altLang="ja-JP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※</a:t>
            </a:r>
            <a:r>
              <a:rPr lang="en-US" altLang="ja-JP" dirty="0"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r>
              <a:rPr lang="ja-JP" altLang="en-US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乱数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なので，実行のたびに違った値になる</a:t>
            </a:r>
            <a:endParaRPr lang="en-US" altLang="ja-JP" dirty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2100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2100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sz="210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pic>
        <p:nvPicPr>
          <p:cNvPr id="12" name="図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769" y="3687136"/>
            <a:ext cx="3190861" cy="2235309"/>
          </a:xfrm>
          <a:prstGeom prst="rect">
            <a:avLst/>
          </a:prstGeom>
        </p:spPr>
      </p:pic>
      <p:sp>
        <p:nvSpPr>
          <p:cNvPr id="13" name="テキスト ボックス 12"/>
          <p:cNvSpPr txBox="1"/>
          <p:nvPr/>
        </p:nvSpPr>
        <p:spPr>
          <a:xfrm>
            <a:off x="3818783" y="4327736"/>
            <a:ext cx="5211683" cy="954107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en-US" altLang="ja-JP" sz="2800" b="1" dirty="0">
                <a:solidFill>
                  <a:srgbClr val="C000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50</a:t>
            </a:r>
            <a:r>
              <a:rPr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r>
              <a:rPr kumimoji="1"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枚のうち，</a:t>
            </a:r>
            <a:endParaRPr kumimoji="1" lang="en-US" altLang="ja-JP" sz="2800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r>
              <a:rPr lang="ja-JP" altLang="en-US" sz="2800" dirty="0">
                <a:latin typeface="Arial" panose="020B0604020202020204" pitchFamily="34" charset="0"/>
                <a:ea typeface="メイリオ" panose="020B0604030504040204" pitchFamily="50" charset="-128"/>
              </a:rPr>
              <a:t>表になるのは何枚になりそうか</a:t>
            </a:r>
            <a:endParaRPr kumimoji="1" lang="ja-JP" altLang="en-US" sz="280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7" name="タイトル 6">
            <a:extLst>
              <a:ext uri="{FF2B5EF4-FFF2-40B4-BE49-F238E27FC236}">
                <a16:creationId xmlns:a16="http://schemas.microsoft.com/office/drawing/2014/main" id="{59DFED75-5433-43B2-AF18-BCF89AC83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kumimoji="1" lang="ja-JP" altLang="en-US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E205D82C-95A1-431E-8E38-AA614A14CDCF}" type="slidenum">
              <a:rPr lang="ja-JP" altLang="en-US" smtClean="0"/>
              <a:pPr/>
              <a:t>8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737682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2"/>
          <p:cNvSpPr txBox="1">
            <a:spLocks/>
          </p:cNvSpPr>
          <p:nvPr/>
        </p:nvSpPr>
        <p:spPr>
          <a:xfrm>
            <a:off x="324799" y="943332"/>
            <a:ext cx="7533609" cy="4577584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b="1" u="sng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⑤ </a:t>
            </a:r>
            <a:r>
              <a:rPr lang="en-US" altLang="ja-JP" b="1" u="sng" dirty="0" err="1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A2</a:t>
            </a:r>
            <a:r>
              <a:rPr lang="en-US" altLang="ja-JP" b="1" u="sng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r>
              <a:rPr lang="ja-JP" altLang="en-US" b="1" u="sng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から </a:t>
            </a:r>
            <a:r>
              <a:rPr lang="en-US" altLang="ja-JP" b="1" u="sng" dirty="0" err="1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A52</a:t>
            </a:r>
            <a:r>
              <a:rPr lang="en-US" altLang="ja-JP" b="1" u="sng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r>
              <a:rPr lang="ja-JP" altLang="en-US" b="1" u="sng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を範囲選択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して，右クリックメニューで「</a:t>
            </a:r>
            <a:r>
              <a:rPr lang="ja-JP" altLang="en-US" b="1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コピー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」</a:t>
            </a:r>
            <a:endParaRPr lang="en-US" altLang="ja-JP" dirty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dirty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dirty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dirty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dirty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dirty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⑥ それを，</a:t>
            </a:r>
            <a:r>
              <a:rPr lang="en-US" altLang="ja-JP" b="1" u="sng" dirty="0" err="1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B2</a:t>
            </a:r>
            <a:r>
              <a:rPr lang="ja-JP" altLang="en-US" b="1" u="sng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から </a:t>
            </a:r>
            <a:r>
              <a:rPr lang="en-US" altLang="ja-JP" b="1" u="sng" dirty="0" err="1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E52</a:t>
            </a:r>
            <a:r>
              <a:rPr lang="ja-JP" altLang="en-US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に</a:t>
            </a:r>
            <a:r>
              <a:rPr lang="ja-JP" altLang="en-US" b="1" dirty="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張り付け</a:t>
            </a:r>
            <a:endParaRPr lang="en-US" altLang="ja-JP" b="1" dirty="0">
              <a:solidFill>
                <a:schemeClr val="tx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marL="0" indent="0">
              <a:buNone/>
            </a:pPr>
            <a:endParaRPr lang="en-US" altLang="ja-JP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9631" y="4269600"/>
            <a:ext cx="2841554" cy="2217943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5657" y="1804080"/>
            <a:ext cx="2558034" cy="2082158"/>
          </a:xfrm>
          <a:prstGeom prst="rect">
            <a:avLst/>
          </a:prstGeom>
        </p:spPr>
      </p:pic>
      <p:sp>
        <p:nvSpPr>
          <p:cNvPr id="9" name="タイトル 8">
            <a:extLst>
              <a:ext uri="{FF2B5EF4-FFF2-40B4-BE49-F238E27FC236}">
                <a16:creationId xmlns:a16="http://schemas.microsoft.com/office/drawing/2014/main" id="{7526B237-36D0-4FBA-B175-B7208C9CC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kumimoji="1" lang="ja-JP" altLang="en-US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E205D82C-95A1-431E-8E38-AA614A14CDCF}" type="slidenum">
              <a:rPr lang="ja-JP" altLang="en-US" smtClean="0"/>
              <a:pPr/>
              <a:t>9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72695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741</TotalTime>
  <Words>1733</Words>
  <Application>Microsoft Office PowerPoint</Application>
  <PresentationFormat>画面に合わせる (4:3)</PresentationFormat>
  <Paragraphs>335</Paragraphs>
  <Slides>52</Slides>
  <Notes>17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52</vt:i4>
      </vt:variant>
    </vt:vector>
  </HeadingPairs>
  <TitlesOfParts>
    <vt:vector size="58" baseType="lpstr">
      <vt:lpstr>メイリオ</vt:lpstr>
      <vt:lpstr>游ゴシック</vt:lpstr>
      <vt:lpstr>Arial</vt:lpstr>
      <vt:lpstr>Calibri</vt:lpstr>
      <vt:lpstr>Segoe UI</vt:lpstr>
      <vt:lpstr>Office テーマ</vt:lpstr>
      <vt:lpstr>or-7. 正規分布 </vt:lpstr>
      <vt:lpstr>7-1 分布</vt:lpstr>
      <vt:lpstr>PowerPoint プレゼンテーション</vt:lpstr>
      <vt:lpstr>Excel の乱数　</vt:lpstr>
      <vt:lpstr>コイン投げのシミュレーション</vt:lpstr>
      <vt:lpstr>演習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ヒストグラム</vt:lpstr>
      <vt:lpstr>PowerPoint プレゼンテーション</vt:lpstr>
      <vt:lpstr>PowerPoint プレゼンテーション</vt:lpstr>
      <vt:lpstr>PowerPoint プレゼンテーション</vt:lpstr>
      <vt:lpstr>7-2 正規分布</vt:lpstr>
      <vt:lpstr>PowerPoint プレゼンテーション</vt:lpstr>
      <vt:lpstr>正規分布とは</vt:lpstr>
      <vt:lpstr>コイン投げと正規分布</vt:lpstr>
      <vt:lpstr>いまから行うこと</vt:lpstr>
      <vt:lpstr>演習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正規分布の性質</vt:lpstr>
      <vt:lpstr>正規分布とは</vt:lpstr>
      <vt:lpstr>7-3 正規分布の活用例</vt:lpstr>
      <vt:lpstr>PowerPoint プレゼンテーション</vt:lpstr>
      <vt:lpstr>いまから行うこと</vt:lpstr>
      <vt:lpstr>PowerPoint プレゼンテーション</vt:lpstr>
      <vt:lpstr>PowerPoint プレゼンテーション</vt:lpstr>
      <vt:lpstr>PowerPoint プレゼンテーション</vt:lpstr>
      <vt:lpstr>分布と確率</vt:lpstr>
      <vt:lpstr>分布と確率　その②</vt:lpstr>
      <vt:lpstr>分布と確率　その③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7-4 正規分布の活用演習</vt:lpstr>
      <vt:lpstr>PowerPoint プレゼンテーション</vt:lpstr>
      <vt:lpstr>平均と標準偏差の例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「以上」のイメージ</vt:lpstr>
      <vt:lpstr>「以下」のイメージ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正規分布</dc:title>
  <dc:creator>kaneko kunihiko</dc:creator>
  <cp:lastModifiedBy>金子　邦彦</cp:lastModifiedBy>
  <cp:revision>42</cp:revision>
  <dcterms:created xsi:type="dcterms:W3CDTF">2019-11-02T00:06:04Z</dcterms:created>
  <dcterms:modified xsi:type="dcterms:W3CDTF">2022-06-02T01:56:15Z</dcterms:modified>
</cp:coreProperties>
</file>