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3" r:id="rId3"/>
  </p:sldMasterIdLst>
  <p:notesMasterIdLst>
    <p:notesMasterId r:id="rId67"/>
  </p:notesMasterIdLst>
  <p:handoutMasterIdLst>
    <p:handoutMasterId r:id="rId68"/>
  </p:handoutMasterIdLst>
  <p:sldIdLst>
    <p:sldId id="1693" r:id="rId4"/>
    <p:sldId id="1743" r:id="rId5"/>
    <p:sldId id="696" r:id="rId6"/>
    <p:sldId id="1694" r:id="rId7"/>
    <p:sldId id="1367" r:id="rId8"/>
    <p:sldId id="1368" r:id="rId9"/>
    <p:sldId id="1370" r:id="rId10"/>
    <p:sldId id="1371" r:id="rId11"/>
    <p:sldId id="1362" r:id="rId12"/>
    <p:sldId id="1366" r:id="rId13"/>
    <p:sldId id="263" r:id="rId14"/>
    <p:sldId id="574" r:id="rId15"/>
    <p:sldId id="963" r:id="rId16"/>
    <p:sldId id="1382" r:id="rId17"/>
    <p:sldId id="1698" r:id="rId18"/>
    <p:sldId id="1480" r:id="rId19"/>
    <p:sldId id="1530" r:id="rId20"/>
    <p:sldId id="795" r:id="rId21"/>
    <p:sldId id="1369" r:id="rId22"/>
    <p:sldId id="1695" r:id="rId23"/>
    <p:sldId id="1699" r:id="rId24"/>
    <p:sldId id="1696" r:id="rId25"/>
    <p:sldId id="962" r:id="rId26"/>
    <p:sldId id="993" r:id="rId27"/>
    <p:sldId id="976" r:id="rId28"/>
    <p:sldId id="1012" r:id="rId29"/>
    <p:sldId id="1700" r:id="rId30"/>
    <p:sldId id="1697" r:id="rId31"/>
    <p:sldId id="1377" r:id="rId32"/>
    <p:sldId id="1701" r:id="rId33"/>
    <p:sldId id="1434" r:id="rId34"/>
    <p:sldId id="1536" r:id="rId35"/>
    <p:sldId id="1476" r:id="rId36"/>
    <p:sldId id="1537" r:id="rId37"/>
    <p:sldId id="1544" r:id="rId38"/>
    <p:sldId id="1549" r:id="rId39"/>
    <p:sldId id="1550" r:id="rId40"/>
    <p:sldId id="1551" r:id="rId41"/>
    <p:sldId id="1569" r:id="rId42"/>
    <p:sldId id="1547" r:id="rId43"/>
    <p:sldId id="1539" r:id="rId44"/>
    <p:sldId id="1567" r:id="rId45"/>
    <p:sldId id="1542" r:id="rId46"/>
    <p:sldId id="1564" r:id="rId47"/>
    <p:sldId id="1565" r:id="rId48"/>
    <p:sldId id="1566" r:id="rId49"/>
    <p:sldId id="1553" r:id="rId50"/>
    <p:sldId id="1570" r:id="rId51"/>
    <p:sldId id="722" r:id="rId52"/>
    <p:sldId id="1543" r:id="rId53"/>
    <p:sldId id="1546" r:id="rId54"/>
    <p:sldId id="1483" r:id="rId55"/>
    <p:sldId id="1484" r:id="rId56"/>
    <p:sldId id="1572" r:id="rId57"/>
    <p:sldId id="1576" r:id="rId58"/>
    <p:sldId id="1578" r:id="rId59"/>
    <p:sldId id="1579" r:id="rId60"/>
    <p:sldId id="1580" r:id="rId61"/>
    <p:sldId id="1581" r:id="rId62"/>
    <p:sldId id="1582" r:id="rId63"/>
    <p:sldId id="1534" r:id="rId64"/>
    <p:sldId id="1702" r:id="rId65"/>
    <p:sldId id="1748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4" y="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2751"/>
    </p:cViewPr>
  </p:sorterViewPr>
  <p:notesViewPr>
    <p:cSldViewPr snapToGrid="0">
      <p:cViewPr varScale="1">
        <p:scale>
          <a:sx n="36" d="100"/>
          <a:sy n="36" d="100"/>
        </p:scale>
        <p:origin x="9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38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58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4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16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886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7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1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36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821-8473-4F13-B0AF-581FAFEA171E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9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84DC-ABFC-4843-8436-0C8E9A7097E9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4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5C9-FBEB-41C6-A9C8-C8D48A6C5D03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0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8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21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17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81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DFE-F157-4BB6-B00E-D8A82ACC3992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92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D5B9-AD46-4497-8038-1102C3D93A2E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i.org/10.7287/peerj.preprints.3190v2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i.org/10.7287/peerj.preprints.3190v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qxh5l0iEPUm-QRTuEBSqBLd3V9KvqItK?usp=sharing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d-11. </a:t>
            </a:r>
            <a:r>
              <a:rPr lang="ja-JP" altLang="en-US" dirty="0">
                <a:latin typeface="メイリオ" panose="020B0604030504040204" pitchFamily="50" charset="-128"/>
              </a:rPr>
              <a:t>ニューラルネットワークによる分類，未来予測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789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11-2 Iris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6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2028829" y="9585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6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12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Petal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（データ数は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 × 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のうち、先頭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  <p:sp>
        <p:nvSpPr>
          <p:cNvPr id="13" name="右中かっこ 12"/>
          <p:cNvSpPr/>
          <p:nvPr/>
        </p:nvSpPr>
        <p:spPr>
          <a:xfrm rot="5400000">
            <a:off x="2043446" y="3902175"/>
            <a:ext cx="253225" cy="3893180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427509" y="5506115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5041" y="61967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特徴量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7253" y="61873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ラベル</a:t>
            </a:r>
          </a:p>
        </p:txBody>
      </p:sp>
    </p:spTree>
    <p:extLst>
      <p:ext uri="{BB962C8B-B14F-4D97-AF65-F5344CB8AC3E}">
        <p14:creationId xmlns:p14="http://schemas.microsoft.com/office/powerpoint/2010/main" val="319103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Iri</a:t>
            </a:r>
            <a:r>
              <a:rPr lang="en-US" altLang="ja-JP"/>
              <a:t>s </a:t>
            </a:r>
            <a:r>
              <a:rPr lang="ja-JP" altLang="en-US" dirty="0"/>
              <a:t>データセットの散布図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データセットと配列（アレイ</a:t>
            </a:r>
            <a:r>
              <a:rPr kumimoji="1" lang="ja-JP" altLang="en-US" sz="2800" b="1" dirty="0">
                <a:latin typeface="メイリオ" panose="020B0604030504040204" pitchFamily="50" charset="-128"/>
              </a:rPr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14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2" y="1710696"/>
            <a:ext cx="3109458" cy="163612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4680" y="1125921"/>
            <a:ext cx="310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441370" y="1837136"/>
            <a:ext cx="269310" cy="582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43" y="859435"/>
            <a:ext cx="2540240" cy="2698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3592634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 × 4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19919" y="851094"/>
            <a:ext cx="38183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ea typeface="メイリオ" panose="020B0604030504040204" pitchFamily="50" charset="-128"/>
              </a:rPr>
              <a:t>[0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32958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15590" y="5147304"/>
            <a:ext cx="179018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setosa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 fontAlgn="base"/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versicolor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virginia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48863" y="6107730"/>
            <a:ext cx="252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ラベルの数値化</a:t>
            </a:r>
          </a:p>
        </p:txBody>
      </p:sp>
    </p:spTree>
    <p:extLst>
      <p:ext uri="{BB962C8B-B14F-4D97-AF65-F5344CB8AC3E}">
        <p14:creationId xmlns:p14="http://schemas.microsoft.com/office/powerpoint/2010/main" val="37265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データセットをロードし，特徴量とラベルを表示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ページ１５～１７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Iris</a:t>
            </a:r>
            <a:r>
              <a:rPr lang="ja-JP" altLang="en-US" b="1" dirty="0"/>
              <a:t> データセット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FCEB40-D929-372A-391C-C04D7DA7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0" y="650749"/>
            <a:ext cx="7090139" cy="48961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43B05C-F7C5-9818-58E0-D69EB83500BB}"/>
              </a:ext>
            </a:extLst>
          </p:cNvPr>
          <p:cNvSpPr/>
          <p:nvPr/>
        </p:nvSpPr>
        <p:spPr>
          <a:xfrm>
            <a:off x="73872" y="5623051"/>
            <a:ext cx="5756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Colaboratory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コードセルの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再実行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変更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には，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アカウントでのログインが必要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97F866-79BB-5789-A819-B49A3EC174AA}"/>
              </a:ext>
            </a:extLst>
          </p:cNvPr>
          <p:cNvSpPr/>
          <p:nvPr/>
        </p:nvSpPr>
        <p:spPr>
          <a:xfrm flipH="1">
            <a:off x="2692399" y="1885950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71B6B4-A942-64ED-7996-611C5F0B1342}"/>
              </a:ext>
            </a:extLst>
          </p:cNvPr>
          <p:cNvSpPr txBox="1"/>
          <p:nvPr/>
        </p:nvSpPr>
        <p:spPr>
          <a:xfrm>
            <a:off x="2571749" y="2279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AF02AD-5447-A5F9-C610-551BDA0372E7}"/>
              </a:ext>
            </a:extLst>
          </p:cNvPr>
          <p:cNvSpPr/>
          <p:nvPr/>
        </p:nvSpPr>
        <p:spPr>
          <a:xfrm flipH="1">
            <a:off x="2635249" y="1835150"/>
            <a:ext cx="4965699" cy="1746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3B3850-91E4-4342-88E4-CDF49DE3BFD5}"/>
              </a:ext>
            </a:extLst>
          </p:cNvPr>
          <p:cNvSpPr txBox="1"/>
          <p:nvPr/>
        </p:nvSpPr>
        <p:spPr>
          <a:xfrm>
            <a:off x="4448684" y="36044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</p:spTree>
    <p:extLst>
      <p:ext uri="{BB962C8B-B14F-4D97-AF65-F5344CB8AC3E}">
        <p14:creationId xmlns:p14="http://schemas.microsoft.com/office/powerpoint/2010/main" val="64201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ブラウザでアクセス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各自の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でログインすれば，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変更，再実行可能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958273" y="6436242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4089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  <a:r>
              <a:rPr lang="ja-JP" altLang="en-US" dirty="0">
                <a:latin typeface="メイリオ" panose="020B0604030504040204" pitchFamily="50" charset="-128"/>
              </a:rPr>
              <a:t>は </a:t>
            </a:r>
            <a:r>
              <a:rPr lang="en-US" altLang="ja-JP" dirty="0">
                <a:latin typeface="メイリオ" panose="020B0604030504040204" pitchFamily="50" charset="-128"/>
              </a:rPr>
              <a:t>Python </a:t>
            </a:r>
            <a:r>
              <a:rPr lang="ja-JP" altLang="en-US" dirty="0">
                <a:latin typeface="メイリオ" panose="020B0604030504040204" pitchFamily="50" charset="-128"/>
              </a:rPr>
              <a:t>でも利用可能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18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6165" y="684504"/>
            <a:ext cx="7251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u="sng" dirty="0"/>
              <a:t>ソースコード</a:t>
            </a:r>
            <a:endParaRPr lang="en-US" altLang="ja-JP" sz="2400" u="sng" dirty="0"/>
          </a:p>
          <a:p>
            <a:r>
              <a:rPr lang="en-US" altLang="ja-JP" sz="2400" dirty="0"/>
              <a:t>from </a:t>
            </a:r>
            <a:r>
              <a:rPr lang="en-US" altLang="ja-JP" sz="2400" dirty="0" err="1"/>
              <a:t>sklearn.datasets</a:t>
            </a:r>
            <a:r>
              <a:rPr lang="en-US" altLang="ja-JP" sz="2400" dirty="0"/>
              <a:t> import </a:t>
            </a:r>
            <a:r>
              <a:rPr lang="en-US" altLang="ja-JP" sz="2400" dirty="0" err="1"/>
              <a:t>load_iris</a:t>
            </a:r>
            <a:endParaRPr lang="en-US" altLang="ja-JP" sz="2400" dirty="0"/>
          </a:p>
          <a:p>
            <a:r>
              <a:rPr lang="en-US" altLang="ja-JP" sz="2400" dirty="0"/>
              <a:t>iris = </a:t>
            </a:r>
            <a:r>
              <a:rPr lang="en-US" altLang="ja-JP" sz="2400" dirty="0" err="1"/>
              <a:t>load_iris</a:t>
            </a:r>
            <a:r>
              <a:rPr lang="en-US" altLang="ja-JP" sz="2400" dirty="0"/>
              <a:t>()</a:t>
            </a:r>
          </a:p>
          <a:p>
            <a:r>
              <a:rPr lang="en-US" altLang="ja-JP" sz="2400" dirty="0"/>
              <a:t>x, y = </a:t>
            </a:r>
            <a:r>
              <a:rPr lang="en-US" altLang="ja-JP" sz="2400" dirty="0" err="1"/>
              <a:t>iris.data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iris.target</a:t>
            </a:r>
            <a:endParaRPr lang="en-US" altLang="ja-JP" sz="2400" dirty="0"/>
          </a:p>
          <a:p>
            <a:r>
              <a:rPr lang="en-US" altLang="ja-JP" sz="2400" dirty="0"/>
              <a:t>print(x)</a:t>
            </a:r>
          </a:p>
          <a:p>
            <a:r>
              <a:rPr lang="en-US" altLang="ja-JP" sz="2400" dirty="0"/>
              <a:t>print(y)</a:t>
            </a:r>
          </a:p>
          <a:p>
            <a:endParaRPr lang="en-US" altLang="ja-JP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22938CE-BA7A-B770-70EC-D879501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2" y="3104469"/>
            <a:ext cx="2143695" cy="311882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8EA7C-616C-50E2-42C0-45DABCE4CF11}"/>
              </a:ext>
            </a:extLst>
          </p:cNvPr>
          <p:cNvSpPr txBox="1"/>
          <p:nvPr/>
        </p:nvSpPr>
        <p:spPr>
          <a:xfrm>
            <a:off x="624950" y="63563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BE65F57-7C59-D6A5-AC5F-0872AD71A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76" y="3104469"/>
            <a:ext cx="1428473" cy="31861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3CE63C-73E7-E5D7-F753-FDE47105A1CD}"/>
              </a:ext>
            </a:extLst>
          </p:cNvPr>
          <p:cNvSpPr txBox="1"/>
          <p:nvPr/>
        </p:nvSpPr>
        <p:spPr>
          <a:xfrm flipH="1">
            <a:off x="2830132" y="6356351"/>
            <a:ext cx="2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 を表示している部分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75D3D9A-3C5D-C24C-727B-60BCCD28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80" y="4697534"/>
            <a:ext cx="3353091" cy="62108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29B332-5499-9047-271D-C56742CB3AB2}"/>
              </a:ext>
            </a:extLst>
          </p:cNvPr>
          <p:cNvSpPr txBox="1"/>
          <p:nvPr/>
        </p:nvSpPr>
        <p:spPr>
          <a:xfrm flipH="1">
            <a:off x="6258583" y="5318618"/>
            <a:ext cx="2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</a:t>
            </a:r>
            <a:r>
              <a:rPr kumimoji="1" lang="ja-JP" altLang="en-US" dirty="0"/>
              <a:t> を表示している部分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20BD8-92D2-2E16-EC76-06C0BE073149}"/>
              </a:ext>
            </a:extLst>
          </p:cNvPr>
          <p:cNvSpPr txBox="1"/>
          <p:nvPr/>
        </p:nvSpPr>
        <p:spPr>
          <a:xfrm flipH="1">
            <a:off x="4393031" y="1882070"/>
            <a:ext cx="43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特徴量</a:t>
            </a:r>
            <a:r>
              <a:rPr kumimoji="1" lang="ja-JP" altLang="en-US" dirty="0"/>
              <a:t>を，</a:t>
            </a:r>
            <a:r>
              <a:rPr kumimoji="1" lang="en-US" altLang="ja-JP" dirty="0"/>
              <a:t>y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ラベル</a:t>
            </a:r>
            <a:r>
              <a:rPr kumimoji="1" lang="ja-JP" altLang="en-US" dirty="0"/>
              <a:t>を格納</a:t>
            </a:r>
          </a:p>
        </p:txBody>
      </p:sp>
    </p:spTree>
    <p:extLst>
      <p:ext uri="{BB962C8B-B14F-4D97-AF65-F5344CB8AC3E}">
        <p14:creationId xmlns:p14="http://schemas.microsoft.com/office/powerpoint/2010/main" val="261208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11-3 </a:t>
            </a:r>
            <a:r>
              <a:rPr lang="ja-JP" altLang="en-US" dirty="0">
                <a:latin typeface="メイリオ" panose="020B0604030504040204" pitchFamily="50" charset="-128"/>
              </a:rPr>
              <a:t>分類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80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8672" y="1027612"/>
            <a:ext cx="6765328" cy="43316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教師あり学習の概要、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Iris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データセットを用いた分類の実践を解説。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時系列データの特性（例：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Facebook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イベント数の分析事例）。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リカレントニューラルネットワークの特徴、応用。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太陽黒点数のデータを用いた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LSTM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による未来予測の事例を解説。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基本から実践的な演習、応用事例までを網羅。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6F50B-90DB-DB54-C45E-72AA16A9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81644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花びらの長さと幅</a:t>
            </a:r>
            <a:r>
              <a:rPr lang="ja-JP" altLang="en-US" sz="2400" dirty="0"/>
              <a:t>から，</a:t>
            </a:r>
            <a:r>
              <a:rPr lang="ja-JP" altLang="en-US" sz="2400" b="1" dirty="0"/>
              <a:t>花の種類</a:t>
            </a:r>
            <a:r>
              <a:rPr lang="ja-JP" altLang="en-US" sz="2400" dirty="0"/>
              <a:t>を予測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花びら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つの数値</a:t>
            </a:r>
            <a:r>
              <a:rPr kumimoji="1" lang="ja-JP" altLang="en-US" sz="2400" dirty="0"/>
              <a:t>（長さと幅の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つによる計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つの値）に基づいて、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種類の花</a:t>
            </a:r>
            <a:r>
              <a:rPr kumimoji="1" lang="ja-JP" altLang="en-US" sz="2400" dirty="0"/>
              <a:t>（アイリスセットーサ、アイリスバーシクル、アイリスバージニカ）の</a:t>
            </a:r>
            <a:r>
              <a:rPr kumimoji="1" lang="ja-JP" altLang="en-US" sz="2400" b="1" dirty="0"/>
              <a:t>一つを予測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b="1" dirty="0"/>
              <a:t>利用可能なデータを分割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150</a:t>
            </a:r>
            <a:r>
              <a:rPr kumimoji="1" lang="ja-JP" altLang="en-US" sz="2400" dirty="0"/>
              <a:t>個を，</a:t>
            </a:r>
            <a:r>
              <a:rPr kumimoji="1" lang="en-US" altLang="ja-JP" sz="2400" dirty="0"/>
              <a:t>120</a:t>
            </a:r>
            <a:r>
              <a:rPr kumimoji="1" lang="ja-JP" altLang="en-US" sz="2400" dirty="0"/>
              <a:t>個と </a:t>
            </a:r>
            <a:r>
              <a:rPr kumimoji="1" lang="en-US" altLang="ja-JP" sz="2400" dirty="0"/>
              <a:t>30</a:t>
            </a:r>
            <a:r>
              <a:rPr kumimoji="1" lang="ja-JP" altLang="en-US" sz="2400" dirty="0"/>
              <a:t>個のように分割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120</a:t>
            </a:r>
            <a:r>
              <a:rPr kumimoji="1" lang="ja-JP" altLang="en-US" sz="2400" dirty="0"/>
              <a:t>個：</a:t>
            </a:r>
            <a:r>
              <a:rPr lang="ja-JP" altLang="en-US" sz="2400" b="1" dirty="0"/>
              <a:t>訓練データ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30</a:t>
            </a:r>
            <a:r>
              <a:rPr kumimoji="1" lang="ja-JP" altLang="en-US" sz="2400" dirty="0"/>
              <a:t>個：</a:t>
            </a:r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（過学習や学習不足の可能性を評価）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7"/>
            <a:ext cx="4939867" cy="44147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データセットを１２０個と３０個に分割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Iris</a:t>
            </a:r>
            <a:r>
              <a:rPr lang="ja-JP" altLang="en-US" b="1" dirty="0"/>
              <a:t>データセットの分割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データセットの利用可能なデータを分割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111AB1-311E-5037-AAE5-AF2CA7B87A84}"/>
              </a:ext>
            </a:extLst>
          </p:cNvPr>
          <p:cNvSpPr/>
          <p:nvPr/>
        </p:nvSpPr>
        <p:spPr>
          <a:xfrm>
            <a:off x="514355" y="576863"/>
            <a:ext cx="85004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/>
              <a:t>ソースコード</a:t>
            </a:r>
            <a:endParaRPr lang="en-US" altLang="ja-JP" u="sng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sklearn.datasets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load_iris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sklearn.model_selection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train_test_split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sklearn.preprocessing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StandardScaler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tensorflow.keras.utils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to_categorical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/>
              <a:t>iris = </a:t>
            </a:r>
            <a:r>
              <a:rPr lang="en-US" altLang="ja-JP" sz="1600" dirty="0" err="1"/>
              <a:t>load_iris</a:t>
            </a:r>
            <a:r>
              <a:rPr lang="en-US" altLang="ja-JP" sz="1600" dirty="0"/>
              <a:t>()</a:t>
            </a:r>
          </a:p>
          <a:p>
            <a:r>
              <a:rPr lang="en-US" altLang="ja-JP" sz="1600" dirty="0"/>
              <a:t>x, y = </a:t>
            </a:r>
            <a:r>
              <a:rPr lang="en-US" altLang="ja-JP" sz="1600" dirty="0" err="1"/>
              <a:t>iris.data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iris.target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データの正規化（特徴量間のスケールの違いをなくす処理）</a:t>
            </a:r>
          </a:p>
          <a:p>
            <a:r>
              <a:rPr lang="en-US" altLang="ja-JP" sz="1600" dirty="0"/>
              <a:t>scaler = </a:t>
            </a:r>
            <a:r>
              <a:rPr lang="en-US" altLang="ja-JP" sz="1600" dirty="0" err="1"/>
              <a:t>StandardScaler</a:t>
            </a:r>
            <a:r>
              <a:rPr lang="en-US" altLang="ja-JP" sz="1600" dirty="0"/>
              <a:t>()</a:t>
            </a:r>
          </a:p>
          <a:p>
            <a:r>
              <a:rPr lang="en-US" altLang="ja-JP" sz="1600" dirty="0"/>
              <a:t>x = </a:t>
            </a:r>
            <a:r>
              <a:rPr lang="en-US" altLang="ja-JP" sz="1600" dirty="0" err="1"/>
              <a:t>scaler.fit_transform</a:t>
            </a:r>
            <a:r>
              <a:rPr lang="en-US" altLang="ja-JP" sz="1600" dirty="0"/>
              <a:t>(x)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データセットを訓練データとテストデータに分割（ランダムシードを設定）</a:t>
            </a:r>
          </a:p>
          <a:p>
            <a:r>
              <a:rPr lang="en-US" altLang="ja-JP" sz="1600" dirty="0" err="1"/>
              <a:t>x_train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x_test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train_test_split</a:t>
            </a:r>
            <a:r>
              <a:rPr lang="en-US" altLang="ja-JP" sz="1600" dirty="0"/>
              <a:t>(x, y, </a:t>
            </a:r>
            <a:r>
              <a:rPr lang="en-US" altLang="ja-JP" sz="1600" dirty="0" err="1"/>
              <a:t>test_size</a:t>
            </a:r>
            <a:r>
              <a:rPr lang="en-US" altLang="ja-JP" sz="1600" dirty="0"/>
              <a:t>=0.2, </a:t>
            </a:r>
            <a:r>
              <a:rPr lang="en-US" altLang="ja-JP" sz="1600" dirty="0" err="1"/>
              <a:t>random_state</a:t>
            </a:r>
            <a:r>
              <a:rPr lang="en-US" altLang="ja-JP" sz="1600" dirty="0"/>
              <a:t>=42)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ターゲットをカテゴリカル変数に変換（ニューラルネットワークで使用するため）</a:t>
            </a:r>
          </a:p>
          <a:p>
            <a:r>
              <a:rPr lang="en-US" altLang="ja-JP" sz="1600" dirty="0" err="1"/>
              <a:t>y_train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to_categorical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num_classes</a:t>
            </a:r>
            <a:r>
              <a:rPr lang="en-US" altLang="ja-JP" sz="1600" dirty="0"/>
              <a:t>=3)</a:t>
            </a:r>
          </a:p>
          <a:p>
            <a:r>
              <a:rPr lang="en-US" altLang="ja-JP" sz="1600" dirty="0" err="1"/>
              <a:t>y_test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to_categorical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num_classes</a:t>
            </a:r>
            <a:r>
              <a:rPr lang="en-US" altLang="ja-JP" sz="1600" dirty="0"/>
              <a:t>=3)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</a:t>
            </a:r>
            <a:r>
              <a:rPr lang="ja-JP" altLang="en-US" sz="1600" dirty="0"/>
              <a:t>確認表示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x_train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x_test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050600-D2E2-72F0-1823-30CCE0CB0CE7}"/>
              </a:ext>
            </a:extLst>
          </p:cNvPr>
          <p:cNvSpPr txBox="1"/>
          <p:nvPr/>
        </p:nvSpPr>
        <p:spPr>
          <a:xfrm>
            <a:off x="5953814" y="5696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64E576-69DE-20BD-69EC-2D887E0C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25" y="4775750"/>
            <a:ext cx="986848" cy="20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068024-4ADD-5ECB-2948-83FC5F0D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4" y="2111820"/>
            <a:ext cx="6216118" cy="41863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E7E62C-4DD9-4E3D-759E-EDE5595B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64AC1-0D37-7A76-8681-59268587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学習により、「未知のデータを分類できる能力を獲得」と考えることもできる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47BF1-DC8C-22B9-22C7-1D21E67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5FFDADE-E01E-FA90-792B-3F0E6772C879}"/>
              </a:ext>
            </a:extLst>
          </p:cNvPr>
          <p:cNvSpPr/>
          <p:nvPr/>
        </p:nvSpPr>
        <p:spPr>
          <a:xfrm>
            <a:off x="4488906" y="4264431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A25903-11B1-1527-129A-9FFD7719A4DF}"/>
              </a:ext>
            </a:extLst>
          </p:cNvPr>
          <p:cNvSpPr txBox="1"/>
          <p:nvPr/>
        </p:nvSpPr>
        <p:spPr>
          <a:xfrm>
            <a:off x="4612619" y="45118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</a:p>
        </p:txBody>
      </p:sp>
    </p:spTree>
    <p:extLst>
      <p:ext uri="{BB962C8B-B14F-4D97-AF65-F5344CB8AC3E}">
        <p14:creationId xmlns:p14="http://schemas.microsoft.com/office/powerpoint/2010/main" val="165284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296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分類を行うニューラルネットワークの例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2" y="1113966"/>
            <a:ext cx="8461208" cy="139342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１層目：ユニット数 </a:t>
            </a:r>
            <a:r>
              <a:rPr kumimoji="1" lang="en-US" altLang="ja-JP" b="1" dirty="0">
                <a:solidFill>
                  <a:srgbClr val="FF0000"/>
                </a:solidFill>
              </a:rPr>
              <a:t>20</a:t>
            </a:r>
            <a:r>
              <a:rPr lang="en-US" altLang="ja-JP" b="1" dirty="0"/>
              <a:t>,</a:t>
            </a:r>
            <a:r>
              <a:rPr lang="ja-JP" altLang="en-US" b="1" dirty="0"/>
              <a:t> 種類は </a:t>
            </a:r>
            <a:r>
              <a:rPr lang="en-US" altLang="ja-JP" b="1" dirty="0" err="1">
                <a:solidFill>
                  <a:srgbClr val="FF0000"/>
                </a:solidFill>
              </a:rPr>
              <a:t>relu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２層目：ユニット数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b="1" dirty="0"/>
              <a:t>,</a:t>
            </a:r>
            <a:r>
              <a:rPr lang="ja-JP" altLang="en-US" b="1" dirty="0"/>
              <a:t> 種類は </a:t>
            </a:r>
            <a:r>
              <a:rPr lang="en-US" altLang="ja-JP" b="1" dirty="0" err="1">
                <a:solidFill>
                  <a:srgbClr val="FF0000"/>
                </a:solidFill>
              </a:rPr>
              <a:t>softmax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19E592-C9D8-48D9-A2FC-063DBC8AD4D0}"/>
              </a:ext>
            </a:extLst>
          </p:cNvPr>
          <p:cNvSpPr/>
          <p:nvPr/>
        </p:nvSpPr>
        <p:spPr>
          <a:xfrm>
            <a:off x="2907832" y="275928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6CDA02-6830-41D5-9CCD-E2BA217520EB}"/>
              </a:ext>
            </a:extLst>
          </p:cNvPr>
          <p:cNvSpPr/>
          <p:nvPr/>
        </p:nvSpPr>
        <p:spPr>
          <a:xfrm>
            <a:off x="2907832" y="352878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59056-373E-4B3E-B0D3-2F2EFCC9CC38}"/>
              </a:ext>
            </a:extLst>
          </p:cNvPr>
          <p:cNvSpPr/>
          <p:nvPr/>
        </p:nvSpPr>
        <p:spPr>
          <a:xfrm>
            <a:off x="2907832" y="457033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D10345-970C-4470-B552-E208FF433FFD}"/>
              </a:ext>
            </a:extLst>
          </p:cNvPr>
          <p:cNvSpPr/>
          <p:nvPr/>
        </p:nvSpPr>
        <p:spPr>
          <a:xfrm>
            <a:off x="2907832" y="533983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EB28B1-E307-4752-A23B-D6DD97802F58}"/>
              </a:ext>
            </a:extLst>
          </p:cNvPr>
          <p:cNvSpPr/>
          <p:nvPr/>
        </p:nvSpPr>
        <p:spPr>
          <a:xfrm>
            <a:off x="5562106" y="275928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3EAB8D-2817-48C7-B5C2-A224E073ECBD}"/>
              </a:ext>
            </a:extLst>
          </p:cNvPr>
          <p:cNvSpPr/>
          <p:nvPr/>
        </p:nvSpPr>
        <p:spPr>
          <a:xfrm>
            <a:off x="5562106" y="354621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75047" y="3642017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704387" y="385286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957550" y="4490936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個の数字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のまとまり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171133" y="4403701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それぞれの確率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24860EF-3D1C-4A4C-9072-4F625D79D7A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274193" y="3055669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4948C60-F2DC-47C4-A6A8-15B29700459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274193" y="3065710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CE2DC8F-5D15-42FC-8244-D9D549DD25E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74193" y="3055669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6C6E65C-094E-44FF-A891-8DFA749D58A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274193" y="3776112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16E27CA-56FF-42E3-B2E8-4469CCE115F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62311" y="3055669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B533C16-3CDF-4973-9066-724C39C1ECC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49402" y="3055669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D4C21A9-B422-458D-948C-CFE8CB1108E3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274193" y="3842597"/>
            <a:ext cx="2287913" cy="102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48A9841-ED9B-4004-947A-68739F9F603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298984" y="3842597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08997" y="22452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191288" y="22362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D8FF9C4-70BF-4EAB-ADDE-C106F8782F33}"/>
              </a:ext>
            </a:extLst>
          </p:cNvPr>
          <p:cNvSpPr/>
          <p:nvPr/>
        </p:nvSpPr>
        <p:spPr>
          <a:xfrm>
            <a:off x="5562106" y="434668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6731428-2BF9-4DF2-B613-3EAB09ED63D5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>
          <a:xfrm>
            <a:off x="3274193" y="3055671"/>
            <a:ext cx="2287913" cy="1587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C80C449-3780-4B8B-94B9-4327F59258F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74193" y="3825167"/>
            <a:ext cx="2312704" cy="81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A66ABC6-C57B-4677-BE39-080D63B8BEB7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 flipV="1">
            <a:off x="3274193" y="4643069"/>
            <a:ext cx="2287913" cy="22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2382F9C-1B6E-4D2C-AA4D-F38F5B6D3025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274193" y="4643069"/>
            <a:ext cx="2287913" cy="72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6BC84338-51FA-4E18-A9DA-5E853491D4D7}"/>
              </a:ext>
            </a:extLst>
          </p:cNvPr>
          <p:cNvSpPr/>
          <p:nvPr/>
        </p:nvSpPr>
        <p:spPr>
          <a:xfrm>
            <a:off x="3035808" y="4167230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D1257F0-8B16-4652-A912-ECDFC14E09FD}"/>
              </a:ext>
            </a:extLst>
          </p:cNvPr>
          <p:cNvSpPr/>
          <p:nvPr/>
        </p:nvSpPr>
        <p:spPr>
          <a:xfrm>
            <a:off x="3036679" y="4303955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8034F0E-050F-4507-BA7D-06432699D82E}"/>
              </a:ext>
            </a:extLst>
          </p:cNvPr>
          <p:cNvSpPr/>
          <p:nvPr/>
        </p:nvSpPr>
        <p:spPr>
          <a:xfrm>
            <a:off x="3042775" y="4440680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78882" y="5919567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49221" y="5467567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3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46961" y="6441086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</p:spTree>
    <p:extLst>
      <p:ext uri="{BB962C8B-B14F-4D97-AF65-F5344CB8AC3E}">
        <p14:creationId xmlns:p14="http://schemas.microsoft.com/office/powerpoint/2010/main" val="31476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-25094" y="471877"/>
            <a:ext cx="89424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import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tensorflow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as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def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create_model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():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return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input_dim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   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tf.keras.layers.Dropout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(0.1),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5193880" y="1930820"/>
            <a:ext cx="36423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827223" y="4142642"/>
            <a:ext cx="348685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3145444" y="1693763"/>
            <a:ext cx="194090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入力データは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>
            <a:off x="4446141" y="2546443"/>
            <a:ext cx="1367518" cy="68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CBF929-11CA-4C15-BEA4-A8176CF5ED09}"/>
              </a:ext>
            </a:extLst>
          </p:cNvPr>
          <p:cNvSpPr/>
          <p:nvPr/>
        </p:nvSpPr>
        <p:spPr>
          <a:xfrm>
            <a:off x="616450" y="5038975"/>
            <a:ext cx="7659384" cy="18004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ニューラルネットワーク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の作成では，次を設定する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</a:rPr>
              <a:t>入力データでの数値の個数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ユニット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の数（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層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ごと）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ユニット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の種類（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層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ごと）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1C0664D-013A-4737-BF3B-5FA7BC09BE50}"/>
              </a:ext>
            </a:extLst>
          </p:cNvPr>
          <p:cNvSpPr txBox="1">
            <a:spLocks/>
          </p:cNvSpPr>
          <p:nvPr/>
        </p:nvSpPr>
        <p:spPr>
          <a:xfrm>
            <a:off x="2111096" y="731966"/>
            <a:ext cx="5702300" cy="94011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プログラムを使用し，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ニューラルネットワークを作成</a:t>
            </a:r>
          </a:p>
        </p:txBody>
      </p:sp>
    </p:spTree>
    <p:extLst>
      <p:ext uri="{BB962C8B-B14F-4D97-AF65-F5344CB8AC3E}">
        <p14:creationId xmlns:p14="http://schemas.microsoft.com/office/powerpoint/2010/main" val="209529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93C4F11-BCA7-4CCF-9BF6-676817A2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4" y="2329940"/>
            <a:ext cx="5724622" cy="23653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703822" cy="74328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学習を行うプログラム例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6295593" y="2416487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訓練データ</a:t>
            </a:r>
            <a:r>
              <a:rPr kumimoji="1" lang="ja-JP" altLang="en-US" sz="2400" dirty="0">
                <a:latin typeface="Calibri" panose="020F0502020204030204"/>
                <a:ea typeface="メイリオ" panose="020B0604030504040204" pitchFamily="50" charset="-128"/>
              </a:rPr>
              <a:t>の指定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011512" y="5111412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259397" y="1393294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50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1967533" y="1935891"/>
            <a:ext cx="1085279" cy="52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H="1">
            <a:off x="3518035" y="2690261"/>
            <a:ext cx="2714323" cy="30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A22887C-5564-C46D-D7E5-CCC5235D54ED}"/>
              </a:ext>
            </a:extLst>
          </p:cNvPr>
          <p:cNvCxnSpPr>
            <a:cxnSpLocks/>
          </p:cNvCxnSpPr>
          <p:nvPr/>
        </p:nvCxnSpPr>
        <p:spPr>
          <a:xfrm flipH="1" flipV="1">
            <a:off x="3841750" y="3943350"/>
            <a:ext cx="730250" cy="114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6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7"/>
            <a:ext cx="4939867" cy="441471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データセットを用いた学習，分類の実行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ニューラルネットワークの作成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学習の実行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分類の実行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3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データセットによる学習と分類の実行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111AB1-311E-5037-AAE5-AF2CA7B87A84}"/>
              </a:ext>
            </a:extLst>
          </p:cNvPr>
          <p:cNvSpPr/>
          <p:nvPr/>
        </p:nvSpPr>
        <p:spPr>
          <a:xfrm>
            <a:off x="520142" y="476701"/>
            <a:ext cx="8500492" cy="638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/>
              <a:t>ソースコード</a:t>
            </a:r>
            <a:endParaRPr lang="en-US" altLang="ja-JP" u="sng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sklearn.datasets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load_iris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sklearn.model_selection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train_test_split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sklearn.preprocessing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StandardScaler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import </a:t>
            </a:r>
            <a:r>
              <a:rPr lang="en-US" altLang="ja-JP" sz="1100" dirty="0" err="1"/>
              <a:t>tensorflow</a:t>
            </a:r>
            <a:r>
              <a:rPr lang="en-US" altLang="ja-JP" sz="1100" dirty="0"/>
              <a:t> as </a:t>
            </a:r>
            <a:r>
              <a:rPr lang="en-US" altLang="ja-JP" sz="1100" dirty="0" err="1"/>
              <a:t>tf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tensorflow.keras.utils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to_categorical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iris = </a:t>
            </a:r>
            <a:r>
              <a:rPr lang="en-US" altLang="ja-JP" sz="1100" dirty="0" err="1"/>
              <a:t>load_iris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x, y = </a:t>
            </a:r>
            <a:r>
              <a:rPr lang="en-US" altLang="ja-JP" sz="1100" dirty="0" err="1"/>
              <a:t>iris.data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iris.target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データの正規化（特徴量間のスケールの違いをなくす処理）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scaler = </a:t>
            </a:r>
            <a:r>
              <a:rPr lang="en-US" altLang="ja-JP" sz="1100" dirty="0" err="1"/>
              <a:t>StandardScaler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x = </a:t>
            </a:r>
            <a:r>
              <a:rPr lang="en-US" altLang="ja-JP" sz="1100" dirty="0" err="1"/>
              <a:t>scaler.fit_transform</a:t>
            </a:r>
            <a:r>
              <a:rPr lang="en-US" altLang="ja-JP" sz="1100" dirty="0"/>
              <a:t>(x)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データセットを訓練データとテストデータに分割（ランダムシードを設定）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x_train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train_test_split</a:t>
            </a:r>
            <a:r>
              <a:rPr lang="en-US" altLang="ja-JP" sz="1100" dirty="0"/>
              <a:t>(x, y, </a:t>
            </a:r>
            <a:r>
              <a:rPr lang="en-US" altLang="ja-JP" sz="1100" dirty="0" err="1"/>
              <a:t>test_size</a:t>
            </a:r>
            <a:r>
              <a:rPr lang="en-US" altLang="ja-JP" sz="1100" dirty="0"/>
              <a:t>=0.2, </a:t>
            </a:r>
            <a:r>
              <a:rPr lang="en-US" altLang="ja-JP" sz="1100" dirty="0" err="1"/>
              <a:t>random_state</a:t>
            </a:r>
            <a:r>
              <a:rPr lang="en-US" altLang="ja-JP" sz="1100" dirty="0"/>
              <a:t>=42)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ターゲットをカテゴリカル変数に変換（ニューラルネットワークで使用するため）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y_train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to_categorical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num_classes</a:t>
            </a:r>
            <a:r>
              <a:rPr lang="en-US" altLang="ja-JP" sz="1100" dirty="0"/>
              <a:t>=3)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y_test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to_categorical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num_classes</a:t>
            </a:r>
            <a:r>
              <a:rPr lang="en-US" altLang="ja-JP" sz="1100" dirty="0"/>
              <a:t>=3)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def </a:t>
            </a:r>
            <a:r>
              <a:rPr lang="en-US" altLang="ja-JP" sz="1100" dirty="0" err="1"/>
              <a:t>create_model</a:t>
            </a:r>
            <a:r>
              <a:rPr lang="en-US" altLang="ja-JP" sz="1100" dirty="0"/>
              <a:t>():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return </a:t>
            </a:r>
            <a:r>
              <a:rPr lang="en-US" altLang="ja-JP" sz="1100" dirty="0" err="1"/>
              <a:t>tf.keras.models.Sequential</a:t>
            </a:r>
            <a:r>
              <a:rPr lang="en-US" altLang="ja-JP" sz="1100" dirty="0"/>
              <a:t>([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tf.keras.layers.Dense</a:t>
            </a:r>
            <a:r>
              <a:rPr lang="en-US" altLang="ja-JP" sz="1100" dirty="0"/>
              <a:t>(units=20, </a:t>
            </a:r>
            <a:r>
              <a:rPr lang="en-US" altLang="ja-JP" sz="1100" dirty="0" err="1"/>
              <a:t>input_dim</a:t>
            </a:r>
            <a:r>
              <a:rPr lang="en-US" altLang="ja-JP" sz="1100" dirty="0"/>
              <a:t>=4, activation='</a:t>
            </a:r>
            <a:r>
              <a:rPr lang="en-US" altLang="ja-JP" sz="1100" dirty="0" err="1"/>
              <a:t>relu</a:t>
            </a:r>
            <a:r>
              <a:rPr lang="en-US" altLang="ja-JP" sz="1100" dirty="0"/>
              <a:t>'),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tf.keras.layers.Dropout</a:t>
            </a:r>
            <a:r>
              <a:rPr lang="en-US" altLang="ja-JP" sz="1100" dirty="0"/>
              <a:t>(0.1),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tf.keras.layers.Dense</a:t>
            </a:r>
            <a:r>
              <a:rPr lang="en-US" altLang="ja-JP" sz="1100" dirty="0"/>
              <a:t>(units=3, activation='</a:t>
            </a:r>
            <a:r>
              <a:rPr lang="en-US" altLang="ja-JP" sz="1100" dirty="0" err="1"/>
              <a:t>softmax</a:t>
            </a:r>
            <a:r>
              <a:rPr lang="en-US" altLang="ja-JP" sz="1100" dirty="0"/>
              <a:t>')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])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m = </a:t>
            </a:r>
            <a:r>
              <a:rPr lang="en-US" altLang="ja-JP" sz="1100" dirty="0" err="1"/>
              <a:t>create_model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m.compile</a:t>
            </a:r>
            <a:r>
              <a:rPr lang="en-US" altLang="ja-JP" sz="1100" dirty="0"/>
              <a:t>(optimizer='</a:t>
            </a:r>
            <a:r>
              <a:rPr lang="en-US" altLang="ja-JP" sz="1100" dirty="0" err="1"/>
              <a:t>adam</a:t>
            </a:r>
            <a:r>
              <a:rPr lang="en-US" altLang="ja-JP" sz="1100" dirty="0"/>
              <a:t>',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  loss='</a:t>
            </a:r>
            <a:r>
              <a:rPr lang="en-US" altLang="ja-JP" sz="1100" dirty="0" err="1"/>
              <a:t>categorical_crossentropy</a:t>
            </a:r>
            <a:r>
              <a:rPr lang="en-US" altLang="ja-JP" sz="1100" dirty="0"/>
              <a:t>',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  metrics=['accuracy'])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EPOCHS = 50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history = </a:t>
            </a:r>
            <a:r>
              <a:rPr lang="en-US" altLang="ja-JP" sz="1100" dirty="0" err="1"/>
              <a:t>m.fit</a:t>
            </a:r>
            <a:r>
              <a:rPr lang="en-US" altLang="ja-JP" sz="1100" dirty="0"/>
              <a:t>(x = </a:t>
            </a:r>
            <a:r>
              <a:rPr lang="en-US" altLang="ja-JP" sz="1100" dirty="0" err="1"/>
              <a:t>x_train</a:t>
            </a:r>
            <a:r>
              <a:rPr lang="en-US" altLang="ja-JP" sz="1100" dirty="0"/>
              <a:t>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y = 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epochs = EPOCHS, 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</a:t>
            </a:r>
            <a:r>
              <a:rPr lang="en-US" altLang="ja-JP" sz="1100" dirty="0" err="1"/>
              <a:t>validation_data</a:t>
            </a:r>
            <a:r>
              <a:rPr lang="en-US" altLang="ja-JP" sz="1100" dirty="0"/>
              <a:t> = 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verbose = 2)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m.evaluate</a:t>
            </a:r>
            <a:r>
              <a:rPr lang="en-US" altLang="ja-JP" sz="1100" dirty="0"/>
              <a:t>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分類を実行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predictions = </a:t>
            </a:r>
            <a:r>
              <a:rPr lang="en-US" altLang="ja-JP" sz="1100" dirty="0" err="1"/>
              <a:t>m.predict</a:t>
            </a:r>
            <a:r>
              <a:rPr lang="en-US" altLang="ja-JP" sz="1100" dirty="0"/>
              <a:t>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確率が最大のクラスを選択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predicted_classes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np.argmax</a:t>
            </a:r>
            <a:r>
              <a:rPr lang="en-US" altLang="ja-JP" sz="1100" dirty="0"/>
              <a:t>(predictions, axis=1)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actual_classes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np.argmax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, axis=1)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アイリスのクラス名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class_names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iris.target_names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予測結果と実際のクラスを表示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for </a:t>
            </a:r>
            <a:r>
              <a:rPr lang="en-US" altLang="ja-JP" sz="1100" dirty="0" err="1"/>
              <a:t>i</a:t>
            </a:r>
            <a:r>
              <a:rPr lang="en-US" altLang="ja-JP" sz="1100" dirty="0"/>
              <a:t> in range(</a:t>
            </a:r>
            <a:r>
              <a:rPr lang="en-US" altLang="ja-JP" sz="1100" dirty="0" err="1"/>
              <a:t>len</a:t>
            </a:r>
            <a:r>
              <a:rPr lang="en-US" altLang="ja-JP" sz="1100" dirty="0"/>
              <a:t>(</a:t>
            </a:r>
            <a:r>
              <a:rPr lang="en-US" altLang="ja-JP" sz="1100" dirty="0" err="1"/>
              <a:t>predicted_classes</a:t>
            </a:r>
            <a:r>
              <a:rPr lang="en-US" altLang="ja-JP" sz="1100" dirty="0"/>
              <a:t>)):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print(f"</a:t>
            </a:r>
            <a:r>
              <a:rPr lang="ja-JP" altLang="en-US" sz="1100" dirty="0"/>
              <a:t>分類結果</a:t>
            </a:r>
            <a:r>
              <a:rPr lang="en-US" altLang="ja-JP" sz="1100" dirty="0"/>
              <a:t>: {</a:t>
            </a:r>
            <a:r>
              <a:rPr lang="en-US" altLang="ja-JP" sz="1100" dirty="0" err="1"/>
              <a:t>class_names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predicted_classes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i</a:t>
            </a:r>
            <a:r>
              <a:rPr lang="en-US" altLang="ja-JP" sz="1100" dirty="0"/>
              <a:t>]]}, </a:t>
            </a:r>
            <a:r>
              <a:rPr lang="ja-JP" altLang="en-US" sz="1100" dirty="0"/>
              <a:t>実際のクラス</a:t>
            </a:r>
            <a:r>
              <a:rPr lang="en-US" altLang="ja-JP" sz="1100" dirty="0"/>
              <a:t>: {</a:t>
            </a:r>
            <a:r>
              <a:rPr lang="en-US" altLang="ja-JP" sz="1100" dirty="0" err="1"/>
              <a:t>class_names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actual_classes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i</a:t>
            </a:r>
            <a:r>
              <a:rPr lang="en-US" altLang="ja-JP" sz="1100" dirty="0"/>
              <a:t>]]}")</a:t>
            </a:r>
            <a:endParaRPr lang="en-US" altLang="ja-JP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050600-D2E2-72F0-1823-30CCE0CB0CE7}"/>
              </a:ext>
            </a:extLst>
          </p:cNvPr>
          <p:cNvSpPr txBox="1"/>
          <p:nvPr/>
        </p:nvSpPr>
        <p:spPr>
          <a:xfrm>
            <a:off x="7913205" y="42550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137E40-46C6-E57F-8F7B-F224D3C2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855" y="2812007"/>
            <a:ext cx="2719916" cy="32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E1A92-F2B6-0A70-2B6F-35D84ED9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42572"/>
          </a:xfrm>
        </p:spPr>
        <p:txBody>
          <a:bodyPr>
            <a:normAutofit/>
          </a:bodyPr>
          <a:lstStyle/>
          <a:p>
            <a:r>
              <a:rPr lang="ja-JP" altLang="en-US" dirty="0"/>
              <a:t>学習についての表示部分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6343A1-ADC3-5C0D-A676-6230724F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4A1D17-42A7-84D1-D647-806B9EFB08BF}"/>
              </a:ext>
            </a:extLst>
          </p:cNvPr>
          <p:cNvSpPr txBox="1"/>
          <p:nvPr/>
        </p:nvSpPr>
        <p:spPr>
          <a:xfrm>
            <a:off x="4329513" y="5894686"/>
            <a:ext cx="295465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予測結果と正解を比べての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Calibri" panose="020F0502020204030204"/>
                <a:ea typeface="メイリオ" panose="020B0604030504040204" pitchFamily="50" charset="-128"/>
              </a:rPr>
              <a:t>精度 </a:t>
            </a:r>
            <a:r>
              <a:rPr kumimoji="1" lang="en-US" altLang="ja-JP" dirty="0">
                <a:latin typeface="Calibri" panose="020F0502020204030204"/>
                <a:ea typeface="メイリオ" panose="020B0604030504040204" pitchFamily="50" charset="-128"/>
              </a:rPr>
              <a:t>(accuracy)</a:t>
            </a:r>
            <a:endParaRPr kumimoji="1" lang="ja-JP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0F5A198-26BE-7E66-7F9E-98C70B55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5" y="2193118"/>
            <a:ext cx="7006339" cy="3420604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630AC27-04E6-F521-24F6-5C79C6A68102}"/>
              </a:ext>
            </a:extLst>
          </p:cNvPr>
          <p:cNvCxnSpPr>
            <a:cxnSpLocks/>
          </p:cNvCxnSpPr>
          <p:nvPr/>
        </p:nvCxnSpPr>
        <p:spPr>
          <a:xfrm flipV="1">
            <a:off x="5249118" y="5613722"/>
            <a:ext cx="98386" cy="36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C2F81C-35CD-8A6A-9716-076E2053960F}"/>
              </a:ext>
            </a:extLst>
          </p:cNvPr>
          <p:cNvSpPr txBox="1"/>
          <p:nvPr/>
        </p:nvSpPr>
        <p:spPr>
          <a:xfrm>
            <a:off x="572947" y="878851"/>
            <a:ext cx="8032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繰り返し学習を行う．訓練データにより，モデルが更新される．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各更新後，検証データを用いて，性能を評価（検証データを分類し，</a:t>
            </a:r>
            <a:endParaRPr kumimoji="1" lang="en-US" altLang="ja-JP" dirty="0"/>
          </a:p>
          <a:p>
            <a:r>
              <a:rPr kumimoji="1" lang="ja-JP" altLang="en-US" dirty="0"/>
              <a:t>正解と比較して，精度を検証）．その結果は，学習不足や過学習の可能性を</a:t>
            </a:r>
            <a:endParaRPr kumimoji="1" lang="en-US" altLang="ja-JP" dirty="0"/>
          </a:p>
          <a:p>
            <a:r>
              <a:rPr kumimoji="1" lang="ja-JP" altLang="en-US" dirty="0"/>
              <a:t>判断するのに使用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029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１．教師有り学習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Iris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データセット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３．分類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４．時系列データ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５．リカレントニューラルネットワークと 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LSTM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６．未来予測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E1A92-F2B6-0A70-2B6F-35D84ED9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42572"/>
          </a:xfrm>
        </p:spPr>
        <p:txBody>
          <a:bodyPr>
            <a:normAutofit/>
          </a:bodyPr>
          <a:lstStyle/>
          <a:p>
            <a:r>
              <a:rPr lang="ja-JP" altLang="en-US" dirty="0"/>
              <a:t>分類結果についての表示部分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6343A1-ADC3-5C0D-A676-6230724F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C2F81C-35CD-8A6A-9716-076E2053960F}"/>
              </a:ext>
            </a:extLst>
          </p:cNvPr>
          <p:cNvSpPr txBox="1"/>
          <p:nvPr/>
        </p:nvSpPr>
        <p:spPr>
          <a:xfrm>
            <a:off x="572947" y="878851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検証データを分類した結果と正解と表示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F7A72B-7D18-F2D8-FF57-485322A7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10" y="1326456"/>
            <a:ext cx="3839621" cy="52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11-4. </a:t>
            </a:r>
            <a:r>
              <a:rPr lang="ja-JP" altLang="en-US" dirty="0"/>
              <a:t>時系列データ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81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57D7C6-3536-4A1C-9B97-57A9F2FB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2B358-31C7-4075-BD43-3DD7BA4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C7AE3E5-84F3-4413-894C-493FDD70C065}"/>
              </a:ext>
            </a:extLst>
          </p:cNvPr>
          <p:cNvCxnSpPr/>
          <p:nvPr/>
        </p:nvCxnSpPr>
        <p:spPr>
          <a:xfrm>
            <a:off x="2757123" y="3817967"/>
            <a:ext cx="375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32827C-FD72-4D4F-88A0-8ECEE26C2C27}"/>
              </a:ext>
            </a:extLst>
          </p:cNvPr>
          <p:cNvSpPr txBox="1"/>
          <p:nvPr/>
        </p:nvSpPr>
        <p:spPr>
          <a:xfrm>
            <a:off x="1816100" y="473584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過去の量から，周期性を分析し活用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0BB2D29-AB49-4562-A9EC-BCB477785704}"/>
              </a:ext>
            </a:extLst>
          </p:cNvPr>
          <p:cNvSpPr/>
          <p:nvPr/>
        </p:nvSpPr>
        <p:spPr>
          <a:xfrm>
            <a:off x="2852373" y="1512917"/>
            <a:ext cx="3308350" cy="1524000"/>
          </a:xfrm>
          <a:custGeom>
            <a:avLst/>
            <a:gdLst>
              <a:gd name="connsiteX0" fmla="*/ 0 w 3308350"/>
              <a:gd name="connsiteY0" fmla="*/ 704850 h 1524000"/>
              <a:gd name="connsiteX1" fmla="*/ 292100 w 3308350"/>
              <a:gd name="connsiteY1" fmla="*/ 260350 h 1524000"/>
              <a:gd name="connsiteX2" fmla="*/ 514350 w 3308350"/>
              <a:gd name="connsiteY2" fmla="*/ 1295400 h 1524000"/>
              <a:gd name="connsiteX3" fmla="*/ 755650 w 3308350"/>
              <a:gd name="connsiteY3" fmla="*/ 1409700 h 1524000"/>
              <a:gd name="connsiteX4" fmla="*/ 984250 w 3308350"/>
              <a:gd name="connsiteY4" fmla="*/ 1282700 h 1524000"/>
              <a:gd name="connsiteX5" fmla="*/ 1136650 w 3308350"/>
              <a:gd name="connsiteY5" fmla="*/ 1403350 h 1524000"/>
              <a:gd name="connsiteX6" fmla="*/ 1371600 w 3308350"/>
              <a:gd name="connsiteY6" fmla="*/ 1333500 h 1524000"/>
              <a:gd name="connsiteX7" fmla="*/ 1638300 w 3308350"/>
              <a:gd name="connsiteY7" fmla="*/ 488950 h 1524000"/>
              <a:gd name="connsiteX8" fmla="*/ 1803400 w 3308350"/>
              <a:gd name="connsiteY8" fmla="*/ 406400 h 1524000"/>
              <a:gd name="connsiteX9" fmla="*/ 2006600 w 3308350"/>
              <a:gd name="connsiteY9" fmla="*/ 1365250 h 1524000"/>
              <a:gd name="connsiteX10" fmla="*/ 2235200 w 3308350"/>
              <a:gd name="connsiteY10" fmla="*/ 1384300 h 1524000"/>
              <a:gd name="connsiteX11" fmla="*/ 2463800 w 3308350"/>
              <a:gd name="connsiteY11" fmla="*/ 1524000 h 1524000"/>
              <a:gd name="connsiteX12" fmla="*/ 2673350 w 3308350"/>
              <a:gd name="connsiteY12" fmla="*/ 1397000 h 1524000"/>
              <a:gd name="connsiteX13" fmla="*/ 2914650 w 3308350"/>
              <a:gd name="connsiteY13" fmla="*/ 1466850 h 1524000"/>
              <a:gd name="connsiteX14" fmla="*/ 3124200 w 3308350"/>
              <a:gd name="connsiteY14" fmla="*/ 177800 h 1524000"/>
              <a:gd name="connsiteX15" fmla="*/ 3308350 w 3308350"/>
              <a:gd name="connsiteY15" fmla="*/ 0 h 1524000"/>
              <a:gd name="connsiteX16" fmla="*/ 3295650 w 3308350"/>
              <a:gd name="connsiteY16" fmla="*/ 317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350" h="1524000">
                <a:moveTo>
                  <a:pt x="0" y="704850"/>
                </a:moveTo>
                <a:lnTo>
                  <a:pt x="292100" y="260350"/>
                </a:lnTo>
                <a:lnTo>
                  <a:pt x="514350" y="1295400"/>
                </a:lnTo>
                <a:lnTo>
                  <a:pt x="755650" y="1409700"/>
                </a:lnTo>
                <a:lnTo>
                  <a:pt x="984250" y="1282700"/>
                </a:lnTo>
                <a:lnTo>
                  <a:pt x="1136650" y="1403350"/>
                </a:lnTo>
                <a:lnTo>
                  <a:pt x="1371600" y="1333500"/>
                </a:lnTo>
                <a:lnTo>
                  <a:pt x="1638300" y="488950"/>
                </a:lnTo>
                <a:lnTo>
                  <a:pt x="1803400" y="406400"/>
                </a:lnTo>
                <a:lnTo>
                  <a:pt x="2006600" y="1365250"/>
                </a:lnTo>
                <a:lnTo>
                  <a:pt x="2235200" y="1384300"/>
                </a:lnTo>
                <a:lnTo>
                  <a:pt x="2463800" y="1524000"/>
                </a:lnTo>
                <a:lnTo>
                  <a:pt x="2673350" y="1397000"/>
                </a:lnTo>
                <a:lnTo>
                  <a:pt x="2914650" y="1466850"/>
                </a:lnTo>
                <a:lnTo>
                  <a:pt x="3124200" y="177800"/>
                </a:lnTo>
                <a:lnTo>
                  <a:pt x="3308350" y="0"/>
                </a:lnTo>
                <a:lnTo>
                  <a:pt x="3295650" y="3175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6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45602-53E2-1AFE-D939-1BF20ACE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83943A-7E1A-3C57-AE85-A4F48A9E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6DBF804-A1DE-48EC-80F7-9A98F3723E50}"/>
              </a:ext>
            </a:extLst>
          </p:cNvPr>
          <p:cNvCxnSpPr/>
          <p:nvPr/>
        </p:nvCxnSpPr>
        <p:spPr>
          <a:xfrm>
            <a:off x="2637853" y="3932422"/>
            <a:ext cx="375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AAD5739-899C-48E9-99A3-7A3ACBD90C3F}"/>
              </a:ext>
            </a:extLst>
          </p:cNvPr>
          <p:cNvSpPr/>
          <p:nvPr/>
        </p:nvSpPr>
        <p:spPr>
          <a:xfrm>
            <a:off x="2707703" y="1709922"/>
            <a:ext cx="3409950" cy="1193800"/>
          </a:xfrm>
          <a:custGeom>
            <a:avLst/>
            <a:gdLst>
              <a:gd name="connsiteX0" fmla="*/ 0 w 3409950"/>
              <a:gd name="connsiteY0" fmla="*/ 1193800 h 1193800"/>
              <a:gd name="connsiteX1" fmla="*/ 508000 w 3409950"/>
              <a:gd name="connsiteY1" fmla="*/ 1028700 h 1193800"/>
              <a:gd name="connsiteX2" fmla="*/ 1085850 w 3409950"/>
              <a:gd name="connsiteY2" fmla="*/ 1168400 h 1193800"/>
              <a:gd name="connsiteX3" fmla="*/ 1625600 w 3409950"/>
              <a:gd name="connsiteY3" fmla="*/ 762000 h 1193800"/>
              <a:gd name="connsiteX4" fmla="*/ 2051050 w 3409950"/>
              <a:gd name="connsiteY4" fmla="*/ 755650 h 1193800"/>
              <a:gd name="connsiteX5" fmla="*/ 2552700 w 3409950"/>
              <a:gd name="connsiteY5" fmla="*/ 552450 h 1193800"/>
              <a:gd name="connsiteX6" fmla="*/ 2832100 w 3409950"/>
              <a:gd name="connsiteY6" fmla="*/ 127000 h 1193800"/>
              <a:gd name="connsiteX7" fmla="*/ 3409950 w 3409950"/>
              <a:gd name="connsiteY7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9950" h="1193800">
                <a:moveTo>
                  <a:pt x="0" y="1193800"/>
                </a:moveTo>
                <a:lnTo>
                  <a:pt x="508000" y="1028700"/>
                </a:lnTo>
                <a:lnTo>
                  <a:pt x="1085850" y="1168400"/>
                </a:lnTo>
                <a:lnTo>
                  <a:pt x="1625600" y="762000"/>
                </a:lnTo>
                <a:lnTo>
                  <a:pt x="2051050" y="755650"/>
                </a:lnTo>
                <a:lnTo>
                  <a:pt x="2552700" y="552450"/>
                </a:lnTo>
                <a:lnTo>
                  <a:pt x="2832100" y="127000"/>
                </a:lnTo>
                <a:lnTo>
                  <a:pt x="340995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178704-99AD-42B3-88A6-DC4716C351BE}"/>
              </a:ext>
            </a:extLst>
          </p:cNvPr>
          <p:cNvSpPr txBox="1"/>
          <p:nvPr/>
        </p:nvSpPr>
        <p:spPr>
          <a:xfrm>
            <a:off x="1624870" y="532639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過去の量から，トレンドを分析し活用</a:t>
            </a:r>
          </a:p>
        </p:txBody>
      </p:sp>
    </p:spTree>
    <p:extLst>
      <p:ext uri="{BB962C8B-B14F-4D97-AF65-F5344CB8AC3E}">
        <p14:creationId xmlns:p14="http://schemas.microsoft.com/office/powerpoint/2010/main" val="2171791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0DFDF3-9CD1-45D9-888C-ADE7A188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時系列データ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8F5A8C-A48A-41BF-A55A-96DB9D3B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2690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昨日の気温</a:t>
            </a:r>
            <a:r>
              <a:rPr lang="ja-JP" altLang="en-US" dirty="0"/>
              <a:t>は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dirty="0"/>
              <a:t>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今日の気温</a:t>
            </a:r>
            <a:r>
              <a:rPr lang="ja-JP" altLang="en-US" dirty="0"/>
              <a:t>が</a:t>
            </a:r>
            <a:r>
              <a:rPr lang="en-US" altLang="ja-JP" b="1" dirty="0">
                <a:solidFill>
                  <a:srgbClr val="FF0000"/>
                </a:solidFill>
              </a:rPr>
              <a:t>13</a:t>
            </a:r>
            <a:r>
              <a:rPr lang="ja-JP" altLang="en-US" dirty="0"/>
              <a:t>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のように，</a:t>
            </a:r>
            <a:r>
              <a:rPr lang="ja-JP" altLang="en-US" b="1" dirty="0">
                <a:solidFill>
                  <a:srgbClr val="FF0000"/>
                </a:solidFill>
              </a:rPr>
              <a:t>時間とともに，値が変化するデータ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0A7F7D-E5B0-48F6-9C19-7B9F9018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02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B16DD-A469-4124-89F7-1DA28FF0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D694A8-DD8C-428E-B8BC-9760128C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16885F-3E57-4AE7-9253-0B71B528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6" y="814502"/>
            <a:ext cx="1918703" cy="48646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6416E4-565C-4B03-AC79-651BD27E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9" y="889000"/>
            <a:ext cx="1141428" cy="47901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D36C6D-A89C-4AE2-995F-C61120AB5838}"/>
              </a:ext>
            </a:extLst>
          </p:cNvPr>
          <p:cNvSpPr txBox="1"/>
          <p:nvPr/>
        </p:nvSpPr>
        <p:spPr>
          <a:xfrm>
            <a:off x="2295222" y="604349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</p:spTree>
    <p:extLst>
      <p:ext uri="{BB962C8B-B14F-4D97-AF65-F5344CB8AC3E}">
        <p14:creationId xmlns:p14="http://schemas.microsoft.com/office/powerpoint/2010/main" val="70747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A4C6A-CD4D-4482-8A72-AFCC1A7F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21C52B-475C-42C5-85AF-66DA5D91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周期性</a:t>
            </a:r>
            <a:r>
              <a:rPr kumimoji="1" lang="ja-JP" altLang="en-US" dirty="0"/>
              <a:t>：　週単位，月単位，年単位</a:t>
            </a:r>
            <a:endParaRPr kumimoji="1" lang="en-US" altLang="ja-JP" dirty="0"/>
          </a:p>
          <a:p>
            <a:r>
              <a:rPr lang="ja-JP" altLang="en-US" b="1" dirty="0"/>
              <a:t>イベント</a:t>
            </a:r>
            <a:r>
              <a:rPr lang="ja-JP" altLang="en-US" dirty="0"/>
              <a:t>：　正月，クリスマス，４月頭</a:t>
            </a:r>
            <a:endParaRPr lang="en-US" altLang="ja-JP" dirty="0"/>
          </a:p>
          <a:p>
            <a:r>
              <a:rPr kumimoji="1" lang="ja-JP" altLang="en-US" b="1" dirty="0"/>
              <a:t>長期的な傾向</a:t>
            </a:r>
            <a:r>
              <a:rPr kumimoji="1" lang="ja-JP" altLang="en-US" dirty="0"/>
              <a:t>：　増加傾向，一定，減少傾向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誤差や，突発的な変化・変動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5E1C7-9628-4798-9908-A8385ADC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76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の分析例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16594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1AE5D6-74E8-4D5B-87B6-A26971A1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4" y="793851"/>
            <a:ext cx="8707575" cy="46540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B85768-A130-4023-8B58-E8EC9DD7CF69}"/>
              </a:ext>
            </a:extLst>
          </p:cNvPr>
          <p:cNvSpPr txBox="1"/>
          <p:nvPr/>
        </p:nvSpPr>
        <p:spPr>
          <a:xfrm>
            <a:off x="552852" y="5480891"/>
            <a:ext cx="870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曜日で色を変えて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⇒　曜日単の周期性を読み取る</a:t>
            </a:r>
          </a:p>
        </p:txBody>
      </p:sp>
    </p:spTree>
    <p:extLst>
      <p:ext uri="{BB962C8B-B14F-4D97-AF65-F5344CB8AC3E}">
        <p14:creationId xmlns:p14="http://schemas.microsoft.com/office/powerpoint/2010/main" val="327534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の分析例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25520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D2229B-CC0E-479D-A1CC-0E36B2D681AD}"/>
              </a:ext>
            </a:extLst>
          </p:cNvPr>
          <p:cNvSpPr txBox="1"/>
          <p:nvPr/>
        </p:nvSpPr>
        <p:spPr>
          <a:xfrm>
            <a:off x="442762" y="770514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周期性の分析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02B6AA-8F2B-4701-91E9-E836BE3121AC}"/>
              </a:ext>
            </a:extLst>
          </p:cNvPr>
          <p:cNvSpPr txBox="1"/>
          <p:nvPr/>
        </p:nvSpPr>
        <p:spPr>
          <a:xfrm>
            <a:off x="442762" y="42461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トレンドの分析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4347F6-BFD7-4246-99B5-302D6E11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5" y="1610969"/>
            <a:ext cx="4994933" cy="13757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B892FE-71CD-4867-A07A-96EDD3D22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21" y="2887008"/>
            <a:ext cx="4733562" cy="1344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C18487-D1B2-45F6-86F9-24BD290FD5B6}"/>
              </a:ext>
            </a:extLst>
          </p:cNvPr>
          <p:cNvSpPr txBox="1"/>
          <p:nvPr/>
        </p:nvSpPr>
        <p:spPr>
          <a:xfrm>
            <a:off x="6293960" y="19120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土日は少ない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C74E6B-CBEF-4DBA-A62B-BB4F80B1BC46}"/>
              </a:ext>
            </a:extLst>
          </p:cNvPr>
          <p:cNvSpPr txBox="1"/>
          <p:nvPr/>
        </p:nvSpPr>
        <p:spPr>
          <a:xfrm>
            <a:off x="6295593" y="326108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年末年始は少ない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ADCED0-1272-4BA8-8B21-90A3E6B9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27" y="4857341"/>
            <a:ext cx="5138066" cy="150859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749DA2-8BAF-4109-827E-C7A351FA4A9E}"/>
              </a:ext>
            </a:extLst>
          </p:cNvPr>
          <p:cNvSpPr txBox="1"/>
          <p:nvPr/>
        </p:nvSpPr>
        <p:spPr>
          <a:xfrm>
            <a:off x="6369427" y="544155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年からは増加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483E80-1843-4F62-888D-995AF58EF228}"/>
              </a:ext>
            </a:extLst>
          </p:cNvPr>
          <p:cNvSpPr txBox="1"/>
          <p:nvPr/>
        </p:nvSpPr>
        <p:spPr>
          <a:xfrm>
            <a:off x="796502" y="1246455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3EDE04-7DDA-4E78-BC7C-B0DE73F45C78}"/>
              </a:ext>
            </a:extLst>
          </p:cNvPr>
          <p:cNvSpPr txBox="1"/>
          <p:nvPr/>
        </p:nvSpPr>
        <p:spPr>
          <a:xfrm>
            <a:off x="805761" y="4627898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</p:spTree>
    <p:extLst>
      <p:ext uri="{BB962C8B-B14F-4D97-AF65-F5344CB8AC3E}">
        <p14:creationId xmlns:p14="http://schemas.microsoft.com/office/powerpoint/2010/main" val="3344641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FE121-11B5-4C9F-9641-0820B55C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BA1012-2AA5-4353-80B4-7E9C8C41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FF0000"/>
                </a:solidFill>
              </a:rPr>
              <a:t>時間とともに，値が変化するデータ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>
                <a:solidFill>
                  <a:srgbClr val="000000"/>
                </a:solidFill>
              </a:rPr>
              <a:t>から，</a:t>
            </a:r>
            <a:r>
              <a:rPr lang="ja-JP" altLang="en-US" b="1" dirty="0">
                <a:solidFill>
                  <a:srgbClr val="000000"/>
                </a:solidFill>
              </a:rPr>
              <a:t>周期性</a:t>
            </a:r>
            <a:r>
              <a:rPr lang="ja-JP" altLang="en-US" dirty="0">
                <a:solidFill>
                  <a:srgbClr val="000000"/>
                </a:solidFill>
              </a:rPr>
              <a:t>や</a:t>
            </a:r>
            <a:r>
              <a:rPr lang="ja-JP" altLang="en-US" b="1" dirty="0">
                <a:solidFill>
                  <a:srgbClr val="000000"/>
                </a:solidFill>
              </a:rPr>
              <a:t>トレンド</a:t>
            </a:r>
            <a:r>
              <a:rPr lang="ja-JP" altLang="en-US" dirty="0">
                <a:solidFill>
                  <a:srgbClr val="000000"/>
                </a:solidFill>
              </a:rPr>
              <a:t>などを読み取ることができる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ja-JP" altLang="en-US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539503-882A-44B6-B9E9-C6F1FEA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11-1 </a:t>
            </a:r>
            <a:r>
              <a:rPr lang="ja-JP" altLang="en-US" dirty="0">
                <a:latin typeface="メイリオ" panose="020B0604030504040204" pitchFamily="50" charset="-128"/>
              </a:rPr>
              <a:t>教師有り学習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507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11-5. </a:t>
            </a:r>
            <a:r>
              <a:rPr lang="ja-JP" altLang="en-US" dirty="0"/>
              <a:t>リカレント</a:t>
            </a:r>
            <a:br>
              <a:rPr lang="en-US" altLang="ja-JP" dirty="0"/>
            </a:br>
            <a:r>
              <a:rPr lang="ja-JP" altLang="en-US" dirty="0"/>
              <a:t>ニューラルネットワークと</a:t>
            </a:r>
            <a:r>
              <a:rPr lang="en-US" altLang="ja-JP" dirty="0"/>
              <a:t>LSTM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772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293902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E7D7C7-5A06-4E8E-8CB6-4FE9CA66A1B0}"/>
              </a:ext>
            </a:extLst>
          </p:cNvPr>
          <p:cNvSpPr txBox="1"/>
          <p:nvPr/>
        </p:nvSpPr>
        <p:spPr>
          <a:xfrm>
            <a:off x="887583" y="759851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リカレントニューラルネットワーク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回帰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により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過去の情報を保持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6" name="矢印: 環状 15">
            <a:extLst>
              <a:ext uri="{FF2B5EF4-FFF2-40B4-BE49-F238E27FC236}">
                <a16:creationId xmlns:a16="http://schemas.microsoft.com/office/drawing/2014/main" id="{92DB7969-0328-4BD6-BFF3-0FF48D979239}"/>
              </a:ext>
            </a:extLst>
          </p:cNvPr>
          <p:cNvSpPr/>
          <p:nvPr/>
        </p:nvSpPr>
        <p:spPr>
          <a:xfrm flipH="1">
            <a:off x="5380717" y="2065700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D9AE6B-1F28-4CE5-8755-135488EF48C7}"/>
              </a:ext>
            </a:extLst>
          </p:cNvPr>
          <p:cNvSpPr txBox="1"/>
          <p:nvPr/>
        </p:nvSpPr>
        <p:spPr>
          <a:xfrm>
            <a:off x="5277428" y="17077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3AC68A-3FDA-497F-B7CE-F0EB9668B1E1}"/>
              </a:ext>
            </a:extLst>
          </p:cNvPr>
          <p:cNvSpPr txBox="1"/>
          <p:nvPr/>
        </p:nvSpPr>
        <p:spPr>
          <a:xfrm>
            <a:off x="6072336" y="159393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前回の実行時での結果を，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次の実行に反映</a:t>
            </a:r>
          </a:p>
        </p:txBody>
      </p:sp>
    </p:spTree>
    <p:extLst>
      <p:ext uri="{BB962C8B-B14F-4D97-AF65-F5344CB8AC3E}">
        <p14:creationId xmlns:p14="http://schemas.microsoft.com/office/powerpoint/2010/main" val="3490884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3F74-8BBD-45B1-8D50-1DA9469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231894" cy="1000629"/>
          </a:xfrm>
        </p:spPr>
        <p:txBody>
          <a:bodyPr/>
          <a:lstStyle/>
          <a:p>
            <a:r>
              <a:rPr kumimoji="1" lang="ja-JP" altLang="en-US" dirty="0"/>
              <a:t>リカレントニューラルネットワーク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F55D4-91E8-4647-9EF7-0D07EE87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53953"/>
            <a:ext cx="8461208" cy="4725466"/>
          </a:xfrm>
        </p:spPr>
        <p:txBody>
          <a:bodyPr/>
          <a:lstStyle/>
          <a:p>
            <a:r>
              <a:rPr lang="ja-JP" altLang="en-US" b="1" dirty="0">
                <a:latin typeface="+mn-ea"/>
              </a:rPr>
              <a:t>回帰</a:t>
            </a:r>
            <a:r>
              <a:rPr lang="ja-JP" altLang="en-US" dirty="0">
                <a:latin typeface="+mn-ea"/>
              </a:rPr>
              <a:t>により，</a:t>
            </a:r>
            <a:r>
              <a:rPr lang="ja-JP" altLang="en-US" b="1" dirty="0">
                <a:latin typeface="+mn-ea"/>
              </a:rPr>
              <a:t>過去の情報を保持</a:t>
            </a:r>
            <a:r>
              <a:rPr lang="ja-JP" altLang="en-US" dirty="0">
                <a:latin typeface="+mn-ea"/>
              </a:rPr>
              <a:t>．</a:t>
            </a:r>
            <a:r>
              <a:rPr lang="ja-JP" altLang="en-US" dirty="0"/>
              <a:t>前回の実行時での結果の一部が，次の実行に反映される</a:t>
            </a:r>
            <a:endParaRPr lang="en-US" altLang="ja-JP" dirty="0"/>
          </a:p>
          <a:p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時系列データ</a:t>
            </a:r>
            <a:r>
              <a:rPr kumimoji="1" lang="ja-JP" altLang="en-US" dirty="0"/>
              <a:t>など，</a:t>
            </a:r>
            <a:r>
              <a:rPr kumimoji="1" lang="ja-JP" altLang="en-US" b="1" dirty="0"/>
              <a:t>データの並びを扱う能力</a:t>
            </a:r>
            <a:r>
              <a:rPr kumimoji="1" lang="ja-JP" altLang="en-US" dirty="0"/>
              <a:t>を持つ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ACEF55-066F-412E-8C59-609B015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DB036-D7A8-4EC2-878A-8F62776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584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フィードフォワードとリカレントニューラルネットワーク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617CF-34B6-46BB-AACC-ED0784BD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BCF2B3-04C2-4E86-B030-A75C8DA30DE1}"/>
              </a:ext>
            </a:extLst>
          </p:cNvPr>
          <p:cNvSpPr txBox="1">
            <a:spLocks/>
          </p:cNvSpPr>
          <p:nvPr/>
        </p:nvSpPr>
        <p:spPr>
          <a:xfrm>
            <a:off x="151813" y="4067895"/>
            <a:ext cx="4415255" cy="185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フィードフォワード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ネットワーク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ある層の出力を，次の層が受け取る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954DB3-09E1-42A1-ABC3-3F501E5F46C9}"/>
              </a:ext>
            </a:extLst>
          </p:cNvPr>
          <p:cNvGrpSpPr/>
          <p:nvPr/>
        </p:nvGrpSpPr>
        <p:grpSpPr>
          <a:xfrm>
            <a:off x="258345" y="2037820"/>
            <a:ext cx="3570607" cy="1622690"/>
            <a:chOff x="899793" y="1806310"/>
            <a:chExt cx="7497069" cy="2813930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7716861E-FEA0-48D0-9F32-AE1F46BEF342}"/>
                </a:ext>
              </a:extLst>
            </p:cNvPr>
            <p:cNvSpPr/>
            <p:nvPr/>
          </p:nvSpPr>
          <p:spPr>
            <a:xfrm>
              <a:off x="899793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311484F5-7761-4305-894A-A9758D7512B2}"/>
                </a:ext>
              </a:extLst>
            </p:cNvPr>
            <p:cNvSpPr/>
            <p:nvPr/>
          </p:nvSpPr>
          <p:spPr>
            <a:xfrm>
              <a:off x="794724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ED86DC3-A0FF-47C4-81F0-3D75B8E08B99}"/>
                </a:ext>
              </a:extLst>
            </p:cNvPr>
            <p:cNvSpPr/>
            <p:nvPr/>
          </p:nvSpPr>
          <p:spPr>
            <a:xfrm>
              <a:off x="1874816" y="1806313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00C7F59-3921-4655-BE47-923E4CA9558C}"/>
                </a:ext>
              </a:extLst>
            </p:cNvPr>
            <p:cNvSpPr/>
            <p:nvPr/>
          </p:nvSpPr>
          <p:spPr>
            <a:xfrm>
              <a:off x="3547848" y="1806312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85C8F7-D1EA-4383-BCED-58C8E84C5D0D}"/>
                </a:ext>
              </a:extLst>
            </p:cNvPr>
            <p:cNvSpPr/>
            <p:nvPr/>
          </p:nvSpPr>
          <p:spPr>
            <a:xfrm>
              <a:off x="5220880" y="1806311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2A8F755-E43E-4EB5-AA32-A3A172869810}"/>
                </a:ext>
              </a:extLst>
            </p:cNvPr>
            <p:cNvSpPr/>
            <p:nvPr/>
          </p:nvSpPr>
          <p:spPr>
            <a:xfrm>
              <a:off x="6893912" y="1806310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965B789B-3D2E-4F57-8563-AF9FE4E535AF}"/>
                </a:ext>
              </a:extLst>
            </p:cNvPr>
            <p:cNvSpPr/>
            <p:nvPr/>
          </p:nvSpPr>
          <p:spPr>
            <a:xfrm>
              <a:off x="2833624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522822AF-C155-4BA4-AAA1-C7B088B85DDC}"/>
                </a:ext>
              </a:extLst>
            </p:cNvPr>
            <p:cNvSpPr/>
            <p:nvPr/>
          </p:nvSpPr>
          <p:spPr>
            <a:xfrm>
              <a:off x="450887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133FEF49-BC88-452A-88A3-A877FD8ED85C}"/>
                </a:ext>
              </a:extLst>
            </p:cNvPr>
            <p:cNvSpPr/>
            <p:nvPr/>
          </p:nvSpPr>
          <p:spPr>
            <a:xfrm>
              <a:off x="6179688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13161BE-EEC1-4BCD-B320-79F8F38916F4}"/>
              </a:ext>
            </a:extLst>
          </p:cNvPr>
          <p:cNvSpPr/>
          <p:nvPr/>
        </p:nvSpPr>
        <p:spPr>
          <a:xfrm>
            <a:off x="5063128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00C46C3-6DAA-497B-92AF-80D85C682591}"/>
              </a:ext>
            </a:extLst>
          </p:cNvPr>
          <p:cNvSpPr/>
          <p:nvPr/>
        </p:nvSpPr>
        <p:spPr>
          <a:xfrm>
            <a:off x="8219885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BA7706-CF6C-4126-AC46-0C83E49BEB23}"/>
              </a:ext>
            </a:extLst>
          </p:cNvPr>
          <p:cNvSpPr/>
          <p:nvPr/>
        </p:nvSpPr>
        <p:spPr>
          <a:xfrm>
            <a:off x="5499869" y="1993019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9C52F6-F104-4D72-A9F1-C5DDBBB8479D}"/>
              </a:ext>
            </a:extLst>
          </p:cNvPr>
          <p:cNvSpPr/>
          <p:nvPr/>
        </p:nvSpPr>
        <p:spPr>
          <a:xfrm>
            <a:off x="62492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73E1DA-90A9-4E81-BC53-67F57F8A176E}"/>
              </a:ext>
            </a:extLst>
          </p:cNvPr>
          <p:cNvSpPr/>
          <p:nvPr/>
        </p:nvSpPr>
        <p:spPr>
          <a:xfrm>
            <a:off x="69986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2E17671-E169-4B58-BE7C-1A3A92B84CAF}"/>
              </a:ext>
            </a:extLst>
          </p:cNvPr>
          <p:cNvSpPr/>
          <p:nvPr/>
        </p:nvSpPr>
        <p:spPr>
          <a:xfrm>
            <a:off x="7748069" y="1993017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ED0B495-8854-422C-9081-8DA2228C198E}"/>
              </a:ext>
            </a:extLst>
          </p:cNvPr>
          <p:cNvSpPr/>
          <p:nvPr/>
        </p:nvSpPr>
        <p:spPr>
          <a:xfrm>
            <a:off x="59293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6389890-4A86-414E-ACE0-9E0B7B1E19B8}"/>
              </a:ext>
            </a:extLst>
          </p:cNvPr>
          <p:cNvSpPr/>
          <p:nvPr/>
        </p:nvSpPr>
        <p:spPr>
          <a:xfrm>
            <a:off x="6679739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AB4201C-B0BF-47F5-A5FC-340D78571583}"/>
              </a:ext>
            </a:extLst>
          </p:cNvPr>
          <p:cNvSpPr/>
          <p:nvPr/>
        </p:nvSpPr>
        <p:spPr>
          <a:xfrm>
            <a:off x="74281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矢印: 環状 25">
            <a:extLst>
              <a:ext uri="{FF2B5EF4-FFF2-40B4-BE49-F238E27FC236}">
                <a16:creationId xmlns:a16="http://schemas.microsoft.com/office/drawing/2014/main" id="{44205690-636A-49F6-AA88-29687CCAB4B9}"/>
              </a:ext>
            </a:extLst>
          </p:cNvPr>
          <p:cNvSpPr/>
          <p:nvPr/>
        </p:nvSpPr>
        <p:spPr>
          <a:xfrm flipH="1">
            <a:off x="6972416" y="1400184"/>
            <a:ext cx="309796" cy="969743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4D8B28-C124-4BF8-BB22-142DD30C7335}"/>
              </a:ext>
            </a:extLst>
          </p:cNvPr>
          <p:cNvSpPr txBox="1"/>
          <p:nvPr/>
        </p:nvSpPr>
        <p:spPr>
          <a:xfrm>
            <a:off x="4449345" y="4067895"/>
            <a:ext cx="45791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リカレントニューラルネットワーク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回帰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前回の実行時での結果の一部が，次の実行に反映される．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8B22C2-3481-4E1F-8F11-1C90896B0AEC}"/>
              </a:ext>
            </a:extLst>
          </p:cNvPr>
          <p:cNvSpPr txBox="1"/>
          <p:nvPr/>
        </p:nvSpPr>
        <p:spPr>
          <a:xfrm>
            <a:off x="7238644" y="13174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</p:spTree>
    <p:extLst>
      <p:ext uri="{BB962C8B-B14F-4D97-AF65-F5344CB8AC3E}">
        <p14:creationId xmlns:p14="http://schemas.microsoft.com/office/powerpoint/2010/main" val="3187229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63488" y="296460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127515" y="28845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</p:spTree>
    <p:extLst>
      <p:ext uri="{BB962C8B-B14F-4D97-AF65-F5344CB8AC3E}">
        <p14:creationId xmlns:p14="http://schemas.microsoft.com/office/powerpoint/2010/main" val="361055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75922" y="3779841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9A651E-DBC8-46D6-945D-36ADF4FAD1B3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846686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52529" y="457018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503640-D108-448C-AE1D-C1BB138AD38E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164708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CFD50-F8C5-410C-BBF7-E98DB446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リカレントニューラルネットワークの応用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CE28D-C6D0-456D-B538-788EFBD4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97368"/>
            <a:ext cx="8461208" cy="5333166"/>
          </a:xfrm>
        </p:spPr>
        <p:txBody>
          <a:bodyPr/>
          <a:lstStyle/>
          <a:p>
            <a:r>
              <a:rPr kumimoji="1" lang="ja-JP" altLang="en-US" b="1" dirty="0"/>
              <a:t>時系列データを用いた予測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データの並びを扱う</a:t>
            </a:r>
            <a:endParaRPr kumimoji="1" lang="en-US" altLang="ja-JP" dirty="0"/>
          </a:p>
          <a:p>
            <a:r>
              <a:rPr lang="ja-JP" altLang="en-US" b="1" dirty="0"/>
              <a:t>手書き文字認識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筆記の動きを扱う</a:t>
            </a:r>
            <a:endParaRPr lang="en-US" altLang="ja-JP" dirty="0"/>
          </a:p>
          <a:p>
            <a:r>
              <a:rPr lang="ja-JP" altLang="en-US" b="1" dirty="0"/>
              <a:t>音声認識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音の並びを扱う</a:t>
            </a:r>
            <a:endParaRPr lang="en-US" altLang="ja-JP" dirty="0"/>
          </a:p>
          <a:p>
            <a:r>
              <a:rPr lang="ja-JP" altLang="en-US" b="1" dirty="0"/>
              <a:t>「言葉」の理解，翻訳，テキスト生成，プログラム生成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単語の並びを扱う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519956-2445-405D-AD8A-A78D3AB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28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3F74-8BBD-45B1-8D50-1DA9469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18910" cy="1000629"/>
          </a:xfrm>
        </p:spPr>
        <p:txBody>
          <a:bodyPr/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誕生の背景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F55D4-91E8-4647-9EF7-0D07EE87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53953"/>
            <a:ext cx="8461208" cy="4725466"/>
          </a:xfrm>
        </p:spPr>
        <p:txBody>
          <a:bodyPr/>
          <a:lstStyle/>
          <a:p>
            <a:r>
              <a:rPr lang="ja-JP" altLang="en-US" b="1" dirty="0"/>
              <a:t>リカレントニューラルネットワーク</a:t>
            </a:r>
            <a:r>
              <a:rPr lang="ja-JP" altLang="en-US" dirty="0"/>
              <a:t>では，</a:t>
            </a:r>
            <a:r>
              <a:rPr lang="ja-JP" altLang="en-US" b="1" dirty="0"/>
              <a:t>長期に及ぶ</a:t>
            </a:r>
            <a:r>
              <a:rPr lang="ja-JP" altLang="en-US" dirty="0"/>
              <a:t>過去の情報の保持が困難 （</a:t>
            </a:r>
            <a:r>
              <a:rPr lang="en-US" altLang="ja-JP" dirty="0"/>
              <a:t>1991</a:t>
            </a:r>
            <a:r>
              <a:rPr lang="ja-JP" altLang="en-US" dirty="0"/>
              <a:t>年</a:t>
            </a:r>
            <a:r>
              <a:rPr lang="en-US" altLang="ja-JP" dirty="0"/>
              <a:t>, 1994</a:t>
            </a:r>
            <a:r>
              <a:rPr lang="ja-JP" altLang="en-US" dirty="0"/>
              <a:t>年に理論的根拠が示された）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長期に及ぶ過去の情報を保持しようとすると，問題が発生（勾配消失や勾配爆発により，学習がうまくいかなくなる）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ACEF55-066F-412E-8C59-609B015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5AAA66-BFDC-47D2-8777-6037EF10DE3D}"/>
              </a:ext>
            </a:extLst>
          </p:cNvPr>
          <p:cNvSpPr txBox="1"/>
          <p:nvPr/>
        </p:nvSpPr>
        <p:spPr>
          <a:xfrm>
            <a:off x="522515" y="5763920"/>
            <a:ext cx="641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Bengio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1, P Simard, P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Frasconi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Learning long-term dependencies with gradient descent is difficult,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IEEE Trans Neural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Netw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1994;5(2):157-66,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doi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10.1109/72.279181, 1994.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45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E7FEB-061D-4A3E-ABB7-DD9E1ABC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30820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09C4B-87F0-483F-A8A1-F17128AD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5C34FF-496C-4D59-AA7F-6C0B1F62BA00}"/>
              </a:ext>
            </a:extLst>
          </p:cNvPr>
          <p:cNvSpPr/>
          <p:nvPr/>
        </p:nvSpPr>
        <p:spPr>
          <a:xfrm>
            <a:off x="3718363" y="1721622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A997090-1DA8-452D-8E77-125C50D6F48B}"/>
              </a:ext>
            </a:extLst>
          </p:cNvPr>
          <p:cNvSpPr/>
          <p:nvPr/>
        </p:nvSpPr>
        <p:spPr>
          <a:xfrm>
            <a:off x="3006353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AF00D23-8592-4728-BE8E-D7E534C79816}"/>
              </a:ext>
            </a:extLst>
          </p:cNvPr>
          <p:cNvSpPr/>
          <p:nvPr/>
        </p:nvSpPr>
        <p:spPr>
          <a:xfrm>
            <a:off x="4677171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環状 16">
            <a:extLst>
              <a:ext uri="{FF2B5EF4-FFF2-40B4-BE49-F238E27FC236}">
                <a16:creationId xmlns:a16="http://schemas.microsoft.com/office/drawing/2014/main" id="{EE9F1BDA-77A8-4558-AE86-59E941890CAA}"/>
              </a:ext>
            </a:extLst>
          </p:cNvPr>
          <p:cNvSpPr/>
          <p:nvPr/>
        </p:nvSpPr>
        <p:spPr>
          <a:xfrm flipH="1">
            <a:off x="3659754" y="836005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21030-CA38-4476-9CB3-FDAACC64688E}"/>
              </a:ext>
            </a:extLst>
          </p:cNvPr>
          <p:cNvSpPr txBox="1"/>
          <p:nvPr/>
        </p:nvSpPr>
        <p:spPr>
          <a:xfrm>
            <a:off x="4329647" y="8434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130D87-54ED-4B15-A59C-7999828E0CE3}"/>
              </a:ext>
            </a:extLst>
          </p:cNvPr>
          <p:cNvSpPr txBox="1"/>
          <p:nvPr/>
        </p:nvSpPr>
        <p:spPr>
          <a:xfrm>
            <a:off x="2377996" y="19991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CF8CA1-CCEC-4B1B-8703-4A1AA734393F}"/>
              </a:ext>
            </a:extLst>
          </p:cNvPr>
          <p:cNvSpPr txBox="1"/>
          <p:nvPr/>
        </p:nvSpPr>
        <p:spPr>
          <a:xfrm>
            <a:off x="5023683" y="193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7E93EFC-F07F-4DB5-8FB1-7DFEE9937C17}"/>
              </a:ext>
            </a:extLst>
          </p:cNvPr>
          <p:cNvSpPr/>
          <p:nvPr/>
        </p:nvSpPr>
        <p:spPr>
          <a:xfrm>
            <a:off x="3365660" y="5194383"/>
            <a:ext cx="1311511" cy="911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A54FCA-380B-48C3-A1D5-C5BA2FD97AA4}"/>
              </a:ext>
            </a:extLst>
          </p:cNvPr>
          <p:cNvSpPr txBox="1"/>
          <p:nvPr/>
        </p:nvSpPr>
        <p:spPr>
          <a:xfrm>
            <a:off x="3698249" y="54652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9303C602-CBD5-463B-B89D-A5289EF27A60}"/>
              </a:ext>
            </a:extLst>
          </p:cNvPr>
          <p:cNvSpPr/>
          <p:nvPr/>
        </p:nvSpPr>
        <p:spPr>
          <a:xfrm rot="16200000">
            <a:off x="3622226" y="4711235"/>
            <a:ext cx="499736" cy="30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B9B8E1-9250-41D5-870C-3318135E9E45}"/>
              </a:ext>
            </a:extLst>
          </p:cNvPr>
          <p:cNvSpPr txBox="1"/>
          <p:nvPr/>
        </p:nvSpPr>
        <p:spPr>
          <a:xfrm>
            <a:off x="1665312" y="44565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状態を受け取る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FBD059-44FA-49B3-8D48-25A84EEA19D5}"/>
              </a:ext>
            </a:extLst>
          </p:cNvPr>
          <p:cNvSpPr txBox="1"/>
          <p:nvPr/>
        </p:nvSpPr>
        <p:spPr>
          <a:xfrm>
            <a:off x="4804350" y="509595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状態は「メモリセル」に記憶されている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BEC558F-9981-4EFA-B5B8-675C31B699B7}"/>
              </a:ext>
            </a:extLst>
          </p:cNvPr>
          <p:cNvCxnSpPr/>
          <p:nvPr/>
        </p:nvCxnSpPr>
        <p:spPr>
          <a:xfrm>
            <a:off x="4257321" y="4655356"/>
            <a:ext cx="0" cy="499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4B8591-7EBA-495F-A82F-712A0820A5A7}"/>
              </a:ext>
            </a:extLst>
          </p:cNvPr>
          <p:cNvSpPr txBox="1"/>
          <p:nvPr/>
        </p:nvSpPr>
        <p:spPr>
          <a:xfrm>
            <a:off x="4488818" y="446850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ユニットの動作のたびに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状態が変化する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33633-6768-4B5D-9323-4FFBDB39B7BC}"/>
              </a:ext>
            </a:extLst>
          </p:cNvPr>
          <p:cNvSpPr txBox="1"/>
          <p:nvPr/>
        </p:nvSpPr>
        <p:spPr>
          <a:xfrm>
            <a:off x="276509" y="77522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LSTM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は，リカレント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ニューラルネットワークの一種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7626AA-A9A6-4C3C-A8DA-4BB91D4083B5}"/>
              </a:ext>
            </a:extLst>
          </p:cNvPr>
          <p:cNvSpPr txBox="1"/>
          <p:nvPr/>
        </p:nvSpPr>
        <p:spPr>
          <a:xfrm>
            <a:off x="4739742" y="5380672"/>
            <a:ext cx="3975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２つの機能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・記憶の持続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(constant error carousel)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1997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年発表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・記憶の忘却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(forget gate)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年発表</a:t>
            </a:r>
          </a:p>
        </p:txBody>
      </p:sp>
    </p:spTree>
    <p:extLst>
      <p:ext uri="{BB962C8B-B14F-4D97-AF65-F5344CB8AC3E}">
        <p14:creationId xmlns:p14="http://schemas.microsoft.com/office/powerpoint/2010/main" val="104895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訓練データ </a:t>
            </a:r>
            <a:r>
              <a:rPr lang="en-US" altLang="ja-JP" b="1" dirty="0"/>
              <a:t>(x, y) </a:t>
            </a:r>
            <a:r>
              <a:rPr lang="ja-JP" altLang="en-US" b="1" dirty="0"/>
              <a:t>を使用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(x, y) </a:t>
            </a:r>
            <a:r>
              <a:rPr lang="ja-JP" altLang="en-US" dirty="0"/>
              <a:t>・・・ </a:t>
            </a:r>
            <a:r>
              <a:rPr lang="ja-JP" altLang="en-US" b="1" u="sng" dirty="0">
                <a:solidFill>
                  <a:srgbClr val="FF0000"/>
                </a:solidFill>
              </a:rPr>
              <a:t>入力 </a:t>
            </a:r>
            <a:r>
              <a:rPr lang="en-US" altLang="ja-JP" b="1" u="sng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に対する</a:t>
            </a:r>
            <a:r>
              <a:rPr lang="ja-JP" altLang="en-US" b="1" u="sng" dirty="0">
                <a:solidFill>
                  <a:srgbClr val="FF0000"/>
                </a:solidFill>
              </a:rPr>
              <a:t>正解 </a:t>
            </a:r>
            <a:r>
              <a:rPr lang="en-US" altLang="ja-JP" b="1" u="sng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両方を学習に使用．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48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EF2E2-AC4B-4A0C-A275-20724AD5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C02A8F-C8A4-41E4-8E04-30985AA3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</a:rPr>
              <a:t>LSTM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r>
              <a:rPr lang="ja-JP" altLang="en-US" dirty="0"/>
              <a:t>の一種</a:t>
            </a:r>
            <a:endParaRPr lang="en-US" altLang="ja-JP" dirty="0"/>
          </a:p>
          <a:p>
            <a:r>
              <a:rPr lang="ja-JP" altLang="en-US" b="1" dirty="0"/>
              <a:t>メモリセル</a:t>
            </a:r>
            <a:r>
              <a:rPr lang="ja-JP" altLang="en-US" dirty="0"/>
              <a:t>は，状態として，</a:t>
            </a:r>
            <a:r>
              <a:rPr lang="ja-JP" altLang="en-US" b="1" dirty="0"/>
              <a:t>同じ値の長期の記憶の保持</a:t>
            </a:r>
            <a:r>
              <a:rPr lang="ja-JP" altLang="en-US" dirty="0"/>
              <a:t>を可能とする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弱点</a:t>
            </a:r>
            <a:r>
              <a:rPr lang="ja-JP" altLang="en-US" dirty="0"/>
              <a:t>ともいわれる「</a:t>
            </a:r>
            <a:r>
              <a:rPr lang="ja-JP" altLang="en-US" b="1" dirty="0"/>
              <a:t>長期に及ぶ</a:t>
            </a:r>
            <a:r>
              <a:rPr lang="ja-JP" altLang="en-US" dirty="0"/>
              <a:t>過去の情報の保持が困難」であることを</a:t>
            </a:r>
            <a:r>
              <a:rPr lang="ja-JP" altLang="en-US" b="1" dirty="0"/>
              <a:t>解決</a:t>
            </a:r>
            <a:endParaRPr lang="en-US" altLang="ja-JP" b="1" dirty="0"/>
          </a:p>
          <a:p>
            <a:r>
              <a:rPr lang="en-US" altLang="ja-JP" dirty="0"/>
              <a:t>1997, 1999</a:t>
            </a:r>
            <a:r>
              <a:rPr lang="ja-JP" altLang="en-US" dirty="0"/>
              <a:t>年発表の技術．その後，手書き文字認識，音声認識，自動翻訳など数多くの応用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82B80B-17E8-4FB7-8676-272D181A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935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7AF93A-5371-4A89-A37F-46B51A8B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0D572-FD32-42A6-BBE1-BF5BD900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63292"/>
            <a:ext cx="8663129" cy="5333166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時系列データ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時間とともに，値が変化するデータ</a:t>
            </a: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>
                <a:solidFill>
                  <a:srgbClr val="000000"/>
                </a:solidFill>
              </a:rPr>
              <a:t>から，</a:t>
            </a:r>
            <a:r>
              <a:rPr lang="ja-JP" altLang="en-US" b="1" dirty="0">
                <a:solidFill>
                  <a:srgbClr val="000000"/>
                </a:solidFill>
              </a:rPr>
              <a:t>周期性</a:t>
            </a:r>
            <a:r>
              <a:rPr lang="ja-JP" altLang="en-US" dirty="0">
                <a:solidFill>
                  <a:srgbClr val="000000"/>
                </a:solidFill>
              </a:rPr>
              <a:t>や</a:t>
            </a:r>
            <a:r>
              <a:rPr lang="ja-JP" altLang="en-US" b="1" dirty="0">
                <a:solidFill>
                  <a:srgbClr val="000000"/>
                </a:solidFill>
              </a:rPr>
              <a:t>トレンド</a:t>
            </a:r>
            <a:r>
              <a:rPr lang="ja-JP" altLang="en-US" dirty="0">
                <a:solidFill>
                  <a:srgbClr val="000000"/>
                </a:solidFill>
              </a:rPr>
              <a:t>などを読み取ることができる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endParaRPr lang="en-US" altLang="ja-JP" dirty="0"/>
          </a:p>
          <a:p>
            <a:pPr lvl="1"/>
            <a:r>
              <a:rPr lang="ja-JP" altLang="en-US" b="1" dirty="0"/>
              <a:t>回帰</a:t>
            </a:r>
            <a:r>
              <a:rPr lang="ja-JP" altLang="en-US" dirty="0"/>
              <a:t>により，</a:t>
            </a:r>
            <a:r>
              <a:rPr lang="ja-JP" altLang="en-US" b="1" dirty="0"/>
              <a:t>過去の情報を保持</a:t>
            </a:r>
            <a:endParaRPr lang="en-US" altLang="ja-JP" b="1" dirty="0"/>
          </a:p>
          <a:p>
            <a:pPr lvl="1"/>
            <a:r>
              <a:rPr lang="ja-JP" altLang="en-US" b="1" dirty="0"/>
              <a:t>時系列データ</a:t>
            </a:r>
            <a:r>
              <a:rPr lang="ja-JP" altLang="en-US" dirty="0"/>
              <a:t>など</a:t>
            </a:r>
            <a:r>
              <a:rPr lang="ja-JP" altLang="en-US" b="1" dirty="0"/>
              <a:t>データの並びを扱う能力</a:t>
            </a:r>
            <a:r>
              <a:rPr lang="ja-JP" altLang="en-US" dirty="0"/>
              <a:t>を持つ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予測，手書き文字認識，音声認識，言葉の理解，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翻訳，テキスト生成，プログラム生成　など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r>
              <a:rPr lang="ja-JP" altLang="en-US" b="1" dirty="0"/>
              <a:t>長期に及ぶ過去の情報の保持</a:t>
            </a:r>
            <a:r>
              <a:rPr lang="ja-JP" altLang="en-US" dirty="0"/>
              <a:t>のため，</a:t>
            </a:r>
            <a:r>
              <a:rPr lang="en-US" altLang="ja-JP" b="1" dirty="0">
                <a:solidFill>
                  <a:srgbClr val="C00000"/>
                </a:solidFill>
              </a:rPr>
              <a:t>LSTM</a:t>
            </a:r>
            <a:r>
              <a:rPr lang="en-US" altLang="ja-JP" b="1" dirty="0"/>
              <a:t> </a:t>
            </a:r>
            <a:r>
              <a:rPr lang="ja-JP" altLang="en-US" dirty="0"/>
              <a:t>が考案された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EF3992-965B-4A50-980F-A30BA1D9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830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11-6. </a:t>
            </a:r>
            <a:r>
              <a:rPr lang="ja-JP" altLang="en-US" dirty="0"/>
              <a:t>未来予測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943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FBF65-11D2-420F-78DA-1AE8402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 </a:t>
            </a:r>
            <a:r>
              <a:rPr lang="en-US" altLang="ja-JP" dirty="0"/>
              <a:t>LSTM</a:t>
            </a:r>
            <a:r>
              <a:rPr lang="ja-JP" altLang="en-US" dirty="0"/>
              <a:t> による予測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FEAB2-DEDE-65EC-1DE7-BA095DE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使用するページ</a:t>
            </a:r>
            <a:r>
              <a:rPr kumimoji="1"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colab.research.google.com</a:t>
            </a:r>
            <a:r>
              <a:rPr lang="en-US" altLang="ja-JP" dirty="0">
                <a:hlinkClick r:id="rId2"/>
              </a:rPr>
              <a:t>/drive/</a:t>
            </a:r>
            <a:r>
              <a:rPr lang="en-US" altLang="ja-JP" dirty="0" err="1">
                <a:hlinkClick r:id="rId2"/>
              </a:rPr>
              <a:t>1qxh5l0iEPUm-QRTuEBSqBLd3V9KvqItK?usp</a:t>
            </a:r>
            <a:r>
              <a:rPr lang="en-US" altLang="ja-JP" dirty="0">
                <a:hlinkClick r:id="rId2"/>
              </a:rPr>
              <a:t>=sharing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2. </a:t>
            </a:r>
            <a:r>
              <a:rPr lang="ja-JP" altLang="en-US" dirty="0"/>
              <a:t>必要な事前知識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LSTM </a:t>
            </a:r>
            <a:r>
              <a:rPr lang="ja-JP" altLang="en-US" dirty="0"/>
              <a:t>もニューラルネットワークの一種であり，学習のさせ方などは，ふつうのニューラルネットワークと同じであること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3. </a:t>
            </a:r>
            <a:r>
              <a:rPr lang="ja-JP" altLang="en-US" dirty="0"/>
              <a:t>各自で実行すること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実際に実行し、予測を試す．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3CB30-B8FF-C1BF-29D8-417385A8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9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7456DE-7CF3-47E2-B672-571503C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0470F1-7D64-45E1-B1A3-FA3D5A7D1050}"/>
              </a:ext>
            </a:extLst>
          </p:cNvPr>
          <p:cNvSpPr txBox="1"/>
          <p:nvPr/>
        </p:nvSpPr>
        <p:spPr>
          <a:xfrm>
            <a:off x="1741571" y="443476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F06F0BA-6F4E-4C6F-A865-454CB659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1" y="170689"/>
            <a:ext cx="6167490" cy="411908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1FE983-E77A-4AB4-BAA8-080BF153A77E}"/>
              </a:ext>
            </a:extLst>
          </p:cNvPr>
          <p:cNvSpPr txBox="1"/>
          <p:nvPr/>
        </p:nvSpPr>
        <p:spPr>
          <a:xfrm>
            <a:off x="939056" y="4919526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（ディープニューラルネットワークによる予測）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FBFD70-32E9-4E8A-BEA2-CF6CEFD0FD24}"/>
              </a:ext>
            </a:extLst>
          </p:cNvPr>
          <p:cNvSpPr txBox="1"/>
          <p:nvPr/>
        </p:nvSpPr>
        <p:spPr>
          <a:xfrm>
            <a:off x="5856371" y="44339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C5BA84-3F03-45E5-BC92-1290CE55A9AC}"/>
              </a:ext>
            </a:extLst>
          </p:cNvPr>
          <p:cNvSpPr/>
          <p:nvPr/>
        </p:nvSpPr>
        <p:spPr>
          <a:xfrm>
            <a:off x="939056" y="5916925"/>
            <a:ext cx="751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予測では，過去の観測値から「次の日（つまり一日分）の予測」を行うことを繰り返している．</a:t>
            </a:r>
          </a:p>
        </p:txBody>
      </p:sp>
    </p:spTree>
    <p:extLst>
      <p:ext uri="{BB962C8B-B14F-4D97-AF65-F5344CB8AC3E}">
        <p14:creationId xmlns:p14="http://schemas.microsoft.com/office/powerpoint/2010/main" val="184404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81BAC-31C3-4604-B193-C9F37E79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みどころ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1072A-0DD2-4E04-BA9C-A484728F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915064" cy="112453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10</a:t>
            </a:r>
            <a:r>
              <a:rPr kumimoji="1" lang="ja-JP" altLang="en-US" dirty="0"/>
              <a:t>日分のデータから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11</a:t>
            </a:r>
            <a:r>
              <a:rPr lang="ja-JP" altLang="en-US" dirty="0"/>
              <a:t>日後を予測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8340A8-AB94-4CAE-87EC-88757B66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折線 4">
            <a:extLst>
              <a:ext uri="{FF2B5EF4-FFF2-40B4-BE49-F238E27FC236}">
                <a16:creationId xmlns:a16="http://schemas.microsoft.com/office/drawing/2014/main" id="{B8D3DD81-70C8-4CDC-AAD9-1630F5C6ACF3}"/>
              </a:ext>
            </a:extLst>
          </p:cNvPr>
          <p:cNvSpPr/>
          <p:nvPr/>
        </p:nvSpPr>
        <p:spPr>
          <a:xfrm flipV="1">
            <a:off x="2470584" y="2408110"/>
            <a:ext cx="1346042" cy="12438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11C6A3-8EA0-48A3-A91C-2A81168C4F7F}"/>
              </a:ext>
            </a:extLst>
          </p:cNvPr>
          <p:cNvSpPr txBox="1"/>
          <p:nvPr/>
        </p:nvSpPr>
        <p:spPr>
          <a:xfrm>
            <a:off x="567950" y="285429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これを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上手く使って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C974F5-9543-48FF-B77D-3BB55CC330A3}"/>
              </a:ext>
            </a:extLst>
          </p:cNvPr>
          <p:cNvSpPr/>
          <p:nvPr/>
        </p:nvSpPr>
        <p:spPr>
          <a:xfrm>
            <a:off x="4313675" y="6033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6DF2CF-3DA9-4A19-AC42-CD0270BB88D2}"/>
              </a:ext>
            </a:extLst>
          </p:cNvPr>
          <p:cNvSpPr txBox="1"/>
          <p:nvPr/>
        </p:nvSpPr>
        <p:spPr>
          <a:xfrm>
            <a:off x="5030261" y="5215636"/>
            <a:ext cx="199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306DA7-0AE9-45AC-BCC8-C8CDABCB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37" y="2172148"/>
            <a:ext cx="4422113" cy="29533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F178A-5BE6-4BA6-8B41-8214266DCBFE}"/>
              </a:ext>
            </a:extLst>
          </p:cNvPr>
          <p:cNvSpPr txBox="1"/>
          <p:nvPr/>
        </p:nvSpPr>
        <p:spPr>
          <a:xfrm>
            <a:off x="7699328" y="5141904"/>
            <a:ext cx="10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3008860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21846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13386" y="3555369"/>
            <a:ext cx="3373625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4"/>
            <a:ext cx="6334533" cy="5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最初の１１日分を切り出して使用</a:t>
            </a:r>
          </a:p>
        </p:txBody>
      </p:sp>
    </p:spTree>
    <p:extLst>
      <p:ext uri="{BB962C8B-B14F-4D97-AF65-F5344CB8AC3E}">
        <p14:creationId xmlns:p14="http://schemas.microsoft.com/office/powerpoint/2010/main" val="4208127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95679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75861" y="3555369"/>
            <a:ext cx="3311150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少しずらして，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１１日分を切り出して使用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</p:spTree>
    <p:extLst>
      <p:ext uri="{BB962C8B-B14F-4D97-AF65-F5344CB8AC3E}">
        <p14:creationId xmlns:p14="http://schemas.microsoft.com/office/powerpoint/2010/main" val="1061008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05606" y="460252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 flipH="1">
            <a:off x="4552449" y="3515423"/>
            <a:ext cx="2179957" cy="1096334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B2AD7C3-DEC8-4ECD-B0D4-408513F38244}"/>
              </a:ext>
            </a:extLst>
          </p:cNvPr>
          <p:cNvSpPr txBox="1">
            <a:spLocks/>
          </p:cNvSpPr>
          <p:nvPr/>
        </p:nvSpPr>
        <p:spPr>
          <a:xfrm>
            <a:off x="854577" y="373861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最後まで使い切って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学習を終了</a:t>
            </a:r>
          </a:p>
        </p:txBody>
      </p:sp>
    </p:spTree>
    <p:extLst>
      <p:ext uri="{BB962C8B-B14F-4D97-AF65-F5344CB8AC3E}">
        <p14:creationId xmlns:p14="http://schemas.microsoft.com/office/powerpoint/2010/main" val="447545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70538" y="4619464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予測したい部分に進んでいく（１０日分切り出し）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予測結果が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405589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教師あり学習の主な用途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846252"/>
            <a:ext cx="7838131" cy="578740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分類</a:t>
            </a:r>
            <a:r>
              <a:rPr lang="ja-JP" altLang="en-US" dirty="0"/>
              <a:t>：何種類かに分類すること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判別</a:t>
            </a:r>
            <a:r>
              <a:rPr lang="ja-JP" altLang="en-US" dirty="0"/>
              <a:t>：２種類への分類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回帰</a:t>
            </a:r>
            <a:r>
              <a:rPr lang="ja-JP" altLang="en-US" dirty="0"/>
              <a:t>：ある量から，別の量を予測するためのもの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7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8772245" y="4645939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予測したい部分の最後まで続ける（１０日分切り出しを続ける）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予測結果が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2737307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7456DE-7CF3-47E2-B672-571503C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0470F1-7D64-45E1-B1A3-FA3D5A7D1050}"/>
              </a:ext>
            </a:extLst>
          </p:cNvPr>
          <p:cNvSpPr txBox="1"/>
          <p:nvPr/>
        </p:nvSpPr>
        <p:spPr>
          <a:xfrm>
            <a:off x="1289050" y="475720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F06F0BA-6F4E-4C6F-A865-454CB659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0" y="493126"/>
            <a:ext cx="6167490" cy="411908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1FE983-E77A-4AB4-BAA8-080BF153A77E}"/>
              </a:ext>
            </a:extLst>
          </p:cNvPr>
          <p:cNvSpPr txBox="1"/>
          <p:nvPr/>
        </p:nvSpPr>
        <p:spPr>
          <a:xfrm>
            <a:off x="673100" y="5500153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（ディープニューラルネットワークによる予測）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FBFD70-32E9-4E8A-BEA2-CF6CEFD0FD24}"/>
              </a:ext>
            </a:extLst>
          </p:cNvPr>
          <p:cNvSpPr txBox="1"/>
          <p:nvPr/>
        </p:nvSpPr>
        <p:spPr>
          <a:xfrm>
            <a:off x="5403850" y="47563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4204207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4EB78-D293-2194-5541-9E00A430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A00C8-834D-50AE-D9C0-597AAE94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教師あり学習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は，訓練データ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(x, y)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を用いて行われる．（入力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とその正解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y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訓練データ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を用いて繰り返しモデルが更新され、各更新後に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検証データを用いて性能が評価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されます。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時系列データ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時間とともに値が変化するデータ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あり、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周期性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トレンド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を分析するために使用される．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時系列データの分析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リカレントニューラルネットワーク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RNN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）が適用される場合がある。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過去の情報から未来を予測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することも可能．</a:t>
            </a: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リカレントニューラルネットワークの一種である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LSTM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は、状態の保持と忘却を行う機能を持つ．リカレントニューラルネットワークが持つ「長期に及ぶ過去の情報の保持が困難」であるという問題を解決．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3F10AB-D978-143E-C078-EC1CDB39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553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教師あり学習の概要を、実践的な演習で修得。機械学習の基本を体験的に理解。学びの楽しさを実感。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時系列データの特性、分析手法を学び、実社会での活用可能性を確認。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リカレントニューラルネットワークや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LSTM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の仕組みを理解。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による時系列データ解析の実践的手法を知り、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エンジニアとしてのスキルを向上。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実データを使った演習で、データから価値を引き出す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エンジニアとしてのスキルを向上。学習意欲も向上。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分類</a:t>
            </a:r>
            <a:r>
              <a:rPr lang="ja-JP" altLang="en-US" sz="2800" dirty="0"/>
              <a:t>：何種類かに分類すること</a:t>
            </a:r>
            <a:endParaRPr lang="en-US" altLang="ja-JP" sz="2800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951436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0DC0798-0469-4D3C-BB88-3AB43EB68A27}"/>
              </a:ext>
            </a:extLst>
          </p:cNvPr>
          <p:cNvSpPr/>
          <p:nvPr/>
        </p:nvSpPr>
        <p:spPr>
          <a:xfrm>
            <a:off x="775868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1AC4E07-4696-4BF1-8534-6F544D38B2E1}"/>
              </a:ext>
            </a:extLst>
          </p:cNvPr>
          <p:cNvSpPr/>
          <p:nvPr/>
        </p:nvSpPr>
        <p:spPr>
          <a:xfrm>
            <a:off x="1544333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998A8CA-AE33-482A-9758-120D0BAEDCC3}"/>
              </a:ext>
            </a:extLst>
          </p:cNvPr>
          <p:cNvSpPr/>
          <p:nvPr/>
        </p:nvSpPr>
        <p:spPr>
          <a:xfrm>
            <a:off x="1544333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2F0D56D3-F591-46B4-8526-2041612F7DD4}"/>
              </a:ext>
            </a:extLst>
          </p:cNvPr>
          <p:cNvSpPr/>
          <p:nvPr/>
        </p:nvSpPr>
        <p:spPr>
          <a:xfrm>
            <a:off x="1209786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22598DF8-EB4E-44DE-A728-32627F651911}"/>
              </a:ext>
            </a:extLst>
          </p:cNvPr>
          <p:cNvSpPr/>
          <p:nvPr/>
        </p:nvSpPr>
        <p:spPr>
          <a:xfrm>
            <a:off x="1209791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3466EB5-8D67-441C-AB1C-D9859E1E6C4E}"/>
              </a:ext>
            </a:extLst>
          </p:cNvPr>
          <p:cNvSpPr/>
          <p:nvPr/>
        </p:nvSpPr>
        <p:spPr>
          <a:xfrm>
            <a:off x="2190856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4DE3B6BF-E641-4B79-9283-CCFAE13FEECA}"/>
              </a:ext>
            </a:extLst>
          </p:cNvPr>
          <p:cNvSpPr/>
          <p:nvPr/>
        </p:nvSpPr>
        <p:spPr>
          <a:xfrm>
            <a:off x="1766472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CE5BCFBF-A59C-413F-BB72-C0666EBC89DF}"/>
              </a:ext>
            </a:extLst>
          </p:cNvPr>
          <p:cNvSpPr/>
          <p:nvPr/>
        </p:nvSpPr>
        <p:spPr>
          <a:xfrm>
            <a:off x="2000254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2D8E207-ED76-489D-A8E6-C6FDE798B3DF}"/>
              </a:ext>
            </a:extLst>
          </p:cNvPr>
          <p:cNvSpPr/>
          <p:nvPr/>
        </p:nvSpPr>
        <p:spPr>
          <a:xfrm>
            <a:off x="2415121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A91502BD-E0D6-4EB3-9C91-029406DA0987}"/>
              </a:ext>
            </a:extLst>
          </p:cNvPr>
          <p:cNvSpPr/>
          <p:nvPr/>
        </p:nvSpPr>
        <p:spPr>
          <a:xfrm>
            <a:off x="1724157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A549CAD-BB6B-4FAF-833E-474D76140C9F}"/>
              </a:ext>
            </a:extLst>
          </p:cNvPr>
          <p:cNvSpPr/>
          <p:nvPr/>
        </p:nvSpPr>
        <p:spPr>
          <a:xfrm>
            <a:off x="2324206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9DE8837-4DE0-41CC-ABDF-B9599A768225}"/>
              </a:ext>
            </a:extLst>
          </p:cNvPr>
          <p:cNvSpPr/>
          <p:nvPr/>
        </p:nvSpPr>
        <p:spPr>
          <a:xfrm>
            <a:off x="2956871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F08D7AA-B04E-473C-AD87-93D71766B984}"/>
              </a:ext>
            </a:extLst>
          </p:cNvPr>
          <p:cNvSpPr/>
          <p:nvPr/>
        </p:nvSpPr>
        <p:spPr>
          <a:xfrm>
            <a:off x="3111389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44714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2856CEB-9105-438C-9ECF-955EDB29FEB5}"/>
              </a:ext>
            </a:extLst>
          </p:cNvPr>
          <p:cNvSpPr/>
          <p:nvPr/>
        </p:nvSpPr>
        <p:spPr>
          <a:xfrm>
            <a:off x="5262027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F80F336-B6B2-4A96-8F99-FCD00E782733}"/>
              </a:ext>
            </a:extLst>
          </p:cNvPr>
          <p:cNvSpPr/>
          <p:nvPr/>
        </p:nvSpPr>
        <p:spPr>
          <a:xfrm>
            <a:off x="5906545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2BED3930-BDBC-40FC-A312-9AAB2B8E58BD}"/>
              </a:ext>
            </a:extLst>
          </p:cNvPr>
          <p:cNvSpPr/>
          <p:nvPr/>
        </p:nvSpPr>
        <p:spPr>
          <a:xfrm>
            <a:off x="5730977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073F800B-3F24-45CC-A11F-A8538CB41ABC}"/>
              </a:ext>
            </a:extLst>
          </p:cNvPr>
          <p:cNvSpPr/>
          <p:nvPr/>
        </p:nvSpPr>
        <p:spPr>
          <a:xfrm>
            <a:off x="6499442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A89C623-A236-48D6-98C3-A3550A15820B}"/>
              </a:ext>
            </a:extLst>
          </p:cNvPr>
          <p:cNvSpPr/>
          <p:nvPr/>
        </p:nvSpPr>
        <p:spPr>
          <a:xfrm>
            <a:off x="6499442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14BC20-00D5-404C-9C8A-86CF0FBB3CA1}"/>
              </a:ext>
            </a:extLst>
          </p:cNvPr>
          <p:cNvSpPr/>
          <p:nvPr/>
        </p:nvSpPr>
        <p:spPr>
          <a:xfrm>
            <a:off x="6164895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AC7778A-6578-4FBB-A2EB-C71B94A3AF2D}"/>
              </a:ext>
            </a:extLst>
          </p:cNvPr>
          <p:cNvSpPr/>
          <p:nvPr/>
        </p:nvSpPr>
        <p:spPr>
          <a:xfrm>
            <a:off x="6164900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B623FDD-4A9D-4F7E-910B-7CE14F426216}"/>
              </a:ext>
            </a:extLst>
          </p:cNvPr>
          <p:cNvSpPr/>
          <p:nvPr/>
        </p:nvSpPr>
        <p:spPr>
          <a:xfrm>
            <a:off x="5781788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1E366E21-C0C2-4CEB-8AFF-6D1D056CFD97}"/>
              </a:ext>
            </a:extLst>
          </p:cNvPr>
          <p:cNvSpPr/>
          <p:nvPr/>
        </p:nvSpPr>
        <p:spPr>
          <a:xfrm>
            <a:off x="7145965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6721581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5642F56D-503D-46F8-93C2-1B8C41ECF3F9}"/>
              </a:ext>
            </a:extLst>
          </p:cNvPr>
          <p:cNvSpPr/>
          <p:nvPr/>
        </p:nvSpPr>
        <p:spPr>
          <a:xfrm>
            <a:off x="6955363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2F26751-EF2F-4ED5-9A31-9C55CB1AD60F}"/>
              </a:ext>
            </a:extLst>
          </p:cNvPr>
          <p:cNvSpPr/>
          <p:nvPr/>
        </p:nvSpPr>
        <p:spPr>
          <a:xfrm>
            <a:off x="7370230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00944A-8AD4-44B2-903D-C93E185EE122}"/>
              </a:ext>
            </a:extLst>
          </p:cNvPr>
          <p:cNvSpPr/>
          <p:nvPr/>
        </p:nvSpPr>
        <p:spPr>
          <a:xfrm>
            <a:off x="6679266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F090957-1DBB-40A7-913D-9A44B8B74A92}"/>
              </a:ext>
            </a:extLst>
          </p:cNvPr>
          <p:cNvSpPr/>
          <p:nvPr/>
        </p:nvSpPr>
        <p:spPr>
          <a:xfrm>
            <a:off x="7279315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3AC2A31E-9184-453D-9292-C598F42760B9}"/>
              </a:ext>
            </a:extLst>
          </p:cNvPr>
          <p:cNvSpPr/>
          <p:nvPr/>
        </p:nvSpPr>
        <p:spPr>
          <a:xfrm>
            <a:off x="7911980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547B03BD-DC10-4CCB-ACD2-9F1476C12187}"/>
              </a:ext>
            </a:extLst>
          </p:cNvPr>
          <p:cNvSpPr/>
          <p:nvPr/>
        </p:nvSpPr>
        <p:spPr>
          <a:xfrm>
            <a:off x="8066498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D3AEAEA-B529-4C11-835D-09CB21273A08}"/>
              </a:ext>
            </a:extLst>
          </p:cNvPr>
          <p:cNvSpPr/>
          <p:nvPr/>
        </p:nvSpPr>
        <p:spPr>
          <a:xfrm>
            <a:off x="7999823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それぞれの範囲を得る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4370734-1925-44CE-9A4C-7959D1F1793B}"/>
              </a:ext>
            </a:extLst>
          </p:cNvPr>
          <p:cNvSpPr/>
          <p:nvPr/>
        </p:nvSpPr>
        <p:spPr>
          <a:xfrm>
            <a:off x="5240923" y="1595597"/>
            <a:ext cx="1988360" cy="2319753"/>
          </a:xfrm>
          <a:custGeom>
            <a:avLst/>
            <a:gdLst>
              <a:gd name="connsiteX0" fmla="*/ 0 w 1988360"/>
              <a:gd name="connsiteY0" fmla="*/ 2319753 h 2319753"/>
              <a:gd name="connsiteX1" fmla="*/ 693472 w 1988360"/>
              <a:gd name="connsiteY1" fmla="*/ 1994497 h 2319753"/>
              <a:gd name="connsiteX2" fmla="*/ 1245794 w 1988360"/>
              <a:gd name="connsiteY2" fmla="*/ 1853348 h 2319753"/>
              <a:gd name="connsiteX3" fmla="*/ 1534229 w 1988360"/>
              <a:gd name="connsiteY3" fmla="*/ 1724473 h 2319753"/>
              <a:gd name="connsiteX4" fmla="*/ 1761294 w 1988360"/>
              <a:gd name="connsiteY4" fmla="*/ 1301026 h 2319753"/>
              <a:gd name="connsiteX5" fmla="*/ 1926991 w 1988360"/>
              <a:gd name="connsiteY5" fmla="*/ 736430 h 2319753"/>
              <a:gd name="connsiteX6" fmla="*/ 1988360 w 1988360"/>
              <a:gd name="connsiteY6" fmla="*/ 0 h 2319753"/>
              <a:gd name="connsiteX7" fmla="*/ 1945402 w 1988360"/>
              <a:gd name="connsiteY7" fmla="*/ 36822 h 2319753"/>
              <a:gd name="connsiteX8" fmla="*/ 18411 w 1988360"/>
              <a:gd name="connsiteY8" fmla="*/ 30685 h 2319753"/>
              <a:gd name="connsiteX9" fmla="*/ 0 w 1988360"/>
              <a:gd name="connsiteY9" fmla="*/ 2319753 h 2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360" h="2319753">
                <a:moveTo>
                  <a:pt x="0" y="2319753"/>
                </a:moveTo>
                <a:lnTo>
                  <a:pt x="693472" y="1994497"/>
                </a:lnTo>
                <a:lnTo>
                  <a:pt x="1245794" y="1853348"/>
                </a:lnTo>
                <a:lnTo>
                  <a:pt x="1534229" y="1724473"/>
                </a:lnTo>
                <a:lnTo>
                  <a:pt x="1761294" y="1301026"/>
                </a:lnTo>
                <a:lnTo>
                  <a:pt x="1926991" y="736430"/>
                </a:lnTo>
                <a:lnTo>
                  <a:pt x="1988360" y="0"/>
                </a:lnTo>
                <a:lnTo>
                  <a:pt x="1945402" y="36822"/>
                </a:lnTo>
                <a:lnTo>
                  <a:pt x="18411" y="30685"/>
                </a:lnTo>
                <a:lnTo>
                  <a:pt x="0" y="231975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6B5AC2F-951D-4FBC-9D97-035FF6620D0D}"/>
              </a:ext>
            </a:extLst>
          </p:cNvPr>
          <p:cNvSpPr/>
          <p:nvPr/>
        </p:nvSpPr>
        <p:spPr>
          <a:xfrm>
            <a:off x="5228650" y="3313933"/>
            <a:ext cx="2589777" cy="1466722"/>
          </a:xfrm>
          <a:custGeom>
            <a:avLst/>
            <a:gdLst>
              <a:gd name="connsiteX0" fmla="*/ 0 w 2589777"/>
              <a:gd name="connsiteY0" fmla="*/ 583007 h 1466722"/>
              <a:gd name="connsiteX1" fmla="*/ 564596 w 2589777"/>
              <a:gd name="connsiteY1" fmla="*/ 343667 h 1466722"/>
              <a:gd name="connsiteX2" fmla="*/ 981906 w 2589777"/>
              <a:gd name="connsiteY2" fmla="*/ 177970 h 1466722"/>
              <a:gd name="connsiteX3" fmla="*/ 1386942 w 2589777"/>
              <a:gd name="connsiteY3" fmla="*/ 79780 h 1466722"/>
              <a:gd name="connsiteX4" fmla="*/ 1515817 w 2589777"/>
              <a:gd name="connsiteY4" fmla="*/ 0 h 1466722"/>
              <a:gd name="connsiteX5" fmla="*/ 1687651 w 2589777"/>
              <a:gd name="connsiteY5" fmla="*/ 306846 h 1466722"/>
              <a:gd name="connsiteX6" fmla="*/ 2104961 w 2589777"/>
              <a:gd name="connsiteY6" fmla="*/ 490953 h 1466722"/>
              <a:gd name="connsiteX7" fmla="*/ 2258384 w 2589777"/>
              <a:gd name="connsiteY7" fmla="*/ 705745 h 1466722"/>
              <a:gd name="connsiteX8" fmla="*/ 2399533 w 2589777"/>
              <a:gd name="connsiteY8" fmla="*/ 1037138 h 1466722"/>
              <a:gd name="connsiteX9" fmla="*/ 2589777 w 2589777"/>
              <a:gd name="connsiteY9" fmla="*/ 1466722 h 1466722"/>
              <a:gd name="connsiteX10" fmla="*/ 2141782 w 2589777"/>
              <a:gd name="connsiteY10" fmla="*/ 1429901 h 1466722"/>
              <a:gd name="connsiteX11" fmla="*/ 632102 w 2589777"/>
              <a:gd name="connsiteY11" fmla="*/ 1448311 h 1466722"/>
              <a:gd name="connsiteX12" fmla="*/ 24547 w 2589777"/>
              <a:gd name="connsiteY12" fmla="*/ 1466722 h 1466722"/>
              <a:gd name="connsiteX13" fmla="*/ 0 w 2589777"/>
              <a:gd name="connsiteY13" fmla="*/ 583007 h 14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9777" h="1466722">
                <a:moveTo>
                  <a:pt x="0" y="583007"/>
                </a:moveTo>
                <a:lnTo>
                  <a:pt x="564596" y="343667"/>
                </a:lnTo>
                <a:lnTo>
                  <a:pt x="981906" y="177970"/>
                </a:lnTo>
                <a:lnTo>
                  <a:pt x="1386942" y="79780"/>
                </a:lnTo>
                <a:lnTo>
                  <a:pt x="1515817" y="0"/>
                </a:lnTo>
                <a:lnTo>
                  <a:pt x="1687651" y="306846"/>
                </a:lnTo>
                <a:lnTo>
                  <a:pt x="2104961" y="490953"/>
                </a:lnTo>
                <a:lnTo>
                  <a:pt x="2258384" y="705745"/>
                </a:lnTo>
                <a:lnTo>
                  <a:pt x="2399533" y="1037138"/>
                </a:lnTo>
                <a:lnTo>
                  <a:pt x="2589777" y="1466722"/>
                </a:lnTo>
                <a:lnTo>
                  <a:pt x="2141782" y="1429901"/>
                </a:lnTo>
                <a:lnTo>
                  <a:pt x="632102" y="1448311"/>
                </a:lnTo>
                <a:lnTo>
                  <a:pt x="24547" y="1466722"/>
                </a:lnTo>
                <a:lnTo>
                  <a:pt x="0" y="58300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1B16E2-E958-4727-82FB-6F71D2E354A0}"/>
              </a:ext>
            </a:extLst>
          </p:cNvPr>
          <p:cNvSpPr/>
          <p:nvPr/>
        </p:nvSpPr>
        <p:spPr>
          <a:xfrm>
            <a:off x="6769015" y="1601734"/>
            <a:ext cx="1871758" cy="3185058"/>
          </a:xfrm>
          <a:custGeom>
            <a:avLst/>
            <a:gdLst>
              <a:gd name="connsiteX0" fmla="*/ 447994 w 1871758"/>
              <a:gd name="connsiteY0" fmla="*/ 24548 h 3185058"/>
              <a:gd name="connsiteX1" fmla="*/ 411173 w 1871758"/>
              <a:gd name="connsiteY1" fmla="*/ 687334 h 3185058"/>
              <a:gd name="connsiteX2" fmla="*/ 306845 w 1871758"/>
              <a:gd name="connsiteY2" fmla="*/ 1055549 h 3185058"/>
              <a:gd name="connsiteX3" fmla="*/ 190244 w 1871758"/>
              <a:gd name="connsiteY3" fmla="*/ 1368532 h 3185058"/>
              <a:gd name="connsiteX4" fmla="*/ 0 w 1871758"/>
              <a:gd name="connsiteY4" fmla="*/ 1718336 h 3185058"/>
              <a:gd name="connsiteX5" fmla="*/ 135012 w 1871758"/>
              <a:gd name="connsiteY5" fmla="*/ 2043592 h 3185058"/>
              <a:gd name="connsiteX6" fmla="*/ 601417 w 1871758"/>
              <a:gd name="connsiteY6" fmla="*/ 2215426 h 3185058"/>
              <a:gd name="connsiteX7" fmla="*/ 760977 w 1871758"/>
              <a:gd name="connsiteY7" fmla="*/ 2473176 h 3185058"/>
              <a:gd name="connsiteX8" fmla="*/ 932811 w 1871758"/>
              <a:gd name="connsiteY8" fmla="*/ 2915034 h 3185058"/>
              <a:gd name="connsiteX9" fmla="*/ 1061686 w 1871758"/>
              <a:gd name="connsiteY9" fmla="*/ 3185058 h 3185058"/>
              <a:gd name="connsiteX10" fmla="*/ 1865621 w 1871758"/>
              <a:gd name="connsiteY10" fmla="*/ 3166647 h 3185058"/>
              <a:gd name="connsiteX11" fmla="*/ 1871758 w 1871758"/>
              <a:gd name="connsiteY11" fmla="*/ 0 h 3185058"/>
              <a:gd name="connsiteX12" fmla="*/ 447994 w 1871758"/>
              <a:gd name="connsiteY12" fmla="*/ 24548 h 3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1758" h="3185058">
                <a:moveTo>
                  <a:pt x="447994" y="24548"/>
                </a:moveTo>
                <a:lnTo>
                  <a:pt x="411173" y="687334"/>
                </a:lnTo>
                <a:lnTo>
                  <a:pt x="306845" y="1055549"/>
                </a:lnTo>
                <a:lnTo>
                  <a:pt x="190244" y="1368532"/>
                </a:lnTo>
                <a:lnTo>
                  <a:pt x="0" y="1718336"/>
                </a:lnTo>
                <a:lnTo>
                  <a:pt x="135012" y="2043592"/>
                </a:lnTo>
                <a:lnTo>
                  <a:pt x="601417" y="2215426"/>
                </a:lnTo>
                <a:lnTo>
                  <a:pt x="760977" y="2473176"/>
                </a:lnTo>
                <a:lnTo>
                  <a:pt x="932811" y="2915034"/>
                </a:lnTo>
                <a:lnTo>
                  <a:pt x="1061686" y="3185058"/>
                </a:lnTo>
                <a:lnTo>
                  <a:pt x="1865621" y="3166647"/>
                </a:lnTo>
                <a:cubicBezTo>
                  <a:pt x="1867667" y="2111098"/>
                  <a:pt x="1869712" y="1055549"/>
                  <a:pt x="1871758" y="0"/>
                </a:cubicBezTo>
                <a:lnTo>
                  <a:pt x="447994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04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判別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判別</a:t>
            </a:r>
            <a:r>
              <a:rPr lang="ja-JP" altLang="en-US" sz="2800" dirty="0"/>
              <a:t>：２種類への分類</a:t>
            </a:r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25664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それぞれの範囲を得る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4652A8B-DDEE-408A-B6A8-20E2A0E8A726}"/>
              </a:ext>
            </a:extLst>
          </p:cNvPr>
          <p:cNvSpPr/>
          <p:nvPr/>
        </p:nvSpPr>
        <p:spPr>
          <a:xfrm>
            <a:off x="1210854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CE9B8A61-924C-4C88-9F5C-726056EA9B1D}"/>
              </a:ext>
            </a:extLst>
          </p:cNvPr>
          <p:cNvSpPr/>
          <p:nvPr/>
        </p:nvSpPr>
        <p:spPr>
          <a:xfrm>
            <a:off x="1754785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D1DFB325-6203-4408-8A0C-51C7C6F53371}"/>
              </a:ext>
            </a:extLst>
          </p:cNvPr>
          <p:cNvSpPr/>
          <p:nvPr/>
        </p:nvSpPr>
        <p:spPr>
          <a:xfrm>
            <a:off x="1888135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532F6A06-6652-4DC7-9F1B-1A6AC85EF91E}"/>
              </a:ext>
            </a:extLst>
          </p:cNvPr>
          <p:cNvSpPr/>
          <p:nvPr/>
        </p:nvSpPr>
        <p:spPr>
          <a:xfrm>
            <a:off x="2119373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01525CC5-1A8C-46E5-985F-DC64850392DA}"/>
              </a:ext>
            </a:extLst>
          </p:cNvPr>
          <p:cNvSpPr/>
          <p:nvPr/>
        </p:nvSpPr>
        <p:spPr>
          <a:xfrm>
            <a:off x="544036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26AB37B5-BF50-4FCD-B57E-1DA06C482733}"/>
              </a:ext>
            </a:extLst>
          </p:cNvPr>
          <p:cNvSpPr/>
          <p:nvPr/>
        </p:nvSpPr>
        <p:spPr>
          <a:xfrm>
            <a:off x="1193402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58E94163-C404-4B6D-8F8E-25E66850B9FD}"/>
              </a:ext>
            </a:extLst>
          </p:cNvPr>
          <p:cNvSpPr/>
          <p:nvPr/>
        </p:nvSpPr>
        <p:spPr>
          <a:xfrm>
            <a:off x="1330514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D705AD62-1CC4-46C9-A6A1-0116A687E780}"/>
              </a:ext>
            </a:extLst>
          </p:cNvPr>
          <p:cNvSpPr/>
          <p:nvPr/>
        </p:nvSpPr>
        <p:spPr>
          <a:xfrm>
            <a:off x="2106191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264812D6-BD5F-4519-8E35-8C964BC10CB6}"/>
              </a:ext>
            </a:extLst>
          </p:cNvPr>
          <p:cNvSpPr/>
          <p:nvPr/>
        </p:nvSpPr>
        <p:spPr>
          <a:xfrm>
            <a:off x="1645347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9526E244-10D0-4141-BAAA-04B965F08431}"/>
              </a:ext>
            </a:extLst>
          </p:cNvPr>
          <p:cNvSpPr/>
          <p:nvPr/>
        </p:nvSpPr>
        <p:spPr>
          <a:xfrm>
            <a:off x="2229155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F22B7153-B07B-49E2-846C-6315C5654D86}"/>
              </a:ext>
            </a:extLst>
          </p:cNvPr>
          <p:cNvSpPr/>
          <p:nvPr/>
        </p:nvSpPr>
        <p:spPr>
          <a:xfrm>
            <a:off x="2414319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14484596-6A98-48CF-99D2-D26D7C07EB97}"/>
              </a:ext>
            </a:extLst>
          </p:cNvPr>
          <p:cNvSpPr/>
          <p:nvPr/>
        </p:nvSpPr>
        <p:spPr>
          <a:xfrm>
            <a:off x="2650101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270DE562-11A7-4E48-90DC-61CA70DAF33C}"/>
              </a:ext>
            </a:extLst>
          </p:cNvPr>
          <p:cNvSpPr/>
          <p:nvPr/>
        </p:nvSpPr>
        <p:spPr>
          <a:xfrm>
            <a:off x="2958989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E509B89B-7525-4FA9-BC15-56555F5274DE}"/>
              </a:ext>
            </a:extLst>
          </p:cNvPr>
          <p:cNvSpPr/>
          <p:nvPr/>
        </p:nvSpPr>
        <p:spPr>
          <a:xfrm>
            <a:off x="1242731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D7F0F39D-8C58-457B-B3C5-243A2683A395}"/>
              </a:ext>
            </a:extLst>
          </p:cNvPr>
          <p:cNvSpPr/>
          <p:nvPr/>
        </p:nvSpPr>
        <p:spPr>
          <a:xfrm>
            <a:off x="1578672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4716597-C656-443E-8B07-11EF1995BF52}"/>
              </a:ext>
            </a:extLst>
          </p:cNvPr>
          <p:cNvSpPr/>
          <p:nvPr/>
        </p:nvSpPr>
        <p:spPr>
          <a:xfrm>
            <a:off x="5259985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7AAAAFAE-6F2F-4710-96D7-C8C5D6AF0D54}"/>
              </a:ext>
            </a:extLst>
          </p:cNvPr>
          <p:cNvSpPr/>
          <p:nvPr/>
        </p:nvSpPr>
        <p:spPr>
          <a:xfrm>
            <a:off x="5779746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F8167AAE-75CE-4FED-B3DA-5E6D940D29B5}"/>
              </a:ext>
            </a:extLst>
          </p:cNvPr>
          <p:cNvSpPr/>
          <p:nvPr/>
        </p:nvSpPr>
        <p:spPr>
          <a:xfrm>
            <a:off x="7978731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DEF94BE7-9663-40E7-873B-F14A2B46CD17}"/>
              </a:ext>
            </a:extLst>
          </p:cNvPr>
          <p:cNvSpPr/>
          <p:nvPr/>
        </p:nvSpPr>
        <p:spPr>
          <a:xfrm>
            <a:off x="6163921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CEB36DEF-BE11-42ED-8C72-4514DC6B1EC5}"/>
              </a:ext>
            </a:extLst>
          </p:cNvPr>
          <p:cNvSpPr/>
          <p:nvPr/>
        </p:nvSpPr>
        <p:spPr>
          <a:xfrm>
            <a:off x="6707852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75D69A49-A8AA-4FF0-8818-3D27CFD94D71}"/>
              </a:ext>
            </a:extLst>
          </p:cNvPr>
          <p:cNvSpPr/>
          <p:nvPr/>
        </p:nvSpPr>
        <p:spPr>
          <a:xfrm>
            <a:off x="6841202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6D6C0B1-B6B1-410D-864B-0A453D4E93FF}"/>
              </a:ext>
            </a:extLst>
          </p:cNvPr>
          <p:cNvSpPr/>
          <p:nvPr/>
        </p:nvSpPr>
        <p:spPr>
          <a:xfrm>
            <a:off x="7072440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565829E2-E96A-48F6-ACD7-04DA0D936746}"/>
              </a:ext>
            </a:extLst>
          </p:cNvPr>
          <p:cNvSpPr/>
          <p:nvPr/>
        </p:nvSpPr>
        <p:spPr>
          <a:xfrm>
            <a:off x="5497103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3B3E67EE-B664-4CF4-B17D-CA65C4FE66E1}"/>
              </a:ext>
            </a:extLst>
          </p:cNvPr>
          <p:cNvSpPr/>
          <p:nvPr/>
        </p:nvSpPr>
        <p:spPr>
          <a:xfrm>
            <a:off x="6146469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DAA29BD8-A6A2-40DD-BF35-9D4426333559}"/>
              </a:ext>
            </a:extLst>
          </p:cNvPr>
          <p:cNvSpPr/>
          <p:nvPr/>
        </p:nvSpPr>
        <p:spPr>
          <a:xfrm>
            <a:off x="6283581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28935619-2307-42FD-B52D-801A57BBE273}"/>
              </a:ext>
            </a:extLst>
          </p:cNvPr>
          <p:cNvSpPr/>
          <p:nvPr/>
        </p:nvSpPr>
        <p:spPr>
          <a:xfrm>
            <a:off x="7059258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6F62F9EA-B49D-4091-99F1-B32A52274B2A}"/>
              </a:ext>
            </a:extLst>
          </p:cNvPr>
          <p:cNvSpPr/>
          <p:nvPr/>
        </p:nvSpPr>
        <p:spPr>
          <a:xfrm>
            <a:off x="6598414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DA7BB368-7FA4-4D17-83A1-D12DDCFF27FA}"/>
              </a:ext>
            </a:extLst>
          </p:cNvPr>
          <p:cNvSpPr/>
          <p:nvPr/>
        </p:nvSpPr>
        <p:spPr>
          <a:xfrm>
            <a:off x="7182222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6F7ADA54-4E3C-4799-8F76-BB0511D98A3A}"/>
              </a:ext>
            </a:extLst>
          </p:cNvPr>
          <p:cNvSpPr/>
          <p:nvPr/>
        </p:nvSpPr>
        <p:spPr>
          <a:xfrm>
            <a:off x="7367386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A63EA478-BAC6-4070-9EED-C78F7EEDF926}"/>
              </a:ext>
            </a:extLst>
          </p:cNvPr>
          <p:cNvSpPr/>
          <p:nvPr/>
        </p:nvSpPr>
        <p:spPr>
          <a:xfrm>
            <a:off x="7603168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304E4D67-C7BC-4FE0-BBEB-866BB7819E95}"/>
              </a:ext>
            </a:extLst>
          </p:cNvPr>
          <p:cNvSpPr/>
          <p:nvPr/>
        </p:nvSpPr>
        <p:spPr>
          <a:xfrm>
            <a:off x="7912056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FAB36709-1938-4D2A-B542-FAC6E054735D}"/>
              </a:ext>
            </a:extLst>
          </p:cNvPr>
          <p:cNvSpPr/>
          <p:nvPr/>
        </p:nvSpPr>
        <p:spPr>
          <a:xfrm>
            <a:off x="6195798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2347D7BD-A86B-4B5F-BCD8-09E8FBF64FF4}"/>
              </a:ext>
            </a:extLst>
          </p:cNvPr>
          <p:cNvSpPr/>
          <p:nvPr/>
        </p:nvSpPr>
        <p:spPr>
          <a:xfrm>
            <a:off x="6531739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B0D6536-C9A4-42DB-B7C6-787985C7010C}"/>
              </a:ext>
            </a:extLst>
          </p:cNvPr>
          <p:cNvSpPr/>
          <p:nvPr/>
        </p:nvSpPr>
        <p:spPr>
          <a:xfrm>
            <a:off x="5222513" y="1614008"/>
            <a:ext cx="2080413" cy="3166647"/>
          </a:xfrm>
          <a:custGeom>
            <a:avLst/>
            <a:gdLst>
              <a:gd name="connsiteX0" fmla="*/ 2080413 w 2080413"/>
              <a:gd name="connsiteY0" fmla="*/ 3154373 h 3166647"/>
              <a:gd name="connsiteX1" fmla="*/ 1092370 w 2080413"/>
              <a:gd name="connsiteY1" fmla="*/ 0 h 3166647"/>
              <a:gd name="connsiteX2" fmla="*/ 18410 w 2080413"/>
              <a:gd name="connsiteY2" fmla="*/ 0 h 3166647"/>
              <a:gd name="connsiteX3" fmla="*/ 0 w 2080413"/>
              <a:gd name="connsiteY3" fmla="*/ 3166647 h 3166647"/>
              <a:gd name="connsiteX4" fmla="*/ 2080413 w 2080413"/>
              <a:gd name="connsiteY4" fmla="*/ 3154373 h 31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413" h="3166647">
                <a:moveTo>
                  <a:pt x="2080413" y="3154373"/>
                </a:moveTo>
                <a:lnTo>
                  <a:pt x="1092370" y="0"/>
                </a:lnTo>
                <a:lnTo>
                  <a:pt x="18410" y="0"/>
                </a:lnTo>
                <a:lnTo>
                  <a:pt x="0" y="3166647"/>
                </a:lnTo>
                <a:lnTo>
                  <a:pt x="2080413" y="315437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915CA66-A17E-400A-BA79-F758FF7A12FE}"/>
              </a:ext>
            </a:extLst>
          </p:cNvPr>
          <p:cNvSpPr/>
          <p:nvPr/>
        </p:nvSpPr>
        <p:spPr>
          <a:xfrm>
            <a:off x="6302609" y="1626282"/>
            <a:ext cx="2344301" cy="3154373"/>
          </a:xfrm>
          <a:custGeom>
            <a:avLst/>
            <a:gdLst>
              <a:gd name="connsiteX0" fmla="*/ 0 w 2344301"/>
              <a:gd name="connsiteY0" fmla="*/ 24548 h 3154373"/>
              <a:gd name="connsiteX1" fmla="*/ 1006454 w 2344301"/>
              <a:gd name="connsiteY1" fmla="*/ 3154373 h 3154373"/>
              <a:gd name="connsiteX2" fmla="*/ 2307480 w 2344301"/>
              <a:gd name="connsiteY2" fmla="*/ 3129825 h 3154373"/>
              <a:gd name="connsiteX3" fmla="*/ 2344301 w 2344301"/>
              <a:gd name="connsiteY3" fmla="*/ 0 h 3154373"/>
              <a:gd name="connsiteX4" fmla="*/ 0 w 2344301"/>
              <a:gd name="connsiteY4" fmla="*/ 24548 h 31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301" h="3154373">
                <a:moveTo>
                  <a:pt x="0" y="24548"/>
                </a:moveTo>
                <a:lnTo>
                  <a:pt x="1006454" y="3154373"/>
                </a:lnTo>
                <a:lnTo>
                  <a:pt x="2307480" y="3129825"/>
                </a:lnTo>
                <a:lnTo>
                  <a:pt x="2344301" y="0"/>
                </a:lnTo>
                <a:lnTo>
                  <a:pt x="0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84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回帰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C69E83-3050-4EF3-B5B7-FE1FDF4F534E}"/>
              </a:ext>
            </a:extLst>
          </p:cNvPr>
          <p:cNvSpPr/>
          <p:nvPr/>
        </p:nvSpPr>
        <p:spPr>
          <a:xfrm>
            <a:off x="3249084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5552420-6D13-4BC5-AE91-C015AFB9E7AC}"/>
              </a:ext>
            </a:extLst>
          </p:cNvPr>
          <p:cNvSpPr/>
          <p:nvPr/>
        </p:nvSpPr>
        <p:spPr>
          <a:xfrm>
            <a:off x="3429000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9CECD2B-F7BB-48A9-B962-ECCC955D1468}"/>
              </a:ext>
            </a:extLst>
          </p:cNvPr>
          <p:cNvSpPr/>
          <p:nvPr/>
        </p:nvSpPr>
        <p:spPr>
          <a:xfrm>
            <a:off x="3050116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E3E7ABA-0AF5-4C0E-BC70-6C6E9CE73A24}"/>
              </a:ext>
            </a:extLst>
          </p:cNvPr>
          <p:cNvSpPr/>
          <p:nvPr/>
        </p:nvSpPr>
        <p:spPr>
          <a:xfrm>
            <a:off x="2616198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24C4D81-467D-4AA9-A805-5B1792E8A12D}"/>
              </a:ext>
            </a:extLst>
          </p:cNvPr>
          <p:cNvSpPr/>
          <p:nvPr/>
        </p:nvSpPr>
        <p:spPr>
          <a:xfrm>
            <a:off x="2182280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9C73EC9-AB39-4AB5-AF3B-A6FB7573CC4D}"/>
              </a:ext>
            </a:extLst>
          </p:cNvPr>
          <p:cNvSpPr/>
          <p:nvPr/>
        </p:nvSpPr>
        <p:spPr>
          <a:xfrm>
            <a:off x="2482848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D3F1A71-4B7F-42E5-A5A1-5473F423E867}"/>
              </a:ext>
            </a:extLst>
          </p:cNvPr>
          <p:cNvSpPr/>
          <p:nvPr/>
        </p:nvSpPr>
        <p:spPr>
          <a:xfrm>
            <a:off x="2825749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533DC83-12DA-41A2-98A3-2629B2C21971}"/>
              </a:ext>
            </a:extLst>
          </p:cNvPr>
          <p:cNvSpPr/>
          <p:nvPr/>
        </p:nvSpPr>
        <p:spPr>
          <a:xfrm>
            <a:off x="1757892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36F2A8C-9CF6-4157-AA18-1ECC18A66A67}"/>
              </a:ext>
            </a:extLst>
          </p:cNvPr>
          <p:cNvSpPr/>
          <p:nvPr/>
        </p:nvSpPr>
        <p:spPr>
          <a:xfrm>
            <a:off x="1926168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736724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9E661B3-95E1-4F7B-944A-EEDE90996143}"/>
              </a:ext>
            </a:extLst>
          </p:cNvPr>
          <p:cNvSpPr/>
          <p:nvPr/>
        </p:nvSpPr>
        <p:spPr>
          <a:xfrm>
            <a:off x="1481666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23A8B33-ADF6-4D9B-9599-A64E2CA7722E}"/>
              </a:ext>
            </a:extLst>
          </p:cNvPr>
          <p:cNvSpPr/>
          <p:nvPr/>
        </p:nvSpPr>
        <p:spPr>
          <a:xfrm>
            <a:off x="1414991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642F75C-8214-48D5-8B4D-54328C5332C3}"/>
              </a:ext>
            </a:extLst>
          </p:cNvPr>
          <p:cNvSpPr/>
          <p:nvPr/>
        </p:nvSpPr>
        <p:spPr>
          <a:xfrm>
            <a:off x="1157816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B08E2F9-886D-4234-B9DE-EBD145CB12B7}"/>
              </a:ext>
            </a:extLst>
          </p:cNvPr>
          <p:cNvSpPr/>
          <p:nvPr/>
        </p:nvSpPr>
        <p:spPr>
          <a:xfrm>
            <a:off x="881372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E3B88E0-5AE0-451D-AE28-9F68CEA8F4B5}"/>
              </a:ext>
            </a:extLst>
          </p:cNvPr>
          <p:cNvSpPr/>
          <p:nvPr/>
        </p:nvSpPr>
        <p:spPr>
          <a:xfrm>
            <a:off x="683795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EC3AFEF-82E3-4714-95C1-AD71A60C0B0F}"/>
              </a:ext>
            </a:extLst>
          </p:cNvPr>
          <p:cNvSpPr/>
          <p:nvPr/>
        </p:nvSpPr>
        <p:spPr>
          <a:xfrm>
            <a:off x="422585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回帰</a:t>
            </a:r>
            <a:r>
              <a:rPr lang="ja-JP" altLang="en-US" sz="2800" dirty="0"/>
              <a:t>：ある量から，別の量を予測するためのもの</a:t>
            </a:r>
            <a:endParaRPr lang="en-US" altLang="ja-JP" sz="2800"/>
          </a:p>
          <a:p>
            <a:r>
              <a:rPr lang="ja-JP" altLang="en-US" sz="2800" dirty="0"/>
              <a:t>（例）身長と体重の関係，年齢と収入の関係</a:t>
            </a:r>
            <a:endParaRPr lang="en-US" altLang="ja-JP" sz="28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339568B-4C78-4397-8986-4142EC7E0792}"/>
              </a:ext>
            </a:extLst>
          </p:cNvPr>
          <p:cNvSpPr/>
          <p:nvPr/>
        </p:nvSpPr>
        <p:spPr>
          <a:xfrm>
            <a:off x="8199962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019443C-5364-4F58-9366-4D2631C36953}"/>
              </a:ext>
            </a:extLst>
          </p:cNvPr>
          <p:cNvSpPr/>
          <p:nvPr/>
        </p:nvSpPr>
        <p:spPr>
          <a:xfrm>
            <a:off x="8379878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53196A5-9485-478D-9E3D-14C54B54051B}"/>
              </a:ext>
            </a:extLst>
          </p:cNvPr>
          <p:cNvSpPr/>
          <p:nvPr/>
        </p:nvSpPr>
        <p:spPr>
          <a:xfrm>
            <a:off x="8000994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F95720C4-735B-45AC-BECA-EB3BD1957387}"/>
              </a:ext>
            </a:extLst>
          </p:cNvPr>
          <p:cNvSpPr/>
          <p:nvPr/>
        </p:nvSpPr>
        <p:spPr>
          <a:xfrm>
            <a:off x="7567076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CC4586A-012F-4E0D-B458-8C399AC102D5}"/>
              </a:ext>
            </a:extLst>
          </p:cNvPr>
          <p:cNvSpPr/>
          <p:nvPr/>
        </p:nvSpPr>
        <p:spPr>
          <a:xfrm>
            <a:off x="7133158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C8C2FE4-6BAB-4187-AD29-D1539BDACAAE}"/>
              </a:ext>
            </a:extLst>
          </p:cNvPr>
          <p:cNvSpPr/>
          <p:nvPr/>
        </p:nvSpPr>
        <p:spPr>
          <a:xfrm>
            <a:off x="7433726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FFBCA65-5B57-4942-B14F-995DFE2C4E4F}"/>
              </a:ext>
            </a:extLst>
          </p:cNvPr>
          <p:cNvSpPr/>
          <p:nvPr/>
        </p:nvSpPr>
        <p:spPr>
          <a:xfrm>
            <a:off x="7776627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6708770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C83A7B5-454F-4788-B61A-42EB9A0E4F1C}"/>
              </a:ext>
            </a:extLst>
          </p:cNvPr>
          <p:cNvSpPr/>
          <p:nvPr/>
        </p:nvSpPr>
        <p:spPr>
          <a:xfrm>
            <a:off x="6877046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89DB4DE-AD17-44CE-A5CA-BC83DE1FE248}"/>
              </a:ext>
            </a:extLst>
          </p:cNvPr>
          <p:cNvSpPr/>
          <p:nvPr/>
        </p:nvSpPr>
        <p:spPr>
          <a:xfrm>
            <a:off x="6687602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7B4EC8A-2BD4-49BC-ACDF-69C21868E963}"/>
              </a:ext>
            </a:extLst>
          </p:cNvPr>
          <p:cNvSpPr/>
          <p:nvPr/>
        </p:nvSpPr>
        <p:spPr>
          <a:xfrm>
            <a:off x="6432544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B2680DA-3352-492B-AF6F-EEF0608468C8}"/>
              </a:ext>
            </a:extLst>
          </p:cNvPr>
          <p:cNvSpPr/>
          <p:nvPr/>
        </p:nvSpPr>
        <p:spPr>
          <a:xfrm>
            <a:off x="6365869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FADCD8F-6CD8-424A-A356-8FDF3AF7D63D}"/>
              </a:ext>
            </a:extLst>
          </p:cNvPr>
          <p:cNvSpPr/>
          <p:nvPr/>
        </p:nvSpPr>
        <p:spPr>
          <a:xfrm>
            <a:off x="6108694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4CCBAEE-09CC-49E1-B54B-0A1C388E8F5B}"/>
              </a:ext>
            </a:extLst>
          </p:cNvPr>
          <p:cNvSpPr/>
          <p:nvPr/>
        </p:nvSpPr>
        <p:spPr>
          <a:xfrm>
            <a:off x="5832250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E07ACA7-E41E-49EC-B2CB-5E6677A789FC}"/>
              </a:ext>
            </a:extLst>
          </p:cNvPr>
          <p:cNvSpPr/>
          <p:nvPr/>
        </p:nvSpPr>
        <p:spPr>
          <a:xfrm>
            <a:off x="5634673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9292098-FAE5-4A87-A747-60356C90A41E}"/>
              </a:ext>
            </a:extLst>
          </p:cNvPr>
          <p:cNvSpPr/>
          <p:nvPr/>
        </p:nvSpPr>
        <p:spPr>
          <a:xfrm>
            <a:off x="5373463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2D8A7E1-1D43-4C52-A068-186100B98E99}"/>
              </a:ext>
            </a:extLst>
          </p:cNvPr>
          <p:cNvSpPr/>
          <p:nvPr/>
        </p:nvSpPr>
        <p:spPr>
          <a:xfrm>
            <a:off x="5213350" y="1701800"/>
            <a:ext cx="3422650" cy="254943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341D8803-9E3B-414D-B750-B359CCB9E8B3}"/>
              </a:ext>
            </a:extLst>
          </p:cNvPr>
          <p:cNvSpPr txBox="1">
            <a:spLocks/>
          </p:cNvSpPr>
          <p:nvPr/>
        </p:nvSpPr>
        <p:spPr>
          <a:xfrm>
            <a:off x="5413126" y="2418042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予測に使用する線</a:t>
            </a:r>
          </a:p>
        </p:txBody>
      </p:sp>
    </p:spTree>
    <p:extLst>
      <p:ext uri="{BB962C8B-B14F-4D97-AF65-F5344CB8AC3E}">
        <p14:creationId xmlns:p14="http://schemas.microsoft.com/office/powerpoint/2010/main" val="31762255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3345</Words>
  <Application>Microsoft Office PowerPoint</Application>
  <PresentationFormat>画面に合わせる (4:3)</PresentationFormat>
  <Paragraphs>577</Paragraphs>
  <Slides>63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63</vt:i4>
      </vt:variant>
    </vt:vector>
  </HeadingPairs>
  <TitlesOfParts>
    <vt:vector size="74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Times New Roman</vt:lpstr>
      <vt:lpstr>1_Office テーマ</vt:lpstr>
      <vt:lpstr>Office テーマ</vt:lpstr>
      <vt:lpstr>2_Office テーマ</vt:lpstr>
      <vt:lpstr>pd-11. ニューラルネットワークによる分類，未来予測 </vt:lpstr>
      <vt:lpstr>PowerPoint プレゼンテーション</vt:lpstr>
      <vt:lpstr>アウトライン</vt:lpstr>
      <vt:lpstr>11-1 教師有り学習</vt:lpstr>
      <vt:lpstr>教師あり学習</vt:lpstr>
      <vt:lpstr>教師あり学習の主な用途</vt:lpstr>
      <vt:lpstr>分類</vt:lpstr>
      <vt:lpstr>判別</vt:lpstr>
      <vt:lpstr>回帰</vt:lpstr>
      <vt:lpstr>11-2 Iris データセット</vt:lpstr>
      <vt:lpstr>アヤメ属 (Iris)</vt:lpstr>
      <vt:lpstr>Iris データセット</vt:lpstr>
      <vt:lpstr>Iris データセットの散布図</vt:lpstr>
      <vt:lpstr>Iris データセットと配列（アレイ）</vt:lpstr>
      <vt:lpstr>演習</vt:lpstr>
      <vt:lpstr>Google Colaboratory の使い方概要 ①</vt:lpstr>
      <vt:lpstr>Google Colaboratory の使い方概要 ②</vt:lpstr>
      <vt:lpstr>Iris データセットは Python でも利用可能</vt:lpstr>
      <vt:lpstr>11-3 分類</vt:lpstr>
      <vt:lpstr>Iris データセットの分類</vt:lpstr>
      <vt:lpstr>演習</vt:lpstr>
      <vt:lpstr>Iris データセットの利用可能なデータを分割</vt:lpstr>
      <vt:lpstr>分類</vt:lpstr>
      <vt:lpstr>分類を行うニューラルネットワークの例</vt:lpstr>
      <vt:lpstr>ニューラルネットワーク作成のプログラム例</vt:lpstr>
      <vt:lpstr>ニューラルネットワークの学習を行うプログラム例</vt:lpstr>
      <vt:lpstr>演習</vt:lpstr>
      <vt:lpstr>Iris データセットによる学習と分類の実行</vt:lpstr>
      <vt:lpstr>学習についての表示部分</vt:lpstr>
      <vt:lpstr>分類結果についての表示部分</vt:lpstr>
      <vt:lpstr>11-4. 時系列データ</vt:lpstr>
      <vt:lpstr>PowerPoint プレゼンテーション</vt:lpstr>
      <vt:lpstr>PowerPoint プレゼンテーション</vt:lpstr>
      <vt:lpstr>時系列データ</vt:lpstr>
      <vt:lpstr>時系列データの例</vt:lpstr>
      <vt:lpstr>時系列データの特性</vt:lpstr>
      <vt:lpstr>Facebook イベント数の分析例</vt:lpstr>
      <vt:lpstr>Facebook イベント数の分析例</vt:lpstr>
      <vt:lpstr>まとめ</vt:lpstr>
      <vt:lpstr>11-5. リカレント ニューラルネットワークとLSTM</vt:lpstr>
      <vt:lpstr>リカレントニューラルネットワーク</vt:lpstr>
      <vt:lpstr>リカレントニューラルネットワーク</vt:lpstr>
      <vt:lpstr>フィードフォワードとリカレントニューラルネットワーク</vt:lpstr>
      <vt:lpstr>リカレントニューラルネットワークの動作イメージ ①</vt:lpstr>
      <vt:lpstr>リカレントニューラルネットワークの動作イメージ ②</vt:lpstr>
      <vt:lpstr>リカレントニューラルネットワークの動作イメージ ③</vt:lpstr>
      <vt:lpstr>リカレントニューラルネットワークの応用</vt:lpstr>
      <vt:lpstr>LSTM 誕生の背景</vt:lpstr>
      <vt:lpstr>LSTM の仕組み</vt:lpstr>
      <vt:lpstr>LSTM の特徴</vt:lpstr>
      <vt:lpstr>まとめ</vt:lpstr>
      <vt:lpstr>11-6. 未来予測</vt:lpstr>
      <vt:lpstr>① LSTM による予測</vt:lpstr>
      <vt:lpstr>PowerPoint プレゼンテーション</vt:lpstr>
      <vt:lpstr>みどころ</vt:lpstr>
      <vt:lpstr>①</vt:lpstr>
      <vt:lpstr>②</vt:lpstr>
      <vt:lpstr>③</vt:lpstr>
      <vt:lpstr>④</vt:lpstr>
      <vt:lpstr>⑤</vt:lpstr>
      <vt:lpstr>PowerPoint プレゼンテーション</vt:lpstr>
      <vt:lpstr>全体まとめ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</dc:title>
  <dc:creator>kaneko kunihiko</dc:creator>
  <cp:lastModifiedBy>金子　邦彦</cp:lastModifiedBy>
  <cp:revision>473</cp:revision>
  <dcterms:created xsi:type="dcterms:W3CDTF">2019-11-02T00:06:04Z</dcterms:created>
  <dcterms:modified xsi:type="dcterms:W3CDTF">2024-05-10T13:06:47Z</dcterms:modified>
</cp:coreProperties>
</file>