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8" r:id="rId2"/>
  </p:sldMasterIdLst>
  <p:notesMasterIdLst>
    <p:notesMasterId r:id="rId48"/>
  </p:notesMasterIdLst>
  <p:handoutMasterIdLst>
    <p:handoutMasterId r:id="rId49"/>
  </p:handoutMasterIdLst>
  <p:sldIdLst>
    <p:sldId id="1693" r:id="rId3"/>
    <p:sldId id="696" r:id="rId4"/>
    <p:sldId id="1694" r:id="rId5"/>
    <p:sldId id="1714" r:id="rId6"/>
    <p:sldId id="1716" r:id="rId7"/>
    <p:sldId id="1730" r:id="rId8"/>
    <p:sldId id="1731" r:id="rId9"/>
    <p:sldId id="1732" r:id="rId10"/>
    <p:sldId id="1733" r:id="rId11"/>
    <p:sldId id="1734" r:id="rId12"/>
    <p:sldId id="1735" r:id="rId13"/>
    <p:sldId id="1736" r:id="rId14"/>
    <p:sldId id="1737" r:id="rId15"/>
    <p:sldId id="1738" r:id="rId16"/>
    <p:sldId id="1722" r:id="rId17"/>
    <p:sldId id="1718" r:id="rId18"/>
    <p:sldId id="1719" r:id="rId19"/>
    <p:sldId id="1720" r:id="rId20"/>
    <p:sldId id="1721" r:id="rId21"/>
    <p:sldId id="1698" r:id="rId22"/>
    <p:sldId id="1739" r:id="rId23"/>
    <p:sldId id="1740" r:id="rId24"/>
    <p:sldId id="1435" r:id="rId25"/>
    <p:sldId id="1398" r:id="rId26"/>
    <p:sldId id="1672" r:id="rId27"/>
    <p:sldId id="1673" r:id="rId28"/>
    <p:sldId id="1678" r:id="rId29"/>
    <p:sldId id="1680" r:id="rId30"/>
    <p:sldId id="1679" r:id="rId31"/>
    <p:sldId id="1688" r:id="rId32"/>
    <p:sldId id="1434" r:id="rId33"/>
    <p:sldId id="1476" r:id="rId34"/>
    <p:sldId id="1499" r:id="rId35"/>
    <p:sldId id="893" r:id="rId36"/>
    <p:sldId id="1514" r:id="rId37"/>
    <p:sldId id="895" r:id="rId38"/>
    <p:sldId id="1538" r:id="rId39"/>
    <p:sldId id="550" r:id="rId40"/>
    <p:sldId id="894" r:id="rId41"/>
    <p:sldId id="551" r:id="rId42"/>
    <p:sldId id="1515" r:id="rId43"/>
    <p:sldId id="1474" r:id="rId44"/>
    <p:sldId id="1741" r:id="rId45"/>
    <p:sldId id="1707" r:id="rId46"/>
    <p:sldId id="1742" r:id="rId4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57" autoAdjust="0"/>
    <p:restoredTop sz="94660"/>
  </p:normalViewPr>
  <p:slideViewPr>
    <p:cSldViewPr snapToGrid="0">
      <p:cViewPr varScale="1">
        <p:scale>
          <a:sx n="68" d="100"/>
          <a:sy n="68" d="100"/>
        </p:scale>
        <p:origin x="43" y="29"/>
      </p:cViewPr>
      <p:guideLst/>
    </p:cSldViewPr>
  </p:slideViewPr>
  <p:notesTextViewPr>
    <p:cViewPr>
      <p:scale>
        <a:sx n="3" d="2"/>
        <a:sy n="3" d="2"/>
      </p:scale>
      <p:origin x="0" y="0"/>
    </p:cViewPr>
  </p:notesTextViewPr>
  <p:sorterViewPr>
    <p:cViewPr varScale="1">
      <p:scale>
        <a:sx n="1" d="1"/>
        <a:sy n="1" d="1"/>
      </p:scale>
      <p:origin x="0" y="-8302"/>
    </p:cViewPr>
  </p:sorterViewPr>
  <p:notesViewPr>
    <p:cSldViewPr snapToGrid="0">
      <p:cViewPr varScale="1">
        <p:scale>
          <a:sx n="36" d="100"/>
          <a:sy n="36" d="100"/>
        </p:scale>
        <p:origin x="952"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2023/7/13</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2023/7/13</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F8BD96AB-812E-4ABA-8B22-174076888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D947AD56-BFE1-4871-B0FF-FC1F0695F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61F73115-8809-4C18-9E28-84149F8244BC}"/>
              </a:ext>
            </a:extLst>
          </p:cNvPr>
          <p:cNvSpPr>
            <a:spLocks noGrp="1"/>
          </p:cNvSpPr>
          <p:nvPr>
            <p:ph type="sldNum" sz="quarter" idx="5"/>
          </p:nvPr>
        </p:nvSpPr>
        <p:spPr/>
        <p:txBody>
          <a:bodyPr/>
          <a:lstStyle/>
          <a:p>
            <a:pPr>
              <a:defRPr/>
            </a:pPr>
            <a:fld id="{BF7B7646-3A11-4E2B-AD17-4386BE5FD6CA}" type="slidenum">
              <a:rPr lang="ja-JP" altLang="en-US" smtClean="0"/>
              <a:pPr>
                <a:defRPr/>
              </a:pPr>
              <a:t>3</a:t>
            </a:fld>
            <a:endParaRPr lang="ja-JP" altLang="en-US"/>
          </a:p>
        </p:txBody>
      </p:sp>
    </p:spTree>
    <p:extLst>
      <p:ext uri="{BB962C8B-B14F-4D97-AF65-F5344CB8AC3E}">
        <p14:creationId xmlns:p14="http://schemas.microsoft.com/office/powerpoint/2010/main" val="2772387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F8BD96AB-812E-4ABA-8B22-174076888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D947AD56-BFE1-4871-B0FF-FC1F0695F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61F73115-8809-4C18-9E28-84149F8244BC}"/>
              </a:ext>
            </a:extLst>
          </p:cNvPr>
          <p:cNvSpPr>
            <a:spLocks noGrp="1"/>
          </p:cNvSpPr>
          <p:nvPr>
            <p:ph type="sldNum" sz="quarter" idx="5"/>
          </p:nvPr>
        </p:nvSpPr>
        <p:spPr/>
        <p:txBody>
          <a:bodyPr/>
          <a:lstStyle/>
          <a:p>
            <a:pPr>
              <a:defRPr/>
            </a:pPr>
            <a:fld id="{BF7B7646-3A11-4E2B-AD17-4386BE5FD6CA}" type="slidenum">
              <a:rPr lang="ja-JP" altLang="en-US" smtClean="0"/>
              <a:pPr>
                <a:defRPr/>
              </a:pPr>
              <a:t>22</a:t>
            </a:fld>
            <a:endParaRPr lang="ja-JP" altLang="en-US"/>
          </a:p>
        </p:txBody>
      </p:sp>
    </p:spTree>
    <p:extLst>
      <p:ext uri="{BB962C8B-B14F-4D97-AF65-F5344CB8AC3E}">
        <p14:creationId xmlns:p14="http://schemas.microsoft.com/office/powerpoint/2010/main" val="354596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画像分類の例</a:t>
            </a:r>
          </a:p>
          <a:p>
            <a:endParaRPr lang="ja-JP" altLang="en-US" dirty="0"/>
          </a:p>
          <a:p>
            <a:r>
              <a:rPr lang="ja-JP" altLang="en-US" dirty="0"/>
              <a:t>画像に対して，いくつかのラベル，</a:t>
            </a:r>
          </a:p>
          <a:p>
            <a:r>
              <a:rPr lang="ja-JP" altLang="en-US" dirty="0"/>
              <a:t>それぞれのラベルに対しての確率が得られています．</a:t>
            </a:r>
          </a:p>
          <a:p>
            <a:endParaRPr lang="ja-JP" altLang="en-US" dirty="0"/>
          </a:p>
          <a:p>
            <a:r>
              <a:rPr lang="ja-JP" altLang="en-US" dirty="0"/>
              <a:t>例えば，この結果を見ると，この画像，ラベルが </a:t>
            </a:r>
            <a:r>
              <a:rPr lang="en-US" altLang="ja-JP" dirty="0" err="1"/>
              <a:t>lab_coat</a:t>
            </a:r>
            <a:r>
              <a:rPr lang="en-US" altLang="ja-JP" dirty="0"/>
              <a:t> </a:t>
            </a:r>
            <a:r>
              <a:rPr lang="ja-JP" altLang="en-US" dirty="0"/>
              <a:t>である確率が，約 </a:t>
            </a:r>
            <a:r>
              <a:rPr lang="en-US" altLang="ja-JP" dirty="0"/>
              <a:t>0.98 </a:t>
            </a:r>
            <a:r>
              <a:rPr lang="ja-JP" altLang="en-US" dirty="0" err="1"/>
              <a:t>のように</a:t>
            </a:r>
            <a:r>
              <a:rPr lang="ja-JP" altLang="en-US" dirty="0"/>
              <a:t>結果が得られています．</a:t>
            </a:r>
          </a:p>
          <a:p>
            <a:endParaRPr lang="ja-JP" altLang="en-US" dirty="0"/>
          </a:p>
          <a:p>
            <a:r>
              <a:rPr lang="ja-JP" altLang="en-US" dirty="0"/>
              <a:t>このように，１枚の画像に対して，複数のラベルとそれぞれの確率を得ること．</a:t>
            </a:r>
          </a:p>
          <a:p>
            <a:r>
              <a:rPr lang="ja-JP" altLang="en-US" dirty="0"/>
              <a:t>それが画像分類です．</a:t>
            </a:r>
          </a:p>
          <a:p>
            <a:endParaRPr lang="ja-JP" altLang="en-US" dirty="0"/>
          </a:p>
          <a:p>
            <a:r>
              <a:rPr lang="ja-JP" altLang="en-US" dirty="0"/>
              <a:t>画像分類は，画像を扱う他の人工知能，例えば，物体検出などの基礎になっています．</a:t>
            </a:r>
          </a:p>
          <a:p>
            <a:endParaRPr lang="ja-JP" altLang="en-US" dirty="0"/>
          </a:p>
          <a:p>
            <a:r>
              <a:rPr lang="ja-JP" altLang="en-US" dirty="0"/>
              <a:t>画像分類の説明は以上です．</a:t>
            </a:r>
          </a:p>
          <a:p>
            <a:r>
              <a:rPr lang="ja-JP" altLang="en-US" dirty="0"/>
              <a:t>視聴ありがとうございました．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23</a:t>
            </a:fld>
            <a:endParaRPr kumimoji="1" lang="ja-JP" altLang="en-US"/>
          </a:p>
        </p:txBody>
      </p:sp>
    </p:spTree>
    <p:extLst>
      <p:ext uri="{BB962C8B-B14F-4D97-AF65-F5344CB8AC3E}">
        <p14:creationId xmlns:p14="http://schemas.microsoft.com/office/powerpoint/2010/main" val="32330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F8BD96AB-812E-4ABA-8B22-174076888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D947AD56-BFE1-4871-B0FF-FC1F0695F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61F73115-8809-4C18-9E28-84149F8244BC}"/>
              </a:ext>
            </a:extLst>
          </p:cNvPr>
          <p:cNvSpPr>
            <a:spLocks noGrp="1"/>
          </p:cNvSpPr>
          <p:nvPr>
            <p:ph type="sldNum" sz="quarter" idx="5"/>
          </p:nvPr>
        </p:nvSpPr>
        <p:spPr/>
        <p:txBody>
          <a:bodyPr/>
          <a:lstStyle/>
          <a:p>
            <a:pPr>
              <a:defRPr/>
            </a:pPr>
            <a:fld id="{BF7B7646-3A11-4E2B-AD17-4386BE5FD6CA}" type="slidenum">
              <a:rPr lang="ja-JP" altLang="en-US" smtClean="0"/>
              <a:pPr>
                <a:defRPr/>
              </a:pPr>
              <a:t>31</a:t>
            </a:fld>
            <a:endParaRPr lang="ja-JP" altLang="en-US"/>
          </a:p>
        </p:txBody>
      </p:sp>
    </p:spTree>
    <p:extLst>
      <p:ext uri="{BB962C8B-B14F-4D97-AF65-F5344CB8AC3E}">
        <p14:creationId xmlns:p14="http://schemas.microsoft.com/office/powerpoint/2010/main" val="349317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06276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71291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7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2023/7/13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2190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BF8F6E-A61D-4F4B-A02A-32A375CBD654}" type="datetime1">
              <a:rPr kumimoji="1" lang="ja-JP" altLang="en-US" smtClean="0"/>
              <a:t>2023/7/13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068442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E9FC89E5-970E-4E43-B109-FA73DDD3F5FC}" type="datetime1">
              <a:rPr kumimoji="1" lang="ja-JP" altLang="en-US" smtClean="0"/>
              <a:t>2023/7/13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30001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464105C0-43AD-4913-9290-D69A215DC36E}" type="datetime1">
              <a:rPr kumimoji="1" lang="ja-JP" altLang="en-US" smtClean="0"/>
              <a:t>2023/7/13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61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3386-A21B-4F0F-B11C-3FC9324127B8}" type="datetime1">
              <a:rPr kumimoji="1" lang="ja-JP" altLang="en-US" smtClean="0"/>
              <a:t>2023/7/13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490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2023/7/13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24917784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E6DA0-13F0-4131-A74D-D600C97A2AE8}" type="datetime1">
              <a:rPr kumimoji="1" lang="ja-JP" altLang="en-US" smtClean="0"/>
              <a:t>2023/7/13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a:p>
        </p:txBody>
      </p:sp>
    </p:spTree>
    <p:extLst>
      <p:ext uri="{BB962C8B-B14F-4D97-AF65-F5344CB8AC3E}">
        <p14:creationId xmlns:p14="http://schemas.microsoft.com/office/powerpoint/2010/main" val="7097727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github.com/brycedrennan/imaginAIry" TargetMode="Externa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github.com/brycedrennan/imaginAIry" TargetMode="Externa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github.com/brycedrennan/imaginAIry" TargetMode="Externa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github.com/brycedrennan/imaginAIry" TargetMode="Externa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cloud.google.com/vision/docs/drag-and-drop"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hyperlink" Target="https://github.com/brycedrennan/imaginAI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github.com/brycedrennan/imaginAIry" TargetMode="Externa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github.com/brycedrennan/imaginAIry" TargetMode="External"/><Relationship Id="rId1" Type="http://schemas.openxmlformats.org/officeDocument/2006/relationships/slideLayout" Target="../slideLayouts/slideLayout6.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dirty="0">
                <a:latin typeface="メイリオ" panose="020B0604030504040204" pitchFamily="50" charset="-128"/>
              </a:rPr>
              <a:t>p</a:t>
            </a:r>
            <a:r>
              <a:rPr lang="en-US" altLang="ja-JP" sz="4400" dirty="0">
                <a:latin typeface="メイリオ" panose="020B0604030504040204" pitchFamily="50" charset="-128"/>
              </a:rPr>
              <a:t>d-12. </a:t>
            </a:r>
            <a:r>
              <a:rPr lang="ja-JP" altLang="en-US" sz="4400" dirty="0">
                <a:latin typeface="メイリオ" panose="020B0604030504040204" pitchFamily="50" charset="-128"/>
              </a:rPr>
              <a:t>ディープラーニングの利用例</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8"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301658"/>
            <a:ext cx="8266421" cy="1506085"/>
          </a:xfrm>
        </p:spPr>
        <p:txBody>
          <a:bodyPr>
            <a:normAutofit/>
          </a:bodyPr>
          <a:lstStyle/>
          <a:p>
            <a:r>
              <a:rPr lang="ja-JP" altLang="en-US" dirty="0"/>
              <a:t>（</a:t>
            </a:r>
            <a:r>
              <a:rPr lang="en-US" altLang="ja-JP" dirty="0"/>
              <a:t>Python </a:t>
            </a:r>
            <a:r>
              <a:rPr lang="ja-JP" altLang="en-US" dirty="0"/>
              <a:t>による </a:t>
            </a:r>
            <a:r>
              <a:rPr lang="en-US" altLang="ja-JP" dirty="0"/>
              <a:t>ICT </a:t>
            </a:r>
            <a:r>
              <a:rPr lang="ja-JP" altLang="en-US" dirty="0"/>
              <a:t>システム）</a:t>
            </a:r>
          </a:p>
          <a:p>
            <a:r>
              <a:rPr lang="en-US" altLang="ja-JP" dirty="0"/>
              <a:t>URL: https://www.kkaneko.jp/de/pd/index.html</a:t>
            </a:r>
          </a:p>
          <a:p>
            <a:endParaRPr lang="en-US" altLang="ja-JP" dirty="0"/>
          </a:p>
        </p:txBody>
      </p:sp>
    </p:spTree>
    <p:extLst>
      <p:ext uri="{BB962C8B-B14F-4D97-AF65-F5344CB8AC3E}">
        <p14:creationId xmlns:p14="http://schemas.microsoft.com/office/powerpoint/2010/main" val="3977892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add glasses</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6" y="1842920"/>
            <a:ext cx="4068280" cy="4068280"/>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710" y="1822846"/>
            <a:ext cx="4068609" cy="4068609"/>
          </a:xfrm>
          <a:prstGeom prst="rect">
            <a:avLst/>
          </a:prstGeom>
        </p:spPr>
      </p:pic>
    </p:spTree>
    <p:extLst>
      <p:ext uri="{BB962C8B-B14F-4D97-AF65-F5344CB8AC3E}">
        <p14:creationId xmlns:p14="http://schemas.microsoft.com/office/powerpoint/2010/main" val="1578320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white dressed</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38" y="1971748"/>
            <a:ext cx="3993835" cy="3993835"/>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097" y="1971748"/>
            <a:ext cx="3993835" cy="3993835"/>
          </a:xfrm>
          <a:prstGeom prst="rect">
            <a:avLst/>
          </a:prstGeom>
        </p:spPr>
      </p:pic>
    </p:spTree>
    <p:extLst>
      <p:ext uri="{BB962C8B-B14F-4D97-AF65-F5344CB8AC3E}">
        <p14:creationId xmlns:p14="http://schemas.microsoft.com/office/powerpoint/2010/main" val="4188935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animal doll</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1747"/>
            <a:ext cx="4049929" cy="4049929"/>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257" y="1971747"/>
            <a:ext cx="4049967" cy="4049967"/>
          </a:xfrm>
          <a:prstGeom prst="rect">
            <a:avLst/>
          </a:prstGeom>
        </p:spPr>
      </p:pic>
    </p:spTree>
    <p:extLst>
      <p:ext uri="{BB962C8B-B14F-4D97-AF65-F5344CB8AC3E}">
        <p14:creationId xmlns:p14="http://schemas.microsoft.com/office/powerpoint/2010/main" val="2547768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lang="ja-JP" altLang="en-US" b="1" dirty="0"/>
              <a:t>人工知能</a:t>
            </a:r>
            <a:r>
              <a:rPr lang="ja-JP" altLang="en-US" dirty="0"/>
              <a:t>が実写風になるように</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9" y="1717980"/>
            <a:ext cx="4127227" cy="412722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146" y="1710591"/>
            <a:ext cx="4127227" cy="4127227"/>
          </a:xfrm>
          <a:prstGeom prst="rect">
            <a:avLst/>
          </a:prstGeom>
        </p:spPr>
      </p:pic>
    </p:spTree>
    <p:extLst>
      <p:ext uri="{BB962C8B-B14F-4D97-AF65-F5344CB8AC3E}">
        <p14:creationId xmlns:p14="http://schemas.microsoft.com/office/powerpoint/2010/main" val="1925043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p:cNvSpPr>
            <a:spLocks noGrp="1"/>
          </p:cNvSpPr>
          <p:nvPr>
            <p:ph idx="1"/>
          </p:nvPr>
        </p:nvSpPr>
        <p:spPr/>
        <p:txBody>
          <a:bodyPr/>
          <a:lstStyle/>
          <a:p>
            <a:r>
              <a:rPr lang="en-US" altLang="ja-JP" dirty="0"/>
              <a:t>Text-to-Image (</a:t>
            </a:r>
            <a:r>
              <a:rPr lang="ja-JP" altLang="en-US" b="1" dirty="0"/>
              <a:t>英語の文章</a:t>
            </a:r>
            <a:r>
              <a:rPr lang="ja-JP" altLang="en-US" dirty="0"/>
              <a:t>などを</a:t>
            </a:r>
            <a:r>
              <a:rPr lang="ja-JP" altLang="en-US" b="1" dirty="0"/>
              <a:t>画像</a:t>
            </a:r>
            <a:r>
              <a:rPr lang="ja-JP" altLang="en-US" dirty="0"/>
              <a:t>に</a:t>
            </a:r>
            <a:r>
              <a:rPr lang="ja-JP" altLang="en-US" b="1" dirty="0"/>
              <a:t>変換</a:t>
            </a:r>
            <a:r>
              <a:rPr lang="en-US" altLang="ja-JP" dirty="0"/>
              <a:t>) </a:t>
            </a:r>
            <a:r>
              <a:rPr lang="ja-JP" altLang="en-US" dirty="0"/>
              <a:t>の人工知能</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20" y="2223272"/>
            <a:ext cx="2778143" cy="2778143"/>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348" y="2223272"/>
            <a:ext cx="2778143" cy="2778143"/>
          </a:xfrm>
          <a:prstGeom prst="rect">
            <a:avLst/>
          </a:prstGeom>
        </p:spPr>
      </p:pic>
      <p:sp>
        <p:nvSpPr>
          <p:cNvPr id="7" name="テキスト ボックス 6"/>
          <p:cNvSpPr txBox="1"/>
          <p:nvPr/>
        </p:nvSpPr>
        <p:spPr>
          <a:xfrm>
            <a:off x="1141735" y="5044610"/>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8" name="右矢印 7"/>
          <p:cNvSpPr/>
          <p:nvPr/>
        </p:nvSpPr>
        <p:spPr>
          <a:xfrm>
            <a:off x="3590872" y="3261233"/>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3435314" y="5044610"/>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sp>
        <p:nvSpPr>
          <p:cNvPr id="10" name="テキスト ボックス 9"/>
          <p:cNvSpPr txBox="1"/>
          <p:nvPr/>
        </p:nvSpPr>
        <p:spPr>
          <a:xfrm>
            <a:off x="146504" y="5890823"/>
            <a:ext cx="766378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ページ</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16</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から</a:t>
            </a:r>
            <a:r>
              <a:rPr kumimoji="1" lang="en-US" altLang="ja-JP"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の</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結果は，パソコンでの動作結果である．手順は次のページで説明</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https://www.kkaneko.jp/ai/win/imaginairy.html</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5830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0C28C-5C74-98A4-BECF-81A989DE608A}"/>
              </a:ext>
            </a:extLst>
          </p:cNvPr>
          <p:cNvSpPr>
            <a:spLocks noGrp="1"/>
          </p:cNvSpPr>
          <p:nvPr>
            <p:ph type="title"/>
          </p:nvPr>
        </p:nvSpPr>
        <p:spPr/>
        <p:txBody>
          <a:bodyPr>
            <a:normAutofit fontScale="90000"/>
          </a:bodyPr>
          <a:lstStyle/>
          <a:p>
            <a:r>
              <a:rPr lang="en-US" altLang="ja-JP" dirty="0"/>
              <a:t>GAN</a:t>
            </a:r>
            <a:endParaRPr kumimoji="1" lang="ja-JP" altLang="en-US" dirty="0"/>
          </a:p>
        </p:txBody>
      </p:sp>
      <p:sp>
        <p:nvSpPr>
          <p:cNvPr id="3" name="コンテンツ プレースホルダー 2">
            <a:extLst>
              <a:ext uri="{FF2B5EF4-FFF2-40B4-BE49-F238E27FC236}">
                <a16:creationId xmlns:a16="http://schemas.microsoft.com/office/drawing/2014/main" id="{E9F9D2D5-CD94-0D37-E0E3-4060D02BD638}"/>
              </a:ext>
            </a:extLst>
          </p:cNvPr>
          <p:cNvSpPr>
            <a:spLocks noGrp="1"/>
          </p:cNvSpPr>
          <p:nvPr>
            <p:ph idx="1"/>
          </p:nvPr>
        </p:nvSpPr>
        <p:spPr>
          <a:xfrm>
            <a:off x="321845" y="846253"/>
            <a:ext cx="8461208" cy="2734345"/>
          </a:xfrm>
        </p:spPr>
        <p:txBody>
          <a:bodyPr>
            <a:normAutofit/>
          </a:bodyPr>
          <a:lstStyle/>
          <a:p>
            <a:r>
              <a:rPr kumimoji="1" lang="en-US" altLang="ja-JP" sz="2400" dirty="0"/>
              <a:t>GAN</a:t>
            </a:r>
            <a:r>
              <a:rPr kumimoji="1" lang="ja-JP" altLang="en-US" sz="2400" dirty="0"/>
              <a:t>（</a:t>
            </a:r>
            <a:r>
              <a:rPr kumimoji="1" lang="en-US" altLang="ja-JP" sz="2400" dirty="0"/>
              <a:t>Generative Adversarial Network</a:t>
            </a:r>
            <a:r>
              <a:rPr kumimoji="1" lang="ja-JP" altLang="en-US" sz="2400" dirty="0"/>
              <a:t>）は、画像生成に利用されるディープラーニングのアーキテクチャ。</a:t>
            </a:r>
          </a:p>
          <a:p>
            <a:endParaRPr kumimoji="1" lang="ja-JP" altLang="en-US" sz="2400" dirty="0"/>
          </a:p>
          <a:p>
            <a:r>
              <a:rPr kumimoji="1" lang="en-US" altLang="ja-JP" sz="2400" dirty="0"/>
              <a:t>GAN</a:t>
            </a:r>
            <a:r>
              <a:rPr kumimoji="1" lang="ja-JP" altLang="en-US" sz="2400" dirty="0"/>
              <a:t>は、</a:t>
            </a:r>
            <a:r>
              <a:rPr kumimoji="1" lang="en-US" altLang="ja-JP" sz="2400" dirty="0"/>
              <a:t>Discriminator</a:t>
            </a:r>
            <a:r>
              <a:rPr kumimoji="1" lang="ja-JP" altLang="en-US" sz="2400" dirty="0"/>
              <a:t>（判別器）と</a:t>
            </a:r>
            <a:r>
              <a:rPr kumimoji="1" lang="en-US" altLang="ja-JP" sz="2400" dirty="0"/>
              <a:t>Generator</a:t>
            </a:r>
            <a:r>
              <a:rPr kumimoji="1" lang="ja-JP" altLang="en-US" sz="2400" dirty="0"/>
              <a:t>（生成器）と呼ばれる</a:t>
            </a:r>
            <a:r>
              <a:rPr kumimoji="1" lang="en-US" altLang="ja-JP" sz="2400" dirty="0"/>
              <a:t>2</a:t>
            </a:r>
            <a:r>
              <a:rPr kumimoji="1" lang="ja-JP" altLang="en-US" sz="2400" dirty="0"/>
              <a:t>つのディープニューラルネットワークで構成。</a:t>
            </a:r>
          </a:p>
        </p:txBody>
      </p:sp>
      <p:sp>
        <p:nvSpPr>
          <p:cNvPr id="4" name="スライド番号プレースホルダー 3">
            <a:extLst>
              <a:ext uri="{FF2B5EF4-FFF2-40B4-BE49-F238E27FC236}">
                <a16:creationId xmlns:a16="http://schemas.microsoft.com/office/drawing/2014/main" id="{1CB4208D-C7AB-EF95-19E0-93D81CF2E6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2B7846BC-9F97-8BD0-3E40-A12CE5A0D376}"/>
              </a:ext>
            </a:extLst>
          </p:cNvPr>
          <p:cNvSpPr txBox="1"/>
          <p:nvPr/>
        </p:nvSpPr>
        <p:spPr>
          <a:xfrm>
            <a:off x="1607484" y="3984925"/>
            <a:ext cx="1486496"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Generator</a:t>
            </a:r>
          </a:p>
        </p:txBody>
      </p:sp>
      <p:sp>
        <p:nvSpPr>
          <p:cNvPr id="6" name="テキスト ボックス 5">
            <a:extLst>
              <a:ext uri="{FF2B5EF4-FFF2-40B4-BE49-F238E27FC236}">
                <a16:creationId xmlns:a16="http://schemas.microsoft.com/office/drawing/2014/main" id="{B6ADE985-34FB-AE39-1FB8-5FF8152E81CE}"/>
              </a:ext>
            </a:extLst>
          </p:cNvPr>
          <p:cNvSpPr txBox="1"/>
          <p:nvPr/>
        </p:nvSpPr>
        <p:spPr>
          <a:xfrm>
            <a:off x="5264699" y="4018722"/>
            <a:ext cx="1908408" cy="46166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Discriminator</a:t>
            </a:r>
          </a:p>
        </p:txBody>
      </p:sp>
      <p:sp>
        <p:nvSpPr>
          <p:cNvPr id="7" name="テキスト ボックス 6">
            <a:extLst>
              <a:ext uri="{FF2B5EF4-FFF2-40B4-BE49-F238E27FC236}">
                <a16:creationId xmlns:a16="http://schemas.microsoft.com/office/drawing/2014/main" id="{547020EE-0778-E575-E296-D50F5EF249A5}"/>
              </a:ext>
            </a:extLst>
          </p:cNvPr>
          <p:cNvSpPr txBox="1"/>
          <p:nvPr/>
        </p:nvSpPr>
        <p:spPr>
          <a:xfrm>
            <a:off x="201434" y="4111054"/>
            <a:ext cx="10125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乱数</a:t>
            </a:r>
          </a:p>
        </p:txBody>
      </p:sp>
      <p:sp>
        <p:nvSpPr>
          <p:cNvPr id="8" name="矢印: 右 7">
            <a:extLst>
              <a:ext uri="{FF2B5EF4-FFF2-40B4-BE49-F238E27FC236}">
                <a16:creationId xmlns:a16="http://schemas.microsoft.com/office/drawing/2014/main" id="{3EEB3199-2C9C-64CE-7467-3D88B17AC8AF}"/>
              </a:ext>
            </a:extLst>
          </p:cNvPr>
          <p:cNvSpPr/>
          <p:nvPr/>
        </p:nvSpPr>
        <p:spPr>
          <a:xfrm>
            <a:off x="832212" y="4122074"/>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矢印: 右 8">
            <a:extLst>
              <a:ext uri="{FF2B5EF4-FFF2-40B4-BE49-F238E27FC236}">
                <a16:creationId xmlns:a16="http://schemas.microsoft.com/office/drawing/2014/main" id="{2469B3A0-52AF-AED2-E27C-DA852EF5FDB8}"/>
              </a:ext>
            </a:extLst>
          </p:cNvPr>
          <p:cNvSpPr/>
          <p:nvPr/>
        </p:nvSpPr>
        <p:spPr>
          <a:xfrm>
            <a:off x="3422335" y="4080090"/>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FDA42D9-ED03-D5AA-9A23-FFFB4FB0BF61}"/>
              </a:ext>
            </a:extLst>
          </p:cNvPr>
          <p:cNvSpPr txBox="1"/>
          <p:nvPr/>
        </p:nvSpPr>
        <p:spPr>
          <a:xfrm>
            <a:off x="3917726" y="4066283"/>
            <a:ext cx="10125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11" name="矢印: 右 10">
            <a:extLst>
              <a:ext uri="{FF2B5EF4-FFF2-40B4-BE49-F238E27FC236}">
                <a16:creationId xmlns:a16="http://schemas.microsoft.com/office/drawing/2014/main" id="{B417DE70-2A9B-9A7E-5FF1-D722468F0279}"/>
              </a:ext>
            </a:extLst>
          </p:cNvPr>
          <p:cNvSpPr/>
          <p:nvPr/>
        </p:nvSpPr>
        <p:spPr>
          <a:xfrm>
            <a:off x="7336778" y="4128769"/>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86FAC3B9-E211-2EDD-008A-1F1050053074}"/>
              </a:ext>
            </a:extLst>
          </p:cNvPr>
          <p:cNvSpPr txBox="1"/>
          <p:nvPr/>
        </p:nvSpPr>
        <p:spPr>
          <a:xfrm>
            <a:off x="7766544" y="3892591"/>
            <a:ext cx="16695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フェイクか</a:t>
            </a:r>
          </a:p>
        </p:txBody>
      </p:sp>
      <p:sp>
        <p:nvSpPr>
          <p:cNvPr id="13" name="矢印: 右 12">
            <a:extLst>
              <a:ext uri="{FF2B5EF4-FFF2-40B4-BE49-F238E27FC236}">
                <a16:creationId xmlns:a16="http://schemas.microsoft.com/office/drawing/2014/main" id="{35FD42FE-BF4D-2E45-16EC-664B8BE5C61C}"/>
              </a:ext>
            </a:extLst>
          </p:cNvPr>
          <p:cNvSpPr/>
          <p:nvPr/>
        </p:nvSpPr>
        <p:spPr>
          <a:xfrm>
            <a:off x="4711927" y="4097526"/>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768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D5CC-6640-B201-59D7-A820E41870A5}"/>
              </a:ext>
            </a:extLst>
          </p:cNvPr>
          <p:cNvSpPr>
            <a:spLocks noGrp="1"/>
          </p:cNvSpPr>
          <p:nvPr>
            <p:ph type="title"/>
          </p:nvPr>
        </p:nvSpPr>
        <p:spPr/>
        <p:txBody>
          <a:bodyPr>
            <a:normAutofit fontScale="90000"/>
          </a:bodyPr>
          <a:lstStyle/>
          <a:p>
            <a:r>
              <a:rPr lang="en-US" altLang="ja-JP" dirty="0"/>
              <a:t>Discriminator</a:t>
            </a:r>
            <a:endParaRPr kumimoji="1" lang="ja-JP" altLang="en-US" dirty="0"/>
          </a:p>
        </p:txBody>
      </p:sp>
      <p:sp>
        <p:nvSpPr>
          <p:cNvPr id="3" name="コンテンツ プレースホルダー 2">
            <a:extLst>
              <a:ext uri="{FF2B5EF4-FFF2-40B4-BE49-F238E27FC236}">
                <a16:creationId xmlns:a16="http://schemas.microsoft.com/office/drawing/2014/main" id="{69EF5080-01D9-37E8-59A0-20D0D0F89BE9}"/>
              </a:ext>
            </a:extLst>
          </p:cNvPr>
          <p:cNvSpPr>
            <a:spLocks noGrp="1"/>
          </p:cNvSpPr>
          <p:nvPr>
            <p:ph idx="1"/>
          </p:nvPr>
        </p:nvSpPr>
        <p:spPr>
          <a:xfrm>
            <a:off x="321845" y="846252"/>
            <a:ext cx="8461208" cy="2544647"/>
          </a:xfrm>
        </p:spPr>
        <p:txBody>
          <a:bodyPr>
            <a:normAutofit/>
          </a:bodyPr>
          <a:lstStyle/>
          <a:p>
            <a:r>
              <a:rPr kumimoji="1" lang="en-US" altLang="ja-JP" sz="2400" dirty="0"/>
              <a:t>Discriminator</a:t>
            </a:r>
            <a:r>
              <a:rPr kumimoji="1" lang="ja-JP" altLang="en-US" sz="2400" dirty="0"/>
              <a:t>（判別器）は、画像を分類するために使用。</a:t>
            </a:r>
            <a:endParaRPr kumimoji="1" lang="en-US" altLang="ja-JP" sz="2400" dirty="0"/>
          </a:p>
          <a:p>
            <a:r>
              <a:rPr kumimoji="1" lang="ja-JP" altLang="en-US" sz="2400" dirty="0"/>
              <a:t>与えられた画像が</a:t>
            </a:r>
            <a:r>
              <a:rPr kumimoji="1" lang="ja-JP" altLang="en-US" sz="2400" b="1" dirty="0"/>
              <a:t>本物の画像</a:t>
            </a:r>
            <a:r>
              <a:rPr kumimoji="1" lang="ja-JP" altLang="en-US" sz="2400" dirty="0"/>
              <a:t>であるか、それとも</a:t>
            </a:r>
            <a:r>
              <a:rPr kumimoji="1" lang="ja-JP" altLang="en-US" sz="2400" b="1" dirty="0"/>
              <a:t>生成されたフェイクの画像</a:t>
            </a:r>
            <a:r>
              <a:rPr kumimoji="1" lang="ja-JP" altLang="en-US" sz="2400" dirty="0"/>
              <a:t>であるかを</a:t>
            </a:r>
            <a:r>
              <a:rPr kumimoji="1" lang="ja-JP" altLang="en-US" sz="2400" b="1" dirty="0"/>
              <a:t>判別</a:t>
            </a:r>
            <a:r>
              <a:rPr kumimoji="1" lang="ja-JP" altLang="en-US" sz="2400" dirty="0"/>
              <a:t>することです。</a:t>
            </a:r>
            <a:endParaRPr kumimoji="1" lang="en-US" altLang="ja-JP" sz="2400" dirty="0"/>
          </a:p>
          <a:p>
            <a:r>
              <a:rPr kumimoji="1" lang="ja-JP" altLang="en-US" sz="2400" dirty="0"/>
              <a:t>ディープラーニングにより、画像の特徴を学習し、判別能力を高める。</a:t>
            </a:r>
          </a:p>
        </p:txBody>
      </p:sp>
      <p:sp>
        <p:nvSpPr>
          <p:cNvPr id="4" name="スライド番号プレースホルダー 3">
            <a:extLst>
              <a:ext uri="{FF2B5EF4-FFF2-40B4-BE49-F238E27FC236}">
                <a16:creationId xmlns:a16="http://schemas.microsoft.com/office/drawing/2014/main" id="{0854DCD1-6507-DB5A-30E7-368BE6C1D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974571D6-2DD6-8A9D-DD06-0170668436B8}"/>
              </a:ext>
            </a:extLst>
          </p:cNvPr>
          <p:cNvSpPr txBox="1"/>
          <p:nvPr/>
        </p:nvSpPr>
        <p:spPr>
          <a:xfrm>
            <a:off x="2931981" y="3691346"/>
            <a:ext cx="1908407" cy="46166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Discriminator</a:t>
            </a:r>
          </a:p>
        </p:txBody>
      </p:sp>
      <p:sp>
        <p:nvSpPr>
          <p:cNvPr id="6" name="テキスト ボックス 5">
            <a:extLst>
              <a:ext uri="{FF2B5EF4-FFF2-40B4-BE49-F238E27FC236}">
                <a16:creationId xmlns:a16="http://schemas.microsoft.com/office/drawing/2014/main" id="{CBD7B1B5-170D-F06D-F9D1-A639609F7A07}"/>
              </a:ext>
            </a:extLst>
          </p:cNvPr>
          <p:cNvSpPr txBox="1"/>
          <p:nvPr/>
        </p:nvSpPr>
        <p:spPr>
          <a:xfrm>
            <a:off x="1058496" y="3747831"/>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7" name="矢印: 右 6">
            <a:extLst>
              <a:ext uri="{FF2B5EF4-FFF2-40B4-BE49-F238E27FC236}">
                <a16:creationId xmlns:a16="http://schemas.microsoft.com/office/drawing/2014/main" id="{C309CA79-1E24-9ED4-536B-D721B93CB688}"/>
              </a:ext>
            </a:extLst>
          </p:cNvPr>
          <p:cNvSpPr/>
          <p:nvPr/>
        </p:nvSpPr>
        <p:spPr>
          <a:xfrm>
            <a:off x="5319808" y="3838769"/>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613D8377-9C4F-77C4-775F-232A0D487B26}"/>
              </a:ext>
            </a:extLst>
          </p:cNvPr>
          <p:cNvSpPr txBox="1"/>
          <p:nvPr/>
        </p:nvSpPr>
        <p:spPr>
          <a:xfrm>
            <a:off x="5949730" y="3540262"/>
            <a:ext cx="223337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（画像分類）</a:t>
            </a:r>
          </a:p>
        </p:txBody>
      </p:sp>
      <p:sp>
        <p:nvSpPr>
          <p:cNvPr id="9" name="矢印: 右 8">
            <a:extLst>
              <a:ext uri="{FF2B5EF4-FFF2-40B4-BE49-F238E27FC236}">
                <a16:creationId xmlns:a16="http://schemas.microsoft.com/office/drawing/2014/main" id="{CD56B5F7-E635-6A41-4D57-BCC79F8131F6}"/>
              </a:ext>
            </a:extLst>
          </p:cNvPr>
          <p:cNvSpPr/>
          <p:nvPr/>
        </p:nvSpPr>
        <p:spPr>
          <a:xfrm>
            <a:off x="2058730" y="3806344"/>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6686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D5CC-6640-B201-59D7-A820E41870A5}"/>
              </a:ext>
            </a:extLst>
          </p:cNvPr>
          <p:cNvSpPr>
            <a:spLocks noGrp="1"/>
          </p:cNvSpPr>
          <p:nvPr>
            <p:ph type="title"/>
          </p:nvPr>
        </p:nvSpPr>
        <p:spPr/>
        <p:txBody>
          <a:bodyPr>
            <a:normAutofit fontScale="90000"/>
          </a:bodyPr>
          <a:lstStyle/>
          <a:p>
            <a:r>
              <a:rPr lang="en-US" altLang="ja-JP" dirty="0"/>
              <a:t>Generator</a:t>
            </a:r>
            <a:endParaRPr kumimoji="1" lang="ja-JP" altLang="en-US" dirty="0"/>
          </a:p>
        </p:txBody>
      </p:sp>
      <p:sp>
        <p:nvSpPr>
          <p:cNvPr id="3" name="コンテンツ プレースホルダー 2">
            <a:extLst>
              <a:ext uri="{FF2B5EF4-FFF2-40B4-BE49-F238E27FC236}">
                <a16:creationId xmlns:a16="http://schemas.microsoft.com/office/drawing/2014/main" id="{69EF5080-01D9-37E8-59A0-20D0D0F89BE9}"/>
              </a:ext>
            </a:extLst>
          </p:cNvPr>
          <p:cNvSpPr>
            <a:spLocks noGrp="1"/>
          </p:cNvSpPr>
          <p:nvPr>
            <p:ph idx="1"/>
          </p:nvPr>
        </p:nvSpPr>
        <p:spPr>
          <a:xfrm>
            <a:off x="321845" y="846252"/>
            <a:ext cx="8461208" cy="3154247"/>
          </a:xfrm>
        </p:spPr>
        <p:txBody>
          <a:bodyPr>
            <a:normAutofit/>
          </a:bodyPr>
          <a:lstStyle/>
          <a:p>
            <a:r>
              <a:rPr kumimoji="1" lang="en-US" altLang="ja-JP" sz="2400" dirty="0"/>
              <a:t>Generator</a:t>
            </a:r>
            <a:r>
              <a:rPr kumimoji="1" lang="ja-JP" altLang="en-US" sz="2400" dirty="0"/>
              <a:t>（生成器）は、乱数を種として画像を生成</a:t>
            </a:r>
            <a:endParaRPr kumimoji="1" lang="en-US" altLang="ja-JP" sz="2400" dirty="0"/>
          </a:p>
          <a:p>
            <a:r>
              <a:rPr kumimoji="1" lang="ja-JP" altLang="en-US" sz="2400" dirty="0"/>
              <a:t>通常、オートエンコーダと呼ばれるディープラーニングのアーキテクチャを使用</a:t>
            </a:r>
            <a:endParaRPr kumimoji="1" lang="en-US" altLang="ja-JP" sz="2400" dirty="0"/>
          </a:p>
          <a:p>
            <a:r>
              <a:rPr kumimoji="1" lang="en-US" altLang="ja-JP" sz="2400" dirty="0"/>
              <a:t>Generator</a:t>
            </a:r>
            <a:r>
              <a:rPr kumimoji="1" lang="ja-JP" altLang="en-US" sz="2400" dirty="0"/>
              <a:t>の目標は、本物の画像と見分けがつかないような新しい画像を生成すること。</a:t>
            </a:r>
          </a:p>
        </p:txBody>
      </p:sp>
      <p:sp>
        <p:nvSpPr>
          <p:cNvPr id="4" name="スライド番号プレースホルダー 3">
            <a:extLst>
              <a:ext uri="{FF2B5EF4-FFF2-40B4-BE49-F238E27FC236}">
                <a16:creationId xmlns:a16="http://schemas.microsoft.com/office/drawing/2014/main" id="{0854DCD1-6507-DB5A-30E7-368BE6C1D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A8FEF9B7-A057-BCEC-400E-C17887B30E8F}"/>
              </a:ext>
            </a:extLst>
          </p:cNvPr>
          <p:cNvSpPr txBox="1"/>
          <p:nvPr/>
        </p:nvSpPr>
        <p:spPr>
          <a:xfrm>
            <a:off x="3370411" y="4354781"/>
            <a:ext cx="1486496"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Generator</a:t>
            </a:r>
          </a:p>
        </p:txBody>
      </p:sp>
      <p:sp>
        <p:nvSpPr>
          <p:cNvPr id="12" name="テキスト ボックス 11">
            <a:extLst>
              <a:ext uri="{FF2B5EF4-FFF2-40B4-BE49-F238E27FC236}">
                <a16:creationId xmlns:a16="http://schemas.microsoft.com/office/drawing/2014/main" id="{90556EBF-15F9-F77E-AA79-326A7231D117}"/>
              </a:ext>
            </a:extLst>
          </p:cNvPr>
          <p:cNvSpPr txBox="1"/>
          <p:nvPr/>
        </p:nvSpPr>
        <p:spPr>
          <a:xfrm>
            <a:off x="1582549" y="4443012"/>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乱数</a:t>
            </a:r>
          </a:p>
        </p:txBody>
      </p:sp>
      <p:sp>
        <p:nvSpPr>
          <p:cNvPr id="13" name="矢印: 右 12">
            <a:extLst>
              <a:ext uri="{FF2B5EF4-FFF2-40B4-BE49-F238E27FC236}">
                <a16:creationId xmlns:a16="http://schemas.microsoft.com/office/drawing/2014/main" id="{54C5FCE3-A082-7D8E-F0C8-96AFC7AFE790}"/>
              </a:ext>
            </a:extLst>
          </p:cNvPr>
          <p:cNvSpPr/>
          <p:nvPr/>
        </p:nvSpPr>
        <p:spPr>
          <a:xfrm>
            <a:off x="2595139" y="4491930"/>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矢印: 右 13">
            <a:extLst>
              <a:ext uri="{FF2B5EF4-FFF2-40B4-BE49-F238E27FC236}">
                <a16:creationId xmlns:a16="http://schemas.microsoft.com/office/drawing/2014/main" id="{BF38B8B6-6693-E9C1-19F1-10C0A1945026}"/>
              </a:ext>
            </a:extLst>
          </p:cNvPr>
          <p:cNvSpPr/>
          <p:nvPr/>
        </p:nvSpPr>
        <p:spPr>
          <a:xfrm>
            <a:off x="5185262" y="4449946"/>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8F216432-476D-B8C0-1E3F-A47D2D65AEFE}"/>
              </a:ext>
            </a:extLst>
          </p:cNvPr>
          <p:cNvSpPr txBox="1"/>
          <p:nvPr/>
        </p:nvSpPr>
        <p:spPr>
          <a:xfrm>
            <a:off x="5796890" y="4372536"/>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Tree>
    <p:extLst>
      <p:ext uri="{BB962C8B-B14F-4D97-AF65-F5344CB8AC3E}">
        <p14:creationId xmlns:p14="http://schemas.microsoft.com/office/powerpoint/2010/main" val="857454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D5CC-6640-B201-59D7-A820E41870A5}"/>
              </a:ext>
            </a:extLst>
          </p:cNvPr>
          <p:cNvSpPr>
            <a:spLocks noGrp="1"/>
          </p:cNvSpPr>
          <p:nvPr>
            <p:ph type="title"/>
          </p:nvPr>
        </p:nvSpPr>
        <p:spPr/>
        <p:txBody>
          <a:bodyPr>
            <a:normAutofit fontScale="90000"/>
          </a:bodyPr>
          <a:lstStyle/>
          <a:p>
            <a:r>
              <a:rPr lang="en-US" altLang="ja-JP" dirty="0"/>
              <a:t>Generator </a:t>
            </a:r>
            <a:r>
              <a:rPr lang="ja-JP" altLang="en-US" dirty="0"/>
              <a:t>の学習</a:t>
            </a:r>
            <a:endParaRPr kumimoji="1" lang="ja-JP" altLang="en-US" dirty="0"/>
          </a:p>
        </p:txBody>
      </p:sp>
      <p:sp>
        <p:nvSpPr>
          <p:cNvPr id="3" name="コンテンツ プレースホルダー 2">
            <a:extLst>
              <a:ext uri="{FF2B5EF4-FFF2-40B4-BE49-F238E27FC236}">
                <a16:creationId xmlns:a16="http://schemas.microsoft.com/office/drawing/2014/main" id="{69EF5080-01D9-37E8-59A0-20D0D0F89BE9}"/>
              </a:ext>
            </a:extLst>
          </p:cNvPr>
          <p:cNvSpPr>
            <a:spLocks noGrp="1"/>
          </p:cNvSpPr>
          <p:nvPr>
            <p:ph idx="1"/>
          </p:nvPr>
        </p:nvSpPr>
        <p:spPr>
          <a:xfrm>
            <a:off x="341396" y="715608"/>
            <a:ext cx="8461208" cy="1617978"/>
          </a:xfrm>
        </p:spPr>
        <p:txBody>
          <a:bodyPr>
            <a:noAutofit/>
          </a:bodyPr>
          <a:lstStyle/>
          <a:p>
            <a:r>
              <a:rPr kumimoji="1" lang="en-US" altLang="ja-JP" sz="2400" dirty="0"/>
              <a:t>Generator </a:t>
            </a:r>
            <a:r>
              <a:rPr kumimoji="1" lang="ja-JP" altLang="en-US" sz="2400" dirty="0"/>
              <a:t>の学習は、</a:t>
            </a:r>
            <a:r>
              <a:rPr kumimoji="1" lang="en-US" altLang="ja-JP" sz="2400" dirty="0"/>
              <a:t>Discriminator </a:t>
            </a:r>
            <a:r>
              <a:rPr kumimoji="1" lang="ja-JP" altLang="en-US" sz="2400" dirty="0"/>
              <a:t>を使用。</a:t>
            </a:r>
            <a:endParaRPr kumimoji="1" lang="en-US" altLang="ja-JP" sz="2400" dirty="0"/>
          </a:p>
          <a:p>
            <a:r>
              <a:rPr lang="en-US" altLang="ja-JP" sz="2400" dirty="0"/>
              <a:t>Generator </a:t>
            </a:r>
            <a:r>
              <a:rPr lang="ja-JP" altLang="en-US" sz="2400" dirty="0"/>
              <a:t>の</a:t>
            </a:r>
            <a:r>
              <a:rPr kumimoji="1" lang="ja-JP" altLang="en-US" sz="2400" b="1" dirty="0"/>
              <a:t>訓練データ</a:t>
            </a:r>
            <a:r>
              <a:rPr kumimoji="1" lang="ja-JP" altLang="en-US" sz="2400" dirty="0"/>
              <a:t>は、</a:t>
            </a:r>
            <a:r>
              <a:rPr kumimoji="1" lang="ja-JP" altLang="en-US" sz="2400" b="1" dirty="0"/>
              <a:t>生成された画像</a:t>
            </a:r>
            <a:r>
              <a:rPr kumimoji="1" lang="ja-JP" altLang="en-US" sz="2400" dirty="0"/>
              <a:t>と</a:t>
            </a:r>
            <a:r>
              <a:rPr kumimoji="1" lang="ja-JP" altLang="en-US" sz="2400" b="1" dirty="0"/>
              <a:t>それに対する本物かフェイクか</a:t>
            </a:r>
            <a:r>
              <a:rPr kumimoji="1" lang="ja-JP" altLang="en-US" sz="2400" dirty="0"/>
              <a:t>の</a:t>
            </a:r>
            <a:r>
              <a:rPr kumimoji="1" lang="ja-JP" altLang="en-US" sz="2400" b="1" dirty="0"/>
              <a:t>判別結果</a:t>
            </a:r>
            <a:r>
              <a:rPr kumimoji="1" lang="ja-JP" altLang="en-US" sz="2400" dirty="0"/>
              <a:t>。</a:t>
            </a:r>
            <a:endParaRPr kumimoji="1" lang="en-US" altLang="ja-JP" sz="2400" dirty="0"/>
          </a:p>
          <a:p>
            <a:r>
              <a:rPr kumimoji="1" lang="en-US" altLang="ja-JP" sz="2400" b="1" dirty="0"/>
              <a:t>Generator</a:t>
            </a:r>
            <a:r>
              <a:rPr kumimoji="1" lang="ja-JP" altLang="en-US" sz="2400" b="1" dirty="0"/>
              <a:t>は生成した画像を</a:t>
            </a:r>
            <a:r>
              <a:rPr kumimoji="1" lang="en-US" altLang="ja-JP" sz="2400" b="1" dirty="0"/>
              <a:t>Discriminator</a:t>
            </a:r>
            <a:r>
              <a:rPr kumimoji="1" lang="ja-JP" altLang="en-US" sz="2400" b="1" dirty="0"/>
              <a:t>に与え</a:t>
            </a:r>
            <a:r>
              <a:rPr kumimoji="1" lang="ja-JP" altLang="en-US" sz="2400" dirty="0"/>
              <a:t>、その結果を使って自身を改善。</a:t>
            </a:r>
            <a:endParaRPr kumimoji="1" lang="en-US" altLang="ja-JP" sz="2400" dirty="0"/>
          </a:p>
          <a:p>
            <a:pPr marL="0" indent="0">
              <a:buNone/>
            </a:pPr>
            <a:r>
              <a:rPr kumimoji="1" lang="ja-JP" altLang="en-US" sz="2400" dirty="0"/>
              <a:t>→ この過程により、</a:t>
            </a:r>
            <a:r>
              <a:rPr kumimoji="1" lang="en-US" altLang="ja-JP" sz="2400" dirty="0"/>
              <a:t>Generator</a:t>
            </a:r>
            <a:r>
              <a:rPr kumimoji="1" lang="ja-JP" altLang="en-US" sz="2400" dirty="0"/>
              <a:t>は本物の画像に近づくように学習</a:t>
            </a:r>
          </a:p>
        </p:txBody>
      </p:sp>
      <p:sp>
        <p:nvSpPr>
          <p:cNvPr id="4" name="スライド番号プレースホルダー 3">
            <a:extLst>
              <a:ext uri="{FF2B5EF4-FFF2-40B4-BE49-F238E27FC236}">
                <a16:creationId xmlns:a16="http://schemas.microsoft.com/office/drawing/2014/main" id="{0854DCD1-6507-DB5A-30E7-368BE6C1D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ADE5D8A6-D874-4CF7-BEBB-76646C537132}"/>
              </a:ext>
            </a:extLst>
          </p:cNvPr>
          <p:cNvSpPr txBox="1"/>
          <p:nvPr/>
        </p:nvSpPr>
        <p:spPr>
          <a:xfrm>
            <a:off x="1788226" y="3716976"/>
            <a:ext cx="1486496"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Generator</a:t>
            </a:r>
          </a:p>
        </p:txBody>
      </p:sp>
      <p:sp>
        <p:nvSpPr>
          <p:cNvPr id="6" name="テキスト ボックス 5">
            <a:extLst>
              <a:ext uri="{FF2B5EF4-FFF2-40B4-BE49-F238E27FC236}">
                <a16:creationId xmlns:a16="http://schemas.microsoft.com/office/drawing/2014/main" id="{51DD935C-6873-A608-40FC-FE89805ABE91}"/>
              </a:ext>
            </a:extLst>
          </p:cNvPr>
          <p:cNvSpPr txBox="1"/>
          <p:nvPr/>
        </p:nvSpPr>
        <p:spPr>
          <a:xfrm>
            <a:off x="5445441" y="3750773"/>
            <a:ext cx="1908408" cy="46166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Discriminator</a:t>
            </a:r>
          </a:p>
        </p:txBody>
      </p:sp>
      <p:sp>
        <p:nvSpPr>
          <p:cNvPr id="7" name="テキスト ボックス 6">
            <a:extLst>
              <a:ext uri="{FF2B5EF4-FFF2-40B4-BE49-F238E27FC236}">
                <a16:creationId xmlns:a16="http://schemas.microsoft.com/office/drawing/2014/main" id="{334F6047-62FF-7EA3-C9F9-61674ABE7026}"/>
              </a:ext>
            </a:extLst>
          </p:cNvPr>
          <p:cNvSpPr txBox="1"/>
          <p:nvPr/>
        </p:nvSpPr>
        <p:spPr>
          <a:xfrm>
            <a:off x="243301" y="3783410"/>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乱数</a:t>
            </a:r>
          </a:p>
        </p:txBody>
      </p:sp>
      <p:sp>
        <p:nvSpPr>
          <p:cNvPr id="8" name="矢印: 右 7">
            <a:extLst>
              <a:ext uri="{FF2B5EF4-FFF2-40B4-BE49-F238E27FC236}">
                <a16:creationId xmlns:a16="http://schemas.microsoft.com/office/drawing/2014/main" id="{9F20A9FF-A64C-ED36-75F3-6A99E2CDED1D}"/>
              </a:ext>
            </a:extLst>
          </p:cNvPr>
          <p:cNvSpPr/>
          <p:nvPr/>
        </p:nvSpPr>
        <p:spPr>
          <a:xfrm>
            <a:off x="1012954" y="3854125"/>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矢印: 右 8">
            <a:extLst>
              <a:ext uri="{FF2B5EF4-FFF2-40B4-BE49-F238E27FC236}">
                <a16:creationId xmlns:a16="http://schemas.microsoft.com/office/drawing/2014/main" id="{920BF7BE-2527-2F1D-16FB-112CF0F53370}"/>
              </a:ext>
            </a:extLst>
          </p:cNvPr>
          <p:cNvSpPr/>
          <p:nvPr/>
        </p:nvSpPr>
        <p:spPr>
          <a:xfrm>
            <a:off x="3603077" y="3812141"/>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9F02CD67-0E03-DCA3-011B-5AF2060A9196}"/>
              </a:ext>
            </a:extLst>
          </p:cNvPr>
          <p:cNvSpPr txBox="1"/>
          <p:nvPr/>
        </p:nvSpPr>
        <p:spPr>
          <a:xfrm>
            <a:off x="4098468" y="3798334"/>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16" name="矢印: 右 15">
            <a:extLst>
              <a:ext uri="{FF2B5EF4-FFF2-40B4-BE49-F238E27FC236}">
                <a16:creationId xmlns:a16="http://schemas.microsoft.com/office/drawing/2014/main" id="{AF26CF5C-467D-B746-4094-7A57B7A5737C}"/>
              </a:ext>
            </a:extLst>
          </p:cNvPr>
          <p:cNvSpPr/>
          <p:nvPr/>
        </p:nvSpPr>
        <p:spPr>
          <a:xfrm>
            <a:off x="7517520" y="3860820"/>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BD0865F-5287-DFD0-B4AB-75FD3293DEB4}"/>
              </a:ext>
            </a:extLst>
          </p:cNvPr>
          <p:cNvSpPr txBox="1"/>
          <p:nvPr/>
        </p:nvSpPr>
        <p:spPr>
          <a:xfrm>
            <a:off x="7948266" y="3429001"/>
            <a:ext cx="166957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フェイクか</a:t>
            </a:r>
          </a:p>
        </p:txBody>
      </p:sp>
      <p:sp>
        <p:nvSpPr>
          <p:cNvPr id="18" name="矢印: 右 17">
            <a:extLst>
              <a:ext uri="{FF2B5EF4-FFF2-40B4-BE49-F238E27FC236}">
                <a16:creationId xmlns:a16="http://schemas.microsoft.com/office/drawing/2014/main" id="{39CD5F4C-2881-A4D6-CCF9-759E793DD3AE}"/>
              </a:ext>
            </a:extLst>
          </p:cNvPr>
          <p:cNvSpPr/>
          <p:nvPr/>
        </p:nvSpPr>
        <p:spPr>
          <a:xfrm>
            <a:off x="4892669" y="3829577"/>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円柱 18">
            <a:extLst>
              <a:ext uri="{FF2B5EF4-FFF2-40B4-BE49-F238E27FC236}">
                <a16:creationId xmlns:a16="http://schemas.microsoft.com/office/drawing/2014/main" id="{2C20FC8F-5AE1-89DF-7D6D-66A32CD61A4D}"/>
              </a:ext>
            </a:extLst>
          </p:cNvPr>
          <p:cNvSpPr/>
          <p:nvPr/>
        </p:nvSpPr>
        <p:spPr>
          <a:xfrm>
            <a:off x="1203876" y="4807102"/>
            <a:ext cx="2853334" cy="2014779"/>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矢印コネクタ 20">
            <a:extLst>
              <a:ext uri="{FF2B5EF4-FFF2-40B4-BE49-F238E27FC236}">
                <a16:creationId xmlns:a16="http://schemas.microsoft.com/office/drawing/2014/main" id="{123580E0-26C8-70F8-2559-802A11040EFF}"/>
              </a:ext>
            </a:extLst>
          </p:cNvPr>
          <p:cNvCxnSpPr>
            <a:cxnSpLocks/>
          </p:cNvCxnSpPr>
          <p:nvPr/>
        </p:nvCxnSpPr>
        <p:spPr>
          <a:xfrm flipV="1">
            <a:off x="2570566" y="4380768"/>
            <a:ext cx="0" cy="6007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9D9576F6-2157-9643-CAAA-610CE5877351}"/>
              </a:ext>
            </a:extLst>
          </p:cNvPr>
          <p:cNvSpPr txBox="1"/>
          <p:nvPr/>
        </p:nvSpPr>
        <p:spPr>
          <a:xfrm>
            <a:off x="1467086" y="5722116"/>
            <a:ext cx="800219"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24" name="テキスト ボックス 23">
            <a:extLst>
              <a:ext uri="{FF2B5EF4-FFF2-40B4-BE49-F238E27FC236}">
                <a16:creationId xmlns:a16="http://schemas.microsoft.com/office/drawing/2014/main" id="{25A17DB8-E0E8-9717-EF10-1FF68CDA03C7}"/>
              </a:ext>
            </a:extLst>
          </p:cNvPr>
          <p:cNvSpPr txBox="1"/>
          <p:nvPr/>
        </p:nvSpPr>
        <p:spPr>
          <a:xfrm>
            <a:off x="2531474" y="5575900"/>
            <a:ext cx="800219"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a:t>
            </a:r>
          </a:p>
        </p:txBody>
      </p:sp>
      <p:sp>
        <p:nvSpPr>
          <p:cNvPr id="25" name="テキスト ボックス 24">
            <a:extLst>
              <a:ext uri="{FF2B5EF4-FFF2-40B4-BE49-F238E27FC236}">
                <a16:creationId xmlns:a16="http://schemas.microsoft.com/office/drawing/2014/main" id="{04A2CC03-382E-B507-1699-978E501E357D}"/>
              </a:ext>
            </a:extLst>
          </p:cNvPr>
          <p:cNvSpPr txBox="1"/>
          <p:nvPr/>
        </p:nvSpPr>
        <p:spPr>
          <a:xfrm>
            <a:off x="2414371" y="6170316"/>
            <a:ext cx="1415772"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cxnSp>
        <p:nvCxnSpPr>
          <p:cNvPr id="27" name="コネクタ: カギ線 26">
            <a:extLst>
              <a:ext uri="{FF2B5EF4-FFF2-40B4-BE49-F238E27FC236}">
                <a16:creationId xmlns:a16="http://schemas.microsoft.com/office/drawing/2014/main" id="{13D068AB-84C7-2687-D9CA-9886BB3B90A5}"/>
              </a:ext>
            </a:extLst>
          </p:cNvPr>
          <p:cNvCxnSpPr>
            <a:stCxn id="17" idx="2"/>
          </p:cNvCxnSpPr>
          <p:nvPr/>
        </p:nvCxnSpPr>
        <p:spPr>
          <a:xfrm rot="5400000">
            <a:off x="5726834" y="3127562"/>
            <a:ext cx="1554451" cy="455798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コネクタ: カギ線 27">
            <a:extLst>
              <a:ext uri="{FF2B5EF4-FFF2-40B4-BE49-F238E27FC236}">
                <a16:creationId xmlns:a16="http://schemas.microsoft.com/office/drawing/2014/main" id="{E2615887-A365-56D2-FB65-6B70CAD788CF}"/>
              </a:ext>
            </a:extLst>
          </p:cNvPr>
          <p:cNvCxnSpPr>
            <a:cxnSpLocks/>
          </p:cNvCxnSpPr>
          <p:nvPr/>
        </p:nvCxnSpPr>
        <p:spPr>
          <a:xfrm rot="5400000">
            <a:off x="3650801" y="4885657"/>
            <a:ext cx="1469762" cy="321232"/>
          </a:xfrm>
          <a:prstGeom prst="bentConnector3">
            <a:avLst>
              <a:gd name="adj1" fmla="val 10108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470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D5CC-6640-B201-59D7-A820E41870A5}"/>
              </a:ext>
            </a:extLst>
          </p:cNvPr>
          <p:cNvSpPr>
            <a:spLocks noGrp="1"/>
          </p:cNvSpPr>
          <p:nvPr>
            <p:ph type="title"/>
          </p:nvPr>
        </p:nvSpPr>
        <p:spPr/>
        <p:txBody>
          <a:bodyPr>
            <a:normAutofit fontScale="90000"/>
          </a:bodyPr>
          <a:lstStyle/>
          <a:p>
            <a:r>
              <a:rPr lang="en-US" altLang="ja-JP" dirty="0"/>
              <a:t>Discriminator </a:t>
            </a:r>
            <a:r>
              <a:rPr lang="ja-JP" altLang="en-US" dirty="0"/>
              <a:t>の学習</a:t>
            </a:r>
            <a:endParaRPr kumimoji="1" lang="ja-JP" altLang="en-US" dirty="0"/>
          </a:p>
        </p:txBody>
      </p:sp>
      <p:sp>
        <p:nvSpPr>
          <p:cNvPr id="3" name="コンテンツ プレースホルダー 2">
            <a:extLst>
              <a:ext uri="{FF2B5EF4-FFF2-40B4-BE49-F238E27FC236}">
                <a16:creationId xmlns:a16="http://schemas.microsoft.com/office/drawing/2014/main" id="{69EF5080-01D9-37E8-59A0-20D0D0F89BE9}"/>
              </a:ext>
            </a:extLst>
          </p:cNvPr>
          <p:cNvSpPr>
            <a:spLocks noGrp="1"/>
          </p:cNvSpPr>
          <p:nvPr>
            <p:ph idx="1"/>
          </p:nvPr>
        </p:nvSpPr>
        <p:spPr>
          <a:xfrm>
            <a:off x="321845" y="708819"/>
            <a:ext cx="8620626" cy="1755412"/>
          </a:xfrm>
        </p:spPr>
        <p:txBody>
          <a:bodyPr>
            <a:noAutofit/>
          </a:bodyPr>
          <a:lstStyle/>
          <a:p>
            <a:r>
              <a:rPr kumimoji="1" lang="en-US" altLang="ja-JP" sz="2400" dirty="0"/>
              <a:t>Discriminator</a:t>
            </a:r>
            <a:r>
              <a:rPr kumimoji="1" lang="ja-JP" altLang="en-US" sz="2400" dirty="0"/>
              <a:t>の学習は、</a:t>
            </a:r>
            <a:r>
              <a:rPr kumimoji="1" lang="en-US" altLang="ja-JP" sz="2400" dirty="0"/>
              <a:t>Generator</a:t>
            </a:r>
            <a:r>
              <a:rPr kumimoji="1" lang="ja-JP" altLang="en-US" sz="2400" dirty="0"/>
              <a:t>を使用。</a:t>
            </a:r>
            <a:endParaRPr kumimoji="1" lang="en-US" altLang="ja-JP" sz="2400" dirty="0"/>
          </a:p>
          <a:p>
            <a:r>
              <a:rPr kumimoji="1" lang="en-US" altLang="ja-JP" sz="2400" dirty="0"/>
              <a:t>Generator </a:t>
            </a:r>
            <a:r>
              <a:rPr kumimoji="1" lang="ja-JP" altLang="en-US" sz="2400" dirty="0"/>
              <a:t>は</a:t>
            </a:r>
            <a:r>
              <a:rPr kumimoji="1" lang="ja-JP" altLang="en-US" sz="2400" b="1" dirty="0"/>
              <a:t>「フェイク」の画像を生成</a:t>
            </a:r>
            <a:r>
              <a:rPr kumimoji="1" lang="ja-JP" altLang="en-US" sz="2400" dirty="0"/>
              <a:t>し、</a:t>
            </a:r>
            <a:r>
              <a:rPr kumimoji="1" lang="ja-JP" altLang="en-US" sz="2400" b="1" dirty="0"/>
              <a:t>それを</a:t>
            </a:r>
            <a:r>
              <a:rPr kumimoji="1" lang="en-US" altLang="ja-JP" sz="2400" b="1" dirty="0"/>
              <a:t>Discriminator</a:t>
            </a:r>
            <a:r>
              <a:rPr kumimoji="1" lang="ja-JP" altLang="en-US" sz="2400" b="1" dirty="0"/>
              <a:t>に与</a:t>
            </a:r>
            <a:r>
              <a:rPr lang="ja-JP" altLang="en-US" sz="2400" b="1" dirty="0"/>
              <a:t>える</a:t>
            </a:r>
            <a:r>
              <a:rPr kumimoji="1" lang="ja-JP" altLang="en-US" sz="2400" dirty="0"/>
              <a:t>。</a:t>
            </a:r>
            <a:endParaRPr kumimoji="1" lang="en-US" altLang="ja-JP" sz="2400" dirty="0"/>
          </a:p>
          <a:p>
            <a:r>
              <a:rPr kumimoji="1" lang="en-US" altLang="ja-JP" sz="2400" dirty="0"/>
              <a:t>Discriminator </a:t>
            </a:r>
            <a:r>
              <a:rPr kumimoji="1" lang="ja-JP" altLang="en-US" sz="2400" dirty="0"/>
              <a:t>はそれらの画像が</a:t>
            </a:r>
            <a:r>
              <a:rPr kumimoji="1" lang="ja-JP" altLang="en-US" sz="2400" b="1" dirty="0"/>
              <a:t>本物かフェイクかを判別</a:t>
            </a:r>
            <a:r>
              <a:rPr kumimoji="1" lang="ja-JP" altLang="en-US" sz="2400" dirty="0"/>
              <a:t>することを学習</a:t>
            </a:r>
            <a:endParaRPr kumimoji="1" lang="en-US" altLang="ja-JP" sz="2400" dirty="0"/>
          </a:p>
          <a:p>
            <a:pPr marL="0" indent="0">
              <a:buNone/>
            </a:pPr>
            <a:r>
              <a:rPr lang="ja-JP" altLang="en-US" sz="2400" dirty="0"/>
              <a:t>→　</a:t>
            </a:r>
            <a:r>
              <a:rPr kumimoji="1" lang="en-US" altLang="ja-JP" sz="2400" dirty="0"/>
              <a:t>Discriminator</a:t>
            </a:r>
            <a:r>
              <a:rPr kumimoji="1" lang="ja-JP" altLang="en-US" sz="2400" dirty="0"/>
              <a:t>は本物の画像とフェイクの画像をより正確に判別できるようになる。</a:t>
            </a:r>
            <a:endParaRPr kumimoji="1" lang="en-US" altLang="ja-JP" sz="2400" dirty="0"/>
          </a:p>
        </p:txBody>
      </p:sp>
      <p:sp>
        <p:nvSpPr>
          <p:cNvPr id="4" name="スライド番号プレースホルダー 3">
            <a:extLst>
              <a:ext uri="{FF2B5EF4-FFF2-40B4-BE49-F238E27FC236}">
                <a16:creationId xmlns:a16="http://schemas.microsoft.com/office/drawing/2014/main" id="{0854DCD1-6507-DB5A-30E7-368BE6C1D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ADE5D8A6-D874-4CF7-BEBB-76646C537132}"/>
              </a:ext>
            </a:extLst>
          </p:cNvPr>
          <p:cNvSpPr txBox="1"/>
          <p:nvPr/>
        </p:nvSpPr>
        <p:spPr>
          <a:xfrm>
            <a:off x="1645893" y="4728917"/>
            <a:ext cx="1486496"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Generator</a:t>
            </a:r>
          </a:p>
        </p:txBody>
      </p:sp>
      <p:sp>
        <p:nvSpPr>
          <p:cNvPr id="6" name="テキスト ボックス 5">
            <a:extLst>
              <a:ext uri="{FF2B5EF4-FFF2-40B4-BE49-F238E27FC236}">
                <a16:creationId xmlns:a16="http://schemas.microsoft.com/office/drawing/2014/main" id="{51DD935C-6873-A608-40FC-FE89805ABE91}"/>
              </a:ext>
            </a:extLst>
          </p:cNvPr>
          <p:cNvSpPr txBox="1"/>
          <p:nvPr/>
        </p:nvSpPr>
        <p:spPr>
          <a:xfrm>
            <a:off x="5247167" y="3750772"/>
            <a:ext cx="1908408" cy="46166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Discriminator</a:t>
            </a:r>
          </a:p>
        </p:txBody>
      </p:sp>
      <p:sp>
        <p:nvSpPr>
          <p:cNvPr id="7" name="テキスト ボックス 6">
            <a:extLst>
              <a:ext uri="{FF2B5EF4-FFF2-40B4-BE49-F238E27FC236}">
                <a16:creationId xmlns:a16="http://schemas.microsoft.com/office/drawing/2014/main" id="{334F6047-62FF-7EA3-C9F9-61674ABE7026}"/>
              </a:ext>
            </a:extLst>
          </p:cNvPr>
          <p:cNvSpPr txBox="1"/>
          <p:nvPr/>
        </p:nvSpPr>
        <p:spPr>
          <a:xfrm>
            <a:off x="100968" y="4795351"/>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乱数</a:t>
            </a:r>
          </a:p>
        </p:txBody>
      </p:sp>
      <p:sp>
        <p:nvSpPr>
          <p:cNvPr id="8" name="矢印: 右 7">
            <a:extLst>
              <a:ext uri="{FF2B5EF4-FFF2-40B4-BE49-F238E27FC236}">
                <a16:creationId xmlns:a16="http://schemas.microsoft.com/office/drawing/2014/main" id="{9F20A9FF-A64C-ED36-75F3-6A99E2CDED1D}"/>
              </a:ext>
            </a:extLst>
          </p:cNvPr>
          <p:cNvSpPr/>
          <p:nvPr/>
        </p:nvSpPr>
        <p:spPr>
          <a:xfrm>
            <a:off x="870621" y="4866066"/>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矢印: 右 8">
            <a:extLst>
              <a:ext uri="{FF2B5EF4-FFF2-40B4-BE49-F238E27FC236}">
                <a16:creationId xmlns:a16="http://schemas.microsoft.com/office/drawing/2014/main" id="{920BF7BE-2527-2F1D-16FB-112CF0F53370}"/>
              </a:ext>
            </a:extLst>
          </p:cNvPr>
          <p:cNvSpPr/>
          <p:nvPr/>
        </p:nvSpPr>
        <p:spPr>
          <a:xfrm>
            <a:off x="3460744" y="4824082"/>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9F02CD67-0E03-DCA3-011B-5AF2060A9196}"/>
              </a:ext>
            </a:extLst>
          </p:cNvPr>
          <p:cNvSpPr txBox="1"/>
          <p:nvPr/>
        </p:nvSpPr>
        <p:spPr>
          <a:xfrm>
            <a:off x="4030379" y="4775218"/>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16" name="矢印: 右 15">
            <a:extLst>
              <a:ext uri="{FF2B5EF4-FFF2-40B4-BE49-F238E27FC236}">
                <a16:creationId xmlns:a16="http://schemas.microsoft.com/office/drawing/2014/main" id="{AF26CF5C-467D-B746-4094-7A57B7A5737C}"/>
              </a:ext>
            </a:extLst>
          </p:cNvPr>
          <p:cNvSpPr/>
          <p:nvPr/>
        </p:nvSpPr>
        <p:spPr>
          <a:xfrm>
            <a:off x="7319246" y="3860819"/>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BD0865F-5287-DFD0-B4AB-75FD3293DEB4}"/>
              </a:ext>
            </a:extLst>
          </p:cNvPr>
          <p:cNvSpPr txBox="1"/>
          <p:nvPr/>
        </p:nvSpPr>
        <p:spPr>
          <a:xfrm>
            <a:off x="7749992" y="3429000"/>
            <a:ext cx="166957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フェイクか</a:t>
            </a:r>
          </a:p>
        </p:txBody>
      </p:sp>
      <p:sp>
        <p:nvSpPr>
          <p:cNvPr id="11" name="円柱 10">
            <a:extLst>
              <a:ext uri="{FF2B5EF4-FFF2-40B4-BE49-F238E27FC236}">
                <a16:creationId xmlns:a16="http://schemas.microsoft.com/office/drawing/2014/main" id="{E5EDD382-51D1-5426-A3D2-38AD45E9C317}"/>
              </a:ext>
            </a:extLst>
          </p:cNvPr>
          <p:cNvSpPr/>
          <p:nvPr/>
        </p:nvSpPr>
        <p:spPr>
          <a:xfrm>
            <a:off x="4920044" y="4711292"/>
            <a:ext cx="2853334" cy="2014779"/>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2" name="直線矢印コネクタ 11">
            <a:extLst>
              <a:ext uri="{FF2B5EF4-FFF2-40B4-BE49-F238E27FC236}">
                <a16:creationId xmlns:a16="http://schemas.microsoft.com/office/drawing/2014/main" id="{68DFDAA5-6732-F34A-A71E-7987F48DD45D}"/>
              </a:ext>
            </a:extLst>
          </p:cNvPr>
          <p:cNvCxnSpPr>
            <a:cxnSpLocks/>
          </p:cNvCxnSpPr>
          <p:nvPr/>
        </p:nvCxnSpPr>
        <p:spPr>
          <a:xfrm flipV="1">
            <a:off x="6286734" y="4284958"/>
            <a:ext cx="0" cy="6007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27631092-71F3-6CFA-5F00-873AC80CCE39}"/>
              </a:ext>
            </a:extLst>
          </p:cNvPr>
          <p:cNvSpPr txBox="1"/>
          <p:nvPr/>
        </p:nvSpPr>
        <p:spPr>
          <a:xfrm>
            <a:off x="5183254" y="5626306"/>
            <a:ext cx="800219"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15" name="テキスト ボックス 14">
            <a:extLst>
              <a:ext uri="{FF2B5EF4-FFF2-40B4-BE49-F238E27FC236}">
                <a16:creationId xmlns:a16="http://schemas.microsoft.com/office/drawing/2014/main" id="{A83F9EB5-06D6-4323-E94D-4AD236E70E15}"/>
              </a:ext>
            </a:extLst>
          </p:cNvPr>
          <p:cNvSpPr txBox="1"/>
          <p:nvPr/>
        </p:nvSpPr>
        <p:spPr>
          <a:xfrm>
            <a:off x="6170539" y="5626306"/>
            <a:ext cx="1415772"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cxnSp>
        <p:nvCxnSpPr>
          <p:cNvPr id="20" name="コネクタ: カギ線 19">
            <a:extLst>
              <a:ext uri="{FF2B5EF4-FFF2-40B4-BE49-F238E27FC236}">
                <a16:creationId xmlns:a16="http://schemas.microsoft.com/office/drawing/2014/main" id="{09CBE642-AECF-5741-5848-E297F6C59C69}"/>
              </a:ext>
            </a:extLst>
          </p:cNvPr>
          <p:cNvCxnSpPr>
            <a:cxnSpLocks/>
          </p:cNvCxnSpPr>
          <p:nvPr/>
        </p:nvCxnSpPr>
        <p:spPr>
          <a:xfrm rot="16200000" flipH="1">
            <a:off x="4403805" y="5273113"/>
            <a:ext cx="640579" cy="608386"/>
          </a:xfrm>
          <a:prstGeom prst="bentConnector3">
            <a:avLst>
              <a:gd name="adj1" fmla="val 101088"/>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81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0" indent="0">
              <a:buNone/>
            </a:pPr>
            <a:r>
              <a:rPr lang="ja-JP" altLang="en-US" sz="2400" b="1" dirty="0">
                <a:latin typeface="ＭＳ ゴシック" panose="020B0609070205080204" pitchFamily="49" charset="-128"/>
                <a:ea typeface="ＭＳ ゴシック" panose="020B0609070205080204" pitchFamily="49" charset="-128"/>
              </a:rPr>
              <a:t>１．生成</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２．セグメンテーション</a:t>
            </a:r>
            <a:endParaRPr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３．顔情報処理</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451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p>
        </p:txBody>
      </p:sp>
      <p:sp>
        <p:nvSpPr>
          <p:cNvPr id="3" name="コンテンツ プレースホルダー 2"/>
          <p:cNvSpPr>
            <a:spLocks noGrp="1"/>
          </p:cNvSpPr>
          <p:nvPr>
            <p:ph idx="1"/>
          </p:nvPr>
        </p:nvSpPr>
        <p:spPr>
          <a:xfrm>
            <a:off x="3724073" y="2228128"/>
            <a:ext cx="4939867" cy="3995692"/>
          </a:xfrm>
        </p:spPr>
        <p:txBody>
          <a:bodyPr>
            <a:normAutofit/>
          </a:bodyPr>
          <a:lstStyle/>
          <a:p>
            <a:pPr marL="0" indent="0">
              <a:spcAft>
                <a:spcPts val="600"/>
              </a:spcAft>
              <a:buNone/>
            </a:pPr>
            <a:r>
              <a:rPr lang="en-US" altLang="ja-JP" sz="2400" b="1" dirty="0"/>
              <a:t>Stable </a:t>
            </a:r>
            <a:r>
              <a:rPr lang="en-US" altLang="ja-JP" sz="2400" b="1" dirty="0" err="1"/>
              <a:t>Diffucion</a:t>
            </a:r>
            <a:r>
              <a:rPr lang="en-US" altLang="ja-JP" sz="2400" b="1" dirty="0"/>
              <a:t> 2.1 </a:t>
            </a:r>
            <a:r>
              <a:rPr lang="ja-JP" altLang="en-US" sz="2400" b="1" dirty="0"/>
              <a:t>デモによる</a:t>
            </a:r>
            <a:endParaRPr lang="en-US" altLang="ja-JP" sz="2400" b="1" dirty="0"/>
          </a:p>
          <a:p>
            <a:pPr marL="0" indent="0">
              <a:spcAft>
                <a:spcPts val="600"/>
              </a:spcAft>
              <a:buNone/>
            </a:pPr>
            <a:r>
              <a:rPr lang="ja-JP" altLang="en-US" sz="2400" b="1" dirty="0"/>
              <a:t>画像生成</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en-US" altLang="ja-JP" b="1" dirty="0"/>
              <a:t>Stable Diffusion</a:t>
            </a:r>
          </a:p>
          <a:p>
            <a:pPr lvl="1">
              <a:spcAft>
                <a:spcPts val="600"/>
              </a:spcAft>
            </a:pPr>
            <a:r>
              <a:rPr lang="ja-JP" altLang="en-US" b="1" dirty="0"/>
              <a:t>プロンプト</a:t>
            </a:r>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20</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72252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0CD0EBE-3D7A-9B3D-F4AF-2EBB5EC4653C}"/>
              </a:ext>
            </a:extLst>
          </p:cNvPr>
          <p:cNvSpPr>
            <a:spLocks noGrp="1"/>
          </p:cNvSpPr>
          <p:nvPr>
            <p:ph idx="1"/>
          </p:nvPr>
        </p:nvSpPr>
        <p:spPr>
          <a:xfrm>
            <a:off x="321845" y="375557"/>
            <a:ext cx="8461208" cy="5803862"/>
          </a:xfrm>
        </p:spPr>
        <p:txBody>
          <a:bodyPr/>
          <a:lstStyle/>
          <a:p>
            <a:pPr marL="0" indent="0">
              <a:buNone/>
            </a:pPr>
            <a:r>
              <a:rPr kumimoji="1" lang="ja-JP" altLang="en-US" dirty="0"/>
              <a:t>① 次のページを開く</a:t>
            </a:r>
            <a:endParaRPr kumimoji="1" lang="en-US" altLang="ja-JP" dirty="0"/>
          </a:p>
          <a:p>
            <a:pPr marL="0" indent="0">
              <a:buNone/>
            </a:pPr>
            <a:r>
              <a:rPr lang="en-US" altLang="ja-JP" dirty="0"/>
              <a:t>https://huggingface.co/spaces/stabilityai/stable-diffusion</a:t>
            </a:r>
          </a:p>
          <a:p>
            <a:pPr marL="0" indent="0">
              <a:buNone/>
            </a:pPr>
            <a:endParaRPr kumimoji="1" lang="en-US" altLang="ja-JP" dirty="0"/>
          </a:p>
          <a:p>
            <a:pPr marL="0" indent="0">
              <a:buNone/>
            </a:pPr>
            <a:r>
              <a:rPr lang="ja-JP" altLang="en-US" dirty="0"/>
              <a:t>② 英文や英単語の並びを入れ「</a:t>
            </a:r>
            <a:r>
              <a:rPr lang="en-US" altLang="ja-JP" dirty="0"/>
              <a:t>Generate Image</a:t>
            </a:r>
            <a:r>
              <a:rPr lang="ja-JP" altLang="en-US" dirty="0"/>
              <a:t>」</a:t>
            </a:r>
            <a:endParaRPr kumimoji="1" lang="ja-JP" altLang="en-US" dirty="0"/>
          </a:p>
        </p:txBody>
      </p:sp>
      <p:sp>
        <p:nvSpPr>
          <p:cNvPr id="4" name="スライド番号プレースホルダー 3">
            <a:extLst>
              <a:ext uri="{FF2B5EF4-FFF2-40B4-BE49-F238E27FC236}">
                <a16:creationId xmlns:a16="http://schemas.microsoft.com/office/drawing/2014/main" id="{2BC436D4-F0F7-2456-3DD2-40311A4727CC}"/>
              </a:ext>
            </a:extLst>
          </p:cNvPr>
          <p:cNvSpPr>
            <a:spLocks noGrp="1"/>
          </p:cNvSpPr>
          <p:nvPr>
            <p:ph type="sldNum" sz="quarter" idx="12"/>
          </p:nvPr>
        </p:nvSpPr>
        <p:spPr/>
        <p:txBody>
          <a:bodyPr/>
          <a:lstStyle/>
          <a:p>
            <a:fld id="{E205D82C-95A1-431E-8E38-AA614A14CDCF}" type="slidenum">
              <a:rPr kumimoji="1" lang="ja-JP" altLang="en-US" smtClean="0"/>
              <a:t>21</a:t>
            </a:fld>
            <a:endParaRPr kumimoji="1" lang="ja-JP" altLang="en-US"/>
          </a:p>
        </p:txBody>
      </p:sp>
      <p:pic>
        <p:nvPicPr>
          <p:cNvPr id="6" name="図 5">
            <a:extLst>
              <a:ext uri="{FF2B5EF4-FFF2-40B4-BE49-F238E27FC236}">
                <a16:creationId xmlns:a16="http://schemas.microsoft.com/office/drawing/2014/main" id="{60C033BC-84B3-6C67-E01A-ADFCA00B876D}"/>
              </a:ext>
            </a:extLst>
          </p:cNvPr>
          <p:cNvPicPr>
            <a:picLocks noChangeAspect="1"/>
          </p:cNvPicPr>
          <p:nvPr/>
        </p:nvPicPr>
        <p:blipFill>
          <a:blip r:embed="rId2"/>
          <a:stretch>
            <a:fillRect/>
          </a:stretch>
        </p:blipFill>
        <p:spPr>
          <a:xfrm>
            <a:off x="1168708" y="3429000"/>
            <a:ext cx="2575977" cy="3253092"/>
          </a:xfrm>
          <a:prstGeom prst="rect">
            <a:avLst/>
          </a:prstGeom>
        </p:spPr>
      </p:pic>
    </p:spTree>
    <p:extLst>
      <p:ext uri="{BB962C8B-B14F-4D97-AF65-F5344CB8AC3E}">
        <p14:creationId xmlns:p14="http://schemas.microsoft.com/office/powerpoint/2010/main" val="107160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37C88082-E4C7-436D-B940-BCC09C905501}"/>
              </a:ext>
            </a:extLst>
          </p:cNvPr>
          <p:cNvSpPr>
            <a:spLocks noGrp="1"/>
          </p:cNvSpPr>
          <p:nvPr>
            <p:ph type="ctrTitle"/>
          </p:nvPr>
        </p:nvSpPr>
        <p:spPr/>
        <p:txBody>
          <a:bodyPr>
            <a:normAutofit/>
          </a:bodyPr>
          <a:lstStyle/>
          <a:p>
            <a:pPr eaLnBrk="1" hangingPunct="1"/>
            <a:r>
              <a:rPr lang="en-US" altLang="ja-JP" dirty="0">
                <a:latin typeface="メイリオ" panose="020B0604030504040204" pitchFamily="50" charset="-128"/>
              </a:rPr>
              <a:t>12-2 </a:t>
            </a:r>
            <a:r>
              <a:rPr lang="ja-JP" altLang="en-US" dirty="0">
                <a:latin typeface="メイリオ" panose="020B0604030504040204" pitchFamily="50" charset="-128"/>
              </a:rPr>
              <a:t>セグメンテーション</a:t>
            </a:r>
          </a:p>
        </p:txBody>
      </p:sp>
      <p:sp>
        <p:nvSpPr>
          <p:cNvPr id="2" name="スライド番号プレースホルダー 1">
            <a:extLst>
              <a:ext uri="{FF2B5EF4-FFF2-40B4-BE49-F238E27FC236}">
                <a16:creationId xmlns:a16="http://schemas.microsoft.com/office/drawing/2014/main" id="{6C55EA51-9070-4602-B0BA-B1839A37082B}"/>
              </a:ext>
            </a:extLst>
          </p:cNvPr>
          <p:cNvSpPr>
            <a:spLocks noGrp="1"/>
          </p:cNvSpPr>
          <p:nvPr>
            <p:ph type="sldNum" sz="quarter" idx="12"/>
          </p:nvPr>
        </p:nvSpPr>
        <p:spPr/>
        <p:txBody>
          <a:bodyPr/>
          <a:lstStyle/>
          <a:p>
            <a:fld id="{E205D82C-95A1-431E-8E38-AA614A14CDCF}" type="slidenum">
              <a:rPr kumimoji="1" lang="ja-JP" altLang="en-US" smtClean="0"/>
              <a:t>22</a:t>
            </a:fld>
            <a:endParaRPr kumimoji="1" lang="ja-JP" altLang="en-US"/>
          </a:p>
        </p:txBody>
      </p:sp>
      <p:sp>
        <p:nvSpPr>
          <p:cNvPr id="4" name="字幕 3">
            <a:extLst>
              <a:ext uri="{FF2B5EF4-FFF2-40B4-BE49-F238E27FC236}">
                <a16:creationId xmlns:a16="http://schemas.microsoft.com/office/drawing/2014/main" id="{9FFD449D-5B01-436C-BA35-7AF444F4204A}"/>
              </a:ext>
            </a:extLst>
          </p:cNvPr>
          <p:cNvSpPr>
            <a:spLocks noGrp="1"/>
          </p:cNvSpPr>
          <p:nvPr>
            <p:ph type="subTitle" idx="1"/>
          </p:nvPr>
        </p:nvSpPr>
        <p:spPr/>
        <p:txBody>
          <a:bodyPr/>
          <a:lstStyle/>
          <a:p>
            <a:endParaRPr lang="ja-JP" altLang="en-US" dirty="0"/>
          </a:p>
        </p:txBody>
      </p:sp>
    </p:spTree>
    <p:extLst>
      <p:ext uri="{BB962C8B-B14F-4D97-AF65-F5344CB8AC3E}">
        <p14:creationId xmlns:p14="http://schemas.microsoft.com/office/powerpoint/2010/main" val="519753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9E45BB-49B3-40E1-A138-A5F6CCB28559}"/>
              </a:ext>
            </a:extLst>
          </p:cNvPr>
          <p:cNvSpPr>
            <a:spLocks noGrp="1"/>
          </p:cNvSpPr>
          <p:nvPr>
            <p:ph type="title"/>
          </p:nvPr>
        </p:nvSpPr>
        <p:spPr/>
        <p:txBody>
          <a:bodyPr>
            <a:normAutofit fontScale="90000"/>
          </a:bodyPr>
          <a:lstStyle/>
          <a:p>
            <a:r>
              <a:rPr lang="ja-JP" altLang="en-US" dirty="0"/>
              <a:t>セグメンテーション</a:t>
            </a:r>
            <a:endParaRPr kumimoji="1" lang="ja-JP" altLang="en-US" dirty="0"/>
          </a:p>
        </p:txBody>
      </p:sp>
      <p:sp>
        <p:nvSpPr>
          <p:cNvPr id="4" name="スライド番号プレースホルダー 3">
            <a:extLst>
              <a:ext uri="{FF2B5EF4-FFF2-40B4-BE49-F238E27FC236}">
                <a16:creationId xmlns:a16="http://schemas.microsoft.com/office/drawing/2014/main" id="{3044A1EE-9308-4000-B949-B0E19E5349A5}"/>
              </a:ext>
            </a:extLst>
          </p:cNvPr>
          <p:cNvSpPr>
            <a:spLocks noGrp="1"/>
          </p:cNvSpPr>
          <p:nvPr>
            <p:ph type="sldNum" sz="quarter" idx="12"/>
          </p:nvPr>
        </p:nvSpPr>
        <p:spPr/>
        <p:txBody>
          <a:bodyPr/>
          <a:lstStyle/>
          <a:p>
            <a:fld id="{E205D82C-95A1-431E-8E38-AA614A14CDCF}" type="slidenum">
              <a:rPr kumimoji="1" lang="ja-JP" altLang="en-US" smtClean="0"/>
              <a:t>23</a:t>
            </a:fld>
            <a:endParaRPr kumimoji="1" lang="ja-JP" altLang="en-US"/>
          </a:p>
        </p:txBody>
      </p:sp>
      <p:sp>
        <p:nvSpPr>
          <p:cNvPr id="11" name="テキスト ボックス 13">
            <a:extLst>
              <a:ext uri="{FF2B5EF4-FFF2-40B4-BE49-F238E27FC236}">
                <a16:creationId xmlns:a16="http://schemas.microsoft.com/office/drawing/2014/main" id="{230A5AB8-8E28-4FF7-9A61-F8482F75F8C5}"/>
              </a:ext>
            </a:extLst>
          </p:cNvPr>
          <p:cNvSpPr txBox="1"/>
          <p:nvPr/>
        </p:nvSpPr>
        <p:spPr>
          <a:xfrm>
            <a:off x="4800604" y="2997359"/>
            <a:ext cx="48847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2400" b="1" dirty="0">
                <a:latin typeface="メイリオ" panose="020B0604030504040204" pitchFamily="50" charset="-128"/>
                <a:ea typeface="メイリオ" panose="020B0604030504040204" pitchFamily="50" charset="-128"/>
              </a:rPr>
              <a:t>物体の形を画素単位で抜き出し</a:t>
            </a:r>
            <a:endParaRPr kumimoji="1" lang="en-US" altLang="ja-JP" sz="2400" b="1"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AA5E0ACE-CEB1-4BF1-A40E-A45B7CF065EA}"/>
              </a:ext>
            </a:extLst>
          </p:cNvPr>
          <p:cNvPicPr>
            <a:picLocks noChangeAspect="1"/>
          </p:cNvPicPr>
          <p:nvPr/>
        </p:nvPicPr>
        <p:blipFill>
          <a:blip r:embed="rId3"/>
          <a:stretch>
            <a:fillRect/>
          </a:stretch>
        </p:blipFill>
        <p:spPr>
          <a:xfrm>
            <a:off x="0" y="2424125"/>
            <a:ext cx="4495800" cy="2229039"/>
          </a:xfrm>
          <a:prstGeom prst="rect">
            <a:avLst/>
          </a:prstGeom>
        </p:spPr>
      </p:pic>
      <p:sp>
        <p:nvSpPr>
          <p:cNvPr id="14" name="矢印: 右 13">
            <a:extLst>
              <a:ext uri="{FF2B5EF4-FFF2-40B4-BE49-F238E27FC236}">
                <a16:creationId xmlns:a16="http://schemas.microsoft.com/office/drawing/2014/main" id="{F3E1FD31-6385-4B6F-93AF-A371DD79110E}"/>
              </a:ext>
            </a:extLst>
          </p:cNvPr>
          <p:cNvSpPr/>
          <p:nvPr/>
        </p:nvSpPr>
        <p:spPr>
          <a:xfrm>
            <a:off x="4591052" y="3178175"/>
            <a:ext cx="114300" cy="501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1EB9D81-21F0-491D-85F1-5EC5C22D4D1C}"/>
              </a:ext>
            </a:extLst>
          </p:cNvPr>
          <p:cNvPicPr>
            <a:picLocks noChangeAspect="1"/>
          </p:cNvPicPr>
          <p:nvPr/>
        </p:nvPicPr>
        <p:blipFill>
          <a:blip r:embed="rId4"/>
          <a:stretch>
            <a:fillRect/>
          </a:stretch>
        </p:blipFill>
        <p:spPr>
          <a:xfrm>
            <a:off x="4847246" y="799862"/>
            <a:ext cx="4273770" cy="2184512"/>
          </a:xfrm>
          <a:prstGeom prst="rect">
            <a:avLst/>
          </a:prstGeom>
        </p:spPr>
      </p:pic>
      <p:pic>
        <p:nvPicPr>
          <p:cNvPr id="5" name="図 4">
            <a:extLst>
              <a:ext uri="{FF2B5EF4-FFF2-40B4-BE49-F238E27FC236}">
                <a16:creationId xmlns:a16="http://schemas.microsoft.com/office/drawing/2014/main" id="{5A41BB87-0D48-4596-8422-FF6D133165D0}"/>
              </a:ext>
            </a:extLst>
          </p:cNvPr>
          <p:cNvPicPr>
            <a:picLocks noChangeAspect="1"/>
          </p:cNvPicPr>
          <p:nvPr/>
        </p:nvPicPr>
        <p:blipFill>
          <a:blip r:embed="rId5"/>
          <a:stretch>
            <a:fillRect/>
          </a:stretch>
        </p:blipFill>
        <p:spPr>
          <a:xfrm>
            <a:off x="4847246" y="3587897"/>
            <a:ext cx="4280120" cy="2130534"/>
          </a:xfrm>
          <a:prstGeom prst="rect">
            <a:avLst/>
          </a:prstGeom>
        </p:spPr>
      </p:pic>
      <p:sp>
        <p:nvSpPr>
          <p:cNvPr id="10" name="テキスト ボックス 13">
            <a:extLst>
              <a:ext uri="{FF2B5EF4-FFF2-40B4-BE49-F238E27FC236}">
                <a16:creationId xmlns:a16="http://schemas.microsoft.com/office/drawing/2014/main" id="{ECB2E3EB-2246-4E2C-A85B-08325A515C97}"/>
              </a:ext>
            </a:extLst>
          </p:cNvPr>
          <p:cNvSpPr txBox="1"/>
          <p:nvPr/>
        </p:nvSpPr>
        <p:spPr>
          <a:xfrm>
            <a:off x="4800604" y="5806558"/>
            <a:ext cx="48847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2400" b="1" dirty="0">
                <a:latin typeface="メイリオ" panose="020B0604030504040204" pitchFamily="50" charset="-128"/>
                <a:ea typeface="メイリオ" panose="020B0604030504040204" pitchFamily="50" charset="-128"/>
              </a:rPr>
              <a:t>ラベルを得ることもできる</a:t>
            </a:r>
            <a:endParaRPr kumimoji="1" lang="en-US" altLang="ja-JP"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5092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77D304-4E80-4E1C-BCD7-2E6BEA1A4CE4}"/>
              </a:ext>
            </a:extLst>
          </p:cNvPr>
          <p:cNvSpPr>
            <a:spLocks noGrp="1"/>
          </p:cNvSpPr>
          <p:nvPr>
            <p:ph type="title"/>
          </p:nvPr>
        </p:nvSpPr>
        <p:spPr/>
        <p:txBody>
          <a:bodyPr>
            <a:normAutofit fontScale="90000"/>
          </a:bodyPr>
          <a:lstStyle/>
          <a:p>
            <a:r>
              <a:rPr kumimoji="1" lang="ja-JP" altLang="en-US" dirty="0"/>
              <a:t>画像理解の主な種類</a:t>
            </a:r>
          </a:p>
        </p:txBody>
      </p:sp>
      <p:sp>
        <p:nvSpPr>
          <p:cNvPr id="3" name="コンテンツ プレースホルダー 2">
            <a:extLst>
              <a:ext uri="{FF2B5EF4-FFF2-40B4-BE49-F238E27FC236}">
                <a16:creationId xmlns:a16="http://schemas.microsoft.com/office/drawing/2014/main" id="{2A6A7986-E1A6-4993-BF6D-5B521D884A80}"/>
              </a:ext>
            </a:extLst>
          </p:cNvPr>
          <p:cNvSpPr>
            <a:spLocks noGrp="1"/>
          </p:cNvSpPr>
          <p:nvPr>
            <p:ph idx="1"/>
          </p:nvPr>
        </p:nvSpPr>
        <p:spPr>
          <a:xfrm>
            <a:off x="430964" y="689164"/>
            <a:ext cx="8461208" cy="5333166"/>
          </a:xfrm>
        </p:spPr>
        <p:txBody>
          <a:bodyPr>
            <a:normAutofit lnSpcReduction="10000"/>
          </a:bodyPr>
          <a:lstStyle/>
          <a:p>
            <a:pPr marL="0" indent="0">
              <a:buNone/>
            </a:pPr>
            <a:r>
              <a:rPr kumimoji="1" lang="ja-JP" altLang="en-US" dirty="0"/>
              <a:t>① </a:t>
            </a:r>
            <a:r>
              <a:rPr kumimoji="1" lang="ja-JP" altLang="en-US" b="1" dirty="0"/>
              <a:t>画像分類</a:t>
            </a:r>
            <a:endParaRPr kumimoji="1" lang="en-US" altLang="ja-JP" b="1" dirty="0"/>
          </a:p>
          <a:p>
            <a:pPr marL="0" indent="0">
              <a:buNone/>
            </a:pPr>
            <a:r>
              <a:rPr lang="ja-JP" altLang="en-US" dirty="0"/>
              <a:t>　「何があるか」を理解</a:t>
            </a: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② </a:t>
            </a:r>
            <a:r>
              <a:rPr lang="ja-JP" altLang="en-US" b="1" dirty="0"/>
              <a:t>物体検出</a:t>
            </a:r>
            <a:endParaRPr lang="en-US" altLang="ja-JP" b="1" dirty="0"/>
          </a:p>
          <a:p>
            <a:pPr marL="0" indent="0">
              <a:buNone/>
            </a:pPr>
            <a:r>
              <a:rPr kumimoji="1" lang="ja-JP" altLang="en-US" dirty="0"/>
              <a:t>　</a:t>
            </a:r>
            <a:r>
              <a:rPr lang="ja-JP" altLang="en-US" dirty="0"/>
              <a:t>場所と大きさも理解</a:t>
            </a: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③ </a:t>
            </a:r>
            <a:r>
              <a:rPr lang="ja-JP" altLang="en-US" b="1" dirty="0"/>
              <a:t>セグメンテーション</a:t>
            </a:r>
            <a:endParaRPr lang="en-US" altLang="ja-JP" b="1" dirty="0"/>
          </a:p>
          <a:p>
            <a:pPr marL="0" indent="0">
              <a:buNone/>
            </a:pPr>
            <a:r>
              <a:rPr kumimoji="1" lang="ja-JP" altLang="en-US" dirty="0"/>
              <a:t>　画素単位で領域を理解</a:t>
            </a:r>
          </a:p>
        </p:txBody>
      </p:sp>
      <p:sp>
        <p:nvSpPr>
          <p:cNvPr id="4" name="スライド番号プレースホルダー 3">
            <a:extLst>
              <a:ext uri="{FF2B5EF4-FFF2-40B4-BE49-F238E27FC236}">
                <a16:creationId xmlns:a16="http://schemas.microsoft.com/office/drawing/2014/main" id="{30E28734-965B-4960-8324-37167895227B}"/>
              </a:ext>
            </a:extLst>
          </p:cNvPr>
          <p:cNvSpPr>
            <a:spLocks noGrp="1"/>
          </p:cNvSpPr>
          <p:nvPr>
            <p:ph type="sldNum" sz="quarter" idx="12"/>
          </p:nvPr>
        </p:nvSpPr>
        <p:spPr/>
        <p:txBody>
          <a:bodyPr/>
          <a:lstStyle/>
          <a:p>
            <a:fld id="{E205D82C-95A1-431E-8E38-AA614A14CDCF}" type="slidenum">
              <a:rPr kumimoji="1" lang="ja-JP" altLang="en-US" smtClean="0"/>
              <a:t>24</a:t>
            </a:fld>
            <a:endParaRPr kumimoji="1" lang="ja-JP" altLang="en-US"/>
          </a:p>
        </p:txBody>
      </p:sp>
      <p:sp>
        <p:nvSpPr>
          <p:cNvPr id="6" name="矢印: 上下 5">
            <a:extLst>
              <a:ext uri="{FF2B5EF4-FFF2-40B4-BE49-F238E27FC236}">
                <a16:creationId xmlns:a16="http://schemas.microsoft.com/office/drawing/2014/main" id="{99362720-41F6-494A-A43A-4BA1EA824879}"/>
              </a:ext>
            </a:extLst>
          </p:cNvPr>
          <p:cNvSpPr/>
          <p:nvPr/>
        </p:nvSpPr>
        <p:spPr>
          <a:xfrm>
            <a:off x="147470" y="743256"/>
            <a:ext cx="283493" cy="561309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BA515375-69B1-4C05-9835-C482075EDF2A}"/>
              </a:ext>
            </a:extLst>
          </p:cNvPr>
          <p:cNvPicPr>
            <a:picLocks noChangeAspect="1"/>
          </p:cNvPicPr>
          <p:nvPr/>
        </p:nvPicPr>
        <p:blipFill>
          <a:blip r:embed="rId2"/>
          <a:stretch>
            <a:fillRect/>
          </a:stretch>
        </p:blipFill>
        <p:spPr>
          <a:xfrm>
            <a:off x="4661568" y="4856378"/>
            <a:ext cx="1752690" cy="1581231"/>
          </a:xfrm>
          <a:prstGeom prst="rect">
            <a:avLst/>
          </a:prstGeom>
        </p:spPr>
      </p:pic>
      <p:pic>
        <p:nvPicPr>
          <p:cNvPr id="9" name="図 8">
            <a:extLst>
              <a:ext uri="{FF2B5EF4-FFF2-40B4-BE49-F238E27FC236}">
                <a16:creationId xmlns:a16="http://schemas.microsoft.com/office/drawing/2014/main" id="{A4074452-B341-4AF0-AC82-8225C8950CF8}"/>
              </a:ext>
            </a:extLst>
          </p:cNvPr>
          <p:cNvPicPr>
            <a:picLocks noChangeAspect="1"/>
          </p:cNvPicPr>
          <p:nvPr/>
        </p:nvPicPr>
        <p:blipFill>
          <a:blip r:embed="rId3"/>
          <a:stretch>
            <a:fillRect/>
          </a:stretch>
        </p:blipFill>
        <p:spPr>
          <a:xfrm>
            <a:off x="6885071" y="4856378"/>
            <a:ext cx="1746340" cy="1581231"/>
          </a:xfrm>
          <a:prstGeom prst="rect">
            <a:avLst/>
          </a:prstGeom>
        </p:spPr>
      </p:pic>
      <p:sp>
        <p:nvSpPr>
          <p:cNvPr id="10" name="矢印: 右 9">
            <a:extLst>
              <a:ext uri="{FF2B5EF4-FFF2-40B4-BE49-F238E27FC236}">
                <a16:creationId xmlns:a16="http://schemas.microsoft.com/office/drawing/2014/main" id="{85D47AB2-662F-4D28-BFBC-356F3C627AF1}"/>
              </a:ext>
            </a:extLst>
          </p:cNvPr>
          <p:cNvSpPr/>
          <p:nvPr/>
        </p:nvSpPr>
        <p:spPr>
          <a:xfrm>
            <a:off x="6565900" y="5428141"/>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28EBFAF6-BE77-4527-93AA-1CDCCA421449}"/>
              </a:ext>
            </a:extLst>
          </p:cNvPr>
          <p:cNvPicPr>
            <a:picLocks noChangeAspect="1"/>
          </p:cNvPicPr>
          <p:nvPr/>
        </p:nvPicPr>
        <p:blipFill>
          <a:blip r:embed="rId2"/>
          <a:stretch>
            <a:fillRect/>
          </a:stretch>
        </p:blipFill>
        <p:spPr>
          <a:xfrm>
            <a:off x="4661568" y="2799817"/>
            <a:ext cx="1752690" cy="1581231"/>
          </a:xfrm>
          <a:prstGeom prst="rect">
            <a:avLst/>
          </a:prstGeom>
        </p:spPr>
      </p:pic>
      <p:pic>
        <p:nvPicPr>
          <p:cNvPr id="12" name="図 11">
            <a:extLst>
              <a:ext uri="{FF2B5EF4-FFF2-40B4-BE49-F238E27FC236}">
                <a16:creationId xmlns:a16="http://schemas.microsoft.com/office/drawing/2014/main" id="{BB1F05BE-4A47-4628-BF2A-AF8C6F9EBBE2}"/>
              </a:ext>
            </a:extLst>
          </p:cNvPr>
          <p:cNvPicPr>
            <a:picLocks noChangeAspect="1"/>
          </p:cNvPicPr>
          <p:nvPr/>
        </p:nvPicPr>
        <p:blipFill>
          <a:blip r:embed="rId2"/>
          <a:stretch>
            <a:fillRect/>
          </a:stretch>
        </p:blipFill>
        <p:spPr>
          <a:xfrm>
            <a:off x="4661568" y="743256"/>
            <a:ext cx="1752690" cy="1581231"/>
          </a:xfrm>
          <a:prstGeom prst="rect">
            <a:avLst/>
          </a:prstGeom>
        </p:spPr>
      </p:pic>
      <p:sp>
        <p:nvSpPr>
          <p:cNvPr id="13" name="矢印: 右 12">
            <a:extLst>
              <a:ext uri="{FF2B5EF4-FFF2-40B4-BE49-F238E27FC236}">
                <a16:creationId xmlns:a16="http://schemas.microsoft.com/office/drawing/2014/main" id="{9115178E-8940-46A0-A144-89BA551E28E8}"/>
              </a:ext>
            </a:extLst>
          </p:cNvPr>
          <p:cNvSpPr/>
          <p:nvPr/>
        </p:nvSpPr>
        <p:spPr>
          <a:xfrm>
            <a:off x="6565900" y="3348288"/>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EC65B982-7418-4003-8B83-04A4BDBAD40F}"/>
              </a:ext>
            </a:extLst>
          </p:cNvPr>
          <p:cNvSpPr/>
          <p:nvPr/>
        </p:nvSpPr>
        <p:spPr>
          <a:xfrm>
            <a:off x="6565900" y="1268435"/>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DB0DDC5-571F-4511-BB42-C8AB4AF8CE9E}"/>
              </a:ext>
            </a:extLst>
          </p:cNvPr>
          <p:cNvSpPr txBox="1"/>
          <p:nvPr/>
        </p:nvSpPr>
        <p:spPr>
          <a:xfrm>
            <a:off x="7058212" y="978914"/>
            <a:ext cx="1190006" cy="954107"/>
          </a:xfrm>
          <a:prstGeom prst="rect">
            <a:avLst/>
          </a:prstGeom>
          <a:noFill/>
        </p:spPr>
        <p:txBody>
          <a:bodyPr wrap="none" rtlCol="0">
            <a:spAutoFit/>
          </a:bodyPr>
          <a:lstStyle/>
          <a:p>
            <a:r>
              <a:rPr kumimoji="1" lang="en-US" altLang="ja-JP" sz="2800" dirty="0"/>
              <a:t>person</a:t>
            </a:r>
          </a:p>
          <a:p>
            <a:r>
              <a:rPr kumimoji="1" lang="en-US" altLang="ja-JP" sz="2800" dirty="0"/>
              <a:t>bicycle</a:t>
            </a:r>
            <a:endParaRPr kumimoji="1" lang="ja-JP" altLang="en-US" sz="2800" dirty="0"/>
          </a:p>
        </p:txBody>
      </p:sp>
      <p:pic>
        <p:nvPicPr>
          <p:cNvPr id="16" name="図 15">
            <a:extLst>
              <a:ext uri="{FF2B5EF4-FFF2-40B4-BE49-F238E27FC236}">
                <a16:creationId xmlns:a16="http://schemas.microsoft.com/office/drawing/2014/main" id="{6C84EEB7-F84C-49C2-A53C-CC66416D53BB}"/>
              </a:ext>
            </a:extLst>
          </p:cNvPr>
          <p:cNvPicPr>
            <a:picLocks noChangeAspect="1"/>
          </p:cNvPicPr>
          <p:nvPr/>
        </p:nvPicPr>
        <p:blipFill>
          <a:blip r:embed="rId2"/>
          <a:stretch>
            <a:fillRect/>
          </a:stretch>
        </p:blipFill>
        <p:spPr>
          <a:xfrm>
            <a:off x="6908042" y="2801873"/>
            <a:ext cx="1752690" cy="1581231"/>
          </a:xfrm>
          <a:prstGeom prst="rect">
            <a:avLst/>
          </a:prstGeom>
        </p:spPr>
      </p:pic>
      <p:sp>
        <p:nvSpPr>
          <p:cNvPr id="17" name="正方形/長方形 16">
            <a:extLst>
              <a:ext uri="{FF2B5EF4-FFF2-40B4-BE49-F238E27FC236}">
                <a16:creationId xmlns:a16="http://schemas.microsoft.com/office/drawing/2014/main" id="{40507AB2-612A-486D-B2E8-41E6AA2B1BA0}"/>
              </a:ext>
            </a:extLst>
          </p:cNvPr>
          <p:cNvSpPr/>
          <p:nvPr/>
        </p:nvSpPr>
        <p:spPr>
          <a:xfrm>
            <a:off x="7058212" y="3429000"/>
            <a:ext cx="1397582" cy="8686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9178AF9D-FF65-40B6-ACEA-6592E316D191}"/>
              </a:ext>
            </a:extLst>
          </p:cNvPr>
          <p:cNvSpPr/>
          <p:nvPr/>
        </p:nvSpPr>
        <p:spPr>
          <a:xfrm>
            <a:off x="7494590" y="2909236"/>
            <a:ext cx="667633" cy="1248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F714831-2206-465B-B64B-BD92B25C1031}"/>
              </a:ext>
            </a:extLst>
          </p:cNvPr>
          <p:cNvSpPr txBox="1"/>
          <p:nvPr/>
        </p:nvSpPr>
        <p:spPr>
          <a:xfrm>
            <a:off x="8006214" y="2179387"/>
            <a:ext cx="1190006" cy="523220"/>
          </a:xfrm>
          <a:prstGeom prst="rect">
            <a:avLst/>
          </a:prstGeom>
          <a:noFill/>
        </p:spPr>
        <p:txBody>
          <a:bodyPr wrap="none" rtlCol="0">
            <a:spAutoFit/>
          </a:bodyPr>
          <a:lstStyle/>
          <a:p>
            <a:r>
              <a:rPr kumimoji="1" lang="en-US" altLang="ja-JP" sz="2800" dirty="0"/>
              <a:t>person</a:t>
            </a:r>
          </a:p>
        </p:txBody>
      </p:sp>
      <p:sp>
        <p:nvSpPr>
          <p:cNvPr id="20" name="テキスト ボックス 19">
            <a:extLst>
              <a:ext uri="{FF2B5EF4-FFF2-40B4-BE49-F238E27FC236}">
                <a16:creationId xmlns:a16="http://schemas.microsoft.com/office/drawing/2014/main" id="{316A258D-726A-40CE-9CDC-4CC4A863035E}"/>
              </a:ext>
            </a:extLst>
          </p:cNvPr>
          <p:cNvSpPr txBox="1"/>
          <p:nvPr/>
        </p:nvSpPr>
        <p:spPr>
          <a:xfrm>
            <a:off x="7998599" y="4297680"/>
            <a:ext cx="1177182" cy="523220"/>
          </a:xfrm>
          <a:prstGeom prst="rect">
            <a:avLst/>
          </a:prstGeom>
          <a:noFill/>
        </p:spPr>
        <p:txBody>
          <a:bodyPr wrap="none" rtlCol="0">
            <a:spAutoFit/>
          </a:bodyPr>
          <a:lstStyle/>
          <a:p>
            <a:r>
              <a:rPr kumimoji="1" lang="en-US" altLang="ja-JP" sz="2800" dirty="0"/>
              <a:t>bicycle</a:t>
            </a:r>
            <a:endParaRPr kumimoji="1" lang="ja-JP" altLang="en-US" sz="2800" dirty="0"/>
          </a:p>
        </p:txBody>
      </p:sp>
      <p:cxnSp>
        <p:nvCxnSpPr>
          <p:cNvPr id="22" name="直線矢印コネクタ 21">
            <a:extLst>
              <a:ext uri="{FF2B5EF4-FFF2-40B4-BE49-F238E27FC236}">
                <a16:creationId xmlns:a16="http://schemas.microsoft.com/office/drawing/2014/main" id="{D3DF48C8-FE07-43A5-A317-C498662256B2}"/>
              </a:ext>
            </a:extLst>
          </p:cNvPr>
          <p:cNvCxnSpPr>
            <a:endCxn id="18" idx="0"/>
          </p:cNvCxnSpPr>
          <p:nvPr/>
        </p:nvCxnSpPr>
        <p:spPr>
          <a:xfrm flipH="1">
            <a:off x="7828407" y="2560148"/>
            <a:ext cx="194250" cy="34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F46A05C-9108-4636-821B-362019BFE9B0}"/>
              </a:ext>
            </a:extLst>
          </p:cNvPr>
          <p:cNvCxnSpPr>
            <a:cxnSpLocks/>
          </p:cNvCxnSpPr>
          <p:nvPr/>
        </p:nvCxnSpPr>
        <p:spPr>
          <a:xfrm flipH="1" flipV="1">
            <a:off x="7925533" y="4292294"/>
            <a:ext cx="198189" cy="280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78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CBAC0C-0595-4AA1-ACCF-CA8FF5983CD3}"/>
              </a:ext>
            </a:extLst>
          </p:cNvPr>
          <p:cNvSpPr>
            <a:spLocks noGrp="1"/>
          </p:cNvSpPr>
          <p:nvPr>
            <p:ph type="title"/>
          </p:nvPr>
        </p:nvSpPr>
        <p:spPr>
          <a:xfrm>
            <a:off x="321845" y="175028"/>
            <a:ext cx="8461208" cy="790172"/>
          </a:xfrm>
        </p:spPr>
        <p:txBody>
          <a:bodyPr>
            <a:normAutofit fontScale="90000"/>
          </a:bodyPr>
          <a:lstStyle/>
          <a:p>
            <a:r>
              <a:rPr kumimoji="1" lang="ja-JP" altLang="en-US" dirty="0"/>
              <a:t>セグメンテーションを試すことができるオンラインのサイト</a:t>
            </a:r>
          </a:p>
        </p:txBody>
      </p:sp>
      <p:sp>
        <p:nvSpPr>
          <p:cNvPr id="3" name="コンテンツ プレースホルダー 2">
            <a:extLst>
              <a:ext uri="{FF2B5EF4-FFF2-40B4-BE49-F238E27FC236}">
                <a16:creationId xmlns:a16="http://schemas.microsoft.com/office/drawing/2014/main" id="{963E797F-D351-4337-93EC-348C75A61CA8}"/>
              </a:ext>
            </a:extLst>
          </p:cNvPr>
          <p:cNvSpPr>
            <a:spLocks noGrp="1"/>
          </p:cNvSpPr>
          <p:nvPr>
            <p:ph idx="1"/>
          </p:nvPr>
        </p:nvSpPr>
        <p:spPr>
          <a:xfrm>
            <a:off x="321845" y="1117699"/>
            <a:ext cx="8461208" cy="2990851"/>
          </a:xfrm>
        </p:spPr>
        <p:txBody>
          <a:bodyPr>
            <a:normAutofit lnSpcReduction="10000"/>
          </a:bodyPr>
          <a:lstStyle/>
          <a:p>
            <a:r>
              <a:rPr lang="en-US" altLang="ja-JP" sz="2400" dirty="0" err="1"/>
              <a:t>OneFormer</a:t>
            </a:r>
            <a:r>
              <a:rPr lang="en-US" altLang="ja-JP" sz="2400" dirty="0"/>
              <a:t> </a:t>
            </a:r>
            <a:r>
              <a:rPr lang="ja-JP" altLang="en-US" sz="2400" dirty="0"/>
              <a:t>のデモサイト</a:t>
            </a:r>
            <a:endParaRPr lang="en-US" altLang="ja-JP" sz="2400" dirty="0"/>
          </a:p>
          <a:p>
            <a:r>
              <a:rPr lang="en-US" altLang="ja-JP" sz="2400" dirty="0"/>
              <a:t>URL: </a:t>
            </a:r>
            <a:r>
              <a:rPr lang="en-US" altLang="ja-JP" sz="2400" b="1" dirty="0"/>
              <a:t>https://</a:t>
            </a:r>
            <a:r>
              <a:rPr lang="en-US" altLang="ja-JP" sz="2400" b="1" dirty="0" err="1"/>
              <a:t>huggingface.co</a:t>
            </a:r>
            <a:r>
              <a:rPr lang="en-US" altLang="ja-JP" sz="2400" b="1" dirty="0"/>
              <a:t>/spaces/</a:t>
            </a:r>
            <a:r>
              <a:rPr lang="en-US" altLang="ja-JP" sz="2400" b="1" dirty="0" err="1"/>
              <a:t>shi</a:t>
            </a:r>
            <a:r>
              <a:rPr lang="en-US" altLang="ja-JP" sz="2400" b="1" dirty="0"/>
              <a:t>-labs/</a:t>
            </a:r>
            <a:r>
              <a:rPr lang="en-US" altLang="ja-JP" sz="2400" b="1" dirty="0" err="1"/>
              <a:t>OneFormer</a:t>
            </a:r>
            <a:endParaRPr lang="en-US" altLang="ja-JP" sz="2400" b="1" dirty="0"/>
          </a:p>
          <a:p>
            <a:r>
              <a:rPr lang="ja-JP" altLang="ja-JP" sz="2400" dirty="0"/>
              <a:t>セグメンテーションの種類：</a:t>
            </a:r>
            <a:r>
              <a:rPr lang="ja-JP" altLang="ja-JP" sz="2400" b="1" dirty="0"/>
              <a:t>パノプティック</a:t>
            </a:r>
            <a:r>
              <a:rPr lang="ja-JP" altLang="ja-JP" sz="2400" dirty="0"/>
              <a:t>，</a:t>
            </a:r>
            <a:r>
              <a:rPr lang="ja-JP" altLang="ja-JP" sz="2400" b="1" dirty="0"/>
              <a:t>インスタンス</a:t>
            </a:r>
            <a:r>
              <a:rPr lang="ja-JP" altLang="ja-JP" sz="2400" dirty="0"/>
              <a:t>，</a:t>
            </a:r>
            <a:r>
              <a:rPr lang="ja-JP" altLang="ja-JP" sz="2400" b="1" dirty="0"/>
              <a:t>セマンティック</a:t>
            </a:r>
            <a:r>
              <a:rPr lang="en-US" altLang="ja-JP" sz="2400" b="1" dirty="0"/>
              <a:t> </a:t>
            </a:r>
            <a:endParaRPr lang="ja-JP" altLang="ja-JP" sz="2400" b="1" dirty="0"/>
          </a:p>
          <a:p>
            <a:r>
              <a:rPr lang="ja-JP" altLang="ja-JP" sz="2400" dirty="0"/>
              <a:t>データセット：</a:t>
            </a:r>
            <a:r>
              <a:rPr lang="en-US" altLang="ja-JP" sz="2400" b="1" dirty="0"/>
              <a:t>COCO</a:t>
            </a:r>
            <a:r>
              <a:rPr lang="ja-JP" altLang="ja-JP" sz="2400" dirty="0"/>
              <a:t>（</a:t>
            </a:r>
            <a:r>
              <a:rPr lang="en-US" altLang="ja-JP" sz="2400" dirty="0"/>
              <a:t>133 </a:t>
            </a:r>
            <a:r>
              <a:rPr lang="ja-JP" altLang="ja-JP" sz="2400" dirty="0"/>
              <a:t>クラス</a:t>
            </a:r>
            <a:r>
              <a:rPr lang="ja-JP" altLang="en-US" sz="2400" dirty="0"/>
              <a:t>），</a:t>
            </a:r>
            <a:r>
              <a:rPr lang="en-US" altLang="ja-JP" sz="2400" b="1" dirty="0"/>
              <a:t>Cityscapes</a:t>
            </a:r>
            <a:r>
              <a:rPr lang="ja-JP" altLang="ja-JP" sz="2400" dirty="0"/>
              <a:t>（</a:t>
            </a:r>
            <a:r>
              <a:rPr lang="en-US" altLang="ja-JP" sz="2400" dirty="0"/>
              <a:t>19 </a:t>
            </a:r>
            <a:r>
              <a:rPr lang="ja-JP" altLang="ja-JP" sz="2400" dirty="0"/>
              <a:t>クラス）</a:t>
            </a:r>
            <a:r>
              <a:rPr lang="ja-JP" altLang="en-US" sz="2400" dirty="0"/>
              <a:t>，</a:t>
            </a:r>
            <a:r>
              <a:rPr lang="en-US" altLang="ja-JP" sz="2400" b="1" dirty="0" err="1"/>
              <a:t>ADE20K</a:t>
            </a:r>
            <a:r>
              <a:rPr lang="en-US" altLang="ja-JP" sz="2400" dirty="0"/>
              <a:t> </a:t>
            </a:r>
            <a:r>
              <a:rPr lang="ja-JP" altLang="ja-JP" sz="2400" dirty="0"/>
              <a:t>（</a:t>
            </a:r>
            <a:r>
              <a:rPr lang="en-US" altLang="ja-JP" sz="2400" dirty="0"/>
              <a:t>150</a:t>
            </a:r>
            <a:r>
              <a:rPr lang="ja-JP" altLang="ja-JP" sz="2400" dirty="0"/>
              <a:t>クラス）</a:t>
            </a:r>
          </a:p>
          <a:p>
            <a:endParaRPr lang="ja-JP" altLang="ja-JP" sz="2400" dirty="0"/>
          </a:p>
          <a:p>
            <a:endParaRPr kumimoji="1" lang="ja-JP" altLang="en-US" dirty="0"/>
          </a:p>
        </p:txBody>
      </p:sp>
      <p:sp>
        <p:nvSpPr>
          <p:cNvPr id="4" name="スライド番号プレースホルダー 3">
            <a:extLst>
              <a:ext uri="{FF2B5EF4-FFF2-40B4-BE49-F238E27FC236}">
                <a16:creationId xmlns:a16="http://schemas.microsoft.com/office/drawing/2014/main" id="{909D5963-29FD-4A88-B2D9-9FB62845377B}"/>
              </a:ext>
            </a:extLst>
          </p:cNvPr>
          <p:cNvSpPr>
            <a:spLocks noGrp="1"/>
          </p:cNvSpPr>
          <p:nvPr>
            <p:ph type="sldNum" sz="quarter" idx="12"/>
          </p:nvPr>
        </p:nvSpPr>
        <p:spPr/>
        <p:txBody>
          <a:bodyPr/>
          <a:lstStyle/>
          <a:p>
            <a:fld id="{E205D82C-95A1-431E-8E38-AA614A14CDCF}" type="slidenum">
              <a:rPr kumimoji="1" lang="ja-JP" altLang="en-US" smtClean="0"/>
              <a:t>25</a:t>
            </a:fld>
            <a:endParaRPr kumimoji="1" lang="ja-JP" altLang="en-US"/>
          </a:p>
        </p:txBody>
      </p:sp>
      <p:pic>
        <p:nvPicPr>
          <p:cNvPr id="5" name="図 4">
            <a:extLst>
              <a:ext uri="{FF2B5EF4-FFF2-40B4-BE49-F238E27FC236}">
                <a16:creationId xmlns:a16="http://schemas.microsoft.com/office/drawing/2014/main" id="{A10F0EB7-AA29-45F1-BF83-A573AD93663D}"/>
              </a:ext>
            </a:extLst>
          </p:cNvPr>
          <p:cNvPicPr>
            <a:picLocks noChangeAspect="1"/>
          </p:cNvPicPr>
          <p:nvPr/>
        </p:nvPicPr>
        <p:blipFill>
          <a:blip r:embed="rId2"/>
          <a:stretch>
            <a:fillRect/>
          </a:stretch>
        </p:blipFill>
        <p:spPr>
          <a:xfrm>
            <a:off x="107827" y="4261050"/>
            <a:ext cx="3708523" cy="2596950"/>
          </a:xfrm>
          <a:prstGeom prst="rect">
            <a:avLst/>
          </a:prstGeom>
        </p:spPr>
      </p:pic>
      <p:sp>
        <p:nvSpPr>
          <p:cNvPr id="6" name="正方形/長方形 5">
            <a:extLst>
              <a:ext uri="{FF2B5EF4-FFF2-40B4-BE49-F238E27FC236}">
                <a16:creationId xmlns:a16="http://schemas.microsoft.com/office/drawing/2014/main" id="{6A793B04-50C9-4974-AEC7-C21647865D5C}"/>
              </a:ext>
            </a:extLst>
          </p:cNvPr>
          <p:cNvSpPr/>
          <p:nvPr/>
        </p:nvSpPr>
        <p:spPr>
          <a:xfrm>
            <a:off x="4122153" y="4975136"/>
            <a:ext cx="4572000" cy="954107"/>
          </a:xfrm>
          <a:prstGeom prst="rect">
            <a:avLst/>
          </a:prstGeom>
        </p:spPr>
        <p:txBody>
          <a:bodyPr>
            <a:spAutoFit/>
          </a:bodyPr>
          <a:lstStyle/>
          <a:p>
            <a:r>
              <a:rPr lang="ja-JP" altLang="en-US" sz="1400" dirty="0">
                <a:latin typeface="Times New Roman" panose="02020603050405020304" pitchFamily="18" charset="0"/>
                <a:cs typeface="Times New Roman" panose="02020603050405020304" pitchFamily="18" charset="0"/>
              </a:rPr>
              <a:t>文献: Jitesh Jain, Jiachen Li, MangTik Chiu, Ali Hassani, Nikita Orlov, Humphrey Shi, OneFormer: One Transformer to Rule Universal Image Segmentation, arXiv:2211.06220, 2022.</a:t>
            </a:r>
          </a:p>
        </p:txBody>
      </p:sp>
    </p:spTree>
    <p:extLst>
      <p:ext uri="{BB962C8B-B14F-4D97-AF65-F5344CB8AC3E}">
        <p14:creationId xmlns:p14="http://schemas.microsoft.com/office/powerpoint/2010/main" val="1069873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50898F-FD76-4919-B66B-6EC5ADDCAE72}"/>
              </a:ext>
            </a:extLst>
          </p:cNvPr>
          <p:cNvSpPr>
            <a:spLocks noGrp="1"/>
          </p:cNvSpPr>
          <p:nvPr>
            <p:ph type="title"/>
          </p:nvPr>
        </p:nvSpPr>
        <p:spPr/>
        <p:txBody>
          <a:bodyPr>
            <a:normAutofit fontScale="90000"/>
          </a:bodyPr>
          <a:lstStyle/>
          <a:p>
            <a:r>
              <a:rPr kumimoji="1" lang="ja-JP" altLang="en-US" dirty="0"/>
              <a:t>訓練データにより結果が変わってくる</a:t>
            </a:r>
          </a:p>
        </p:txBody>
      </p:sp>
      <p:pic>
        <p:nvPicPr>
          <p:cNvPr id="6" name="コンテンツ プレースホルダー 5">
            <a:extLst>
              <a:ext uri="{FF2B5EF4-FFF2-40B4-BE49-F238E27FC236}">
                <a16:creationId xmlns:a16="http://schemas.microsoft.com/office/drawing/2014/main" id="{B2D093E6-3D33-4FC1-A275-766A6021D4B7}"/>
              </a:ext>
            </a:extLst>
          </p:cNvPr>
          <p:cNvPicPr>
            <a:picLocks noGrp="1" noChangeAspect="1"/>
          </p:cNvPicPr>
          <p:nvPr>
            <p:ph idx="1"/>
          </p:nvPr>
        </p:nvPicPr>
        <p:blipFill>
          <a:blip r:embed="rId2"/>
          <a:stretch>
            <a:fillRect/>
          </a:stretch>
        </p:blipFill>
        <p:spPr>
          <a:xfrm>
            <a:off x="416623" y="688634"/>
            <a:ext cx="2989246" cy="2033141"/>
          </a:xfrm>
          <a:prstGeom prst="rect">
            <a:avLst/>
          </a:prstGeom>
        </p:spPr>
      </p:pic>
      <p:sp>
        <p:nvSpPr>
          <p:cNvPr id="4" name="スライド番号プレースホルダー 3">
            <a:extLst>
              <a:ext uri="{FF2B5EF4-FFF2-40B4-BE49-F238E27FC236}">
                <a16:creationId xmlns:a16="http://schemas.microsoft.com/office/drawing/2014/main" id="{96133948-2F2C-4083-993E-88E3656ED180}"/>
              </a:ext>
            </a:extLst>
          </p:cNvPr>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sp>
        <p:nvSpPr>
          <p:cNvPr id="5" name="正方形/長方形 4">
            <a:extLst>
              <a:ext uri="{FF2B5EF4-FFF2-40B4-BE49-F238E27FC236}">
                <a16:creationId xmlns:a16="http://schemas.microsoft.com/office/drawing/2014/main" id="{963A9A11-85F1-4B11-99C7-3C638CE53B38}"/>
              </a:ext>
            </a:extLst>
          </p:cNvPr>
          <p:cNvSpPr/>
          <p:nvPr/>
        </p:nvSpPr>
        <p:spPr>
          <a:xfrm>
            <a:off x="162427" y="5288340"/>
            <a:ext cx="8620626" cy="1569660"/>
          </a:xfrm>
          <a:prstGeom prst="rect">
            <a:avLst/>
          </a:prstGeom>
        </p:spPr>
        <p:txBody>
          <a:bodyPr wrap="square">
            <a:spAutoFit/>
          </a:bodyPr>
          <a:lstStyle/>
          <a:p>
            <a:pPr marL="285750" indent="-285750">
              <a:buFont typeface="Arial" panose="020B0604020202020204" pitchFamily="34" charset="0"/>
              <a:buChar char="•"/>
            </a:pPr>
            <a:r>
              <a:rPr lang="en-US" altLang="ja-JP" sz="2400" dirty="0" err="1"/>
              <a:t>OneFormer</a:t>
            </a:r>
            <a:r>
              <a:rPr lang="en-US" altLang="ja-JP" sz="2400" dirty="0"/>
              <a:t> </a:t>
            </a:r>
            <a:r>
              <a:rPr lang="ja-JP" altLang="en-US" sz="2400" dirty="0"/>
              <a:t>のデモサイトを使用</a:t>
            </a:r>
            <a:endParaRPr lang="en-US" altLang="ja-JP" sz="2400" dirty="0"/>
          </a:p>
          <a:p>
            <a:pPr marL="285750" indent="-285750">
              <a:buFont typeface="Arial" panose="020B0604020202020204" pitchFamily="34" charset="0"/>
              <a:buChar char="•"/>
            </a:pPr>
            <a:r>
              <a:rPr lang="en-US" altLang="ja-JP" sz="2400" dirty="0"/>
              <a:t>URL: </a:t>
            </a:r>
            <a:r>
              <a:rPr lang="en-US" altLang="ja-JP" sz="2400" b="1" dirty="0"/>
              <a:t>https://</a:t>
            </a:r>
            <a:r>
              <a:rPr lang="en-US" altLang="ja-JP" sz="2400" b="1" dirty="0" err="1"/>
              <a:t>huggingface.co</a:t>
            </a:r>
            <a:r>
              <a:rPr lang="en-US" altLang="ja-JP" sz="2400" b="1" dirty="0"/>
              <a:t>/spaces/</a:t>
            </a:r>
            <a:r>
              <a:rPr lang="en-US" altLang="ja-JP" sz="2400" b="1" dirty="0" err="1"/>
              <a:t>shi</a:t>
            </a:r>
            <a:r>
              <a:rPr lang="en-US" altLang="ja-JP" sz="2400" b="1" dirty="0"/>
              <a:t>-labs/</a:t>
            </a:r>
            <a:r>
              <a:rPr lang="en-US" altLang="ja-JP" sz="2400" b="1" dirty="0" err="1"/>
              <a:t>OneFormer</a:t>
            </a:r>
            <a:endParaRPr lang="en-US" altLang="ja-JP" sz="2400" b="1" dirty="0"/>
          </a:p>
          <a:p>
            <a:pPr marL="285750" indent="-285750">
              <a:buFont typeface="Arial" panose="020B0604020202020204" pitchFamily="34" charset="0"/>
              <a:buChar char="•"/>
            </a:pPr>
            <a:r>
              <a:rPr lang="ja-JP" altLang="en-US" sz="2400" dirty="0"/>
              <a:t>パノプティック・セグメンテーションを実行</a:t>
            </a:r>
            <a:endParaRPr lang="en-US" altLang="ja-JP" sz="2400" dirty="0"/>
          </a:p>
          <a:p>
            <a:pPr marL="285750" indent="-285750">
              <a:buFont typeface="Arial" panose="020B0604020202020204" pitchFamily="34" charset="0"/>
              <a:buChar char="•"/>
            </a:pPr>
            <a:r>
              <a:rPr lang="ja-JP" altLang="en-US" sz="2400" dirty="0"/>
              <a:t>バックボーンは </a:t>
            </a:r>
            <a:r>
              <a:rPr lang="en-US" altLang="ja-JP" sz="2400" dirty="0" err="1"/>
              <a:t>DiNAT</a:t>
            </a:r>
            <a:r>
              <a:rPr lang="en-US" altLang="ja-JP" sz="2400" dirty="0"/>
              <a:t>-L </a:t>
            </a:r>
            <a:r>
              <a:rPr lang="ja-JP" altLang="en-US" sz="2400" dirty="0"/>
              <a:t>を使用</a:t>
            </a:r>
            <a:endParaRPr lang="en-US" altLang="ja-JP" sz="2400" dirty="0"/>
          </a:p>
        </p:txBody>
      </p:sp>
      <p:sp>
        <p:nvSpPr>
          <p:cNvPr id="7" name="テキスト ボックス 6">
            <a:extLst>
              <a:ext uri="{FF2B5EF4-FFF2-40B4-BE49-F238E27FC236}">
                <a16:creationId xmlns:a16="http://schemas.microsoft.com/office/drawing/2014/main" id="{4B71C73A-D52A-424D-9740-A191DFBA4E4D}"/>
              </a:ext>
            </a:extLst>
          </p:cNvPr>
          <p:cNvSpPr txBox="1"/>
          <p:nvPr/>
        </p:nvSpPr>
        <p:spPr>
          <a:xfrm>
            <a:off x="1472665" y="2722675"/>
            <a:ext cx="877163" cy="369332"/>
          </a:xfrm>
          <a:prstGeom prst="rect">
            <a:avLst/>
          </a:prstGeom>
          <a:noFill/>
        </p:spPr>
        <p:txBody>
          <a:bodyPr wrap="none" rtlCol="0">
            <a:spAutoFit/>
          </a:bodyPr>
          <a:lstStyle/>
          <a:p>
            <a:r>
              <a:rPr kumimoji="1" lang="ja-JP" altLang="en-US" dirty="0"/>
              <a:t>元画像</a:t>
            </a:r>
          </a:p>
        </p:txBody>
      </p:sp>
      <p:sp>
        <p:nvSpPr>
          <p:cNvPr id="8" name="テキスト ボックス 7">
            <a:extLst>
              <a:ext uri="{FF2B5EF4-FFF2-40B4-BE49-F238E27FC236}">
                <a16:creationId xmlns:a16="http://schemas.microsoft.com/office/drawing/2014/main" id="{FFCBB178-3216-4E53-831B-470C98C7D829}"/>
              </a:ext>
            </a:extLst>
          </p:cNvPr>
          <p:cNvSpPr txBox="1"/>
          <p:nvPr/>
        </p:nvSpPr>
        <p:spPr>
          <a:xfrm>
            <a:off x="915631" y="5061796"/>
            <a:ext cx="2569947" cy="369332"/>
          </a:xfrm>
          <a:prstGeom prst="rect">
            <a:avLst/>
          </a:prstGeom>
          <a:noFill/>
        </p:spPr>
        <p:txBody>
          <a:bodyPr wrap="square" rtlCol="0">
            <a:spAutoFit/>
          </a:bodyPr>
          <a:lstStyle/>
          <a:p>
            <a:r>
              <a:rPr kumimoji="1" lang="ja-JP" altLang="en-US" dirty="0"/>
              <a:t>訓練データは </a:t>
            </a:r>
            <a:r>
              <a:rPr kumimoji="1" lang="en-US" altLang="ja-JP" dirty="0"/>
              <a:t>COCO</a:t>
            </a:r>
            <a:endParaRPr kumimoji="1" lang="ja-JP" altLang="en-US" dirty="0"/>
          </a:p>
        </p:txBody>
      </p:sp>
      <p:pic>
        <p:nvPicPr>
          <p:cNvPr id="9" name="図 8">
            <a:extLst>
              <a:ext uri="{FF2B5EF4-FFF2-40B4-BE49-F238E27FC236}">
                <a16:creationId xmlns:a16="http://schemas.microsoft.com/office/drawing/2014/main" id="{1FA3DEA3-9584-4E88-9283-75B95DA10C8A}"/>
              </a:ext>
            </a:extLst>
          </p:cNvPr>
          <p:cNvPicPr>
            <a:picLocks noChangeAspect="1"/>
          </p:cNvPicPr>
          <p:nvPr/>
        </p:nvPicPr>
        <p:blipFill>
          <a:blip r:embed="rId3"/>
          <a:stretch>
            <a:fillRect/>
          </a:stretch>
        </p:blipFill>
        <p:spPr>
          <a:xfrm>
            <a:off x="416623" y="3056937"/>
            <a:ext cx="2989246" cy="2039929"/>
          </a:xfrm>
          <a:prstGeom prst="rect">
            <a:avLst/>
          </a:prstGeom>
        </p:spPr>
      </p:pic>
      <p:pic>
        <p:nvPicPr>
          <p:cNvPr id="10" name="図 9">
            <a:extLst>
              <a:ext uri="{FF2B5EF4-FFF2-40B4-BE49-F238E27FC236}">
                <a16:creationId xmlns:a16="http://schemas.microsoft.com/office/drawing/2014/main" id="{CCB128DF-39C5-4E3E-A24A-7D3E3E81F7BD}"/>
              </a:ext>
            </a:extLst>
          </p:cNvPr>
          <p:cNvPicPr>
            <a:picLocks noChangeAspect="1"/>
          </p:cNvPicPr>
          <p:nvPr/>
        </p:nvPicPr>
        <p:blipFill>
          <a:blip r:embed="rId4"/>
          <a:stretch>
            <a:fillRect/>
          </a:stretch>
        </p:blipFill>
        <p:spPr>
          <a:xfrm>
            <a:off x="4180563" y="688634"/>
            <a:ext cx="2989246" cy="2037116"/>
          </a:xfrm>
          <a:prstGeom prst="rect">
            <a:avLst/>
          </a:prstGeom>
        </p:spPr>
      </p:pic>
      <p:sp>
        <p:nvSpPr>
          <p:cNvPr id="11" name="テキスト ボックス 10">
            <a:extLst>
              <a:ext uri="{FF2B5EF4-FFF2-40B4-BE49-F238E27FC236}">
                <a16:creationId xmlns:a16="http://schemas.microsoft.com/office/drawing/2014/main" id="{69DA5D3B-5CB9-45CC-8E49-BE62C97C72C7}"/>
              </a:ext>
            </a:extLst>
          </p:cNvPr>
          <p:cNvSpPr txBox="1"/>
          <p:nvPr/>
        </p:nvSpPr>
        <p:spPr>
          <a:xfrm>
            <a:off x="4472740" y="2668678"/>
            <a:ext cx="3987866" cy="369332"/>
          </a:xfrm>
          <a:prstGeom prst="rect">
            <a:avLst/>
          </a:prstGeom>
          <a:noFill/>
        </p:spPr>
        <p:txBody>
          <a:bodyPr wrap="square" rtlCol="0">
            <a:spAutoFit/>
          </a:bodyPr>
          <a:lstStyle/>
          <a:p>
            <a:r>
              <a:rPr kumimoji="1" lang="ja-JP" altLang="en-US" dirty="0"/>
              <a:t>訓練データは </a:t>
            </a:r>
            <a:r>
              <a:rPr kumimoji="1" lang="en-US" altLang="ja-JP" dirty="0"/>
              <a:t>Cityscapes</a:t>
            </a:r>
            <a:endParaRPr kumimoji="1" lang="ja-JP" altLang="en-US" dirty="0"/>
          </a:p>
        </p:txBody>
      </p:sp>
      <p:sp>
        <p:nvSpPr>
          <p:cNvPr id="13" name="テキスト ボックス 12">
            <a:extLst>
              <a:ext uri="{FF2B5EF4-FFF2-40B4-BE49-F238E27FC236}">
                <a16:creationId xmlns:a16="http://schemas.microsoft.com/office/drawing/2014/main" id="{3CFD2480-D455-47CD-A471-D698D6A36136}"/>
              </a:ext>
            </a:extLst>
          </p:cNvPr>
          <p:cNvSpPr txBox="1"/>
          <p:nvPr/>
        </p:nvSpPr>
        <p:spPr>
          <a:xfrm>
            <a:off x="4414989" y="5018054"/>
            <a:ext cx="3987866" cy="369332"/>
          </a:xfrm>
          <a:prstGeom prst="rect">
            <a:avLst/>
          </a:prstGeom>
          <a:noFill/>
        </p:spPr>
        <p:txBody>
          <a:bodyPr wrap="square" rtlCol="0">
            <a:spAutoFit/>
          </a:bodyPr>
          <a:lstStyle/>
          <a:p>
            <a:r>
              <a:rPr kumimoji="1" lang="ja-JP" altLang="en-US" dirty="0"/>
              <a:t>訓練データは </a:t>
            </a:r>
            <a:r>
              <a:rPr kumimoji="1" lang="en-US" altLang="ja-JP" dirty="0" err="1"/>
              <a:t>ADE20K</a:t>
            </a:r>
            <a:endParaRPr kumimoji="1" lang="ja-JP" altLang="en-US" dirty="0"/>
          </a:p>
        </p:txBody>
      </p:sp>
      <p:pic>
        <p:nvPicPr>
          <p:cNvPr id="14" name="図 13">
            <a:extLst>
              <a:ext uri="{FF2B5EF4-FFF2-40B4-BE49-F238E27FC236}">
                <a16:creationId xmlns:a16="http://schemas.microsoft.com/office/drawing/2014/main" id="{D7E2A3D6-3A45-4AF6-BE23-27ED5C1092C5}"/>
              </a:ext>
            </a:extLst>
          </p:cNvPr>
          <p:cNvPicPr>
            <a:picLocks noChangeAspect="1"/>
          </p:cNvPicPr>
          <p:nvPr/>
        </p:nvPicPr>
        <p:blipFill>
          <a:blip r:embed="rId5"/>
          <a:stretch>
            <a:fillRect/>
          </a:stretch>
        </p:blipFill>
        <p:spPr>
          <a:xfrm>
            <a:off x="4159073" y="3038011"/>
            <a:ext cx="2989246" cy="2039720"/>
          </a:xfrm>
          <a:prstGeom prst="rect">
            <a:avLst/>
          </a:prstGeom>
        </p:spPr>
      </p:pic>
    </p:spTree>
    <p:extLst>
      <p:ext uri="{BB962C8B-B14F-4D97-AF65-F5344CB8AC3E}">
        <p14:creationId xmlns:p14="http://schemas.microsoft.com/office/powerpoint/2010/main" val="38467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8C4F4-8531-48F9-95C9-C07FCB9FB381}"/>
              </a:ext>
            </a:extLst>
          </p:cNvPr>
          <p:cNvSpPr>
            <a:spLocks noGrp="1"/>
          </p:cNvSpPr>
          <p:nvPr>
            <p:ph type="title"/>
          </p:nvPr>
        </p:nvSpPr>
        <p:spPr/>
        <p:txBody>
          <a:bodyPr>
            <a:normAutofit fontScale="90000"/>
          </a:bodyPr>
          <a:lstStyle/>
          <a:p>
            <a:r>
              <a:rPr kumimoji="1" lang="en-US" altLang="ja-JP" dirty="0" err="1"/>
              <a:t>ADE</a:t>
            </a:r>
            <a:r>
              <a:rPr lang="en-US" altLang="ja-JP" dirty="0" err="1"/>
              <a:t>20K</a:t>
            </a:r>
            <a:endParaRPr kumimoji="1" lang="ja-JP" altLang="en-US" dirty="0"/>
          </a:p>
        </p:txBody>
      </p:sp>
      <p:sp>
        <p:nvSpPr>
          <p:cNvPr id="3" name="コンテンツ プレースホルダー 2">
            <a:extLst>
              <a:ext uri="{FF2B5EF4-FFF2-40B4-BE49-F238E27FC236}">
                <a16:creationId xmlns:a16="http://schemas.microsoft.com/office/drawing/2014/main" id="{E2766DD4-0109-4803-AB5C-28FBC433F8EC}"/>
              </a:ext>
            </a:extLst>
          </p:cNvPr>
          <p:cNvSpPr>
            <a:spLocks noGrp="1"/>
          </p:cNvSpPr>
          <p:nvPr>
            <p:ph idx="1"/>
          </p:nvPr>
        </p:nvSpPr>
        <p:spPr>
          <a:xfrm>
            <a:off x="321845" y="846253"/>
            <a:ext cx="8461208" cy="3129846"/>
          </a:xfrm>
        </p:spPr>
        <p:txBody>
          <a:bodyPr/>
          <a:lstStyle/>
          <a:p>
            <a:r>
              <a:rPr lang="ja-JP" altLang="en-US" dirty="0"/>
              <a:t>アノテーション済みの画像データ</a:t>
            </a:r>
            <a:endParaRPr lang="en-US" altLang="ja-JP" dirty="0"/>
          </a:p>
          <a:p>
            <a:r>
              <a:rPr lang="ja-JP" altLang="en-US" dirty="0"/>
              <a:t>オブジェクト</a:t>
            </a:r>
            <a:r>
              <a:rPr lang="en-US" altLang="ja-JP" dirty="0"/>
              <a:t>(car </a:t>
            </a:r>
            <a:r>
              <a:rPr lang="ja-JP" altLang="en-US" dirty="0"/>
              <a:t>や </a:t>
            </a:r>
            <a:r>
              <a:rPr lang="en-US" altLang="ja-JP" dirty="0"/>
              <a:t>person </a:t>
            </a:r>
            <a:r>
              <a:rPr lang="ja-JP" altLang="en-US" dirty="0"/>
              <a:t>など</a:t>
            </a:r>
            <a:r>
              <a:rPr lang="en-US" altLang="ja-JP" dirty="0"/>
              <a:t>) </a:t>
            </a:r>
            <a:r>
              <a:rPr lang="ja-JP" altLang="en-US" dirty="0"/>
              <a:t>も，背景領域も</a:t>
            </a:r>
            <a:r>
              <a:rPr lang="en-US" altLang="ja-JP" dirty="0"/>
              <a:t>(grass, sky </a:t>
            </a:r>
            <a:r>
              <a:rPr lang="ja-JP" altLang="en-US" dirty="0"/>
              <a:t>など</a:t>
            </a:r>
            <a:r>
              <a:rPr lang="en-US" altLang="ja-JP" dirty="0"/>
              <a:t>) </a:t>
            </a:r>
            <a:r>
              <a:rPr lang="ja-JP" altLang="en-US" dirty="0" err="1"/>
              <a:t>，</a:t>
            </a:r>
            <a:r>
              <a:rPr lang="ja-JP" altLang="en-US" dirty="0"/>
              <a:t>画素単位でアノテーションされている</a:t>
            </a:r>
            <a:endParaRPr lang="en-US" altLang="ja-JP" dirty="0"/>
          </a:p>
          <a:p>
            <a:r>
              <a:rPr kumimoji="1" lang="ja-JP" altLang="en-US" dirty="0"/>
              <a:t>画像数： </a:t>
            </a:r>
            <a:r>
              <a:rPr lang="en-US" altLang="ja-JP" dirty="0"/>
              <a:t>3</a:t>
            </a:r>
            <a:r>
              <a:rPr kumimoji="1" lang="en-US" altLang="ja-JP" dirty="0"/>
              <a:t>0,574</a:t>
            </a:r>
          </a:p>
          <a:p>
            <a:r>
              <a:rPr lang="ja-JP" altLang="en-US" dirty="0"/>
              <a:t>クラス数</a:t>
            </a:r>
            <a:r>
              <a:rPr lang="en-US" altLang="ja-JP" dirty="0"/>
              <a:t>: 3,688</a:t>
            </a:r>
          </a:p>
          <a:p>
            <a:pPr marL="0" indent="0">
              <a:buNone/>
            </a:pP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4127E8B-AB2E-4273-83F4-E88C8F584683}"/>
              </a:ext>
            </a:extLst>
          </p:cNvPr>
          <p:cNvSpPr>
            <a:spLocks noGrp="1"/>
          </p:cNvSpPr>
          <p:nvPr>
            <p:ph type="sldNum" sz="quarter" idx="12"/>
          </p:nvPr>
        </p:nvSpPr>
        <p:spPr/>
        <p:txBody>
          <a:bodyPr/>
          <a:lstStyle/>
          <a:p>
            <a:fld id="{E205D82C-95A1-431E-8E38-AA614A14CDCF}" type="slidenum">
              <a:rPr kumimoji="1" lang="ja-JP" altLang="en-US" smtClean="0"/>
              <a:t>27</a:t>
            </a:fld>
            <a:endParaRPr kumimoji="1" lang="ja-JP" altLang="en-US"/>
          </a:p>
        </p:txBody>
      </p:sp>
      <p:sp>
        <p:nvSpPr>
          <p:cNvPr id="5" name="正方形/長方形 4">
            <a:extLst>
              <a:ext uri="{FF2B5EF4-FFF2-40B4-BE49-F238E27FC236}">
                <a16:creationId xmlns:a16="http://schemas.microsoft.com/office/drawing/2014/main" id="{02F5C19B-6A02-44DF-B71D-4AB1FA69C52B}"/>
              </a:ext>
            </a:extLst>
          </p:cNvPr>
          <p:cNvSpPr/>
          <p:nvPr/>
        </p:nvSpPr>
        <p:spPr>
          <a:xfrm>
            <a:off x="662682" y="4177459"/>
            <a:ext cx="7510409" cy="2308324"/>
          </a:xfrm>
          <a:prstGeom prst="rect">
            <a:avLst/>
          </a:prstGeom>
        </p:spPr>
        <p:txBody>
          <a:bodyPr wrap="square">
            <a:spAutoFit/>
          </a:bodyPr>
          <a:lstStyle/>
          <a:p>
            <a:r>
              <a:rPr lang="ja-JP" altLang="en-US" dirty="0">
                <a:latin typeface="Times New Roman" panose="02020603050405020304" pitchFamily="18" charset="0"/>
                <a:cs typeface="Times New Roman" panose="02020603050405020304" pitchFamily="18" charset="0"/>
              </a:rPr>
              <a:t>ADE20K データセットの URL: http://groups.csail.mit.edu/vision/datasets/ADE20K/</a:t>
            </a:r>
          </a:p>
          <a:p>
            <a:endParaRPr lang="ja-JP" altLang="en-US"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文献</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Bolei Zhou, Hang Zhao, Xavier Puig, Sanja Fidler, Adela Barriuso, Antonio Torralba,</a:t>
            </a:r>
          </a:p>
          <a:p>
            <a:r>
              <a:rPr lang="ja-JP" altLang="en-US" dirty="0">
                <a:latin typeface="Times New Roman" panose="02020603050405020304" pitchFamily="18" charset="0"/>
                <a:cs typeface="Times New Roman" panose="02020603050405020304" pitchFamily="18" charset="0"/>
              </a:rPr>
              <a:t>Scene Parsing Through ADE20K Dataset,</a:t>
            </a:r>
          </a:p>
          <a:p>
            <a:r>
              <a:rPr lang="ja-JP" altLang="en-US" dirty="0">
                <a:latin typeface="Times New Roman" panose="02020603050405020304" pitchFamily="18" charset="0"/>
                <a:cs typeface="Times New Roman" panose="02020603050405020304" pitchFamily="18" charset="0"/>
              </a:rPr>
              <a:t>CVPR 2017, also CoRR, abs/1608.05442, 2017.</a:t>
            </a:r>
          </a:p>
        </p:txBody>
      </p:sp>
    </p:spTree>
    <p:extLst>
      <p:ext uri="{BB962C8B-B14F-4D97-AF65-F5344CB8AC3E}">
        <p14:creationId xmlns:p14="http://schemas.microsoft.com/office/powerpoint/2010/main" val="1355505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8C4F4-8531-48F9-95C9-C07FCB9FB381}"/>
              </a:ext>
            </a:extLst>
          </p:cNvPr>
          <p:cNvSpPr>
            <a:spLocks noGrp="1"/>
          </p:cNvSpPr>
          <p:nvPr>
            <p:ph type="title"/>
          </p:nvPr>
        </p:nvSpPr>
        <p:spPr/>
        <p:txBody>
          <a:bodyPr>
            <a:normAutofit fontScale="90000"/>
          </a:bodyPr>
          <a:lstStyle/>
          <a:p>
            <a:r>
              <a:rPr kumimoji="1" lang="en-US" altLang="ja-JP" dirty="0" err="1"/>
              <a:t>CityScapes</a:t>
            </a:r>
            <a:endParaRPr kumimoji="1" lang="ja-JP" altLang="en-US" dirty="0"/>
          </a:p>
        </p:txBody>
      </p:sp>
      <p:sp>
        <p:nvSpPr>
          <p:cNvPr id="3" name="コンテンツ プレースホルダー 2">
            <a:extLst>
              <a:ext uri="{FF2B5EF4-FFF2-40B4-BE49-F238E27FC236}">
                <a16:creationId xmlns:a16="http://schemas.microsoft.com/office/drawing/2014/main" id="{E2766DD4-0109-4803-AB5C-28FBC433F8EC}"/>
              </a:ext>
            </a:extLst>
          </p:cNvPr>
          <p:cNvSpPr>
            <a:spLocks noGrp="1"/>
          </p:cNvSpPr>
          <p:nvPr>
            <p:ph idx="1"/>
          </p:nvPr>
        </p:nvSpPr>
        <p:spPr>
          <a:xfrm>
            <a:off x="321845" y="846253"/>
            <a:ext cx="8461208" cy="3129846"/>
          </a:xfrm>
        </p:spPr>
        <p:txBody>
          <a:bodyPr>
            <a:normAutofit lnSpcReduction="10000"/>
          </a:bodyPr>
          <a:lstStyle/>
          <a:p>
            <a:r>
              <a:rPr lang="ja-JP" altLang="en-US" dirty="0"/>
              <a:t>アノテーション済みの画像データ</a:t>
            </a:r>
            <a:endParaRPr lang="en-US" altLang="ja-JP" dirty="0"/>
          </a:p>
          <a:p>
            <a:r>
              <a:rPr lang="en-US" altLang="ja-JP" dirty="0"/>
              <a:t>50</a:t>
            </a:r>
            <a:r>
              <a:rPr lang="ja-JP" altLang="en-US" dirty="0"/>
              <a:t>都市の数ヶ月間（春，夏，秋）の日中，良好な</a:t>
            </a:r>
            <a:r>
              <a:rPr lang="en-US" altLang="ja-JP" dirty="0"/>
              <a:t>/</a:t>
            </a:r>
            <a:r>
              <a:rPr lang="ja-JP" altLang="en-US" dirty="0"/>
              <a:t>中程度の天候のもとで撮影，計測</a:t>
            </a:r>
            <a:endParaRPr lang="en-US" altLang="ja-JP" dirty="0"/>
          </a:p>
          <a:p>
            <a:r>
              <a:rPr lang="ja-JP" altLang="en-US" dirty="0"/>
              <a:t>画像数</a:t>
            </a:r>
            <a:r>
              <a:rPr kumimoji="1" lang="ja-JP" altLang="en-US" dirty="0"/>
              <a:t>： </a:t>
            </a:r>
            <a:r>
              <a:rPr kumimoji="1" lang="en-US" altLang="ja-JP" dirty="0"/>
              <a:t>24,998</a:t>
            </a:r>
          </a:p>
          <a:p>
            <a:r>
              <a:rPr lang="ja-JP" altLang="en-US" dirty="0"/>
              <a:t>クラス数</a:t>
            </a:r>
            <a:r>
              <a:rPr lang="en-US" altLang="ja-JP" dirty="0"/>
              <a:t>: 30</a:t>
            </a:r>
          </a:p>
          <a:p>
            <a:pPr marL="0" indent="0">
              <a:buNone/>
            </a:pPr>
            <a:r>
              <a:rPr lang="en-US" altLang="ja-JP" sz="1400" dirty="0"/>
              <a:t>road, sidewalk, parking, rail track, person, rider, car, truck, bus, on rails, motorcycle, bicycle, caravan, trailer, building, wall, fence, guard rail, bridge, tunnel, pole, pole group, traffic sign, traffic light, vegetation, terrain, sky, ground, dynamic, static</a:t>
            </a:r>
          </a:p>
          <a:p>
            <a:pPr marL="0" indent="0">
              <a:buNone/>
            </a:pPr>
            <a:endParaRPr lang="en-US" altLang="ja-JP" dirty="0"/>
          </a:p>
          <a:p>
            <a:pPr marL="0" indent="0">
              <a:buNone/>
            </a:pP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4127E8B-AB2E-4273-83F4-E88C8F584683}"/>
              </a:ext>
            </a:extLst>
          </p:cNvPr>
          <p:cNvSpPr>
            <a:spLocks noGrp="1"/>
          </p:cNvSpPr>
          <p:nvPr>
            <p:ph type="sldNum" sz="quarter" idx="12"/>
          </p:nvPr>
        </p:nvSpPr>
        <p:spPr/>
        <p:txBody>
          <a:bodyPr/>
          <a:lstStyle/>
          <a:p>
            <a:fld id="{E205D82C-95A1-431E-8E38-AA614A14CDCF}" type="slidenum">
              <a:rPr kumimoji="1" lang="ja-JP" altLang="en-US" smtClean="0"/>
              <a:t>28</a:t>
            </a:fld>
            <a:endParaRPr kumimoji="1" lang="ja-JP" altLang="en-US"/>
          </a:p>
        </p:txBody>
      </p:sp>
      <p:sp>
        <p:nvSpPr>
          <p:cNvPr id="5" name="正方形/長方形 4">
            <a:extLst>
              <a:ext uri="{FF2B5EF4-FFF2-40B4-BE49-F238E27FC236}">
                <a16:creationId xmlns:a16="http://schemas.microsoft.com/office/drawing/2014/main" id="{02F5C19B-6A02-44DF-B71D-4AB1FA69C52B}"/>
              </a:ext>
            </a:extLst>
          </p:cNvPr>
          <p:cNvSpPr/>
          <p:nvPr/>
        </p:nvSpPr>
        <p:spPr>
          <a:xfrm>
            <a:off x="698641" y="4434313"/>
            <a:ext cx="7510409" cy="2585323"/>
          </a:xfrm>
          <a:prstGeom prst="rect">
            <a:avLst/>
          </a:prstGeom>
        </p:spPr>
        <p:txBody>
          <a:bodyPr wrap="square">
            <a:spAutoFit/>
          </a:bodyPr>
          <a:lstStyle/>
          <a:p>
            <a:r>
              <a:rPr lang="en-US" altLang="ja-JP" dirty="0" err="1">
                <a:latin typeface="Times New Roman" panose="02020603050405020304" pitchFamily="18" charset="0"/>
                <a:cs typeface="Times New Roman" panose="02020603050405020304" pitchFamily="18" charset="0"/>
              </a:rPr>
              <a:t>CityScapes</a:t>
            </a:r>
            <a:r>
              <a:rPr lang="ja-JP" altLang="en-US" dirty="0">
                <a:latin typeface="Times New Roman" panose="02020603050405020304" pitchFamily="18" charset="0"/>
                <a:cs typeface="Times New Roman" panose="02020603050405020304" pitchFamily="18" charset="0"/>
              </a:rPr>
              <a:t> データセットの URL:</a:t>
            </a:r>
            <a:endParaRPr lang="en-US" altLang="ja-JP"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https://</a:t>
            </a:r>
            <a:r>
              <a:rPr lang="en-US" altLang="ja-JP" dirty="0" err="1">
                <a:latin typeface="Times New Roman" panose="02020603050405020304" pitchFamily="18" charset="0"/>
                <a:cs typeface="Times New Roman" panose="02020603050405020304" pitchFamily="18" charset="0"/>
              </a:rPr>
              <a:t>www.cityscapes-dataset.com</a:t>
            </a:r>
            <a:r>
              <a:rPr lang="en-US" altLang="ja-JP"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文献</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Marius </a:t>
            </a:r>
            <a:r>
              <a:rPr lang="en-US" altLang="ja-JP" dirty="0" err="1">
                <a:latin typeface="Times New Roman" panose="02020603050405020304" pitchFamily="18" charset="0"/>
                <a:cs typeface="Times New Roman" panose="02020603050405020304" pitchFamily="18" charset="0"/>
              </a:rPr>
              <a:t>Cordts</a:t>
            </a:r>
            <a:r>
              <a:rPr lang="en-US" altLang="ja-JP" dirty="0">
                <a:latin typeface="Times New Roman" panose="02020603050405020304" pitchFamily="18" charset="0"/>
                <a:cs typeface="Times New Roman" panose="02020603050405020304" pitchFamily="18" charset="0"/>
              </a:rPr>
              <a:t>, Mohamed </a:t>
            </a:r>
            <a:r>
              <a:rPr lang="en-US" altLang="ja-JP" dirty="0" err="1">
                <a:latin typeface="Times New Roman" panose="02020603050405020304" pitchFamily="18" charset="0"/>
                <a:cs typeface="Times New Roman" panose="02020603050405020304" pitchFamily="18" charset="0"/>
              </a:rPr>
              <a:t>Omran</a:t>
            </a:r>
            <a:r>
              <a:rPr lang="en-US" altLang="ja-JP" dirty="0">
                <a:latin typeface="Times New Roman" panose="02020603050405020304" pitchFamily="18" charset="0"/>
                <a:cs typeface="Times New Roman" panose="02020603050405020304" pitchFamily="18" charset="0"/>
              </a:rPr>
              <a:t>, Sebastian Ramos, Timo </a:t>
            </a:r>
            <a:r>
              <a:rPr lang="en-US" altLang="ja-JP" dirty="0" err="1">
                <a:latin typeface="Times New Roman" panose="02020603050405020304" pitchFamily="18" charset="0"/>
                <a:cs typeface="Times New Roman" panose="02020603050405020304" pitchFamily="18" charset="0"/>
              </a:rPr>
              <a:t>Rehfeld</a:t>
            </a:r>
            <a:r>
              <a:rPr lang="en-US" altLang="ja-JP" dirty="0">
                <a:latin typeface="Times New Roman" panose="02020603050405020304" pitchFamily="18" charset="0"/>
                <a:cs typeface="Times New Roman" panose="02020603050405020304" pitchFamily="18" charset="0"/>
              </a:rPr>
              <a:t>, Markus </a:t>
            </a:r>
            <a:r>
              <a:rPr lang="en-US" altLang="ja-JP" dirty="0" err="1">
                <a:latin typeface="Times New Roman" panose="02020603050405020304" pitchFamily="18" charset="0"/>
                <a:cs typeface="Times New Roman" panose="02020603050405020304" pitchFamily="18" charset="0"/>
              </a:rPr>
              <a:t>Enzweiler</a:t>
            </a:r>
            <a:r>
              <a:rPr lang="en-US" altLang="ja-JP" dirty="0">
                <a:latin typeface="Times New Roman" panose="02020603050405020304" pitchFamily="18" charset="0"/>
                <a:cs typeface="Times New Roman" panose="02020603050405020304" pitchFamily="18" charset="0"/>
              </a:rPr>
              <a:t>, Rodrigo </a:t>
            </a:r>
            <a:r>
              <a:rPr lang="en-US" altLang="ja-JP" dirty="0" err="1">
                <a:latin typeface="Times New Roman" panose="02020603050405020304" pitchFamily="18" charset="0"/>
                <a:cs typeface="Times New Roman" panose="02020603050405020304" pitchFamily="18" charset="0"/>
              </a:rPr>
              <a:t>Benenson</a:t>
            </a:r>
            <a:r>
              <a:rPr lang="en-US" altLang="ja-JP" dirty="0">
                <a:latin typeface="Times New Roman" panose="02020603050405020304" pitchFamily="18" charset="0"/>
                <a:cs typeface="Times New Roman" panose="02020603050405020304" pitchFamily="18" charset="0"/>
              </a:rPr>
              <a:t>, Uwe Frank\</a:t>
            </a:r>
          </a:p>
          <a:p>
            <a:r>
              <a:rPr lang="en-US" altLang="ja-JP" dirty="0">
                <a:latin typeface="Times New Roman" panose="02020603050405020304" pitchFamily="18" charset="0"/>
                <a:cs typeface="Times New Roman" panose="02020603050405020304" pitchFamily="18" charset="0"/>
              </a:rPr>
              <a:t>e, Stefan Roth, </a:t>
            </a:r>
            <a:r>
              <a:rPr lang="en-US" altLang="ja-JP" dirty="0" err="1">
                <a:latin typeface="Times New Roman" panose="02020603050405020304" pitchFamily="18" charset="0"/>
                <a:cs typeface="Times New Roman" panose="02020603050405020304" pitchFamily="18" charset="0"/>
              </a:rPr>
              <a:t>Bernt</a:t>
            </a:r>
            <a:r>
              <a:rPr lang="en-US" altLang="ja-JP" dirty="0">
                <a:latin typeface="Times New Roman" panose="02020603050405020304" pitchFamily="18" charset="0"/>
                <a:cs typeface="Times New Roman" panose="02020603050405020304" pitchFamily="18" charset="0"/>
              </a:rPr>
              <a:t> Schiele</a:t>
            </a:r>
            <a:r>
              <a:rPr lang="ja-JP" altLang="en-US" dirty="0" err="1">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The Cityscapes Dataset for Semantic Urban Scene Understanding,</a:t>
            </a:r>
          </a:p>
          <a:p>
            <a:r>
              <a:rPr lang="en-US" altLang="ja-JP" dirty="0" err="1">
                <a:latin typeface="Times New Roman" panose="02020603050405020304" pitchFamily="18" charset="0"/>
                <a:cs typeface="Times New Roman" panose="02020603050405020304" pitchFamily="18" charset="0"/>
              </a:rPr>
              <a:t>CVPR</a:t>
            </a:r>
            <a:r>
              <a:rPr lang="en-US" altLang="ja-JP" dirty="0">
                <a:latin typeface="Times New Roman" panose="02020603050405020304" pitchFamily="18" charset="0"/>
                <a:cs typeface="Times New Roman" panose="02020603050405020304" pitchFamily="18" charset="0"/>
              </a:rPr>
              <a:t> 2016, also </a:t>
            </a:r>
            <a:r>
              <a:rPr lang="en-US" altLang="ja-JP" dirty="0" err="1">
                <a:latin typeface="Times New Roman" panose="02020603050405020304" pitchFamily="18" charset="0"/>
                <a:cs typeface="Times New Roman" panose="02020603050405020304" pitchFamily="18" charset="0"/>
              </a:rPr>
              <a:t>CoRR</a:t>
            </a:r>
            <a:r>
              <a:rPr lang="en-US" altLang="ja-JP" dirty="0">
                <a:latin typeface="Times New Roman" panose="02020603050405020304" pitchFamily="18" charset="0"/>
                <a:cs typeface="Times New Roman" panose="02020603050405020304" pitchFamily="18" charset="0"/>
              </a:rPr>
              <a:t>, abs/1604.01685, 2016.</a:t>
            </a:r>
          </a:p>
          <a:p>
            <a:endParaRPr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731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8C4F4-8531-48F9-95C9-C07FCB9FB381}"/>
              </a:ext>
            </a:extLst>
          </p:cNvPr>
          <p:cNvSpPr>
            <a:spLocks noGrp="1"/>
          </p:cNvSpPr>
          <p:nvPr>
            <p:ph type="title"/>
          </p:nvPr>
        </p:nvSpPr>
        <p:spPr/>
        <p:txBody>
          <a:bodyPr>
            <a:normAutofit fontScale="90000"/>
          </a:bodyPr>
          <a:lstStyle/>
          <a:p>
            <a:r>
              <a:rPr lang="en-US" altLang="ja-JP" dirty="0"/>
              <a:t>COCO</a:t>
            </a:r>
            <a:endParaRPr kumimoji="1" lang="ja-JP" altLang="en-US" dirty="0"/>
          </a:p>
        </p:txBody>
      </p:sp>
      <p:sp>
        <p:nvSpPr>
          <p:cNvPr id="3" name="コンテンツ プレースホルダー 2">
            <a:extLst>
              <a:ext uri="{FF2B5EF4-FFF2-40B4-BE49-F238E27FC236}">
                <a16:creationId xmlns:a16="http://schemas.microsoft.com/office/drawing/2014/main" id="{E2766DD4-0109-4803-AB5C-28FBC433F8EC}"/>
              </a:ext>
            </a:extLst>
          </p:cNvPr>
          <p:cNvSpPr>
            <a:spLocks noGrp="1"/>
          </p:cNvSpPr>
          <p:nvPr>
            <p:ph idx="1"/>
          </p:nvPr>
        </p:nvSpPr>
        <p:spPr>
          <a:xfrm>
            <a:off x="321845" y="846253"/>
            <a:ext cx="8461208" cy="3129846"/>
          </a:xfrm>
        </p:spPr>
        <p:txBody>
          <a:bodyPr/>
          <a:lstStyle/>
          <a:p>
            <a:r>
              <a:rPr lang="ja-JP" altLang="en-US" dirty="0"/>
              <a:t>画像データ，人体のランドマーク，人体姿勢のデータ</a:t>
            </a:r>
            <a:endParaRPr lang="en-US" altLang="ja-JP" dirty="0"/>
          </a:p>
          <a:p>
            <a:r>
              <a:rPr lang="ja-JP" altLang="en-US" dirty="0"/>
              <a:t>ラベル付け済みの</a:t>
            </a:r>
            <a:r>
              <a:rPr kumimoji="1" lang="ja-JP" altLang="en-US" dirty="0"/>
              <a:t>画像数： </a:t>
            </a:r>
            <a:r>
              <a:rPr kumimoji="1" lang="en-US" altLang="ja-JP" dirty="0"/>
              <a:t>200,000</a:t>
            </a:r>
            <a:r>
              <a:rPr kumimoji="1" lang="ja-JP" altLang="en-US" dirty="0"/>
              <a:t>以上</a:t>
            </a:r>
            <a:endParaRPr kumimoji="1" lang="en-US" altLang="ja-JP" dirty="0"/>
          </a:p>
          <a:p>
            <a:r>
              <a:rPr lang="ja-JP" altLang="en-US" dirty="0"/>
              <a:t>オブジェクトのクラス数</a:t>
            </a:r>
            <a:r>
              <a:rPr lang="en-US" altLang="ja-JP" dirty="0"/>
              <a:t>: 80</a:t>
            </a:r>
          </a:p>
          <a:p>
            <a:r>
              <a:rPr lang="ja-JP" altLang="en-US" dirty="0"/>
              <a:t>ランドマーク：左目、鼻、右腰、右足首などの </a:t>
            </a:r>
            <a:r>
              <a:rPr lang="en-US" altLang="ja-JP" dirty="0"/>
              <a:t>17</a:t>
            </a:r>
            <a:r>
              <a:rPr lang="ja-JP" altLang="en-US" dirty="0"/>
              <a:t>のキーポイント</a:t>
            </a:r>
            <a:endParaRPr lang="en-US" altLang="ja-JP" dirty="0"/>
          </a:p>
          <a:p>
            <a:pPr marL="0" indent="0">
              <a:buNone/>
            </a:pP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4127E8B-AB2E-4273-83F4-E88C8F584683}"/>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sp>
        <p:nvSpPr>
          <p:cNvPr id="5" name="正方形/長方形 4">
            <a:extLst>
              <a:ext uri="{FF2B5EF4-FFF2-40B4-BE49-F238E27FC236}">
                <a16:creationId xmlns:a16="http://schemas.microsoft.com/office/drawing/2014/main" id="{02F5C19B-6A02-44DF-B71D-4AB1FA69C52B}"/>
              </a:ext>
            </a:extLst>
          </p:cNvPr>
          <p:cNvSpPr/>
          <p:nvPr/>
        </p:nvSpPr>
        <p:spPr>
          <a:xfrm>
            <a:off x="662682" y="4177459"/>
            <a:ext cx="7510409" cy="2585323"/>
          </a:xfrm>
          <a:prstGeom prst="rect">
            <a:avLst/>
          </a:prstGeom>
        </p:spPr>
        <p:txBody>
          <a:bodyPr wrap="square">
            <a:spAutoFit/>
          </a:bodyPr>
          <a:lstStyle/>
          <a:p>
            <a:r>
              <a:rPr lang="en-US" altLang="ja-JP" dirty="0">
                <a:latin typeface="Times New Roman" panose="02020603050405020304" pitchFamily="18" charset="0"/>
                <a:cs typeface="Times New Roman" panose="02020603050405020304" pitchFamily="18" charset="0"/>
              </a:rPr>
              <a:t>COCO </a:t>
            </a:r>
            <a:r>
              <a:rPr lang="ja-JP" altLang="en-US" dirty="0">
                <a:latin typeface="Times New Roman" panose="02020603050405020304" pitchFamily="18" charset="0"/>
                <a:cs typeface="Times New Roman" panose="02020603050405020304" pitchFamily="18" charset="0"/>
              </a:rPr>
              <a:t>データセットの</a:t>
            </a:r>
            <a:r>
              <a:rPr lang="en-US" altLang="ja-JP" dirty="0">
                <a:latin typeface="Times New Roman" panose="02020603050405020304" pitchFamily="18" charset="0"/>
                <a:cs typeface="Times New Roman" panose="02020603050405020304" pitchFamily="18" charset="0"/>
              </a:rPr>
              <a:t>URL: https://</a:t>
            </a:r>
            <a:r>
              <a:rPr lang="en-US" altLang="ja-JP" dirty="0" err="1">
                <a:latin typeface="Times New Roman" panose="02020603050405020304" pitchFamily="18" charset="0"/>
                <a:cs typeface="Times New Roman" panose="02020603050405020304" pitchFamily="18" charset="0"/>
              </a:rPr>
              <a:t>cocodataset.org</a:t>
            </a:r>
            <a:r>
              <a:rPr lang="en-US" altLang="ja-JP"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文献</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Tsung-Yi Lin, Michael Maire, Serge </a:t>
            </a:r>
            <a:r>
              <a:rPr lang="en-US" altLang="ja-JP" dirty="0" err="1">
                <a:latin typeface="Times New Roman" panose="02020603050405020304" pitchFamily="18" charset="0"/>
                <a:cs typeface="Times New Roman" panose="02020603050405020304" pitchFamily="18" charset="0"/>
              </a:rPr>
              <a:t>Belongie</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Lubomir</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Bourdev</a:t>
            </a:r>
            <a:r>
              <a:rPr lang="en-US" altLang="ja-JP" dirty="0">
                <a:latin typeface="Times New Roman" panose="02020603050405020304" pitchFamily="18" charset="0"/>
                <a:cs typeface="Times New Roman" panose="02020603050405020304" pitchFamily="18" charset="0"/>
              </a:rPr>
              <a:t>, Ross </a:t>
            </a:r>
            <a:r>
              <a:rPr lang="en-US" altLang="ja-JP" dirty="0" err="1">
                <a:latin typeface="Times New Roman" panose="02020603050405020304" pitchFamily="18" charset="0"/>
                <a:cs typeface="Times New Roman" panose="02020603050405020304" pitchFamily="18" charset="0"/>
              </a:rPr>
              <a:t>Girshick</a:t>
            </a:r>
            <a:r>
              <a:rPr lang="en-US" altLang="ja-JP" dirty="0">
                <a:latin typeface="Times New Roman" panose="02020603050405020304" pitchFamily="18" charset="0"/>
                <a:cs typeface="Times New Roman" panose="02020603050405020304" pitchFamily="18" charset="0"/>
              </a:rPr>
              <a:t>, James Hays, Pietro </a:t>
            </a:r>
            <a:r>
              <a:rPr lang="en-US" altLang="ja-JP" dirty="0" err="1">
                <a:latin typeface="Times New Roman" panose="02020603050405020304" pitchFamily="18" charset="0"/>
                <a:cs typeface="Times New Roman" panose="02020603050405020304" pitchFamily="18" charset="0"/>
              </a:rPr>
              <a:t>Perona</a:t>
            </a:r>
            <a:r>
              <a:rPr lang="en-US" altLang="ja-JP" dirty="0">
                <a:latin typeface="Times New Roman" panose="02020603050405020304" pitchFamily="18" charset="0"/>
                <a:cs typeface="Times New Roman" panose="02020603050405020304" pitchFamily="18" charset="0"/>
              </a:rPr>
              <a:t>, Deva Ramanan, C. Lawrence </a:t>
            </a:r>
            <a:r>
              <a:rPr lang="en-US" altLang="ja-JP" dirty="0" err="1">
                <a:latin typeface="Times New Roman" panose="02020603050405020304" pitchFamily="18" charset="0"/>
                <a:cs typeface="Times New Roman" panose="02020603050405020304" pitchFamily="18" charset="0"/>
              </a:rPr>
              <a:t>Zitnick</a:t>
            </a:r>
            <a:r>
              <a:rPr lang="en-US" altLang="ja-JP" dirty="0">
                <a:latin typeface="Times New Roman" panose="02020603050405020304" pitchFamily="18" charset="0"/>
                <a:cs typeface="Times New Roman" panose="02020603050405020304" pitchFamily="18" charset="0"/>
              </a:rPr>
              <a:t>, Piotr </a:t>
            </a:r>
            <a:r>
              <a:rPr lang="en-US" altLang="ja-JP" dirty="0" err="1">
                <a:latin typeface="Times New Roman" panose="02020603050405020304" pitchFamily="18" charset="0"/>
                <a:cs typeface="Times New Roman" panose="02020603050405020304" pitchFamily="18" charset="0"/>
              </a:rPr>
              <a:t>Dollr</a:t>
            </a:r>
            <a:r>
              <a:rPr lang="en-US" altLang="ja-JP" dirty="0">
                <a:latin typeface="Times New Roman" panose="02020603050405020304" pitchFamily="18" charset="0"/>
                <a:cs typeface="Times New Roman" panose="02020603050405020304" pitchFamily="18" charset="0"/>
              </a:rPr>
              <a:t>,</a:t>
            </a:r>
          </a:p>
          <a:p>
            <a:r>
              <a:rPr lang="en-US" altLang="ja-JP" dirty="0">
                <a:latin typeface="Times New Roman" panose="02020603050405020304" pitchFamily="18" charset="0"/>
                <a:cs typeface="Times New Roman" panose="02020603050405020304" pitchFamily="18" charset="0"/>
              </a:rPr>
              <a:t>Microsoft COCO: Common Objects in Context,</a:t>
            </a:r>
          </a:p>
          <a:p>
            <a:r>
              <a:rPr lang="en-US" altLang="ja-JP" dirty="0" err="1">
                <a:latin typeface="Times New Roman" panose="02020603050405020304" pitchFamily="18" charset="0"/>
                <a:cs typeface="Times New Roman" panose="02020603050405020304" pitchFamily="18" charset="0"/>
              </a:rPr>
              <a:t>CoRR</a:t>
            </a:r>
            <a:r>
              <a:rPr lang="en-US" altLang="ja-JP" dirty="0">
                <a:latin typeface="Times New Roman" panose="02020603050405020304" pitchFamily="18" charset="0"/>
                <a:cs typeface="Times New Roman" panose="02020603050405020304" pitchFamily="18" charset="0"/>
              </a:rPr>
              <a:t>, abs/1405.0312, 2014.</a:t>
            </a:r>
          </a:p>
          <a:p>
            <a:endParaRPr lang="en-US" altLang="ja-JP" dirty="0">
              <a:latin typeface="Times New Roman" panose="02020603050405020304" pitchFamily="18" charset="0"/>
              <a:cs typeface="Times New Roman" panose="02020603050405020304" pitchFamily="18" charset="0"/>
            </a:endParaRPr>
          </a:p>
          <a:p>
            <a:endParaRPr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08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37C88082-E4C7-436D-B940-BCC09C905501}"/>
              </a:ext>
            </a:extLst>
          </p:cNvPr>
          <p:cNvSpPr>
            <a:spLocks noGrp="1"/>
          </p:cNvSpPr>
          <p:nvPr>
            <p:ph type="ctrTitle"/>
          </p:nvPr>
        </p:nvSpPr>
        <p:spPr/>
        <p:txBody>
          <a:bodyPr>
            <a:normAutofit/>
          </a:bodyPr>
          <a:lstStyle/>
          <a:p>
            <a:pPr eaLnBrk="1" hangingPunct="1"/>
            <a:r>
              <a:rPr lang="en-US" altLang="ja-JP" dirty="0">
                <a:latin typeface="メイリオ" panose="020B0604030504040204" pitchFamily="50" charset="-128"/>
              </a:rPr>
              <a:t>12-1 </a:t>
            </a:r>
            <a:r>
              <a:rPr lang="ja-JP" altLang="en-US" dirty="0">
                <a:latin typeface="メイリオ" panose="020B0604030504040204" pitchFamily="50" charset="-128"/>
              </a:rPr>
              <a:t>生成</a:t>
            </a:r>
          </a:p>
        </p:txBody>
      </p:sp>
      <p:sp>
        <p:nvSpPr>
          <p:cNvPr id="2" name="スライド番号プレースホルダー 1">
            <a:extLst>
              <a:ext uri="{FF2B5EF4-FFF2-40B4-BE49-F238E27FC236}">
                <a16:creationId xmlns:a16="http://schemas.microsoft.com/office/drawing/2014/main" id="{6C55EA51-9070-4602-B0BA-B1839A37082B}"/>
              </a:ext>
            </a:extLst>
          </p:cNvPr>
          <p:cNvSpPr>
            <a:spLocks noGrp="1"/>
          </p:cNvSpPr>
          <p:nvPr>
            <p:ph type="sldNum" sz="quarter" idx="12"/>
          </p:nvPr>
        </p:nvSpPr>
        <p:spPr/>
        <p:txBody>
          <a:bodyPr/>
          <a:lstStyle/>
          <a:p>
            <a:fld id="{E205D82C-95A1-431E-8E38-AA614A14CDCF}" type="slidenum">
              <a:rPr kumimoji="1" lang="ja-JP" altLang="en-US" smtClean="0"/>
              <a:t>3</a:t>
            </a:fld>
            <a:endParaRPr kumimoji="1" lang="ja-JP" altLang="en-US"/>
          </a:p>
        </p:txBody>
      </p:sp>
      <p:sp>
        <p:nvSpPr>
          <p:cNvPr id="4" name="字幕 3">
            <a:extLst>
              <a:ext uri="{FF2B5EF4-FFF2-40B4-BE49-F238E27FC236}">
                <a16:creationId xmlns:a16="http://schemas.microsoft.com/office/drawing/2014/main" id="{9FFD449D-5B01-436C-BA35-7AF444F4204A}"/>
              </a:ext>
            </a:extLst>
          </p:cNvPr>
          <p:cNvSpPr>
            <a:spLocks noGrp="1"/>
          </p:cNvSpPr>
          <p:nvPr>
            <p:ph type="subTitle" idx="1"/>
          </p:nvPr>
        </p:nvSpPr>
        <p:spPr/>
        <p:txBody>
          <a:bodyPr/>
          <a:lstStyle/>
          <a:p>
            <a:endParaRPr lang="ja-JP" altLang="en-US" dirty="0"/>
          </a:p>
        </p:txBody>
      </p:sp>
    </p:spTree>
    <p:extLst>
      <p:ext uri="{BB962C8B-B14F-4D97-AF65-F5344CB8AC3E}">
        <p14:creationId xmlns:p14="http://schemas.microsoft.com/office/powerpoint/2010/main" val="2913507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2C8087-D2FE-4DE5-9259-A1C5E28B5823}"/>
              </a:ext>
            </a:extLst>
          </p:cNvPr>
          <p:cNvSpPr>
            <a:spLocks noGrp="1"/>
          </p:cNvSpPr>
          <p:nvPr>
            <p:ph idx="1"/>
          </p:nvPr>
        </p:nvSpPr>
        <p:spPr>
          <a:xfrm>
            <a:off x="321845" y="718457"/>
            <a:ext cx="8620626" cy="5460962"/>
          </a:xfrm>
        </p:spPr>
        <p:txBody>
          <a:bodyPr>
            <a:normAutofit/>
          </a:bodyPr>
          <a:lstStyle/>
          <a:p>
            <a:pPr marL="0" indent="0">
              <a:buNone/>
            </a:pPr>
            <a:r>
              <a:rPr lang="ja-JP" altLang="en-US" dirty="0"/>
              <a:t>① 次のページで公開されているページを利用</a:t>
            </a:r>
            <a:endParaRPr lang="en-US" altLang="ja-JP" dirty="0"/>
          </a:p>
          <a:p>
            <a:r>
              <a:rPr lang="en-US" altLang="ja-JP" dirty="0" err="1"/>
              <a:t>OneFormer</a:t>
            </a:r>
            <a:r>
              <a:rPr lang="en-US" altLang="ja-JP" dirty="0"/>
              <a:t> </a:t>
            </a:r>
            <a:r>
              <a:rPr lang="ja-JP" altLang="en-US" dirty="0"/>
              <a:t>のデモサイト</a:t>
            </a:r>
            <a:endParaRPr lang="en-US" altLang="ja-JP" dirty="0"/>
          </a:p>
          <a:p>
            <a:r>
              <a:rPr lang="en-US" altLang="ja-JP" dirty="0"/>
              <a:t>URL: </a:t>
            </a:r>
            <a:r>
              <a:rPr lang="en-US" altLang="ja-JP" b="1" dirty="0"/>
              <a:t>https://</a:t>
            </a:r>
            <a:r>
              <a:rPr lang="en-US" altLang="ja-JP" b="1" dirty="0" err="1"/>
              <a:t>huggingface.co</a:t>
            </a:r>
            <a:r>
              <a:rPr lang="en-US" altLang="ja-JP" b="1" dirty="0"/>
              <a:t>/spaces/</a:t>
            </a:r>
            <a:r>
              <a:rPr lang="en-US" altLang="ja-JP" b="1" dirty="0" err="1"/>
              <a:t>shi</a:t>
            </a:r>
            <a:r>
              <a:rPr lang="en-US" altLang="ja-JP" b="1" dirty="0"/>
              <a:t>-labs/</a:t>
            </a:r>
            <a:r>
              <a:rPr lang="en-US" altLang="ja-JP" b="1" dirty="0" err="1"/>
              <a:t>OneFormer</a:t>
            </a:r>
            <a:endParaRPr kumimoji="1" lang="en-US" altLang="ja-JP" dirty="0"/>
          </a:p>
          <a:p>
            <a:pPr marL="0" indent="0">
              <a:buNone/>
            </a:pPr>
            <a:r>
              <a:rPr lang="ja-JP" altLang="en-US" dirty="0"/>
              <a:t>② 画像は各自で準備</a:t>
            </a:r>
            <a:endParaRPr kumimoji="1" lang="en-US" altLang="ja-JP" dirty="0"/>
          </a:p>
          <a:p>
            <a:pPr marL="0" indent="0">
              <a:buNone/>
            </a:pPr>
            <a:r>
              <a:rPr lang="ja-JP" altLang="en-US" dirty="0"/>
              <a:t>③ このサイトで次を設定できる</a:t>
            </a:r>
            <a:endParaRPr lang="en-US" altLang="ja-JP" dirty="0"/>
          </a:p>
          <a:p>
            <a:pPr marL="0" indent="0">
              <a:buNone/>
            </a:pPr>
            <a:r>
              <a:rPr lang="en-US" altLang="ja-JP" dirty="0"/>
              <a:t>panoptic, instance, semantic</a:t>
            </a:r>
            <a:r>
              <a:rPr lang="ja-JP" altLang="en-US" dirty="0"/>
              <a:t>（</a:t>
            </a:r>
            <a:r>
              <a:rPr lang="en-US" altLang="ja-JP" dirty="0"/>
              <a:t>3</a:t>
            </a:r>
            <a:r>
              <a:rPr lang="ja-JP" altLang="en-US" dirty="0"/>
              <a:t>通り）</a:t>
            </a:r>
            <a:endParaRPr lang="en-US" altLang="ja-JP" dirty="0"/>
          </a:p>
          <a:p>
            <a:pPr marL="0" indent="0">
              <a:buNone/>
            </a:pPr>
            <a:r>
              <a:rPr kumimoji="1" lang="en-US" altLang="ja-JP" dirty="0"/>
              <a:t>COCO, Cityscapes, </a:t>
            </a:r>
            <a:r>
              <a:rPr kumimoji="1" lang="en-US" altLang="ja-JP" dirty="0" err="1"/>
              <a:t>ADK2</a:t>
            </a:r>
            <a:r>
              <a:rPr lang="en-US" altLang="ja-JP" dirty="0" err="1"/>
              <a:t>0K</a:t>
            </a:r>
            <a:r>
              <a:rPr lang="ja-JP" altLang="en-US" dirty="0"/>
              <a:t>（</a:t>
            </a:r>
            <a:r>
              <a:rPr lang="en-US" altLang="ja-JP" dirty="0"/>
              <a:t>3</a:t>
            </a:r>
            <a:r>
              <a:rPr lang="ja-JP" altLang="en-US" dirty="0"/>
              <a:t>通り）の組み合わせ</a:t>
            </a:r>
            <a:endParaRPr lang="en-US" altLang="ja-JP" dirty="0"/>
          </a:p>
          <a:p>
            <a:pPr marL="0" indent="0">
              <a:buNone/>
            </a:pPr>
            <a:r>
              <a:rPr kumimoji="1" lang="ja-JP" altLang="en-US" dirty="0"/>
              <a:t>計</a:t>
            </a:r>
            <a:r>
              <a:rPr kumimoji="1" lang="en-US" altLang="ja-JP" b="1" dirty="0"/>
              <a:t>9</a:t>
            </a:r>
            <a:r>
              <a:rPr kumimoji="1" lang="ja-JP" altLang="en-US" b="1" dirty="0"/>
              <a:t>通り</a:t>
            </a:r>
            <a:r>
              <a:rPr kumimoji="1" lang="ja-JP" altLang="en-US" dirty="0"/>
              <a:t>を試す</a:t>
            </a:r>
            <a:endParaRPr lang="en-US" altLang="ja-JP" dirty="0"/>
          </a:p>
          <a:p>
            <a:pPr marL="0" indent="0">
              <a:buNone/>
            </a:pPr>
            <a:r>
              <a:rPr lang="ja-JP" altLang="en-US" dirty="0"/>
              <a:t>④ </a:t>
            </a:r>
            <a:r>
              <a:rPr lang="en-US" altLang="ja-JP" dirty="0"/>
              <a:t>Backbone </a:t>
            </a:r>
            <a:r>
              <a:rPr lang="ja-JP" altLang="en-US" dirty="0"/>
              <a:t>のところは「</a:t>
            </a:r>
            <a:r>
              <a:rPr lang="en-US" altLang="ja-JP" dirty="0" err="1"/>
              <a:t>DiNAT</a:t>
            </a:r>
            <a:r>
              <a:rPr lang="en-US" altLang="ja-JP" dirty="0"/>
              <a:t>-L</a:t>
            </a:r>
            <a:r>
              <a:rPr lang="ja-JP" altLang="en-US" dirty="0"/>
              <a:t>」で実施</a:t>
            </a:r>
            <a:endParaRPr kumimoji="1" lang="ja-JP" altLang="en-US" dirty="0"/>
          </a:p>
        </p:txBody>
      </p:sp>
      <p:sp>
        <p:nvSpPr>
          <p:cNvPr id="4" name="スライド番号プレースホルダー 3">
            <a:extLst>
              <a:ext uri="{FF2B5EF4-FFF2-40B4-BE49-F238E27FC236}">
                <a16:creationId xmlns:a16="http://schemas.microsoft.com/office/drawing/2014/main" id="{F1D56C4A-3F48-4DE6-8563-93553C3725BE}"/>
              </a:ext>
            </a:extLst>
          </p:cNvPr>
          <p:cNvSpPr>
            <a:spLocks noGrp="1"/>
          </p:cNvSpPr>
          <p:nvPr>
            <p:ph type="sldNum" sz="quarter" idx="12"/>
          </p:nvPr>
        </p:nvSpPr>
        <p:spPr/>
        <p:txBody>
          <a:bodyPr/>
          <a:lstStyle/>
          <a:p>
            <a:fld id="{E205D82C-95A1-431E-8E38-AA614A14CDCF}" type="slidenum">
              <a:rPr kumimoji="1" lang="ja-JP" altLang="en-US" smtClean="0"/>
              <a:t>30</a:t>
            </a:fld>
            <a:endParaRPr kumimoji="1" lang="ja-JP" altLang="en-US"/>
          </a:p>
        </p:txBody>
      </p:sp>
    </p:spTree>
    <p:extLst>
      <p:ext uri="{BB962C8B-B14F-4D97-AF65-F5344CB8AC3E}">
        <p14:creationId xmlns:p14="http://schemas.microsoft.com/office/powerpoint/2010/main" val="1238270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37C88082-E4C7-436D-B940-BCC09C905501}"/>
              </a:ext>
            </a:extLst>
          </p:cNvPr>
          <p:cNvSpPr>
            <a:spLocks noGrp="1"/>
          </p:cNvSpPr>
          <p:nvPr>
            <p:ph type="ctrTitle"/>
          </p:nvPr>
        </p:nvSpPr>
        <p:spPr>
          <a:xfrm>
            <a:off x="200416" y="1122363"/>
            <a:ext cx="8616325" cy="2387600"/>
          </a:xfrm>
        </p:spPr>
        <p:txBody>
          <a:bodyPr>
            <a:normAutofit/>
          </a:bodyPr>
          <a:lstStyle/>
          <a:p>
            <a:pPr eaLnBrk="1" hangingPunct="1"/>
            <a:r>
              <a:rPr lang="en-US" altLang="ja-JP" dirty="0"/>
              <a:t>12-3. </a:t>
            </a:r>
            <a:r>
              <a:rPr lang="ja-JP" altLang="en-US" dirty="0"/>
              <a:t>顔情報処理</a:t>
            </a:r>
          </a:p>
        </p:txBody>
      </p:sp>
      <p:sp>
        <p:nvSpPr>
          <p:cNvPr id="2" name="スライド番号プレースホルダー 1">
            <a:extLst>
              <a:ext uri="{FF2B5EF4-FFF2-40B4-BE49-F238E27FC236}">
                <a16:creationId xmlns:a16="http://schemas.microsoft.com/office/drawing/2014/main" id="{6C55EA51-9070-4602-B0BA-B1839A37082B}"/>
              </a:ext>
            </a:extLst>
          </p:cNvPr>
          <p:cNvSpPr>
            <a:spLocks noGrp="1"/>
          </p:cNvSpPr>
          <p:nvPr>
            <p:ph type="sldNum" sz="quarter" idx="12"/>
          </p:nvPr>
        </p:nvSpPr>
        <p:spPr/>
        <p:txBody>
          <a:bodyPr/>
          <a:lstStyle/>
          <a:p>
            <a:fld id="{E205D82C-95A1-431E-8E38-AA614A14CDCF}" type="slidenum">
              <a:rPr kumimoji="1" lang="ja-JP" altLang="en-US" smtClean="0"/>
              <a:t>31</a:t>
            </a:fld>
            <a:endParaRPr kumimoji="1" lang="ja-JP" altLang="en-US"/>
          </a:p>
        </p:txBody>
      </p:sp>
      <p:sp>
        <p:nvSpPr>
          <p:cNvPr id="4" name="字幕 3">
            <a:extLst>
              <a:ext uri="{FF2B5EF4-FFF2-40B4-BE49-F238E27FC236}">
                <a16:creationId xmlns:a16="http://schemas.microsoft.com/office/drawing/2014/main" id="{9FFD449D-5B01-436C-BA35-7AF444F4204A}"/>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1901810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C45602-53E2-1AFE-D939-1BF20ACE2FE2}"/>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13BE3597-B416-6BFD-6364-D20BBB9EE456}"/>
              </a:ext>
            </a:extLst>
          </p:cNvPr>
          <p:cNvSpPr>
            <a:spLocks noGrp="1"/>
          </p:cNvSpPr>
          <p:nvPr>
            <p:ph idx="1"/>
          </p:nvPr>
        </p:nvSpPr>
        <p:spPr>
          <a:xfrm>
            <a:off x="321845" y="5390147"/>
            <a:ext cx="8461208" cy="789272"/>
          </a:xfrm>
        </p:spPr>
        <p:txBody>
          <a:bodyPr>
            <a:normAutofit/>
          </a:bodyPr>
          <a:lstStyle/>
          <a:p>
            <a:r>
              <a:rPr kumimoji="1" lang="ja-JP" altLang="en-US" b="1" dirty="0"/>
              <a:t>顔識別（本人の特定）</a:t>
            </a:r>
            <a:r>
              <a:rPr kumimoji="1" lang="ja-JP" altLang="en-US" dirty="0"/>
              <a:t>を行い，鍵代わりに使用</a:t>
            </a:r>
          </a:p>
        </p:txBody>
      </p:sp>
      <p:sp>
        <p:nvSpPr>
          <p:cNvPr id="4" name="スライド番号プレースホルダー 3">
            <a:extLst>
              <a:ext uri="{FF2B5EF4-FFF2-40B4-BE49-F238E27FC236}">
                <a16:creationId xmlns:a16="http://schemas.microsoft.com/office/drawing/2014/main" id="{1283943A-7E1A-3C57-AE85-A4F48A9ED9C7}"/>
              </a:ext>
            </a:extLst>
          </p:cNvPr>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pic>
        <p:nvPicPr>
          <p:cNvPr id="7" name="図 6">
            <a:extLst>
              <a:ext uri="{FF2B5EF4-FFF2-40B4-BE49-F238E27FC236}">
                <a16:creationId xmlns:a16="http://schemas.microsoft.com/office/drawing/2014/main" id="{8C4A87A4-1ED2-4AB6-9FAA-445AD9386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00" y="2071338"/>
            <a:ext cx="2331741" cy="2527632"/>
          </a:xfrm>
          <a:prstGeom prst="rect">
            <a:avLst/>
          </a:prstGeom>
        </p:spPr>
      </p:pic>
      <p:pic>
        <p:nvPicPr>
          <p:cNvPr id="9" name="図 8">
            <a:extLst>
              <a:ext uri="{FF2B5EF4-FFF2-40B4-BE49-F238E27FC236}">
                <a16:creationId xmlns:a16="http://schemas.microsoft.com/office/drawing/2014/main" id="{1EE4239C-CA29-4D28-ACBB-C7C2DE661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241" y="1279809"/>
            <a:ext cx="3810000" cy="3714750"/>
          </a:xfrm>
          <a:prstGeom prst="rect">
            <a:avLst/>
          </a:prstGeom>
        </p:spPr>
      </p:pic>
      <p:pic>
        <p:nvPicPr>
          <p:cNvPr id="13" name="図 12">
            <a:extLst>
              <a:ext uri="{FF2B5EF4-FFF2-40B4-BE49-F238E27FC236}">
                <a16:creationId xmlns:a16="http://schemas.microsoft.com/office/drawing/2014/main" id="{D779069A-1C7A-4554-BD98-FB77A8CB6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7241" y="1040481"/>
            <a:ext cx="1474269" cy="1474269"/>
          </a:xfrm>
          <a:prstGeom prst="rect">
            <a:avLst/>
          </a:prstGeom>
        </p:spPr>
      </p:pic>
    </p:spTree>
    <p:extLst>
      <p:ext uri="{BB962C8B-B14F-4D97-AF65-F5344CB8AC3E}">
        <p14:creationId xmlns:p14="http://schemas.microsoft.com/office/powerpoint/2010/main" val="2171791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EF12F5-50E8-4F58-A034-75819B6F369F}"/>
              </a:ext>
            </a:extLst>
          </p:cNvPr>
          <p:cNvSpPr>
            <a:spLocks noGrp="1"/>
          </p:cNvSpPr>
          <p:nvPr>
            <p:ph type="title"/>
          </p:nvPr>
        </p:nvSpPr>
        <p:spPr/>
        <p:txBody>
          <a:bodyPr>
            <a:normAutofit fontScale="90000"/>
          </a:bodyPr>
          <a:lstStyle/>
          <a:p>
            <a:r>
              <a:rPr kumimoji="1" lang="ja-JP" altLang="en-US" dirty="0"/>
              <a:t>群衆のカウント</a:t>
            </a:r>
          </a:p>
        </p:txBody>
      </p:sp>
      <p:sp>
        <p:nvSpPr>
          <p:cNvPr id="3" name="コンテンツ プレースホルダー 2">
            <a:extLst>
              <a:ext uri="{FF2B5EF4-FFF2-40B4-BE49-F238E27FC236}">
                <a16:creationId xmlns:a16="http://schemas.microsoft.com/office/drawing/2014/main" id="{95042416-413A-41EF-AE83-BD16F43E3542}"/>
              </a:ext>
            </a:extLst>
          </p:cNvPr>
          <p:cNvSpPr>
            <a:spLocks noGrp="1"/>
          </p:cNvSpPr>
          <p:nvPr>
            <p:ph idx="1"/>
          </p:nvPr>
        </p:nvSpPr>
        <p:spPr>
          <a:xfrm>
            <a:off x="321845" y="846253"/>
            <a:ext cx="8461208" cy="1033347"/>
          </a:xfrm>
        </p:spPr>
        <p:txBody>
          <a:bodyPr>
            <a:normAutofit/>
          </a:bodyPr>
          <a:lstStyle/>
          <a:p>
            <a:r>
              <a:rPr lang="ja-JP" altLang="en-US" sz="2400" dirty="0"/>
              <a:t>群衆のカウント（画像内の人数を数える）</a:t>
            </a:r>
            <a:endParaRPr lang="en-US" altLang="ja-JP" sz="2400" dirty="0"/>
          </a:p>
          <a:p>
            <a:r>
              <a:rPr lang="ja-JP" altLang="en-US" sz="2400" dirty="0"/>
              <a:t>監視等に役立つ． </a:t>
            </a:r>
            <a:endParaRPr kumimoji="1" lang="ja-JP" altLang="en-US" sz="2400" dirty="0"/>
          </a:p>
        </p:txBody>
      </p:sp>
      <p:sp>
        <p:nvSpPr>
          <p:cNvPr id="4" name="スライド番号プレースホルダー 3">
            <a:extLst>
              <a:ext uri="{FF2B5EF4-FFF2-40B4-BE49-F238E27FC236}">
                <a16:creationId xmlns:a16="http://schemas.microsoft.com/office/drawing/2014/main" id="{F5B6F1C1-F6FA-4F28-BA84-F710C945C3A4}"/>
              </a:ext>
            </a:extLst>
          </p:cNvPr>
          <p:cNvSpPr>
            <a:spLocks noGrp="1"/>
          </p:cNvSpPr>
          <p:nvPr>
            <p:ph type="sldNum" sz="quarter" idx="12"/>
          </p:nvPr>
        </p:nvSpPr>
        <p:spPr/>
        <p:txBody>
          <a:bodyPr/>
          <a:lstStyle/>
          <a:p>
            <a:fld id="{E205D82C-95A1-431E-8E38-AA614A14CDCF}" type="slidenum">
              <a:rPr kumimoji="1" lang="ja-JP" altLang="en-US" smtClean="0"/>
              <a:t>33</a:t>
            </a:fld>
            <a:endParaRPr kumimoji="1" lang="ja-JP" altLang="en-US"/>
          </a:p>
        </p:txBody>
      </p:sp>
      <p:pic>
        <p:nvPicPr>
          <p:cNvPr id="6" name="図 5">
            <a:extLst>
              <a:ext uri="{FF2B5EF4-FFF2-40B4-BE49-F238E27FC236}">
                <a16:creationId xmlns:a16="http://schemas.microsoft.com/office/drawing/2014/main" id="{5F232C46-F53A-B9C8-403A-BBD3F414A292}"/>
              </a:ext>
            </a:extLst>
          </p:cNvPr>
          <p:cNvPicPr>
            <a:picLocks noChangeAspect="1"/>
          </p:cNvPicPr>
          <p:nvPr/>
        </p:nvPicPr>
        <p:blipFill>
          <a:blip r:embed="rId2"/>
          <a:stretch>
            <a:fillRect/>
          </a:stretch>
        </p:blipFill>
        <p:spPr>
          <a:xfrm>
            <a:off x="244219" y="1879600"/>
            <a:ext cx="4192793" cy="2891708"/>
          </a:xfrm>
          <a:prstGeom prst="rect">
            <a:avLst/>
          </a:prstGeom>
        </p:spPr>
      </p:pic>
      <p:pic>
        <p:nvPicPr>
          <p:cNvPr id="7" name="図 6">
            <a:extLst>
              <a:ext uri="{FF2B5EF4-FFF2-40B4-BE49-F238E27FC236}">
                <a16:creationId xmlns:a16="http://schemas.microsoft.com/office/drawing/2014/main" id="{46B75337-1AAD-0DC1-01DA-48755A6928AB}"/>
              </a:ext>
            </a:extLst>
          </p:cNvPr>
          <p:cNvPicPr>
            <a:picLocks noChangeAspect="1"/>
          </p:cNvPicPr>
          <p:nvPr/>
        </p:nvPicPr>
        <p:blipFill>
          <a:blip r:embed="rId3"/>
          <a:stretch>
            <a:fillRect/>
          </a:stretch>
        </p:blipFill>
        <p:spPr>
          <a:xfrm>
            <a:off x="4637267" y="1879600"/>
            <a:ext cx="4192793" cy="2893721"/>
          </a:xfrm>
          <a:prstGeom prst="rect">
            <a:avLst/>
          </a:prstGeom>
        </p:spPr>
      </p:pic>
      <p:sp>
        <p:nvSpPr>
          <p:cNvPr id="8" name="テキスト ボックス 7">
            <a:extLst>
              <a:ext uri="{FF2B5EF4-FFF2-40B4-BE49-F238E27FC236}">
                <a16:creationId xmlns:a16="http://schemas.microsoft.com/office/drawing/2014/main" id="{45AB4161-DCE8-9C46-B6B9-DC09893A23C7}"/>
              </a:ext>
            </a:extLst>
          </p:cNvPr>
          <p:cNvSpPr txBox="1"/>
          <p:nvPr/>
        </p:nvSpPr>
        <p:spPr>
          <a:xfrm>
            <a:off x="1786617" y="4917657"/>
            <a:ext cx="1107996" cy="461665"/>
          </a:xfrm>
          <a:prstGeom prst="rect">
            <a:avLst/>
          </a:prstGeom>
          <a:noFill/>
        </p:spPr>
        <p:txBody>
          <a:bodyPr wrap="none" rtlCol="0">
            <a:spAutoFit/>
          </a:bodyPr>
          <a:lstStyle/>
          <a:p>
            <a:r>
              <a:rPr kumimoji="1" lang="ja-JP" altLang="en-US" sz="2400" dirty="0"/>
              <a:t>元画像</a:t>
            </a:r>
          </a:p>
        </p:txBody>
      </p:sp>
      <p:sp>
        <p:nvSpPr>
          <p:cNvPr id="9" name="テキスト ボックス 8">
            <a:extLst>
              <a:ext uri="{FF2B5EF4-FFF2-40B4-BE49-F238E27FC236}">
                <a16:creationId xmlns:a16="http://schemas.microsoft.com/office/drawing/2014/main" id="{1017D954-19A0-4217-AD3B-BD08AD2F7CF9}"/>
              </a:ext>
            </a:extLst>
          </p:cNvPr>
          <p:cNvSpPr txBox="1"/>
          <p:nvPr/>
        </p:nvSpPr>
        <p:spPr>
          <a:xfrm>
            <a:off x="4572000" y="4919282"/>
            <a:ext cx="4456413" cy="461665"/>
          </a:xfrm>
          <a:prstGeom prst="rect">
            <a:avLst/>
          </a:prstGeom>
          <a:noFill/>
        </p:spPr>
        <p:txBody>
          <a:bodyPr wrap="none" rtlCol="0">
            <a:spAutoFit/>
          </a:bodyPr>
          <a:lstStyle/>
          <a:p>
            <a:r>
              <a:rPr kumimoji="1" lang="en-US" altLang="ja-JP" sz="2400" dirty="0"/>
              <a:t>FIDTM </a:t>
            </a:r>
            <a:r>
              <a:rPr kumimoji="1" lang="ja-JP" altLang="en-US" sz="2400" dirty="0"/>
              <a:t>法による群衆のカウント</a:t>
            </a:r>
          </a:p>
        </p:txBody>
      </p:sp>
      <p:sp>
        <p:nvSpPr>
          <p:cNvPr id="10" name="テキスト ボックス 9">
            <a:extLst>
              <a:ext uri="{FF2B5EF4-FFF2-40B4-BE49-F238E27FC236}">
                <a16:creationId xmlns:a16="http://schemas.microsoft.com/office/drawing/2014/main" id="{D9CFBD03-8DC1-0624-74E9-DD640F85A023}"/>
              </a:ext>
            </a:extLst>
          </p:cNvPr>
          <p:cNvSpPr txBox="1"/>
          <p:nvPr/>
        </p:nvSpPr>
        <p:spPr>
          <a:xfrm>
            <a:off x="4637267" y="5410325"/>
            <a:ext cx="4031873" cy="1323439"/>
          </a:xfrm>
          <a:prstGeom prst="rect">
            <a:avLst/>
          </a:prstGeom>
          <a:noFill/>
        </p:spPr>
        <p:txBody>
          <a:bodyPr wrap="none" rtlCol="0">
            <a:spAutoFit/>
          </a:bodyPr>
          <a:lstStyle/>
          <a:p>
            <a:r>
              <a:rPr kumimoji="1" lang="en-US" altLang="ja-JP" sz="2000" dirty="0"/>
              <a:t>FIDTM </a:t>
            </a:r>
            <a:r>
              <a:rPr kumimoji="1" lang="ja-JP" altLang="en-US" sz="2000" dirty="0"/>
              <a:t>法（</a:t>
            </a:r>
            <a:r>
              <a:rPr kumimoji="1" lang="en-US" altLang="ja-JP" sz="2000" dirty="0"/>
              <a:t>2021</a:t>
            </a:r>
            <a:r>
              <a:rPr kumimoji="1" lang="ja-JP" altLang="en-US" sz="2000" dirty="0"/>
              <a:t>年発表）は，</a:t>
            </a:r>
            <a:endParaRPr kumimoji="1" lang="en-US" altLang="ja-JP" sz="2000" dirty="0"/>
          </a:p>
          <a:p>
            <a:r>
              <a:rPr kumimoji="1" lang="ja-JP" altLang="en-US" sz="2000" dirty="0"/>
              <a:t>それ以前の手法よりも，さまざま</a:t>
            </a:r>
            <a:endParaRPr kumimoji="1" lang="en-US" altLang="ja-JP" sz="2000" dirty="0"/>
          </a:p>
          <a:p>
            <a:r>
              <a:rPr kumimoji="1" lang="ja-JP" altLang="en-US" sz="2000" dirty="0"/>
              <a:t>な大きさの顔を精度よく検出</a:t>
            </a:r>
            <a:endParaRPr kumimoji="1" lang="en-US" altLang="ja-JP" sz="2000" dirty="0"/>
          </a:p>
          <a:p>
            <a:r>
              <a:rPr kumimoji="1" lang="ja-JP" altLang="en-US" sz="2000" dirty="0"/>
              <a:t>できるとされている</a:t>
            </a:r>
          </a:p>
        </p:txBody>
      </p:sp>
    </p:spTree>
    <p:extLst>
      <p:ext uri="{BB962C8B-B14F-4D97-AF65-F5344CB8AC3E}">
        <p14:creationId xmlns:p14="http://schemas.microsoft.com/office/powerpoint/2010/main" val="3286247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0435A2-296C-4231-A74C-5C1B5533B50B}"/>
              </a:ext>
            </a:extLst>
          </p:cNvPr>
          <p:cNvSpPr>
            <a:spLocks noGrp="1"/>
          </p:cNvSpPr>
          <p:nvPr>
            <p:ph type="title"/>
          </p:nvPr>
        </p:nvSpPr>
        <p:spPr/>
        <p:txBody>
          <a:bodyPr>
            <a:normAutofit fontScale="90000"/>
          </a:bodyPr>
          <a:lstStyle/>
          <a:p>
            <a:r>
              <a:rPr kumimoji="1" lang="ja-JP" altLang="en-US" dirty="0"/>
              <a:t>顔検出 </a:t>
            </a:r>
            <a:r>
              <a:rPr lang="en-US" altLang="ja-JP" dirty="0"/>
              <a:t>(face detection)</a:t>
            </a:r>
            <a:endParaRPr kumimoji="1" lang="ja-JP" altLang="en-US" dirty="0"/>
          </a:p>
        </p:txBody>
      </p:sp>
      <p:sp>
        <p:nvSpPr>
          <p:cNvPr id="3" name="コンテンツ プレースホルダー 2">
            <a:extLst>
              <a:ext uri="{FF2B5EF4-FFF2-40B4-BE49-F238E27FC236}">
                <a16:creationId xmlns:a16="http://schemas.microsoft.com/office/drawing/2014/main" id="{491C7C67-19F0-4061-B376-5FEF8B03DBCB}"/>
              </a:ext>
            </a:extLst>
          </p:cNvPr>
          <p:cNvSpPr>
            <a:spLocks noGrp="1"/>
          </p:cNvSpPr>
          <p:nvPr>
            <p:ph idx="1"/>
          </p:nvPr>
        </p:nvSpPr>
        <p:spPr>
          <a:xfrm>
            <a:off x="4489672" y="846253"/>
            <a:ext cx="4293381" cy="5333166"/>
          </a:xfrm>
        </p:spPr>
        <p:txBody>
          <a:bodyPr/>
          <a:lstStyle/>
          <a:p>
            <a:pPr marL="0" indent="0">
              <a:buNone/>
            </a:pPr>
            <a:r>
              <a:rPr kumimoji="1" lang="ja-JP" altLang="en-US" b="1" dirty="0">
                <a:solidFill>
                  <a:srgbClr val="C00000"/>
                </a:solidFill>
              </a:rPr>
              <a:t>顔検出</a:t>
            </a:r>
            <a:endParaRPr kumimoji="1" lang="en-US" altLang="ja-JP" b="1" dirty="0">
              <a:solidFill>
                <a:srgbClr val="C00000"/>
              </a:solidFill>
            </a:endParaRPr>
          </a:p>
          <a:p>
            <a:pPr marL="0" indent="0">
              <a:buNone/>
            </a:pPr>
            <a:r>
              <a:rPr kumimoji="1" lang="ja-JP" altLang="en-US" dirty="0"/>
              <a:t>写真やビデオの中から，顔を</a:t>
            </a:r>
            <a:r>
              <a:rPr lang="ja-JP" altLang="en-US" dirty="0"/>
              <a:t>検出</a:t>
            </a:r>
            <a:r>
              <a:rPr kumimoji="1" lang="ja-JP" altLang="en-US" dirty="0"/>
              <a:t>すること</a:t>
            </a:r>
            <a:endParaRPr kumimoji="1" lang="en-US" altLang="ja-JP" dirty="0"/>
          </a:p>
          <a:p>
            <a:pPr marL="0" indent="0">
              <a:buNone/>
            </a:pPr>
            <a:r>
              <a:rPr kumimoji="1" lang="ja-JP" altLang="en-US" dirty="0"/>
              <a:t>・</a:t>
            </a:r>
            <a:r>
              <a:rPr kumimoji="1" lang="ja-JP" altLang="en-US" b="1" dirty="0"/>
              <a:t>顔の場所と領域</a:t>
            </a:r>
            <a:r>
              <a:rPr kumimoji="1" lang="ja-JP" altLang="en-US" dirty="0"/>
              <a:t>を検出</a:t>
            </a:r>
            <a:endParaRPr kumimoji="1" lang="en-US" altLang="ja-JP" dirty="0"/>
          </a:p>
          <a:p>
            <a:pPr marL="0" indent="0">
              <a:buNone/>
            </a:pPr>
            <a:r>
              <a:rPr kumimoji="1" lang="ja-JP" altLang="en-US" dirty="0"/>
              <a:t>・複数ある場合にはすべて識別</a:t>
            </a:r>
            <a:endParaRPr kumimoji="1" lang="en-US" altLang="ja-JP" dirty="0"/>
          </a:p>
        </p:txBody>
      </p:sp>
      <p:sp>
        <p:nvSpPr>
          <p:cNvPr id="4" name="スライド番号プレースホルダー 3">
            <a:extLst>
              <a:ext uri="{FF2B5EF4-FFF2-40B4-BE49-F238E27FC236}">
                <a16:creationId xmlns:a16="http://schemas.microsoft.com/office/drawing/2014/main" id="{4B1F35F6-5FD6-449F-90CD-1FDCE3E6435B}"/>
              </a:ext>
            </a:extLst>
          </p:cNvPr>
          <p:cNvSpPr>
            <a:spLocks noGrp="1"/>
          </p:cNvSpPr>
          <p:nvPr>
            <p:ph type="sldNum" sz="quarter" idx="12"/>
          </p:nvPr>
        </p:nvSpPr>
        <p:spPr/>
        <p:txBody>
          <a:bodyPr/>
          <a:lstStyle/>
          <a:p>
            <a:fld id="{E205D82C-95A1-431E-8E38-AA614A14CDCF}" type="slidenum">
              <a:rPr kumimoji="1" lang="ja-JP" altLang="en-US" smtClean="0"/>
              <a:t>34</a:t>
            </a:fld>
            <a:endParaRPr kumimoji="1" lang="ja-JP" altLang="en-US"/>
          </a:p>
        </p:txBody>
      </p:sp>
      <p:pic>
        <p:nvPicPr>
          <p:cNvPr id="6" name="図 5">
            <a:extLst>
              <a:ext uri="{FF2B5EF4-FFF2-40B4-BE49-F238E27FC236}">
                <a16:creationId xmlns:a16="http://schemas.microsoft.com/office/drawing/2014/main" id="{65F41A1C-A47D-4773-A2C3-34A507D9F512}"/>
              </a:ext>
            </a:extLst>
          </p:cNvPr>
          <p:cNvPicPr>
            <a:picLocks noChangeAspect="1"/>
          </p:cNvPicPr>
          <p:nvPr/>
        </p:nvPicPr>
        <p:blipFill>
          <a:blip r:embed="rId2"/>
          <a:stretch>
            <a:fillRect/>
          </a:stretch>
        </p:blipFill>
        <p:spPr>
          <a:xfrm>
            <a:off x="0" y="1261833"/>
            <a:ext cx="4489672" cy="3289224"/>
          </a:xfrm>
          <a:prstGeom prst="rect">
            <a:avLst/>
          </a:prstGeom>
        </p:spPr>
      </p:pic>
    </p:spTree>
    <p:extLst>
      <p:ext uri="{BB962C8B-B14F-4D97-AF65-F5344CB8AC3E}">
        <p14:creationId xmlns:p14="http://schemas.microsoft.com/office/powerpoint/2010/main" val="2952188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EA8020-D926-7B73-EBB3-331B2A6C4E82}"/>
              </a:ext>
            </a:extLst>
          </p:cNvPr>
          <p:cNvSpPr>
            <a:spLocks noGrp="1"/>
          </p:cNvSpPr>
          <p:nvPr>
            <p:ph type="title"/>
          </p:nvPr>
        </p:nvSpPr>
        <p:spPr/>
        <p:txBody>
          <a:bodyPr>
            <a:normAutofit fontScale="90000"/>
          </a:bodyPr>
          <a:lstStyle/>
          <a:p>
            <a:r>
              <a:rPr kumimoji="1" lang="ja-JP" altLang="en-US" dirty="0"/>
              <a:t>顔のアラインメント</a:t>
            </a:r>
          </a:p>
        </p:txBody>
      </p:sp>
      <p:sp>
        <p:nvSpPr>
          <p:cNvPr id="3" name="コンテンツ プレースホルダー 2">
            <a:extLst>
              <a:ext uri="{FF2B5EF4-FFF2-40B4-BE49-F238E27FC236}">
                <a16:creationId xmlns:a16="http://schemas.microsoft.com/office/drawing/2014/main" id="{F8E4761B-6C4F-EDD9-C0E2-778377F33240}"/>
              </a:ext>
            </a:extLst>
          </p:cNvPr>
          <p:cNvSpPr>
            <a:spLocks noGrp="1"/>
          </p:cNvSpPr>
          <p:nvPr>
            <p:ph idx="1"/>
          </p:nvPr>
        </p:nvSpPr>
        <p:spPr>
          <a:xfrm>
            <a:off x="4981971" y="948485"/>
            <a:ext cx="3960500" cy="5333166"/>
          </a:xfrm>
        </p:spPr>
        <p:txBody>
          <a:bodyPr/>
          <a:lstStyle/>
          <a:p>
            <a:pPr marL="0" indent="0">
              <a:buNone/>
            </a:pPr>
            <a:r>
              <a:rPr kumimoji="1" lang="ja-JP" altLang="en-US" b="1" dirty="0">
                <a:solidFill>
                  <a:srgbClr val="C00000"/>
                </a:solidFill>
              </a:rPr>
              <a:t>顔のアラインメント</a:t>
            </a:r>
            <a:endParaRPr kumimoji="1" lang="en-US" altLang="ja-JP" b="1" dirty="0">
              <a:solidFill>
                <a:srgbClr val="C00000"/>
              </a:solidFill>
            </a:endParaRPr>
          </a:p>
          <a:p>
            <a:pPr marL="0" indent="0">
              <a:buNone/>
            </a:pPr>
            <a:r>
              <a:rPr kumimoji="1" lang="ja-JP" altLang="en-US" dirty="0"/>
              <a:t>顔の向き，大きさをそろえる</a:t>
            </a:r>
          </a:p>
        </p:txBody>
      </p:sp>
      <p:sp>
        <p:nvSpPr>
          <p:cNvPr id="4" name="スライド番号プレースホルダー 3">
            <a:extLst>
              <a:ext uri="{FF2B5EF4-FFF2-40B4-BE49-F238E27FC236}">
                <a16:creationId xmlns:a16="http://schemas.microsoft.com/office/drawing/2014/main" id="{0FC0FC04-3231-4D81-0E76-F0CE387D0F1B}"/>
              </a:ext>
            </a:extLst>
          </p:cNvPr>
          <p:cNvSpPr>
            <a:spLocks noGrp="1"/>
          </p:cNvSpPr>
          <p:nvPr>
            <p:ph type="sldNum" sz="quarter" idx="12"/>
          </p:nvPr>
        </p:nvSpPr>
        <p:spPr/>
        <p:txBody>
          <a:bodyPr/>
          <a:lstStyle/>
          <a:p>
            <a:fld id="{E205D82C-95A1-431E-8E38-AA614A14CDCF}" type="slidenum">
              <a:rPr kumimoji="1" lang="ja-JP" altLang="en-US" smtClean="0"/>
              <a:t>35</a:t>
            </a:fld>
            <a:endParaRPr kumimoji="1" lang="ja-JP" altLang="en-US"/>
          </a:p>
        </p:txBody>
      </p:sp>
      <p:pic>
        <p:nvPicPr>
          <p:cNvPr id="6" name="図 5">
            <a:extLst>
              <a:ext uri="{FF2B5EF4-FFF2-40B4-BE49-F238E27FC236}">
                <a16:creationId xmlns:a16="http://schemas.microsoft.com/office/drawing/2014/main" id="{A3E5CF32-9173-5BC2-15FD-FA63F86C6EBA}"/>
              </a:ext>
            </a:extLst>
          </p:cNvPr>
          <p:cNvPicPr>
            <a:picLocks noChangeAspect="1"/>
          </p:cNvPicPr>
          <p:nvPr/>
        </p:nvPicPr>
        <p:blipFill>
          <a:blip r:embed="rId2"/>
          <a:stretch>
            <a:fillRect/>
          </a:stretch>
        </p:blipFill>
        <p:spPr>
          <a:xfrm>
            <a:off x="1184082" y="599457"/>
            <a:ext cx="2910839" cy="2903395"/>
          </a:xfrm>
          <a:prstGeom prst="rect">
            <a:avLst/>
          </a:prstGeom>
        </p:spPr>
      </p:pic>
      <p:pic>
        <p:nvPicPr>
          <p:cNvPr id="8" name="図 7">
            <a:extLst>
              <a:ext uri="{FF2B5EF4-FFF2-40B4-BE49-F238E27FC236}">
                <a16:creationId xmlns:a16="http://schemas.microsoft.com/office/drawing/2014/main" id="{5EFF3297-35BA-4686-0058-4501195416DD}"/>
              </a:ext>
            </a:extLst>
          </p:cNvPr>
          <p:cNvPicPr>
            <a:picLocks noChangeAspect="1"/>
          </p:cNvPicPr>
          <p:nvPr/>
        </p:nvPicPr>
        <p:blipFill>
          <a:blip r:embed="rId3"/>
          <a:stretch>
            <a:fillRect/>
          </a:stretch>
        </p:blipFill>
        <p:spPr>
          <a:xfrm>
            <a:off x="1146698" y="3784071"/>
            <a:ext cx="2948223" cy="2937405"/>
          </a:xfrm>
          <a:prstGeom prst="rect">
            <a:avLst/>
          </a:prstGeom>
        </p:spPr>
      </p:pic>
      <p:sp>
        <p:nvSpPr>
          <p:cNvPr id="9" name="矢印: 下 8">
            <a:extLst>
              <a:ext uri="{FF2B5EF4-FFF2-40B4-BE49-F238E27FC236}">
                <a16:creationId xmlns:a16="http://schemas.microsoft.com/office/drawing/2014/main" id="{18EDB9B7-1BE4-D3CF-EC3C-E8E0CDC87335}"/>
              </a:ext>
            </a:extLst>
          </p:cNvPr>
          <p:cNvSpPr/>
          <p:nvPr/>
        </p:nvSpPr>
        <p:spPr>
          <a:xfrm>
            <a:off x="2223244" y="3608006"/>
            <a:ext cx="795130" cy="17606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5346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B0B7A0-7CF4-45E1-9673-9A181058FE5C}"/>
              </a:ext>
            </a:extLst>
          </p:cNvPr>
          <p:cNvSpPr>
            <a:spLocks noGrp="1"/>
          </p:cNvSpPr>
          <p:nvPr>
            <p:ph type="title"/>
          </p:nvPr>
        </p:nvSpPr>
        <p:spPr/>
        <p:txBody>
          <a:bodyPr>
            <a:normAutofit fontScale="90000"/>
          </a:bodyPr>
          <a:lstStyle/>
          <a:p>
            <a:r>
              <a:rPr kumimoji="1" lang="ja-JP" altLang="en-US" dirty="0"/>
              <a:t>顔ランドマーク </a:t>
            </a:r>
            <a:r>
              <a:rPr kumimoji="1" lang="en-US" altLang="ja-JP" dirty="0"/>
              <a:t>(facial landmark)</a:t>
            </a:r>
            <a:endParaRPr kumimoji="1" lang="ja-JP" altLang="en-US" dirty="0"/>
          </a:p>
        </p:txBody>
      </p:sp>
      <p:sp>
        <p:nvSpPr>
          <p:cNvPr id="3" name="コンテンツ プレースホルダー 2">
            <a:extLst>
              <a:ext uri="{FF2B5EF4-FFF2-40B4-BE49-F238E27FC236}">
                <a16:creationId xmlns:a16="http://schemas.microsoft.com/office/drawing/2014/main" id="{372B8C4F-267F-438E-B8C1-E200BEAF4CA3}"/>
              </a:ext>
            </a:extLst>
          </p:cNvPr>
          <p:cNvSpPr>
            <a:spLocks noGrp="1"/>
          </p:cNvSpPr>
          <p:nvPr>
            <p:ph idx="1"/>
          </p:nvPr>
        </p:nvSpPr>
        <p:spPr>
          <a:xfrm>
            <a:off x="5006372" y="846253"/>
            <a:ext cx="3757397" cy="5333166"/>
          </a:xfrm>
        </p:spPr>
        <p:txBody>
          <a:bodyPr/>
          <a:lstStyle/>
          <a:p>
            <a:pPr marL="0" indent="0">
              <a:buNone/>
            </a:pPr>
            <a:r>
              <a:rPr kumimoji="1" lang="ja-JP" altLang="en-US" b="1" dirty="0">
                <a:solidFill>
                  <a:srgbClr val="C00000"/>
                </a:solidFill>
              </a:rPr>
              <a:t>顔ランドマーク</a:t>
            </a:r>
            <a:endParaRPr kumimoji="1" lang="en-US" altLang="ja-JP" b="1" dirty="0">
              <a:solidFill>
                <a:srgbClr val="C00000"/>
              </a:solidFill>
            </a:endParaRPr>
          </a:p>
          <a:p>
            <a:pPr marL="0" indent="0">
              <a:buNone/>
            </a:pPr>
            <a:r>
              <a:rPr lang="ja-JP" altLang="en-US" dirty="0"/>
              <a:t>まゆげ，目，鼻，くち，顔の輪郭など，</a:t>
            </a:r>
            <a:r>
              <a:rPr lang="ja-JP" altLang="en-US" b="1" dirty="0"/>
              <a:t>顔の目印となるポイント</a:t>
            </a:r>
            <a:endParaRPr lang="en-US" altLang="ja-JP" b="1" dirty="0"/>
          </a:p>
          <a:p>
            <a:pPr marL="0" indent="0">
              <a:buNone/>
            </a:pPr>
            <a:endParaRPr lang="en-US" altLang="ja-JP" b="1" dirty="0"/>
          </a:p>
          <a:p>
            <a:pPr marL="0" indent="0">
              <a:buNone/>
            </a:pPr>
            <a:r>
              <a:rPr lang="ja-JP" altLang="en-US" b="1" dirty="0"/>
              <a:t>何</a:t>
            </a:r>
            <a:r>
              <a:rPr lang="ja-JP" altLang="en-US" dirty="0"/>
              <a:t>をランドマークとするかで，さまざま種類がある</a:t>
            </a:r>
            <a:endParaRPr lang="en-US" altLang="ja-JP" dirty="0"/>
          </a:p>
          <a:p>
            <a:pPr marL="0" indent="0">
              <a:buNone/>
            </a:pPr>
            <a:endParaRPr kumimoji="1" lang="en-US" altLang="ja-JP" b="1" dirty="0"/>
          </a:p>
        </p:txBody>
      </p:sp>
      <p:sp>
        <p:nvSpPr>
          <p:cNvPr id="4" name="スライド番号プレースホルダー 3">
            <a:extLst>
              <a:ext uri="{FF2B5EF4-FFF2-40B4-BE49-F238E27FC236}">
                <a16:creationId xmlns:a16="http://schemas.microsoft.com/office/drawing/2014/main" id="{A7C511F5-6483-4F27-A818-F5E39A2A1EC7}"/>
              </a:ext>
            </a:extLst>
          </p:cNvPr>
          <p:cNvSpPr>
            <a:spLocks noGrp="1"/>
          </p:cNvSpPr>
          <p:nvPr>
            <p:ph type="sldNum" sz="quarter" idx="12"/>
          </p:nvPr>
        </p:nvSpPr>
        <p:spPr/>
        <p:txBody>
          <a:bodyPr/>
          <a:lstStyle/>
          <a:p>
            <a:fld id="{E205D82C-95A1-431E-8E38-AA614A14CDCF}" type="slidenum">
              <a:rPr kumimoji="1" lang="ja-JP" altLang="en-US" smtClean="0"/>
              <a:t>36</a:t>
            </a:fld>
            <a:endParaRPr kumimoji="1" lang="ja-JP" altLang="en-US"/>
          </a:p>
        </p:txBody>
      </p:sp>
      <p:pic>
        <p:nvPicPr>
          <p:cNvPr id="6" name="図 5">
            <a:extLst>
              <a:ext uri="{FF2B5EF4-FFF2-40B4-BE49-F238E27FC236}">
                <a16:creationId xmlns:a16="http://schemas.microsoft.com/office/drawing/2014/main" id="{8F81370A-EEA6-45C6-AFDE-4F406D79FD7D}"/>
              </a:ext>
            </a:extLst>
          </p:cNvPr>
          <p:cNvPicPr>
            <a:picLocks noChangeAspect="1"/>
          </p:cNvPicPr>
          <p:nvPr/>
        </p:nvPicPr>
        <p:blipFill>
          <a:blip r:embed="rId2"/>
          <a:stretch>
            <a:fillRect/>
          </a:stretch>
        </p:blipFill>
        <p:spPr>
          <a:xfrm>
            <a:off x="550217" y="846253"/>
            <a:ext cx="4002232" cy="4940555"/>
          </a:xfrm>
          <a:prstGeom prst="rect">
            <a:avLst/>
          </a:prstGeom>
        </p:spPr>
      </p:pic>
      <p:sp>
        <p:nvSpPr>
          <p:cNvPr id="7" name="テキスト ボックス 6">
            <a:extLst>
              <a:ext uri="{FF2B5EF4-FFF2-40B4-BE49-F238E27FC236}">
                <a16:creationId xmlns:a16="http://schemas.microsoft.com/office/drawing/2014/main" id="{A096264E-BAEC-4ECB-B777-5D0E48471226}"/>
              </a:ext>
            </a:extLst>
          </p:cNvPr>
          <p:cNvSpPr txBox="1"/>
          <p:nvPr/>
        </p:nvSpPr>
        <p:spPr>
          <a:xfrm>
            <a:off x="992372" y="6046381"/>
            <a:ext cx="2545890" cy="369332"/>
          </a:xfrm>
          <a:prstGeom prst="rect">
            <a:avLst/>
          </a:prstGeom>
          <a:noFill/>
        </p:spPr>
        <p:txBody>
          <a:bodyPr wrap="none" rtlCol="0">
            <a:spAutoFit/>
          </a:bodyPr>
          <a:lstStyle/>
          <a:p>
            <a:r>
              <a:rPr kumimoji="1" lang="ja-JP" altLang="en-US" dirty="0"/>
              <a:t>顔の ６８ランドマーク</a:t>
            </a:r>
          </a:p>
        </p:txBody>
      </p:sp>
    </p:spTree>
    <p:extLst>
      <p:ext uri="{BB962C8B-B14F-4D97-AF65-F5344CB8AC3E}">
        <p14:creationId xmlns:p14="http://schemas.microsoft.com/office/powerpoint/2010/main" val="2671859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8262B-B52F-43F3-BC7D-9C806886F1A2}"/>
              </a:ext>
            </a:extLst>
          </p:cNvPr>
          <p:cNvSpPr>
            <a:spLocks noGrp="1"/>
          </p:cNvSpPr>
          <p:nvPr>
            <p:ph type="title"/>
          </p:nvPr>
        </p:nvSpPr>
        <p:spPr/>
        <p:txBody>
          <a:bodyPr>
            <a:normAutofit fontScale="90000"/>
          </a:bodyPr>
          <a:lstStyle/>
          <a:p>
            <a:r>
              <a:rPr kumimoji="1" lang="ja-JP" altLang="en-US" dirty="0"/>
              <a:t>顔ランドマークと顔のコード化</a:t>
            </a:r>
          </a:p>
        </p:txBody>
      </p:sp>
      <p:sp>
        <p:nvSpPr>
          <p:cNvPr id="4" name="スライド番号プレースホルダー 3">
            <a:extLst>
              <a:ext uri="{FF2B5EF4-FFF2-40B4-BE49-F238E27FC236}">
                <a16:creationId xmlns:a16="http://schemas.microsoft.com/office/drawing/2014/main" id="{A935023D-61D4-48B3-9804-E2FC01FB8FF7}"/>
              </a:ext>
            </a:extLst>
          </p:cNvPr>
          <p:cNvSpPr>
            <a:spLocks noGrp="1"/>
          </p:cNvSpPr>
          <p:nvPr>
            <p:ph type="sldNum" sz="quarter" idx="12"/>
          </p:nvPr>
        </p:nvSpPr>
        <p:spPr/>
        <p:txBody>
          <a:bodyPr/>
          <a:lstStyle/>
          <a:p>
            <a:fld id="{E205D82C-95A1-431E-8E38-AA614A14CDCF}" type="slidenum">
              <a:rPr kumimoji="1" lang="ja-JP" altLang="en-US" smtClean="0"/>
              <a:t>37</a:t>
            </a:fld>
            <a:endParaRPr kumimoji="1" lang="ja-JP" altLang="en-US"/>
          </a:p>
        </p:txBody>
      </p:sp>
      <p:sp>
        <p:nvSpPr>
          <p:cNvPr id="5" name="テキスト ボックス 4">
            <a:extLst>
              <a:ext uri="{FF2B5EF4-FFF2-40B4-BE49-F238E27FC236}">
                <a16:creationId xmlns:a16="http://schemas.microsoft.com/office/drawing/2014/main" id="{E56EEC0D-C37C-4530-8834-570D5B77BB1E}"/>
              </a:ext>
            </a:extLst>
          </p:cNvPr>
          <p:cNvSpPr txBox="1"/>
          <p:nvPr/>
        </p:nvSpPr>
        <p:spPr>
          <a:xfrm>
            <a:off x="5372263" y="4535671"/>
            <a:ext cx="3570208" cy="1200329"/>
          </a:xfrm>
          <a:prstGeom prst="rect">
            <a:avLst/>
          </a:prstGeom>
          <a:noFill/>
        </p:spPr>
        <p:txBody>
          <a:bodyPr wrap="none" rtlCol="0">
            <a:spAutoFit/>
          </a:bodyPr>
          <a:lstStyle/>
          <a:p>
            <a:r>
              <a:rPr kumimoji="1" lang="ja-JP" altLang="en-US" sz="2400" dirty="0"/>
              <a:t>顔のコード化</a:t>
            </a:r>
            <a:endParaRPr kumimoji="1" lang="en-US" altLang="ja-JP" sz="2400" dirty="0"/>
          </a:p>
          <a:p>
            <a:r>
              <a:rPr kumimoji="1" lang="ja-JP" altLang="en-US" sz="2400" dirty="0"/>
              <a:t>　顔による本人確認や，</a:t>
            </a:r>
            <a:endParaRPr kumimoji="1" lang="en-US" altLang="ja-JP" sz="2400" dirty="0"/>
          </a:p>
          <a:p>
            <a:r>
              <a:rPr kumimoji="1" lang="ja-JP" altLang="en-US" sz="2400" dirty="0"/>
              <a:t>　個人の特定の基礎</a:t>
            </a:r>
          </a:p>
        </p:txBody>
      </p:sp>
      <p:pic>
        <p:nvPicPr>
          <p:cNvPr id="6" name="図 5">
            <a:extLst>
              <a:ext uri="{FF2B5EF4-FFF2-40B4-BE49-F238E27FC236}">
                <a16:creationId xmlns:a16="http://schemas.microsoft.com/office/drawing/2014/main" id="{7F13530E-BFA1-4853-834E-503DCB6E64AE}"/>
              </a:ext>
            </a:extLst>
          </p:cNvPr>
          <p:cNvPicPr>
            <a:picLocks noChangeAspect="1"/>
          </p:cNvPicPr>
          <p:nvPr/>
        </p:nvPicPr>
        <p:blipFill>
          <a:blip r:embed="rId2"/>
          <a:stretch>
            <a:fillRect/>
          </a:stretch>
        </p:blipFill>
        <p:spPr>
          <a:xfrm>
            <a:off x="2410410" y="4134236"/>
            <a:ext cx="2855544" cy="2153491"/>
          </a:xfrm>
          <a:prstGeom prst="rect">
            <a:avLst/>
          </a:prstGeom>
        </p:spPr>
      </p:pic>
      <p:sp>
        <p:nvSpPr>
          <p:cNvPr id="7" name="矢印: 右 6">
            <a:extLst>
              <a:ext uri="{FF2B5EF4-FFF2-40B4-BE49-F238E27FC236}">
                <a16:creationId xmlns:a16="http://schemas.microsoft.com/office/drawing/2014/main" id="{6842A96E-AD53-4AEE-8322-B48F3528E13C}"/>
              </a:ext>
            </a:extLst>
          </p:cNvPr>
          <p:cNvSpPr/>
          <p:nvPr/>
        </p:nvSpPr>
        <p:spPr>
          <a:xfrm>
            <a:off x="1984155" y="4927303"/>
            <a:ext cx="283976" cy="645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3BFEC21-78F9-42C2-BE58-FD629FF3D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66" y="4025059"/>
            <a:ext cx="1647910" cy="2371847"/>
          </a:xfrm>
          <a:prstGeom prst="rect">
            <a:avLst/>
          </a:prstGeom>
        </p:spPr>
      </p:pic>
      <p:pic>
        <p:nvPicPr>
          <p:cNvPr id="8" name="図 7">
            <a:extLst>
              <a:ext uri="{FF2B5EF4-FFF2-40B4-BE49-F238E27FC236}">
                <a16:creationId xmlns:a16="http://schemas.microsoft.com/office/drawing/2014/main" id="{0B321101-80BD-3DE0-996F-C883EDC166E4}"/>
              </a:ext>
            </a:extLst>
          </p:cNvPr>
          <p:cNvPicPr>
            <a:picLocks noChangeAspect="1"/>
          </p:cNvPicPr>
          <p:nvPr/>
        </p:nvPicPr>
        <p:blipFill>
          <a:blip r:embed="rId4"/>
          <a:stretch>
            <a:fillRect/>
          </a:stretch>
        </p:blipFill>
        <p:spPr>
          <a:xfrm>
            <a:off x="215293" y="988826"/>
            <a:ext cx="3332198" cy="2095187"/>
          </a:xfrm>
          <a:prstGeom prst="rect">
            <a:avLst/>
          </a:prstGeom>
        </p:spPr>
      </p:pic>
      <p:sp>
        <p:nvSpPr>
          <p:cNvPr id="10" name="テキスト ボックス 9">
            <a:extLst>
              <a:ext uri="{FF2B5EF4-FFF2-40B4-BE49-F238E27FC236}">
                <a16:creationId xmlns:a16="http://schemas.microsoft.com/office/drawing/2014/main" id="{4689A450-B806-FD54-5B3D-FBE3B39955EB}"/>
              </a:ext>
            </a:extLst>
          </p:cNvPr>
          <p:cNvSpPr txBox="1"/>
          <p:nvPr/>
        </p:nvSpPr>
        <p:spPr>
          <a:xfrm>
            <a:off x="4290478" y="709426"/>
            <a:ext cx="4185761" cy="830997"/>
          </a:xfrm>
          <a:prstGeom prst="rect">
            <a:avLst/>
          </a:prstGeom>
          <a:noFill/>
        </p:spPr>
        <p:txBody>
          <a:bodyPr wrap="none" rtlCol="0">
            <a:spAutoFit/>
          </a:bodyPr>
          <a:lstStyle/>
          <a:p>
            <a:pPr algn="ctr"/>
            <a:r>
              <a:rPr kumimoji="1" lang="ja-JP" altLang="en-US" sz="2400" b="1" dirty="0"/>
              <a:t>顔ランドマーク</a:t>
            </a:r>
            <a:endParaRPr kumimoji="1" lang="en-US" altLang="ja-JP" sz="2400" b="1" dirty="0"/>
          </a:p>
          <a:p>
            <a:pPr algn="ctr"/>
            <a:r>
              <a:rPr kumimoji="1" lang="ja-JP" altLang="en-US" sz="2400" dirty="0"/>
              <a:t>（顔の目印となるポイント）</a:t>
            </a:r>
          </a:p>
        </p:txBody>
      </p:sp>
      <p:sp>
        <p:nvSpPr>
          <p:cNvPr id="11" name="テキスト ボックス 10">
            <a:extLst>
              <a:ext uri="{FF2B5EF4-FFF2-40B4-BE49-F238E27FC236}">
                <a16:creationId xmlns:a16="http://schemas.microsoft.com/office/drawing/2014/main" id="{7D3DF048-5974-19E8-CBBB-145D738D4B9A}"/>
              </a:ext>
            </a:extLst>
          </p:cNvPr>
          <p:cNvSpPr txBox="1"/>
          <p:nvPr/>
        </p:nvSpPr>
        <p:spPr>
          <a:xfrm>
            <a:off x="4444366" y="1550493"/>
            <a:ext cx="4031873" cy="1938992"/>
          </a:xfrm>
          <a:prstGeom prst="rect">
            <a:avLst/>
          </a:prstGeom>
          <a:noFill/>
        </p:spPr>
        <p:txBody>
          <a:bodyPr wrap="none" rtlCol="0">
            <a:spAutoFit/>
          </a:bodyPr>
          <a:lstStyle/>
          <a:p>
            <a:pPr algn="ctr"/>
            <a:r>
              <a:rPr kumimoji="1" lang="en-US" altLang="ja-JP" sz="2000" dirty="0"/>
              <a:t>【</a:t>
            </a:r>
            <a:r>
              <a:rPr kumimoji="1" lang="ja-JP" altLang="en-US" sz="2000" dirty="0"/>
              <a:t>用途</a:t>
            </a:r>
            <a:r>
              <a:rPr kumimoji="1" lang="en-US" altLang="ja-JP" sz="2000" dirty="0"/>
              <a:t>】</a:t>
            </a:r>
          </a:p>
          <a:p>
            <a:pPr algn="ctr"/>
            <a:r>
              <a:rPr kumimoji="1" lang="ja-JP" altLang="en-US" sz="2000" dirty="0"/>
              <a:t>顔のコード化，</a:t>
            </a:r>
            <a:endParaRPr kumimoji="1" lang="en-US" altLang="ja-JP" sz="2000" dirty="0"/>
          </a:p>
          <a:p>
            <a:pPr algn="ctr"/>
            <a:r>
              <a:rPr kumimoji="1" lang="ja-JP" altLang="en-US" sz="2000" dirty="0"/>
              <a:t>顔識別（本人の特定）や顔認識，</a:t>
            </a:r>
            <a:endParaRPr kumimoji="1" lang="en-US" altLang="ja-JP" sz="2000" dirty="0"/>
          </a:p>
          <a:p>
            <a:pPr algn="ctr"/>
            <a:r>
              <a:rPr kumimoji="1" lang="ja-JP" altLang="en-US" sz="2000" dirty="0"/>
              <a:t>年齢の推定，性別の推定，</a:t>
            </a:r>
            <a:endParaRPr kumimoji="1" lang="en-US" altLang="ja-JP" sz="2000" dirty="0"/>
          </a:p>
          <a:p>
            <a:pPr algn="ctr"/>
            <a:r>
              <a:rPr kumimoji="1" lang="ja-JP" altLang="en-US" sz="2000" dirty="0"/>
              <a:t>表情の推定，顔の３次元再構成</a:t>
            </a:r>
            <a:endParaRPr kumimoji="1" lang="en-US" altLang="ja-JP" sz="2000" dirty="0"/>
          </a:p>
          <a:p>
            <a:pPr algn="ctr"/>
            <a:r>
              <a:rPr kumimoji="1" lang="ja-JP" altLang="en-US" sz="2000" dirty="0"/>
              <a:t>など，</a:t>
            </a:r>
            <a:r>
              <a:rPr kumimoji="1" lang="ja-JP" altLang="en-US" sz="2000" dirty="0">
                <a:solidFill>
                  <a:srgbClr val="FF0000"/>
                </a:solidFill>
              </a:rPr>
              <a:t>さまざまな用途</a:t>
            </a:r>
            <a:r>
              <a:rPr kumimoji="1" lang="ja-JP" altLang="en-US" sz="2000" dirty="0"/>
              <a:t>に</a:t>
            </a:r>
          </a:p>
        </p:txBody>
      </p:sp>
    </p:spTree>
    <p:extLst>
      <p:ext uri="{BB962C8B-B14F-4D97-AF65-F5344CB8AC3E}">
        <p14:creationId xmlns:p14="http://schemas.microsoft.com/office/powerpoint/2010/main" val="2821751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顔のコード化</a:t>
            </a:r>
          </a:p>
        </p:txBody>
      </p:sp>
      <p:sp>
        <p:nvSpPr>
          <p:cNvPr id="3" name="コンテンツ プレースホルダー 2"/>
          <p:cNvSpPr>
            <a:spLocks noGrp="1"/>
          </p:cNvSpPr>
          <p:nvPr>
            <p:ph idx="1"/>
          </p:nvPr>
        </p:nvSpPr>
        <p:spPr/>
        <p:txBody>
          <a:bodyPr>
            <a:normAutofit/>
          </a:bodyPr>
          <a:lstStyle/>
          <a:p>
            <a:r>
              <a:rPr lang="ja-JP" altLang="en-US" sz="2400" b="1" dirty="0">
                <a:solidFill>
                  <a:srgbClr val="C00000"/>
                </a:solidFill>
              </a:rPr>
              <a:t>顔のコード</a:t>
            </a:r>
            <a:r>
              <a:rPr lang="ja-JP" altLang="en-US" sz="2400" dirty="0"/>
              <a:t>は，複数の数値（ふつう１００以上）の組み合わせ</a:t>
            </a:r>
            <a:endParaRPr lang="en-US" altLang="ja-JP" sz="2400" dirty="0"/>
          </a:p>
          <a:p>
            <a:r>
              <a:rPr lang="ja-JP" altLang="en-US" sz="2400" b="1" dirty="0">
                <a:solidFill>
                  <a:srgbClr val="C00000"/>
                </a:solidFill>
              </a:rPr>
              <a:t>顔画像</a:t>
            </a:r>
            <a:r>
              <a:rPr lang="ja-JP" altLang="en-US" sz="2400" dirty="0"/>
              <a:t>から，</a:t>
            </a:r>
            <a:r>
              <a:rPr lang="ja-JP" altLang="en-US" sz="2400" b="1" dirty="0">
                <a:solidFill>
                  <a:srgbClr val="C00000"/>
                </a:solidFill>
              </a:rPr>
              <a:t>顔ランドマーク</a:t>
            </a:r>
            <a:r>
              <a:rPr lang="ja-JP" altLang="en-US" sz="2400" dirty="0"/>
              <a:t>を求め，顔のコードを得る</a:t>
            </a:r>
            <a:endParaRPr lang="en-US" altLang="ja-JP" sz="2400" dirty="0"/>
          </a:p>
          <a:p>
            <a:r>
              <a:rPr lang="ja-JP" altLang="en-US" sz="2400" b="1" dirty="0"/>
              <a:t>さまざまな用途：</a:t>
            </a:r>
            <a:r>
              <a:rPr lang="ja-JP" altLang="en-US" sz="2400" b="1" dirty="0">
                <a:solidFill>
                  <a:srgbClr val="C00000"/>
                </a:solidFill>
              </a:rPr>
              <a:t>顔識別（本人の特定）</a:t>
            </a:r>
            <a:r>
              <a:rPr lang="ja-JP" altLang="en-US" sz="2400" dirty="0"/>
              <a:t>，</a:t>
            </a:r>
            <a:r>
              <a:rPr lang="ja-JP" altLang="en-US" sz="2400" b="1" dirty="0">
                <a:solidFill>
                  <a:srgbClr val="C00000"/>
                </a:solidFill>
              </a:rPr>
              <a:t>顔認識</a:t>
            </a:r>
            <a:r>
              <a:rPr lang="ja-JP" altLang="en-US" sz="2400" dirty="0"/>
              <a:t>，</a:t>
            </a:r>
            <a:r>
              <a:rPr lang="ja-JP" altLang="en-US" sz="2400" b="1" dirty="0">
                <a:solidFill>
                  <a:srgbClr val="C00000"/>
                </a:solidFill>
              </a:rPr>
              <a:t>年齢の推定</a:t>
            </a:r>
            <a:r>
              <a:rPr lang="ja-JP" altLang="en-US" sz="2400" dirty="0"/>
              <a:t>，</a:t>
            </a:r>
            <a:r>
              <a:rPr lang="ja-JP" altLang="en-US" sz="2400" b="1" dirty="0">
                <a:solidFill>
                  <a:srgbClr val="C00000"/>
                </a:solidFill>
              </a:rPr>
              <a:t>性別の推定</a:t>
            </a:r>
            <a:r>
              <a:rPr lang="ja-JP" altLang="en-US" sz="2400" dirty="0"/>
              <a:t>，</a:t>
            </a:r>
            <a:r>
              <a:rPr lang="ja-JP" altLang="en-US" sz="2400" b="1" dirty="0">
                <a:solidFill>
                  <a:srgbClr val="C00000"/>
                </a:solidFill>
              </a:rPr>
              <a:t>表情の推定</a:t>
            </a:r>
            <a:r>
              <a:rPr lang="ja-JP" altLang="en-US" sz="2400" dirty="0"/>
              <a:t>，</a:t>
            </a:r>
            <a:r>
              <a:rPr lang="ja-JP" altLang="en-US" sz="2400" b="1" dirty="0">
                <a:solidFill>
                  <a:srgbClr val="C00000"/>
                </a:solidFill>
              </a:rPr>
              <a:t>顔の３次元再構成</a:t>
            </a:r>
            <a:r>
              <a:rPr lang="ja-JP" altLang="en-US" sz="2400" dirty="0"/>
              <a:t>など</a:t>
            </a:r>
            <a:endParaRPr kumimoji="1" lang="ja-JP" altLang="en-US" sz="2400" dirty="0"/>
          </a:p>
        </p:txBody>
      </p:sp>
      <p:sp>
        <p:nvSpPr>
          <p:cNvPr id="4" name="スライド番号プレースホルダー 3"/>
          <p:cNvSpPr>
            <a:spLocks noGrp="1"/>
          </p:cNvSpPr>
          <p:nvPr>
            <p:ph type="sldNum" sz="quarter" idx="12"/>
          </p:nvPr>
        </p:nvSpPr>
        <p:spPr>
          <a:xfrm>
            <a:off x="6885071" y="6356351"/>
            <a:ext cx="2057400" cy="365125"/>
          </a:xfrm>
        </p:spPr>
        <p:txBody>
          <a:bodyPr/>
          <a:lstStyle/>
          <a:p>
            <a:fld id="{E205D82C-95A1-431E-8E38-AA614A14CDCF}" type="slidenum">
              <a:rPr kumimoji="1" lang="ja-JP" altLang="en-US" smtClean="0"/>
              <a:t>38</a:t>
            </a:fld>
            <a:endParaRPr kumimoji="1" lang="ja-JP" altLang="en-US"/>
          </a:p>
        </p:txBody>
      </p:sp>
      <p:pic>
        <p:nvPicPr>
          <p:cNvPr id="5" name="図 4"/>
          <p:cNvPicPr>
            <a:picLocks noChangeAspect="1"/>
          </p:cNvPicPr>
          <p:nvPr/>
        </p:nvPicPr>
        <p:blipFill>
          <a:blip r:embed="rId2"/>
          <a:stretch>
            <a:fillRect/>
          </a:stretch>
        </p:blipFill>
        <p:spPr>
          <a:xfrm>
            <a:off x="3939381" y="3538197"/>
            <a:ext cx="2572511" cy="2484410"/>
          </a:xfrm>
          <a:prstGeom prst="rect">
            <a:avLst/>
          </a:prstGeom>
        </p:spPr>
      </p:pic>
      <p:pic>
        <p:nvPicPr>
          <p:cNvPr id="6" name="図 5"/>
          <p:cNvPicPr>
            <a:picLocks noChangeAspect="1"/>
          </p:cNvPicPr>
          <p:nvPr/>
        </p:nvPicPr>
        <p:blipFill>
          <a:blip r:embed="rId3"/>
          <a:stretch>
            <a:fillRect/>
          </a:stretch>
        </p:blipFill>
        <p:spPr>
          <a:xfrm>
            <a:off x="7382528" y="3395084"/>
            <a:ext cx="626927" cy="2849351"/>
          </a:xfrm>
          <a:prstGeom prst="rect">
            <a:avLst/>
          </a:prstGeom>
        </p:spPr>
      </p:pic>
      <p:pic>
        <p:nvPicPr>
          <p:cNvPr id="7" name="図 6">
            <a:extLst>
              <a:ext uri="{FF2B5EF4-FFF2-40B4-BE49-F238E27FC236}">
                <a16:creationId xmlns:a16="http://schemas.microsoft.com/office/drawing/2014/main" id="{788286E1-49EC-4E5C-8C63-795B43E5FE0F}"/>
              </a:ext>
            </a:extLst>
          </p:cNvPr>
          <p:cNvPicPr>
            <a:picLocks noChangeAspect="1"/>
          </p:cNvPicPr>
          <p:nvPr/>
        </p:nvPicPr>
        <p:blipFill>
          <a:blip r:embed="rId4"/>
          <a:stretch>
            <a:fillRect/>
          </a:stretch>
        </p:blipFill>
        <p:spPr>
          <a:xfrm>
            <a:off x="396369" y="3591079"/>
            <a:ext cx="2499253" cy="2947834"/>
          </a:xfrm>
          <a:prstGeom prst="rect">
            <a:avLst/>
          </a:prstGeom>
        </p:spPr>
      </p:pic>
      <p:sp>
        <p:nvSpPr>
          <p:cNvPr id="8" name="テキスト ボックス 7">
            <a:extLst>
              <a:ext uri="{FF2B5EF4-FFF2-40B4-BE49-F238E27FC236}">
                <a16:creationId xmlns:a16="http://schemas.microsoft.com/office/drawing/2014/main" id="{3AAD0E42-32C0-454A-8BF4-2F05EAAEB524}"/>
              </a:ext>
            </a:extLst>
          </p:cNvPr>
          <p:cNvSpPr txBox="1"/>
          <p:nvPr/>
        </p:nvSpPr>
        <p:spPr>
          <a:xfrm>
            <a:off x="3827673" y="6027003"/>
            <a:ext cx="2339102" cy="830997"/>
          </a:xfrm>
          <a:prstGeom prst="rect">
            <a:avLst/>
          </a:prstGeom>
          <a:noFill/>
        </p:spPr>
        <p:txBody>
          <a:bodyPr wrap="none" rtlCol="0">
            <a:spAutoFit/>
          </a:bodyPr>
          <a:lstStyle/>
          <a:p>
            <a:r>
              <a:rPr kumimoji="1" lang="ja-JP" altLang="en-US" sz="2400" b="1" dirty="0"/>
              <a:t>顔検出，</a:t>
            </a:r>
            <a:endParaRPr kumimoji="1" lang="en-US" altLang="ja-JP" sz="2400" dirty="0"/>
          </a:p>
          <a:p>
            <a:r>
              <a:rPr kumimoji="1" lang="ja-JP" altLang="en-US" sz="2400" b="1" dirty="0"/>
              <a:t>顔ランドマーク</a:t>
            </a:r>
          </a:p>
        </p:txBody>
      </p:sp>
      <p:sp>
        <p:nvSpPr>
          <p:cNvPr id="9" name="矢印: 右 8">
            <a:extLst>
              <a:ext uri="{FF2B5EF4-FFF2-40B4-BE49-F238E27FC236}">
                <a16:creationId xmlns:a16="http://schemas.microsoft.com/office/drawing/2014/main" id="{5F5A4892-6416-48C2-B233-8514FA132D36}"/>
              </a:ext>
            </a:extLst>
          </p:cNvPr>
          <p:cNvSpPr/>
          <p:nvPr/>
        </p:nvSpPr>
        <p:spPr>
          <a:xfrm>
            <a:off x="6844234" y="4657713"/>
            <a:ext cx="295334" cy="745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AEE513B-8441-4B9E-B2BB-CC02DC23152C}"/>
              </a:ext>
            </a:extLst>
          </p:cNvPr>
          <p:cNvSpPr txBox="1"/>
          <p:nvPr/>
        </p:nvSpPr>
        <p:spPr>
          <a:xfrm>
            <a:off x="7177648" y="6210935"/>
            <a:ext cx="1107996" cy="461665"/>
          </a:xfrm>
          <a:prstGeom prst="rect">
            <a:avLst/>
          </a:prstGeom>
          <a:noFill/>
        </p:spPr>
        <p:txBody>
          <a:bodyPr wrap="none" rtlCol="0">
            <a:spAutoFit/>
          </a:bodyPr>
          <a:lstStyle/>
          <a:p>
            <a:r>
              <a:rPr kumimoji="1" lang="ja-JP" altLang="en-US" sz="2400" b="1" dirty="0"/>
              <a:t>数値化</a:t>
            </a:r>
          </a:p>
        </p:txBody>
      </p:sp>
    </p:spTree>
    <p:extLst>
      <p:ext uri="{BB962C8B-B14F-4D97-AF65-F5344CB8AC3E}">
        <p14:creationId xmlns:p14="http://schemas.microsoft.com/office/powerpoint/2010/main" val="4151179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0435A2-296C-4231-A74C-5C1B5533B50B}"/>
              </a:ext>
            </a:extLst>
          </p:cNvPr>
          <p:cNvSpPr>
            <a:spLocks noGrp="1"/>
          </p:cNvSpPr>
          <p:nvPr>
            <p:ph type="title"/>
          </p:nvPr>
        </p:nvSpPr>
        <p:spPr/>
        <p:txBody>
          <a:bodyPr>
            <a:normAutofit fontScale="90000"/>
          </a:bodyPr>
          <a:lstStyle/>
          <a:p>
            <a:r>
              <a:rPr kumimoji="1" lang="ja-JP" altLang="en-US" dirty="0"/>
              <a:t>顔</a:t>
            </a:r>
            <a:r>
              <a:rPr lang="ja-JP" altLang="en-US" dirty="0"/>
              <a:t>検証 </a:t>
            </a:r>
            <a:r>
              <a:rPr lang="en-US" altLang="ja-JP" dirty="0"/>
              <a:t>(face verification)</a:t>
            </a:r>
            <a:endParaRPr kumimoji="1" lang="ja-JP" altLang="en-US" dirty="0"/>
          </a:p>
        </p:txBody>
      </p:sp>
      <p:sp>
        <p:nvSpPr>
          <p:cNvPr id="3" name="コンテンツ プレースホルダー 2">
            <a:extLst>
              <a:ext uri="{FF2B5EF4-FFF2-40B4-BE49-F238E27FC236}">
                <a16:creationId xmlns:a16="http://schemas.microsoft.com/office/drawing/2014/main" id="{491C7C67-19F0-4061-B376-5FEF8B03DBCB}"/>
              </a:ext>
            </a:extLst>
          </p:cNvPr>
          <p:cNvSpPr>
            <a:spLocks noGrp="1"/>
          </p:cNvSpPr>
          <p:nvPr>
            <p:ph idx="1"/>
          </p:nvPr>
        </p:nvSpPr>
        <p:spPr>
          <a:xfrm>
            <a:off x="5408427" y="846253"/>
            <a:ext cx="3597924" cy="5333166"/>
          </a:xfrm>
        </p:spPr>
        <p:txBody>
          <a:bodyPr/>
          <a:lstStyle/>
          <a:p>
            <a:pPr marL="0" indent="0">
              <a:buNone/>
            </a:pPr>
            <a:r>
              <a:rPr kumimoji="1" lang="ja-JP" altLang="en-US" b="1" dirty="0">
                <a:solidFill>
                  <a:srgbClr val="C00000"/>
                </a:solidFill>
              </a:rPr>
              <a:t>顔検証</a:t>
            </a:r>
            <a:endParaRPr kumimoji="1" lang="en-US" altLang="ja-JP" b="1" dirty="0">
              <a:solidFill>
                <a:srgbClr val="C00000"/>
              </a:solidFill>
            </a:endParaRPr>
          </a:p>
          <a:p>
            <a:pPr marL="0" indent="0">
              <a:buNone/>
            </a:pPr>
            <a:r>
              <a:rPr kumimoji="1" lang="ja-JP" altLang="en-US" dirty="0"/>
              <a:t>２つの別の写真あるいはビデオを</a:t>
            </a:r>
            <a:r>
              <a:rPr kumimoji="1" lang="ja-JP" altLang="en-US" b="1" dirty="0"/>
              <a:t>照合</a:t>
            </a:r>
            <a:r>
              <a:rPr kumimoji="1" lang="ja-JP" altLang="en-US" dirty="0"/>
              <a:t>し，</a:t>
            </a:r>
            <a:r>
              <a:rPr kumimoji="1" lang="ja-JP" altLang="en-US" b="1" dirty="0"/>
              <a:t>同一人物であるか</a:t>
            </a:r>
            <a:r>
              <a:rPr kumimoji="1" lang="ja-JP" altLang="en-US" dirty="0"/>
              <a:t>を判定すること</a:t>
            </a:r>
            <a:endParaRPr kumimoji="1" lang="en-US" altLang="ja-JP" dirty="0"/>
          </a:p>
          <a:p>
            <a:pPr marL="0" indent="0">
              <a:buNone/>
            </a:pPr>
            <a:endParaRPr lang="en-US" altLang="ja-JP" dirty="0"/>
          </a:p>
          <a:p>
            <a:pPr marL="0" indent="0">
              <a:buNone/>
            </a:pPr>
            <a:r>
              <a:rPr lang="en-US" altLang="ja-JP" dirty="0"/>
              <a:t>※ </a:t>
            </a:r>
            <a:r>
              <a:rPr kumimoji="1" lang="ja-JP" altLang="en-US" b="1" dirty="0">
                <a:solidFill>
                  <a:srgbClr val="C00000"/>
                </a:solidFill>
              </a:rPr>
              <a:t>顔識別（本人の特定）</a:t>
            </a:r>
            <a:r>
              <a:rPr kumimoji="1" lang="ja-JP" altLang="en-US" dirty="0"/>
              <a:t>や</a:t>
            </a:r>
            <a:r>
              <a:rPr kumimoji="1" lang="ja-JP" altLang="en-US" b="1" dirty="0">
                <a:solidFill>
                  <a:srgbClr val="C00000"/>
                </a:solidFill>
              </a:rPr>
              <a:t>顔認識</a:t>
            </a:r>
            <a:r>
              <a:rPr lang="ja-JP" altLang="en-US" dirty="0"/>
              <a:t>は</a:t>
            </a:r>
            <a:r>
              <a:rPr kumimoji="1" lang="ja-JP" altLang="en-US" dirty="0"/>
              <a:t>類似の処理</a:t>
            </a:r>
          </a:p>
        </p:txBody>
      </p:sp>
      <p:sp>
        <p:nvSpPr>
          <p:cNvPr id="4" name="スライド番号プレースホルダー 3">
            <a:extLst>
              <a:ext uri="{FF2B5EF4-FFF2-40B4-BE49-F238E27FC236}">
                <a16:creationId xmlns:a16="http://schemas.microsoft.com/office/drawing/2014/main" id="{4B1F35F6-5FD6-449F-90CD-1FDCE3E6435B}"/>
              </a:ext>
            </a:extLst>
          </p:cNvPr>
          <p:cNvSpPr>
            <a:spLocks noGrp="1"/>
          </p:cNvSpPr>
          <p:nvPr>
            <p:ph type="sldNum" sz="quarter" idx="12"/>
          </p:nvPr>
        </p:nvSpPr>
        <p:spPr/>
        <p:txBody>
          <a:bodyPr/>
          <a:lstStyle/>
          <a:p>
            <a:fld id="{E205D82C-95A1-431E-8E38-AA614A14CDCF}" type="slidenum">
              <a:rPr kumimoji="1" lang="ja-JP" altLang="en-US" smtClean="0"/>
              <a:t>39</a:t>
            </a:fld>
            <a:endParaRPr kumimoji="1" lang="ja-JP" altLang="en-US"/>
          </a:p>
        </p:txBody>
      </p:sp>
      <p:pic>
        <p:nvPicPr>
          <p:cNvPr id="7" name="図 6">
            <a:extLst>
              <a:ext uri="{FF2B5EF4-FFF2-40B4-BE49-F238E27FC236}">
                <a16:creationId xmlns:a16="http://schemas.microsoft.com/office/drawing/2014/main" id="{B5F967B0-FD64-44D5-91F1-FA5428A48F46}"/>
              </a:ext>
            </a:extLst>
          </p:cNvPr>
          <p:cNvPicPr>
            <a:picLocks noChangeAspect="1"/>
          </p:cNvPicPr>
          <p:nvPr/>
        </p:nvPicPr>
        <p:blipFill>
          <a:blip r:embed="rId2"/>
          <a:stretch>
            <a:fillRect/>
          </a:stretch>
        </p:blipFill>
        <p:spPr>
          <a:xfrm>
            <a:off x="222796" y="1238375"/>
            <a:ext cx="1991208" cy="4447794"/>
          </a:xfrm>
          <a:prstGeom prst="rect">
            <a:avLst/>
          </a:prstGeom>
        </p:spPr>
      </p:pic>
      <p:sp>
        <p:nvSpPr>
          <p:cNvPr id="8" name="テキスト ボックス 7">
            <a:extLst>
              <a:ext uri="{FF2B5EF4-FFF2-40B4-BE49-F238E27FC236}">
                <a16:creationId xmlns:a16="http://schemas.microsoft.com/office/drawing/2014/main" id="{F9CA4000-B3C9-4890-A000-3E593F7A1BDE}"/>
              </a:ext>
            </a:extLst>
          </p:cNvPr>
          <p:cNvSpPr txBox="1"/>
          <p:nvPr/>
        </p:nvSpPr>
        <p:spPr>
          <a:xfrm>
            <a:off x="137649" y="5918722"/>
            <a:ext cx="2339102" cy="461665"/>
          </a:xfrm>
          <a:prstGeom prst="rect">
            <a:avLst/>
          </a:prstGeom>
          <a:noFill/>
        </p:spPr>
        <p:txBody>
          <a:bodyPr wrap="none" rtlCol="0">
            <a:spAutoFit/>
          </a:bodyPr>
          <a:lstStyle/>
          <a:p>
            <a:r>
              <a:rPr kumimoji="1" lang="ja-JP" altLang="en-US" sz="2400" dirty="0"/>
              <a:t>同一人物である</a:t>
            </a:r>
          </a:p>
        </p:txBody>
      </p:sp>
      <p:pic>
        <p:nvPicPr>
          <p:cNvPr id="10" name="図 9">
            <a:extLst>
              <a:ext uri="{FF2B5EF4-FFF2-40B4-BE49-F238E27FC236}">
                <a16:creationId xmlns:a16="http://schemas.microsoft.com/office/drawing/2014/main" id="{5E83923D-F5C9-412D-B67A-0CA7BC4A279B}"/>
              </a:ext>
            </a:extLst>
          </p:cNvPr>
          <p:cNvPicPr>
            <a:picLocks noChangeAspect="1"/>
          </p:cNvPicPr>
          <p:nvPr/>
        </p:nvPicPr>
        <p:blipFill>
          <a:blip r:embed="rId3"/>
          <a:stretch>
            <a:fillRect/>
          </a:stretch>
        </p:blipFill>
        <p:spPr>
          <a:xfrm>
            <a:off x="3029272" y="1219704"/>
            <a:ext cx="2152250" cy="4561835"/>
          </a:xfrm>
          <a:prstGeom prst="rect">
            <a:avLst/>
          </a:prstGeom>
        </p:spPr>
      </p:pic>
      <p:sp>
        <p:nvSpPr>
          <p:cNvPr id="11" name="テキスト ボックス 10">
            <a:extLst>
              <a:ext uri="{FF2B5EF4-FFF2-40B4-BE49-F238E27FC236}">
                <a16:creationId xmlns:a16="http://schemas.microsoft.com/office/drawing/2014/main" id="{A1F1AF23-3588-4148-8EAA-5D8E238E73E2}"/>
              </a:ext>
            </a:extLst>
          </p:cNvPr>
          <p:cNvSpPr txBox="1"/>
          <p:nvPr/>
        </p:nvSpPr>
        <p:spPr>
          <a:xfrm>
            <a:off x="3080131" y="5918721"/>
            <a:ext cx="2339102" cy="461665"/>
          </a:xfrm>
          <a:prstGeom prst="rect">
            <a:avLst/>
          </a:prstGeom>
          <a:noFill/>
        </p:spPr>
        <p:txBody>
          <a:bodyPr wrap="none" rtlCol="0">
            <a:spAutoFit/>
          </a:bodyPr>
          <a:lstStyle/>
          <a:p>
            <a:r>
              <a:rPr kumimoji="1" lang="ja-JP" altLang="en-US" sz="2400" dirty="0"/>
              <a:t>同一人物でない</a:t>
            </a:r>
          </a:p>
        </p:txBody>
      </p:sp>
    </p:spTree>
    <p:extLst>
      <p:ext uri="{BB962C8B-B14F-4D97-AF65-F5344CB8AC3E}">
        <p14:creationId xmlns:p14="http://schemas.microsoft.com/office/powerpoint/2010/main" val="985497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6BF6A7-6823-86AE-6DEA-29C5FFAF1A45}"/>
              </a:ext>
            </a:extLst>
          </p:cNvPr>
          <p:cNvSpPr>
            <a:spLocks noGrp="1"/>
          </p:cNvSpPr>
          <p:nvPr>
            <p:ph type="title"/>
          </p:nvPr>
        </p:nvSpPr>
        <p:spPr/>
        <p:txBody>
          <a:bodyPr>
            <a:normAutofit fontScale="90000"/>
          </a:bodyPr>
          <a:lstStyle/>
          <a:p>
            <a:r>
              <a:rPr kumimoji="1" lang="ja-JP" altLang="en-US" dirty="0"/>
              <a:t>人工知能による生成の例</a:t>
            </a:r>
          </a:p>
        </p:txBody>
      </p:sp>
      <p:sp>
        <p:nvSpPr>
          <p:cNvPr id="3" name="コンテンツ プレースホルダー 2">
            <a:extLst>
              <a:ext uri="{FF2B5EF4-FFF2-40B4-BE49-F238E27FC236}">
                <a16:creationId xmlns:a16="http://schemas.microsoft.com/office/drawing/2014/main" id="{4B2967ED-7443-9C16-4189-ADE2F1E6EDA8}"/>
              </a:ext>
            </a:extLst>
          </p:cNvPr>
          <p:cNvSpPr>
            <a:spLocks noGrp="1"/>
          </p:cNvSpPr>
          <p:nvPr>
            <p:ph idx="1"/>
          </p:nvPr>
        </p:nvSpPr>
        <p:spPr>
          <a:xfrm>
            <a:off x="321845" y="694835"/>
            <a:ext cx="8461208" cy="562561"/>
          </a:xfrm>
        </p:spPr>
        <p:txBody>
          <a:bodyPr/>
          <a:lstStyle/>
          <a:p>
            <a:pPr marL="0" indent="0">
              <a:buNone/>
            </a:pPr>
            <a:r>
              <a:rPr lang="ja-JP" altLang="en-US" b="1" dirty="0"/>
              <a:t>実在しない</a:t>
            </a:r>
            <a:r>
              <a:rPr lang="ja-JP" altLang="en-US" dirty="0"/>
              <a:t>人間の顔画像を</a:t>
            </a:r>
            <a:r>
              <a:rPr lang="ja-JP" altLang="en-US" b="1" dirty="0"/>
              <a:t>生成</a:t>
            </a:r>
            <a:endParaRPr lang="en-US" altLang="ja-JP" b="1" dirty="0"/>
          </a:p>
        </p:txBody>
      </p:sp>
      <p:sp>
        <p:nvSpPr>
          <p:cNvPr id="4" name="スライド番号プレースホルダー 3">
            <a:extLst>
              <a:ext uri="{FF2B5EF4-FFF2-40B4-BE49-F238E27FC236}">
                <a16:creationId xmlns:a16="http://schemas.microsoft.com/office/drawing/2014/main" id="{E056F182-22A4-C819-0052-86B5BFFE4B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nvSpPr>
        <p:spPr>
          <a:xfrm>
            <a:off x="896975" y="4953588"/>
            <a:ext cx="8184063" cy="898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Web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ブラウザで動く</a:t>
            </a:r>
          </a:p>
        </p:txBody>
      </p:sp>
      <p:pic>
        <p:nvPicPr>
          <p:cNvPr id="8" name="図 7">
            <a:extLst>
              <a:ext uri="{FF2B5EF4-FFF2-40B4-BE49-F238E27FC236}">
                <a16:creationId xmlns:a16="http://schemas.microsoft.com/office/drawing/2014/main" id="{90482760-614F-473D-ADF7-A1B7418AB79A}"/>
              </a:ext>
            </a:extLst>
          </p:cNvPr>
          <p:cNvPicPr>
            <a:picLocks noChangeAspect="1"/>
          </p:cNvPicPr>
          <p:nvPr/>
        </p:nvPicPr>
        <p:blipFill>
          <a:blip r:embed="rId2"/>
          <a:stretch>
            <a:fillRect/>
          </a:stretch>
        </p:blipFill>
        <p:spPr>
          <a:xfrm>
            <a:off x="129941" y="1133600"/>
            <a:ext cx="8653112" cy="4370259"/>
          </a:xfrm>
          <a:prstGeom prst="rect">
            <a:avLst/>
          </a:prstGeom>
        </p:spPr>
      </p:pic>
      <p:sp>
        <p:nvSpPr>
          <p:cNvPr id="9" name="テキスト ボックス 8">
            <a:extLst>
              <a:ext uri="{FF2B5EF4-FFF2-40B4-BE49-F238E27FC236}">
                <a16:creationId xmlns:a16="http://schemas.microsoft.com/office/drawing/2014/main" id="{436B16B3-8E03-495B-935C-8A5D7662D901}"/>
              </a:ext>
            </a:extLst>
          </p:cNvPr>
          <p:cNvSpPr txBox="1"/>
          <p:nvPr/>
        </p:nvSpPr>
        <p:spPr>
          <a:xfrm>
            <a:off x="1694048" y="5407262"/>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a:t>
            </a:r>
          </a:p>
        </p:txBody>
      </p:sp>
      <p:sp>
        <p:nvSpPr>
          <p:cNvPr id="10" name="テキスト ボックス 9">
            <a:extLst>
              <a:ext uri="{FF2B5EF4-FFF2-40B4-BE49-F238E27FC236}">
                <a16:creationId xmlns:a16="http://schemas.microsoft.com/office/drawing/2014/main" id="{9526B9E5-B281-4CD4-824C-196F73F8B9AF}"/>
              </a:ext>
            </a:extLst>
          </p:cNvPr>
          <p:cNvSpPr txBox="1"/>
          <p:nvPr/>
        </p:nvSpPr>
        <p:spPr>
          <a:xfrm>
            <a:off x="5754305" y="5368758"/>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sp>
        <p:nvSpPr>
          <p:cNvPr id="11" name="コンテンツ プレースホルダー 2">
            <a:extLst>
              <a:ext uri="{FF2B5EF4-FFF2-40B4-BE49-F238E27FC236}">
                <a16:creationId xmlns:a16="http://schemas.microsoft.com/office/drawing/2014/main" id="{801F3FED-6EDC-4ADC-B1D0-3156E63A042B}"/>
              </a:ext>
            </a:extLst>
          </p:cNvPr>
          <p:cNvSpPr txBox="1">
            <a:spLocks noGrp="1"/>
          </p:cNvSpPr>
          <p:nvPr/>
        </p:nvSpPr>
        <p:spPr>
          <a:xfrm>
            <a:off x="598990" y="5957533"/>
            <a:ext cx="8184063" cy="8984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Web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ブラウザで動く</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https://www.whichfaceisreal.com/</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05870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表情の推定</a:t>
            </a:r>
          </a:p>
        </p:txBody>
      </p:sp>
      <p:pic>
        <p:nvPicPr>
          <p:cNvPr id="5" name="コンテンツ プレースホルダー 4"/>
          <p:cNvPicPr>
            <a:picLocks noGrp="1" noChangeAspect="1"/>
          </p:cNvPicPr>
          <p:nvPr>
            <p:ph idx="1"/>
          </p:nvPr>
        </p:nvPicPr>
        <p:blipFill>
          <a:blip r:embed="rId2"/>
          <a:stretch>
            <a:fillRect/>
          </a:stretch>
        </p:blipFill>
        <p:spPr>
          <a:xfrm>
            <a:off x="982250" y="699157"/>
            <a:ext cx="6747553" cy="4107543"/>
          </a:xfrm>
          <a:prstGeom prst="rect">
            <a:avLst/>
          </a:prstGeom>
        </p:spPr>
      </p:pic>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40</a:t>
            </a:fld>
            <a:endParaRPr kumimoji="1" lang="ja-JP" altLang="en-US"/>
          </a:p>
        </p:txBody>
      </p:sp>
      <p:sp>
        <p:nvSpPr>
          <p:cNvPr id="6" name="コンテンツ プレースホルダー 2"/>
          <p:cNvSpPr txBox="1">
            <a:spLocks/>
          </p:cNvSpPr>
          <p:nvPr/>
        </p:nvSpPr>
        <p:spPr>
          <a:xfrm>
            <a:off x="390942" y="5011953"/>
            <a:ext cx="8362115" cy="17095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latin typeface="+mn-ea"/>
                <a:ea typeface="+mn-ea"/>
              </a:rPr>
              <a:t>ここでは，</a:t>
            </a:r>
            <a:r>
              <a:rPr lang="ja-JP" altLang="en-US" sz="2400" b="1" dirty="0">
                <a:latin typeface="+mn-ea"/>
                <a:ea typeface="+mn-ea"/>
              </a:rPr>
              <a:t>７種の表情 </a:t>
            </a:r>
            <a:r>
              <a:rPr lang="en-US" altLang="ja-JP" sz="2400" dirty="0">
                <a:latin typeface="+mn-ea"/>
                <a:ea typeface="+mn-ea"/>
              </a:rPr>
              <a:t>Angry, Disgust, Fear, Happy, Neutral, Sad, Surprised</a:t>
            </a:r>
            <a:r>
              <a:rPr lang="ja-JP" altLang="en-US" sz="2400" dirty="0">
                <a:latin typeface="+mn-ea"/>
                <a:ea typeface="+mn-ea"/>
              </a:rPr>
              <a:t> の</a:t>
            </a:r>
            <a:r>
              <a:rPr lang="ja-JP" altLang="en-US" sz="2400" b="1" dirty="0">
                <a:latin typeface="+mn-ea"/>
                <a:ea typeface="+mn-ea"/>
              </a:rPr>
              <a:t>それぞれの確率</a:t>
            </a:r>
            <a:r>
              <a:rPr lang="ja-JP" altLang="en-US" sz="2400" dirty="0">
                <a:latin typeface="+mn-ea"/>
                <a:ea typeface="+mn-ea"/>
              </a:rPr>
              <a:t>を推定</a:t>
            </a:r>
            <a:endParaRPr lang="en-US" altLang="ja-JP" sz="2400" dirty="0">
              <a:latin typeface="+mn-ea"/>
              <a:ea typeface="+mn-ea"/>
            </a:endParaRPr>
          </a:p>
          <a:p>
            <a:r>
              <a:rPr lang="en-US" altLang="ja-JP" sz="2400" dirty="0">
                <a:latin typeface="+mn-ea"/>
                <a:ea typeface="+mn-ea"/>
              </a:rPr>
              <a:t>https://</a:t>
            </a:r>
            <a:r>
              <a:rPr lang="en-US" altLang="ja-JP" sz="2400" dirty="0" err="1">
                <a:latin typeface="+mn-ea"/>
                <a:ea typeface="+mn-ea"/>
              </a:rPr>
              <a:t>github.com</a:t>
            </a:r>
            <a:r>
              <a:rPr lang="en-US" altLang="ja-JP" sz="2400" dirty="0">
                <a:latin typeface="+mn-ea"/>
                <a:ea typeface="+mn-ea"/>
              </a:rPr>
              <a:t>/</a:t>
            </a:r>
            <a:r>
              <a:rPr lang="en-US" altLang="ja-JP" sz="2400" dirty="0" err="1">
                <a:latin typeface="+mn-ea"/>
                <a:ea typeface="+mn-ea"/>
              </a:rPr>
              <a:t>ezgiakcora</a:t>
            </a:r>
            <a:r>
              <a:rPr lang="en-US" altLang="ja-JP" sz="2400" dirty="0">
                <a:latin typeface="+mn-ea"/>
                <a:ea typeface="+mn-ea"/>
              </a:rPr>
              <a:t>/Facial-Expression-</a:t>
            </a:r>
            <a:r>
              <a:rPr lang="en-US" altLang="ja-JP" sz="2400" dirty="0" err="1">
                <a:latin typeface="+mn-ea"/>
                <a:ea typeface="+mn-ea"/>
              </a:rPr>
              <a:t>Keras</a:t>
            </a:r>
            <a:r>
              <a:rPr lang="en-US" altLang="ja-JP" sz="2400" dirty="0">
                <a:latin typeface="+mn-ea"/>
                <a:ea typeface="+mn-ea"/>
              </a:rPr>
              <a:t> </a:t>
            </a:r>
            <a:r>
              <a:rPr lang="ja-JP" altLang="en-US" sz="2400" dirty="0">
                <a:latin typeface="+mn-ea"/>
                <a:ea typeface="+mn-ea"/>
              </a:rPr>
              <a:t>で公開されている成果物</a:t>
            </a:r>
          </a:p>
        </p:txBody>
      </p:sp>
    </p:spTree>
    <p:extLst>
      <p:ext uri="{BB962C8B-B14F-4D97-AF65-F5344CB8AC3E}">
        <p14:creationId xmlns:p14="http://schemas.microsoft.com/office/powerpoint/2010/main" val="60792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B449E2-EB45-CB0B-0A9C-047B524FAD24}"/>
              </a:ext>
            </a:extLst>
          </p:cNvPr>
          <p:cNvSpPr>
            <a:spLocks noGrp="1"/>
          </p:cNvSpPr>
          <p:nvPr>
            <p:ph type="title"/>
          </p:nvPr>
        </p:nvSpPr>
        <p:spPr/>
        <p:txBody>
          <a:bodyPr>
            <a:normAutofit fontScale="90000"/>
          </a:bodyPr>
          <a:lstStyle/>
          <a:p>
            <a:r>
              <a:rPr kumimoji="1" lang="ja-JP" altLang="en-US" dirty="0"/>
              <a:t>年齢の推定，性別の推定</a:t>
            </a:r>
          </a:p>
        </p:txBody>
      </p:sp>
      <p:sp>
        <p:nvSpPr>
          <p:cNvPr id="4" name="スライド番号プレースホルダー 3">
            <a:extLst>
              <a:ext uri="{FF2B5EF4-FFF2-40B4-BE49-F238E27FC236}">
                <a16:creationId xmlns:a16="http://schemas.microsoft.com/office/drawing/2014/main" id="{DBC04133-DF2F-82C1-C63C-999A1C0A8940}"/>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pic>
        <p:nvPicPr>
          <p:cNvPr id="6" name="図 5">
            <a:extLst>
              <a:ext uri="{FF2B5EF4-FFF2-40B4-BE49-F238E27FC236}">
                <a16:creationId xmlns:a16="http://schemas.microsoft.com/office/drawing/2014/main" id="{AB0B74E7-07B9-40AB-A52F-FE24BBFE0254}"/>
              </a:ext>
            </a:extLst>
          </p:cNvPr>
          <p:cNvPicPr>
            <a:picLocks noChangeAspect="1"/>
          </p:cNvPicPr>
          <p:nvPr/>
        </p:nvPicPr>
        <p:blipFill>
          <a:blip r:embed="rId2"/>
          <a:stretch>
            <a:fillRect/>
          </a:stretch>
        </p:blipFill>
        <p:spPr>
          <a:xfrm>
            <a:off x="1079724" y="860374"/>
            <a:ext cx="6984551" cy="4499025"/>
          </a:xfrm>
          <a:prstGeom prst="rect">
            <a:avLst/>
          </a:prstGeom>
        </p:spPr>
      </p:pic>
      <p:pic>
        <p:nvPicPr>
          <p:cNvPr id="8" name="図 7">
            <a:extLst>
              <a:ext uri="{FF2B5EF4-FFF2-40B4-BE49-F238E27FC236}">
                <a16:creationId xmlns:a16="http://schemas.microsoft.com/office/drawing/2014/main" id="{5719DA34-54B2-AFD8-FC25-4D1672B2FDCC}"/>
              </a:ext>
            </a:extLst>
          </p:cNvPr>
          <p:cNvPicPr>
            <a:picLocks noChangeAspect="1"/>
          </p:cNvPicPr>
          <p:nvPr/>
        </p:nvPicPr>
        <p:blipFill>
          <a:blip r:embed="rId3"/>
          <a:stretch>
            <a:fillRect/>
          </a:stretch>
        </p:blipFill>
        <p:spPr>
          <a:xfrm>
            <a:off x="1442996" y="5730913"/>
            <a:ext cx="4616415" cy="746087"/>
          </a:xfrm>
          <a:prstGeom prst="rect">
            <a:avLst/>
          </a:prstGeom>
        </p:spPr>
      </p:pic>
    </p:spTree>
    <p:extLst>
      <p:ext uri="{BB962C8B-B14F-4D97-AF65-F5344CB8AC3E}">
        <p14:creationId xmlns:p14="http://schemas.microsoft.com/office/powerpoint/2010/main" val="3021082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4DE70E-1973-CE4C-9273-237D79ADF3DF}"/>
              </a:ext>
            </a:extLst>
          </p:cNvPr>
          <p:cNvSpPr>
            <a:spLocks noGrp="1"/>
          </p:cNvSpPr>
          <p:nvPr>
            <p:ph type="title"/>
          </p:nvPr>
        </p:nvSpPr>
        <p:spPr/>
        <p:txBody>
          <a:bodyPr>
            <a:normAutofit fontScale="90000"/>
          </a:bodyPr>
          <a:lstStyle/>
          <a:p>
            <a:r>
              <a:rPr kumimoji="1" lang="ja-JP" altLang="en-US" dirty="0"/>
              <a:t>顔情報処理のバリエーション</a:t>
            </a:r>
          </a:p>
        </p:txBody>
      </p:sp>
      <p:sp>
        <p:nvSpPr>
          <p:cNvPr id="3" name="コンテンツ プレースホルダー 2">
            <a:extLst>
              <a:ext uri="{FF2B5EF4-FFF2-40B4-BE49-F238E27FC236}">
                <a16:creationId xmlns:a16="http://schemas.microsoft.com/office/drawing/2014/main" id="{D00A8CFC-2338-2AD4-C661-E673F5F5D450}"/>
              </a:ext>
            </a:extLst>
          </p:cNvPr>
          <p:cNvSpPr>
            <a:spLocks noGrp="1"/>
          </p:cNvSpPr>
          <p:nvPr>
            <p:ph idx="1"/>
          </p:nvPr>
        </p:nvSpPr>
        <p:spPr>
          <a:xfrm>
            <a:off x="321845" y="846252"/>
            <a:ext cx="8461208" cy="5875223"/>
          </a:xfrm>
        </p:spPr>
        <p:txBody>
          <a:bodyPr>
            <a:normAutofit/>
          </a:bodyPr>
          <a:lstStyle/>
          <a:p>
            <a:r>
              <a:rPr kumimoji="1" lang="ja-JP" altLang="en-US" dirty="0"/>
              <a:t>顔検出</a:t>
            </a:r>
            <a:endParaRPr kumimoji="1" lang="en-US" altLang="ja-JP" dirty="0"/>
          </a:p>
          <a:p>
            <a:r>
              <a:rPr kumimoji="1" lang="ja-JP" altLang="en-US" dirty="0"/>
              <a:t>顔のアラインメント</a:t>
            </a:r>
            <a:endParaRPr kumimoji="1" lang="en-US" altLang="ja-JP" dirty="0"/>
          </a:p>
          <a:p>
            <a:r>
              <a:rPr lang="ja-JP" altLang="en-US" dirty="0"/>
              <a:t>顔ランドマーク</a:t>
            </a:r>
            <a:r>
              <a:rPr kumimoji="1" lang="ja-JP" altLang="en-US" dirty="0"/>
              <a:t>検出</a:t>
            </a:r>
            <a:endParaRPr kumimoji="1" lang="en-US" altLang="ja-JP" dirty="0"/>
          </a:p>
          <a:p>
            <a:r>
              <a:rPr lang="ja-JP" altLang="en-US" dirty="0"/>
              <a:t>顔のコード化</a:t>
            </a:r>
            <a:endParaRPr lang="en-US" altLang="ja-JP" dirty="0"/>
          </a:p>
          <a:p>
            <a:r>
              <a:rPr lang="ja-JP" altLang="en-US" dirty="0"/>
              <a:t>顔検証</a:t>
            </a:r>
            <a:endParaRPr lang="en-US" altLang="ja-JP" dirty="0"/>
          </a:p>
          <a:p>
            <a:r>
              <a:rPr lang="ja-JP" altLang="en-US" dirty="0"/>
              <a:t>顔識別（本人の特定）や顔認識</a:t>
            </a:r>
            <a:endParaRPr lang="en-US" altLang="ja-JP" dirty="0"/>
          </a:p>
          <a:p>
            <a:r>
              <a:rPr lang="ja-JP" altLang="en-US" dirty="0"/>
              <a:t>年齢の推定，性別の推定，</a:t>
            </a:r>
            <a:r>
              <a:rPr kumimoji="1" lang="ja-JP" altLang="en-US" dirty="0"/>
              <a:t>表情の推定</a:t>
            </a:r>
            <a:endParaRPr kumimoji="1" lang="en-US" altLang="ja-JP" dirty="0"/>
          </a:p>
          <a:p>
            <a:r>
              <a:rPr kumimoji="1" lang="ja-JP" altLang="en-US" dirty="0"/>
              <a:t>さまざまな応用</a:t>
            </a:r>
            <a:endParaRPr kumimoji="1" lang="en-US" altLang="ja-JP" dirty="0"/>
          </a:p>
          <a:p>
            <a:pPr marL="0" indent="0">
              <a:buNone/>
            </a:pPr>
            <a:r>
              <a:rPr kumimoji="1" lang="ja-JP" altLang="en-US" dirty="0"/>
              <a:t>　群衆のカウント，</a:t>
            </a:r>
            <a:r>
              <a:rPr lang="ja-JP" altLang="en-US" dirty="0"/>
              <a:t>マスク有り顔に関する処理，</a:t>
            </a:r>
            <a:endParaRPr lang="en-US" altLang="ja-JP" dirty="0"/>
          </a:p>
          <a:p>
            <a:pPr marL="0" indent="0">
              <a:buNone/>
            </a:pPr>
            <a:r>
              <a:rPr kumimoji="1" lang="ja-JP" altLang="en-US" dirty="0"/>
              <a:t>　顔の３次元再構成など</a:t>
            </a:r>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99CC5E00-9B34-5D83-5C82-03669A95D6F4}"/>
              </a:ext>
            </a:extLst>
          </p:cNvPr>
          <p:cNvSpPr>
            <a:spLocks noGrp="1"/>
          </p:cNvSpPr>
          <p:nvPr>
            <p:ph type="sldNum" sz="quarter" idx="12"/>
          </p:nvPr>
        </p:nvSpPr>
        <p:spPr/>
        <p:txBody>
          <a:bodyPr/>
          <a:lstStyle/>
          <a:p>
            <a:fld id="{E205D82C-95A1-431E-8E38-AA614A14CDCF}" type="slidenum">
              <a:rPr kumimoji="1" lang="ja-JP" altLang="en-US" smtClean="0"/>
              <a:t>42</a:t>
            </a:fld>
            <a:endParaRPr kumimoji="1" lang="ja-JP" altLang="en-US"/>
          </a:p>
        </p:txBody>
      </p:sp>
    </p:spTree>
    <p:extLst>
      <p:ext uri="{BB962C8B-B14F-4D97-AF65-F5344CB8AC3E}">
        <p14:creationId xmlns:p14="http://schemas.microsoft.com/office/powerpoint/2010/main" val="1599732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p>
        </p:txBody>
      </p:sp>
      <p:sp>
        <p:nvSpPr>
          <p:cNvPr id="3" name="コンテンツ プレースホルダー 2"/>
          <p:cNvSpPr>
            <a:spLocks noGrp="1"/>
          </p:cNvSpPr>
          <p:nvPr>
            <p:ph idx="1"/>
          </p:nvPr>
        </p:nvSpPr>
        <p:spPr>
          <a:xfrm>
            <a:off x="3724073" y="2228128"/>
            <a:ext cx="4939867" cy="3995692"/>
          </a:xfrm>
        </p:spPr>
        <p:txBody>
          <a:bodyPr>
            <a:normAutofit/>
          </a:bodyPr>
          <a:lstStyle/>
          <a:p>
            <a:pPr marL="0" indent="0">
              <a:spcAft>
                <a:spcPts val="600"/>
              </a:spcAft>
              <a:buNone/>
            </a:pPr>
            <a:r>
              <a:rPr lang="ja-JP" altLang="en-US" sz="2400" b="1" dirty="0"/>
              <a:t>顔情報処理のオンラインデモ</a:t>
            </a:r>
            <a:endParaRPr lang="en-US" altLang="ja-JP" sz="2400" b="1" dirty="0"/>
          </a:p>
          <a:p>
            <a:pPr marL="0" indent="0">
              <a:spcAft>
                <a:spcPts val="600"/>
              </a:spcAft>
              <a:buNone/>
            </a:pP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kumimoji="1" lang="ja-JP" altLang="en-US" dirty="0"/>
              <a:t>顔検出</a:t>
            </a:r>
            <a:endParaRPr kumimoji="1" lang="en-US" altLang="ja-JP" dirty="0"/>
          </a:p>
          <a:p>
            <a:pPr lvl="1">
              <a:spcAft>
                <a:spcPts val="600"/>
              </a:spcAft>
            </a:pPr>
            <a:r>
              <a:rPr kumimoji="1" lang="ja-JP" altLang="en-US" dirty="0"/>
              <a:t>顔ランドマーク</a:t>
            </a:r>
            <a:endParaRPr kumimoji="1" lang="en-US" altLang="ja-JP" dirty="0"/>
          </a:p>
          <a:p>
            <a:pPr lvl="1">
              <a:spcAft>
                <a:spcPts val="600"/>
              </a:spcAft>
            </a:pPr>
            <a:r>
              <a:rPr kumimoji="1" lang="ja-JP" altLang="en-US" dirty="0"/>
              <a:t>表情推定</a:t>
            </a:r>
            <a:endParaRPr kumimoji="1" lang="en-US" altLang="ja-JP" dirty="0"/>
          </a:p>
          <a:p>
            <a:pPr lvl="1">
              <a:spcAft>
                <a:spcPts val="600"/>
              </a:spcAft>
            </a:pPr>
            <a:r>
              <a:rPr kumimoji="1" lang="ja-JP" altLang="en-US" dirty="0"/>
              <a:t>顔の向きの推定</a:t>
            </a:r>
            <a:endParaRPr lang="ja-JP" altLang="en-US"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43</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45905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オンラインデモ</a:t>
            </a:r>
          </a:p>
        </p:txBody>
      </p:sp>
      <p:sp>
        <p:nvSpPr>
          <p:cNvPr id="3" name="コンテンツ プレースホルダー 2"/>
          <p:cNvSpPr>
            <a:spLocks noGrp="1"/>
          </p:cNvSpPr>
          <p:nvPr>
            <p:ph idx="1"/>
          </p:nvPr>
        </p:nvSpPr>
        <p:spPr/>
        <p:txBody>
          <a:bodyPr>
            <a:normAutofit/>
          </a:bodyPr>
          <a:lstStyle/>
          <a:p>
            <a:pPr marL="0" indent="0">
              <a:buNone/>
            </a:pPr>
            <a:r>
              <a:rPr kumimoji="1" lang="en-US" altLang="ja-JP" sz="2400" dirty="0"/>
              <a:t>URL</a:t>
            </a:r>
            <a:r>
              <a:rPr lang="en-US" altLang="ja-JP" sz="2400" dirty="0"/>
              <a:t>: </a:t>
            </a:r>
            <a:r>
              <a:rPr lang="en-US" altLang="ja-JP" sz="2400" dirty="0">
                <a:hlinkClick r:id="rId2"/>
              </a:rPr>
              <a:t>https://cloud.google.com/vision/docs/drag-and-drop</a:t>
            </a:r>
            <a:endParaRPr lang="en-US" altLang="ja-JP" sz="2400" dirty="0"/>
          </a:p>
          <a:p>
            <a:pPr marL="0" indent="0">
              <a:buNone/>
            </a:pPr>
            <a:r>
              <a:rPr lang="en-US" altLang="ja-JP" sz="2400" dirty="0"/>
              <a:t>【</a:t>
            </a:r>
            <a:r>
              <a:rPr lang="ja-JP" altLang="en-US" sz="2400" dirty="0"/>
              <a:t>使い方</a:t>
            </a:r>
            <a:r>
              <a:rPr lang="en-US" altLang="ja-JP" sz="2400" dirty="0"/>
              <a:t>】</a:t>
            </a:r>
          </a:p>
          <a:p>
            <a:pPr marL="0" indent="0">
              <a:buNone/>
            </a:pPr>
            <a:r>
              <a:rPr kumimoji="1" lang="ja-JP" altLang="en-US" sz="2400" dirty="0"/>
              <a:t>① </a:t>
            </a:r>
            <a:r>
              <a:rPr lang="ja-JP" altLang="en-US" sz="2400" u="sng" dirty="0">
                <a:solidFill>
                  <a:srgbClr val="FF0000"/>
                </a:solidFill>
              </a:rPr>
              <a:t>自分で</a:t>
            </a:r>
            <a:r>
              <a:rPr kumimoji="1" lang="ja-JP" altLang="en-US" sz="2400" u="sng" dirty="0">
                <a:solidFill>
                  <a:srgbClr val="FF0000"/>
                </a:solidFill>
              </a:rPr>
              <a:t>画像ファイルを準備</a:t>
            </a:r>
            <a:endParaRPr kumimoji="1" lang="en-US" altLang="ja-JP" sz="2400" u="sng" dirty="0">
              <a:solidFill>
                <a:srgbClr val="FF0000"/>
              </a:solidFill>
            </a:endParaRPr>
          </a:p>
          <a:p>
            <a:pPr marL="0" indent="0">
              <a:buNone/>
            </a:pPr>
            <a:r>
              <a:rPr lang="ja-JP" altLang="en-US" sz="2400" dirty="0"/>
              <a:t>② 上の </a:t>
            </a:r>
            <a:r>
              <a:rPr lang="en-US" altLang="ja-JP" sz="2400" dirty="0"/>
              <a:t>URL </a:t>
            </a:r>
            <a:r>
              <a:rPr lang="ja-JP" altLang="en-US" sz="2400" dirty="0"/>
              <a:t>を </a:t>
            </a:r>
            <a:r>
              <a:rPr lang="en-US" altLang="ja-JP" sz="2400" dirty="0"/>
              <a:t>Web </a:t>
            </a:r>
            <a:r>
              <a:rPr lang="ja-JP" altLang="en-US" sz="2400" dirty="0"/>
              <a:t>ブラウザで開き，画像をアップロード</a:t>
            </a:r>
            <a:endParaRPr lang="en-US" altLang="ja-JP" sz="2400" dirty="0"/>
          </a:p>
          <a:p>
            <a:pPr marL="0" indent="0">
              <a:buNone/>
            </a:pPr>
            <a:r>
              <a:rPr kumimoji="1" lang="ja-JP" altLang="en-US" sz="2400" dirty="0"/>
              <a:t>③ 「</a:t>
            </a:r>
            <a:r>
              <a:rPr kumimoji="1" lang="ja-JP" altLang="en-US" sz="2400" u="sng" dirty="0">
                <a:solidFill>
                  <a:srgbClr val="FF0000"/>
                </a:solidFill>
              </a:rPr>
              <a:t>私はロボットではありません</a:t>
            </a:r>
            <a:r>
              <a:rPr kumimoji="1" lang="ja-JP" altLang="en-US" sz="2400" dirty="0"/>
              <a:t>」</a:t>
            </a:r>
            <a:r>
              <a:rPr kumimoji="1" lang="ja-JP" altLang="en-US" sz="2400" u="sng" dirty="0">
                <a:solidFill>
                  <a:srgbClr val="FF0000"/>
                </a:solidFill>
              </a:rPr>
              <a:t>をチェック</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44</a:t>
            </a:fld>
            <a:endParaRPr kumimoji="1" lang="ja-JP" altLang="en-US"/>
          </a:p>
        </p:txBody>
      </p:sp>
      <p:pic>
        <p:nvPicPr>
          <p:cNvPr id="5" name="図 4"/>
          <p:cNvPicPr>
            <a:picLocks noChangeAspect="1"/>
          </p:cNvPicPr>
          <p:nvPr/>
        </p:nvPicPr>
        <p:blipFill>
          <a:blip r:embed="rId3"/>
          <a:stretch>
            <a:fillRect/>
          </a:stretch>
        </p:blipFill>
        <p:spPr>
          <a:xfrm>
            <a:off x="470916" y="3425807"/>
            <a:ext cx="6061234" cy="3500084"/>
          </a:xfrm>
          <a:prstGeom prst="rect">
            <a:avLst/>
          </a:prstGeom>
        </p:spPr>
      </p:pic>
      <p:sp>
        <p:nvSpPr>
          <p:cNvPr id="6" name="正方形/長方形 5"/>
          <p:cNvSpPr/>
          <p:nvPr/>
        </p:nvSpPr>
        <p:spPr>
          <a:xfrm>
            <a:off x="717375" y="3495938"/>
            <a:ext cx="1308450" cy="4092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885071" y="4486117"/>
            <a:ext cx="2031325" cy="1200329"/>
          </a:xfrm>
          <a:prstGeom prst="rect">
            <a:avLst/>
          </a:prstGeom>
          <a:noFill/>
        </p:spPr>
        <p:txBody>
          <a:bodyPr wrap="none" rtlCol="0">
            <a:spAutoFit/>
          </a:bodyPr>
          <a:lstStyle/>
          <a:p>
            <a:r>
              <a:rPr kumimoji="1" lang="ja-JP" altLang="en-US" dirty="0"/>
              <a:t>顔検出，</a:t>
            </a:r>
            <a:endParaRPr kumimoji="1" lang="en-US" altLang="ja-JP" dirty="0"/>
          </a:p>
          <a:p>
            <a:r>
              <a:rPr kumimoji="1" lang="ja-JP" altLang="en-US" dirty="0"/>
              <a:t>顔ランドマーク，</a:t>
            </a:r>
            <a:endParaRPr kumimoji="1" lang="en-US" altLang="ja-JP" dirty="0"/>
          </a:p>
          <a:p>
            <a:r>
              <a:rPr kumimoji="1" lang="ja-JP" altLang="en-US" dirty="0"/>
              <a:t>表情推定，</a:t>
            </a:r>
            <a:endParaRPr kumimoji="1" lang="en-US" altLang="ja-JP" dirty="0"/>
          </a:p>
          <a:p>
            <a:r>
              <a:rPr kumimoji="1" lang="ja-JP" altLang="en-US" dirty="0"/>
              <a:t>顔の向きの推定</a:t>
            </a:r>
            <a:endParaRPr kumimoji="1" lang="en-US" altLang="ja-JP" dirty="0"/>
          </a:p>
        </p:txBody>
      </p:sp>
    </p:spTree>
    <p:extLst>
      <p:ext uri="{BB962C8B-B14F-4D97-AF65-F5344CB8AC3E}">
        <p14:creationId xmlns:p14="http://schemas.microsoft.com/office/powerpoint/2010/main" val="1240260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648EAE-2CC5-A995-6DC2-D340FF74998D}"/>
              </a:ext>
            </a:extLst>
          </p:cNvPr>
          <p:cNvSpPr>
            <a:spLocks noGrp="1"/>
          </p:cNvSpPr>
          <p:nvPr>
            <p:ph type="title"/>
          </p:nvPr>
        </p:nvSpPr>
        <p:spPr/>
        <p:txBody>
          <a:bodyPr>
            <a:normAutofit fontScale="90000"/>
          </a:bodyPr>
          <a:lstStyle/>
          <a:p>
            <a:r>
              <a:rPr kumimoji="1" lang="ja-JP" altLang="en-US" dirty="0"/>
              <a:t>全体まとめ</a:t>
            </a:r>
          </a:p>
        </p:txBody>
      </p:sp>
      <p:sp>
        <p:nvSpPr>
          <p:cNvPr id="3" name="コンテンツ プレースホルダー 2">
            <a:extLst>
              <a:ext uri="{FF2B5EF4-FFF2-40B4-BE49-F238E27FC236}">
                <a16:creationId xmlns:a16="http://schemas.microsoft.com/office/drawing/2014/main" id="{633090FB-EB01-8C3D-A3DD-B063459D8899}"/>
              </a:ext>
            </a:extLst>
          </p:cNvPr>
          <p:cNvSpPr>
            <a:spLocks noGrp="1"/>
          </p:cNvSpPr>
          <p:nvPr>
            <p:ph idx="1"/>
          </p:nvPr>
        </p:nvSpPr>
        <p:spPr>
          <a:xfrm>
            <a:off x="321845" y="585082"/>
            <a:ext cx="8461208" cy="5953831"/>
          </a:xfrm>
        </p:spPr>
        <p:txBody>
          <a:bodyPr>
            <a:noAutofit/>
          </a:bodyPr>
          <a:lstStyle/>
          <a:p>
            <a:pPr marL="0" indent="0">
              <a:buNone/>
            </a:pPr>
            <a:r>
              <a:rPr lang="ja-JP" altLang="en-US" sz="2400" dirty="0"/>
              <a:t>①新しいデータや画像の生成</a:t>
            </a:r>
            <a:endParaRPr lang="en-US" altLang="ja-JP" sz="2400" dirty="0"/>
          </a:p>
          <a:p>
            <a:pPr marL="0" indent="0">
              <a:buNone/>
            </a:pPr>
            <a:r>
              <a:rPr lang="ja-JP" altLang="en-US" sz="2400" dirty="0"/>
              <a:t>実在しない人間の顔画像を生成したり、低解像度の画像を高解像度に変換したり、プロンプトをもとに画像に生成したりなど</a:t>
            </a:r>
          </a:p>
          <a:p>
            <a:pPr marL="0" indent="0">
              <a:buNone/>
            </a:pPr>
            <a:r>
              <a:rPr lang="ja-JP" altLang="en-US" sz="2400" dirty="0"/>
              <a:t>②画像のセグメンテーション（領域分割）</a:t>
            </a:r>
            <a:endParaRPr lang="en-US" altLang="ja-JP" sz="2400" dirty="0"/>
          </a:p>
          <a:p>
            <a:pPr marL="0" indent="0">
              <a:buNone/>
            </a:pPr>
            <a:r>
              <a:rPr lang="ja-JP" altLang="en-US" sz="2400" dirty="0"/>
              <a:t>パノプティックセグメンテーションやインスタンスセグメンテーション、セマンティックセグメンテーションなど</a:t>
            </a:r>
            <a:endParaRPr lang="en-US" altLang="ja-JP" sz="2400" dirty="0"/>
          </a:p>
          <a:p>
            <a:pPr marL="0" indent="0">
              <a:buNone/>
            </a:pPr>
            <a:r>
              <a:rPr lang="ja-JP" altLang="en-US" sz="2400" dirty="0"/>
              <a:t>③顔情報処理</a:t>
            </a:r>
            <a:br>
              <a:rPr lang="en-US" altLang="ja-JP" sz="2400" dirty="0"/>
            </a:br>
            <a:r>
              <a:rPr lang="ja-JP" altLang="en-US" sz="2400" dirty="0"/>
              <a:t>顔検出、顔のアラインメント（顔の向きや大きさの補正）、顔ランドマーク（顔の目印となるポイント）の検出、顔のコード化（顔の特徴を数値化）、顔検証（同一人物かの判定）、年齢や性別、表情の推定など</a:t>
            </a:r>
          </a:p>
          <a:p>
            <a:pPr marL="0" indent="0">
              <a:buNone/>
            </a:pPr>
            <a:endParaRPr lang="en-US" altLang="ja-JP" sz="2400" dirty="0"/>
          </a:p>
          <a:p>
            <a:pPr marL="0" indent="0">
              <a:buNone/>
            </a:pPr>
            <a:r>
              <a:rPr lang="ja-JP" altLang="en-US" sz="2400" dirty="0"/>
              <a:t>オンラインデモや公開されているモデルを利用することで、実際にこれらの技術を試すことも可能</a:t>
            </a:r>
            <a:endParaRPr kumimoji="1" lang="ja-JP" altLang="en-US" sz="2400" dirty="0"/>
          </a:p>
        </p:txBody>
      </p:sp>
      <p:sp>
        <p:nvSpPr>
          <p:cNvPr id="4" name="スライド番号プレースホルダー 3">
            <a:extLst>
              <a:ext uri="{FF2B5EF4-FFF2-40B4-BE49-F238E27FC236}">
                <a16:creationId xmlns:a16="http://schemas.microsoft.com/office/drawing/2014/main" id="{85D529CC-1803-6C5D-27A4-CC2AA991E0B4}"/>
              </a:ext>
            </a:extLst>
          </p:cNvPr>
          <p:cNvSpPr>
            <a:spLocks noGrp="1"/>
          </p:cNvSpPr>
          <p:nvPr>
            <p:ph type="sldNum" sz="quarter" idx="12"/>
          </p:nvPr>
        </p:nvSpPr>
        <p:spPr/>
        <p:txBody>
          <a:bodyPr/>
          <a:lstStyle/>
          <a:p>
            <a:fld id="{E205D82C-95A1-431E-8E38-AA614A14CDCF}" type="slidenum">
              <a:rPr kumimoji="1" lang="ja-JP" altLang="en-US" smtClean="0"/>
              <a:t>45</a:t>
            </a:fld>
            <a:endParaRPr kumimoji="1" lang="ja-JP" altLang="en-US"/>
          </a:p>
        </p:txBody>
      </p:sp>
    </p:spTree>
    <p:extLst>
      <p:ext uri="{BB962C8B-B14F-4D97-AF65-F5344CB8AC3E}">
        <p14:creationId xmlns:p14="http://schemas.microsoft.com/office/powerpoint/2010/main" val="246898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6BF6A7-6823-86AE-6DEA-29C5FFAF1A45}"/>
              </a:ext>
            </a:extLst>
          </p:cNvPr>
          <p:cNvSpPr>
            <a:spLocks noGrp="1"/>
          </p:cNvSpPr>
          <p:nvPr>
            <p:ph type="title"/>
          </p:nvPr>
        </p:nvSpPr>
        <p:spPr/>
        <p:txBody>
          <a:bodyPr>
            <a:normAutofit fontScale="90000"/>
          </a:bodyPr>
          <a:lstStyle/>
          <a:p>
            <a:r>
              <a:rPr kumimoji="1" lang="ja-JP" altLang="en-US" dirty="0"/>
              <a:t>人工知能による生成</a:t>
            </a:r>
          </a:p>
        </p:txBody>
      </p:sp>
      <p:sp>
        <p:nvSpPr>
          <p:cNvPr id="3" name="コンテンツ プレースホルダー 2">
            <a:extLst>
              <a:ext uri="{FF2B5EF4-FFF2-40B4-BE49-F238E27FC236}">
                <a16:creationId xmlns:a16="http://schemas.microsoft.com/office/drawing/2014/main" id="{4B2967ED-7443-9C16-4189-ADE2F1E6EDA8}"/>
              </a:ext>
            </a:extLst>
          </p:cNvPr>
          <p:cNvSpPr>
            <a:spLocks noGrp="1"/>
          </p:cNvSpPr>
          <p:nvPr>
            <p:ph idx="1"/>
          </p:nvPr>
        </p:nvSpPr>
        <p:spPr>
          <a:xfrm>
            <a:off x="321845" y="751003"/>
            <a:ext cx="8461208" cy="516191"/>
          </a:xfrm>
        </p:spPr>
        <p:txBody>
          <a:bodyPr>
            <a:normAutofit lnSpcReduction="10000"/>
          </a:bodyPr>
          <a:lstStyle/>
          <a:p>
            <a:pPr marL="0" indent="0">
              <a:buNone/>
            </a:pPr>
            <a:r>
              <a:rPr lang="ja-JP" altLang="en-US" b="1" dirty="0"/>
              <a:t>低解像度の画像</a:t>
            </a:r>
            <a:r>
              <a:rPr lang="ja-JP" altLang="en-US" dirty="0"/>
              <a:t>を，</a:t>
            </a:r>
            <a:r>
              <a:rPr lang="ja-JP" altLang="en-US" b="1" dirty="0"/>
              <a:t>高解像度の画像</a:t>
            </a:r>
            <a:r>
              <a:rPr lang="ja-JP" altLang="en-US" dirty="0"/>
              <a:t>に</a:t>
            </a:r>
            <a:r>
              <a:rPr lang="ja-JP" altLang="en-US" b="1" dirty="0"/>
              <a:t>変換</a:t>
            </a:r>
            <a:endParaRPr lang="en-US" altLang="ja-JP" b="1"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E056F182-22A4-C819-0052-86B5BFFE4B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E65130BA-EAD0-C4A8-3794-8956CF9D4426}"/>
              </a:ext>
            </a:extLst>
          </p:cNvPr>
          <p:cNvSpPr txBox="1">
            <a:spLocks/>
          </p:cNvSpPr>
          <p:nvPr/>
        </p:nvSpPr>
        <p:spPr>
          <a:xfrm>
            <a:off x="431712" y="5462923"/>
            <a:ext cx="8712288" cy="7690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研究成果，プログラムのソースコードはオンラインで公開されている</a:t>
            </a:r>
            <a:endParaRPr kumimoji="1" lang="en-US" altLang="ja-JP"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http://pulse.cs.duke.edu/</a:t>
            </a:r>
          </a:p>
        </p:txBody>
      </p:sp>
      <p:sp>
        <p:nvSpPr>
          <p:cNvPr id="6" name="テキスト ボックス 5">
            <a:extLst>
              <a:ext uri="{FF2B5EF4-FFF2-40B4-BE49-F238E27FC236}">
                <a16:creationId xmlns:a16="http://schemas.microsoft.com/office/drawing/2014/main" id="{876014EF-1027-BFD8-804F-D28A90A45E78}"/>
              </a:ext>
            </a:extLst>
          </p:cNvPr>
          <p:cNvSpPr txBox="1"/>
          <p:nvPr/>
        </p:nvSpPr>
        <p:spPr>
          <a:xfrm>
            <a:off x="431712" y="6066011"/>
            <a:ext cx="8366393" cy="104644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文献 </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Menon, </a:t>
            </a:r>
            <a:r>
              <a:rPr kumimoji="0" lang="en-US" altLang="ja-JP" sz="16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Sachit</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and Damian, Alex and Hu, McCourt and Ravi, Nikhil and Rudin, Cynthia,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PULSE: Self-Supervised Photo </a:t>
            </a:r>
            <a:r>
              <a:rPr kumimoji="0" lang="en-US" altLang="ja-JP" sz="16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Upsampling</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via Latent Space Exploration of Generative Models,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The IEEE Conference on Computer Vision and Pattern Recognition (CVPR), 2020.</a:t>
            </a:r>
            <a:endParaRPr kumimoji="0"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id="{E130F9E4-F67F-603B-0F27-E1BE87428A26}"/>
              </a:ext>
            </a:extLst>
          </p:cNvPr>
          <p:cNvPicPr>
            <a:picLocks noChangeAspect="1"/>
          </p:cNvPicPr>
          <p:nvPr/>
        </p:nvPicPr>
        <p:blipFill>
          <a:blip r:embed="rId2"/>
          <a:stretch>
            <a:fillRect/>
          </a:stretch>
        </p:blipFill>
        <p:spPr>
          <a:xfrm>
            <a:off x="400277" y="1187580"/>
            <a:ext cx="4214632" cy="4246253"/>
          </a:xfrm>
          <a:prstGeom prst="rect">
            <a:avLst/>
          </a:prstGeom>
        </p:spPr>
      </p:pic>
      <p:pic>
        <p:nvPicPr>
          <p:cNvPr id="8" name="図 7">
            <a:extLst>
              <a:ext uri="{FF2B5EF4-FFF2-40B4-BE49-F238E27FC236}">
                <a16:creationId xmlns:a16="http://schemas.microsoft.com/office/drawing/2014/main" id="{54B435D7-FB79-2C9A-1D76-46FCB847C01F}"/>
              </a:ext>
            </a:extLst>
          </p:cNvPr>
          <p:cNvPicPr>
            <a:picLocks noChangeAspect="1"/>
          </p:cNvPicPr>
          <p:nvPr/>
        </p:nvPicPr>
        <p:blipFill>
          <a:blip r:embed="rId3"/>
          <a:stretch>
            <a:fillRect/>
          </a:stretch>
        </p:blipFill>
        <p:spPr>
          <a:xfrm>
            <a:off x="4693341" y="1187580"/>
            <a:ext cx="4207246" cy="4246253"/>
          </a:xfrm>
          <a:prstGeom prst="rect">
            <a:avLst/>
          </a:prstGeom>
        </p:spPr>
      </p:pic>
    </p:spTree>
    <p:extLst>
      <p:ext uri="{BB962C8B-B14F-4D97-AF65-F5344CB8AC3E}">
        <p14:creationId xmlns:p14="http://schemas.microsoft.com/office/powerpoint/2010/main" val="2236511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Stable Diffusion</a:t>
            </a:r>
            <a:endParaRPr kumimoji="1" lang="ja-JP" altLang="en-US" dirty="0"/>
          </a:p>
        </p:txBody>
      </p:sp>
      <p:sp>
        <p:nvSpPr>
          <p:cNvPr id="3" name="コンテンツ プレースホルダー 2"/>
          <p:cNvSpPr>
            <a:spLocks noGrp="1"/>
          </p:cNvSpPr>
          <p:nvPr>
            <p:ph idx="1"/>
          </p:nvPr>
        </p:nvSpPr>
        <p:spPr/>
        <p:txBody>
          <a:bodyPr/>
          <a:lstStyle/>
          <a:p>
            <a:r>
              <a:rPr lang="en-US" altLang="ja-JP" dirty="0"/>
              <a:t>2022</a:t>
            </a:r>
            <a:r>
              <a:rPr lang="ja-JP" altLang="en-US" dirty="0"/>
              <a:t>年発表</a:t>
            </a:r>
            <a:endParaRPr lang="en-US" altLang="ja-JP" dirty="0"/>
          </a:p>
          <a:p>
            <a:r>
              <a:rPr kumimoji="1" lang="en-US" altLang="ja-JP" dirty="0"/>
              <a:t>Text-to-Image (</a:t>
            </a:r>
            <a:r>
              <a:rPr kumimoji="1" lang="ja-JP" altLang="en-US" b="1" dirty="0"/>
              <a:t>英語の文章</a:t>
            </a:r>
            <a:r>
              <a:rPr kumimoji="1" lang="ja-JP" altLang="en-US" dirty="0"/>
              <a:t>などを</a:t>
            </a:r>
            <a:r>
              <a:rPr kumimoji="1" lang="ja-JP" altLang="en-US" b="1" dirty="0"/>
              <a:t>画像</a:t>
            </a:r>
            <a:r>
              <a:rPr kumimoji="1" lang="ja-JP" altLang="en-US" dirty="0"/>
              <a:t>に</a:t>
            </a:r>
            <a:r>
              <a:rPr kumimoji="1" lang="ja-JP" altLang="en-US" b="1" dirty="0"/>
              <a:t>変換</a:t>
            </a:r>
            <a:r>
              <a:rPr kumimoji="1" lang="en-US" altLang="ja-JP" dirty="0"/>
              <a:t>) </a:t>
            </a:r>
            <a:r>
              <a:rPr kumimoji="1" lang="ja-JP" altLang="en-US" dirty="0"/>
              <a:t>の人工知能．他の画像生成等のタスクの基礎</a:t>
            </a:r>
            <a:endParaRPr kumimoji="1" lang="en-US" altLang="ja-JP" dirty="0"/>
          </a:p>
          <a:p>
            <a:r>
              <a:rPr lang="ja-JP" altLang="en-US" b="1" dirty="0"/>
              <a:t>オンラインデモ</a:t>
            </a:r>
            <a:r>
              <a:rPr lang="ja-JP" altLang="en-US" dirty="0"/>
              <a:t>有り</a:t>
            </a:r>
            <a:endParaRPr lang="en-US" altLang="ja-JP" dirty="0"/>
          </a:p>
          <a:p>
            <a:pPr marL="0" indent="0">
              <a:buNone/>
            </a:pPr>
            <a:r>
              <a:rPr lang="en-US" altLang="ja-JP" dirty="0"/>
              <a:t>https://stablediffusionweb.com/</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931905" y="3425282"/>
            <a:ext cx="6178868" cy="3372023"/>
          </a:xfrm>
          <a:prstGeom prst="rect">
            <a:avLst/>
          </a:prstGeom>
        </p:spPr>
      </p:pic>
    </p:spTree>
    <p:extLst>
      <p:ext uri="{BB962C8B-B14F-4D97-AF65-F5344CB8AC3E}">
        <p14:creationId xmlns:p14="http://schemas.microsoft.com/office/powerpoint/2010/main" val="279575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英語の文章などを画像に変換</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a:t>人間が文章「</a:t>
            </a:r>
            <a:r>
              <a:rPr lang="en-US" altLang="ja-JP" b="1" dirty="0">
                <a:solidFill>
                  <a:srgbClr val="C00000"/>
                </a:solidFill>
              </a:rPr>
              <a:t>a scenic landscape</a:t>
            </a:r>
            <a:r>
              <a:rPr lang="ja-JP" altLang="en-US" dirty="0"/>
              <a:t>」を与える．人工知能が画像を</a:t>
            </a:r>
            <a:r>
              <a:rPr lang="ja-JP" altLang="en-US" b="1" dirty="0"/>
              <a:t>生成</a:t>
            </a:r>
            <a:endParaRPr kumimoji="1" lang="ja-JP" altLang="en-US" b="1"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675" y="1798374"/>
            <a:ext cx="4506325" cy="4506325"/>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98374"/>
            <a:ext cx="4500851" cy="4500851"/>
          </a:xfrm>
          <a:prstGeom prst="rect">
            <a:avLst/>
          </a:prstGeom>
        </p:spPr>
      </p:pic>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4"/>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8921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make a dog white</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51355"/>
            <a:ext cx="4166601" cy="4166601"/>
          </a:xfrm>
          <a:prstGeom prst="rect">
            <a:avLst/>
          </a:prstGeom>
        </p:spPr>
      </p:pic>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452" y="1851355"/>
            <a:ext cx="4166601" cy="4166601"/>
          </a:xfrm>
          <a:prstGeom prst="rect">
            <a:avLst/>
          </a:prstGeom>
        </p:spPr>
      </p:pic>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spTree>
    <p:extLst>
      <p:ext uri="{BB962C8B-B14F-4D97-AF65-F5344CB8AC3E}">
        <p14:creationId xmlns:p14="http://schemas.microsoft.com/office/powerpoint/2010/main" val="1473469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make a man long hair</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8" y="1941492"/>
            <a:ext cx="4049406" cy="4049406"/>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688" y="1941492"/>
            <a:ext cx="4024091" cy="4024091"/>
          </a:xfrm>
          <a:prstGeom prst="rect">
            <a:avLst/>
          </a:prstGeom>
        </p:spPr>
      </p:pic>
    </p:spTree>
    <p:extLst>
      <p:ext uri="{BB962C8B-B14F-4D97-AF65-F5344CB8AC3E}">
        <p14:creationId xmlns:p14="http://schemas.microsoft.com/office/powerpoint/2010/main" val="3001566655"/>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4953</TotalTime>
  <Words>2402</Words>
  <Application>Microsoft Office PowerPoint</Application>
  <PresentationFormat>画面に合わせる (4:3)</PresentationFormat>
  <Paragraphs>369</Paragraphs>
  <Slides>45</Slides>
  <Notes>5</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45</vt:i4>
      </vt:variant>
    </vt:vector>
  </HeadingPairs>
  <TitlesOfParts>
    <vt:vector size="54" baseType="lpstr">
      <vt:lpstr>ＭＳ ゴシック</vt:lpstr>
      <vt:lpstr>メイリオ</vt:lpstr>
      <vt:lpstr>游ゴシック</vt:lpstr>
      <vt:lpstr>Abadi</vt:lpstr>
      <vt:lpstr>Arial</vt:lpstr>
      <vt:lpstr>Calibri</vt:lpstr>
      <vt:lpstr>Times New Roman</vt:lpstr>
      <vt:lpstr>1_Office テーマ</vt:lpstr>
      <vt:lpstr>Office テーマ</vt:lpstr>
      <vt:lpstr>pd-12. ディープラーニングの利用例 </vt:lpstr>
      <vt:lpstr>アウトライン</vt:lpstr>
      <vt:lpstr>12-1 生成</vt:lpstr>
      <vt:lpstr>人工知能による生成の例</vt:lpstr>
      <vt:lpstr>人工知能による生成</vt:lpstr>
      <vt:lpstr>Stable Diffusion</vt:lpstr>
      <vt:lpstr>英語の文章などを画像に変換</vt:lpstr>
      <vt:lpstr>画像編集</vt:lpstr>
      <vt:lpstr>画像編集</vt:lpstr>
      <vt:lpstr>画像編集</vt:lpstr>
      <vt:lpstr>画像編集</vt:lpstr>
      <vt:lpstr>画像編集</vt:lpstr>
      <vt:lpstr>画像編集</vt:lpstr>
      <vt:lpstr>まとめ</vt:lpstr>
      <vt:lpstr>GAN</vt:lpstr>
      <vt:lpstr>Discriminator</vt:lpstr>
      <vt:lpstr>Generator</vt:lpstr>
      <vt:lpstr>Generator の学習</vt:lpstr>
      <vt:lpstr>Discriminator の学習</vt:lpstr>
      <vt:lpstr>演習</vt:lpstr>
      <vt:lpstr>PowerPoint プレゼンテーション</vt:lpstr>
      <vt:lpstr>12-2 セグメンテーション</vt:lpstr>
      <vt:lpstr>セグメンテーション</vt:lpstr>
      <vt:lpstr>画像理解の主な種類</vt:lpstr>
      <vt:lpstr>セグメンテーションを試すことができるオンラインのサイト</vt:lpstr>
      <vt:lpstr>訓練データにより結果が変わってくる</vt:lpstr>
      <vt:lpstr>ADE20K</vt:lpstr>
      <vt:lpstr>CityScapes</vt:lpstr>
      <vt:lpstr>COCO</vt:lpstr>
      <vt:lpstr>PowerPoint プレゼンテーション</vt:lpstr>
      <vt:lpstr>12-3. 顔情報処理</vt:lpstr>
      <vt:lpstr>PowerPoint プレゼンテーション</vt:lpstr>
      <vt:lpstr>群衆のカウント</vt:lpstr>
      <vt:lpstr>顔検出 (face detection)</vt:lpstr>
      <vt:lpstr>顔のアラインメント</vt:lpstr>
      <vt:lpstr>顔ランドマーク (facial landmark)</vt:lpstr>
      <vt:lpstr>顔ランドマークと顔のコード化</vt:lpstr>
      <vt:lpstr>顔のコード化</vt:lpstr>
      <vt:lpstr>顔検証 (face verification)</vt:lpstr>
      <vt:lpstr>表情の推定</vt:lpstr>
      <vt:lpstr>年齢の推定，性別の推定</vt:lpstr>
      <vt:lpstr>顔情報処理のバリエーション</vt:lpstr>
      <vt:lpstr>演習</vt:lpstr>
      <vt:lpstr>オンラインデモ</vt:lpstr>
      <vt:lpstr>全体まとめ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AI演習</dc:title>
  <dc:creator>kaneko kunihiko</dc:creator>
  <cp:lastModifiedBy>金子　邦彦</cp:lastModifiedBy>
  <cp:revision>474</cp:revision>
  <dcterms:created xsi:type="dcterms:W3CDTF">2019-11-02T00:06:04Z</dcterms:created>
  <dcterms:modified xsi:type="dcterms:W3CDTF">2023-07-13T08:31:44Z</dcterms:modified>
</cp:coreProperties>
</file>