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1037" r:id="rId2"/>
    <p:sldId id="696" r:id="rId3"/>
    <p:sldId id="595" r:id="rId4"/>
    <p:sldId id="597" r:id="rId5"/>
    <p:sldId id="598" r:id="rId6"/>
    <p:sldId id="591" r:id="rId7"/>
    <p:sldId id="599" r:id="rId8"/>
    <p:sldId id="600" r:id="rId9"/>
    <p:sldId id="601" r:id="rId10"/>
    <p:sldId id="602" r:id="rId11"/>
    <p:sldId id="1328" r:id="rId12"/>
    <p:sldId id="275" r:id="rId13"/>
    <p:sldId id="1331" r:id="rId14"/>
    <p:sldId id="1332" r:id="rId15"/>
    <p:sldId id="1334" r:id="rId16"/>
    <p:sldId id="1335" r:id="rId17"/>
    <p:sldId id="259" r:id="rId18"/>
    <p:sldId id="1338" r:id="rId19"/>
    <p:sldId id="1336" r:id="rId20"/>
    <p:sldId id="263" r:id="rId21"/>
    <p:sldId id="264" r:id="rId22"/>
    <p:sldId id="1337" r:id="rId23"/>
    <p:sldId id="1323" r:id="rId24"/>
    <p:sldId id="1324" r:id="rId25"/>
    <p:sldId id="1325" r:id="rId26"/>
    <p:sldId id="1327" r:id="rId27"/>
    <p:sldId id="1340" r:id="rId28"/>
    <p:sldId id="1341" r:id="rId29"/>
    <p:sldId id="1342" r:id="rId30"/>
    <p:sldId id="1329" r:id="rId31"/>
    <p:sldId id="265" r:id="rId32"/>
    <p:sldId id="1330" r:id="rId33"/>
    <p:sldId id="1343" r:id="rId34"/>
    <p:sldId id="1344" r:id="rId35"/>
    <p:sldId id="1345" r:id="rId36"/>
    <p:sldId id="1346" r:id="rId37"/>
    <p:sldId id="1347" r:id="rId38"/>
    <p:sldId id="605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pd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p</a:t>
            </a:r>
            <a:r>
              <a:rPr lang="en-US" altLang="ja-JP" sz="4400" dirty="0">
                <a:latin typeface="メイリオ" panose="020B0604030504040204" pitchFamily="50" charset="-128"/>
              </a:rPr>
              <a:t>d-2. </a:t>
            </a:r>
            <a:r>
              <a:rPr lang="ja-JP" altLang="en-US" sz="4400" dirty="0">
                <a:latin typeface="メイリオ" panose="020B0604030504040204" pitchFamily="50" charset="-128"/>
              </a:rPr>
              <a:t>主成分分析，次元削減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によるデータサイエンス演習）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jp/cc/</a:t>
            </a:r>
            <a:r>
              <a:rPr lang="en-US" altLang="ja-JP" dirty="0">
                <a:hlinkClick r:id="rId5"/>
              </a:rPr>
              <a:t>pd/index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9FEF32-4486-655B-0D43-9BF8B278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主成分分析と主軸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AE144-25B8-2D77-BF39-1EAFA5C8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65313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では、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データの分散が最大となる方向の軸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主軸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では、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元のデータの次元数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主軸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を作成できる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81E6AB-8D0A-1086-101D-CA7DC56A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EFCD98C-879C-84DA-C0D7-7461BFE9CB11}"/>
              </a:ext>
            </a:extLst>
          </p:cNvPr>
          <p:cNvCxnSpPr/>
          <p:nvPr/>
        </p:nvCxnSpPr>
        <p:spPr>
          <a:xfrm>
            <a:off x="194845" y="5305794"/>
            <a:ext cx="382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C8069D8-0FE2-D3CA-D3C4-D21EAA74805C}"/>
              </a:ext>
            </a:extLst>
          </p:cNvPr>
          <p:cNvCxnSpPr>
            <a:cxnSpLocks/>
          </p:cNvCxnSpPr>
          <p:nvPr/>
        </p:nvCxnSpPr>
        <p:spPr>
          <a:xfrm flipV="1">
            <a:off x="347245" y="2796511"/>
            <a:ext cx="0" cy="266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54FE902F-4CDB-EA65-D3A3-79C53A54FC1F}"/>
              </a:ext>
            </a:extLst>
          </p:cNvPr>
          <p:cNvSpPr/>
          <p:nvPr/>
        </p:nvSpPr>
        <p:spPr>
          <a:xfrm>
            <a:off x="1058530" y="4332915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77B8D98-65DE-A6BA-46FD-5C768A15CD52}"/>
              </a:ext>
            </a:extLst>
          </p:cNvPr>
          <p:cNvSpPr/>
          <p:nvPr/>
        </p:nvSpPr>
        <p:spPr>
          <a:xfrm>
            <a:off x="1587289" y="3685141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6D8B7EE-BCD7-9D53-9510-FC856B75795A}"/>
              </a:ext>
            </a:extLst>
          </p:cNvPr>
          <p:cNvSpPr/>
          <p:nvPr/>
        </p:nvSpPr>
        <p:spPr>
          <a:xfrm>
            <a:off x="1990312" y="4015711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9F50E763-C04F-905B-8C74-C5DC14D54ED0}"/>
              </a:ext>
            </a:extLst>
          </p:cNvPr>
          <p:cNvSpPr/>
          <p:nvPr/>
        </p:nvSpPr>
        <p:spPr>
          <a:xfrm>
            <a:off x="2308274" y="3461859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FAD12C3-7DA8-BBA3-11E2-87370D2EE89C}"/>
              </a:ext>
            </a:extLst>
          </p:cNvPr>
          <p:cNvSpPr/>
          <p:nvPr/>
        </p:nvSpPr>
        <p:spPr>
          <a:xfrm>
            <a:off x="2769775" y="3242931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8D0E9334-9CB7-9257-CD90-D4BD5211DB7A}"/>
              </a:ext>
            </a:extLst>
          </p:cNvPr>
          <p:cNvSpPr/>
          <p:nvPr/>
        </p:nvSpPr>
        <p:spPr>
          <a:xfrm>
            <a:off x="2027139" y="3713347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56C5A27-86F0-A35A-4CD8-3E195CAA16A6}"/>
              </a:ext>
            </a:extLst>
          </p:cNvPr>
          <p:cNvCxnSpPr/>
          <p:nvPr/>
        </p:nvCxnSpPr>
        <p:spPr>
          <a:xfrm>
            <a:off x="4454563" y="5293389"/>
            <a:ext cx="382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2474C8E-2B5B-296C-FB04-45E11A0E8CB6}"/>
              </a:ext>
            </a:extLst>
          </p:cNvPr>
          <p:cNvCxnSpPr>
            <a:cxnSpLocks/>
          </p:cNvCxnSpPr>
          <p:nvPr/>
        </p:nvCxnSpPr>
        <p:spPr>
          <a:xfrm flipV="1">
            <a:off x="4606963" y="2784106"/>
            <a:ext cx="0" cy="266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0D12CD75-697D-28EE-E1F4-C3E8D28716C6}"/>
              </a:ext>
            </a:extLst>
          </p:cNvPr>
          <p:cNvSpPr/>
          <p:nvPr/>
        </p:nvSpPr>
        <p:spPr>
          <a:xfrm>
            <a:off x="5318248" y="4320510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B54A00C-6951-D894-10AA-BAABC358752A}"/>
              </a:ext>
            </a:extLst>
          </p:cNvPr>
          <p:cNvSpPr/>
          <p:nvPr/>
        </p:nvSpPr>
        <p:spPr>
          <a:xfrm>
            <a:off x="5847007" y="3672736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7542713-E65E-1985-0841-D0E1446EB09D}"/>
              </a:ext>
            </a:extLst>
          </p:cNvPr>
          <p:cNvSpPr/>
          <p:nvPr/>
        </p:nvSpPr>
        <p:spPr>
          <a:xfrm>
            <a:off x="6250030" y="4003306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C37B4A1-747C-D018-BB69-35858A9617B8}"/>
              </a:ext>
            </a:extLst>
          </p:cNvPr>
          <p:cNvSpPr/>
          <p:nvPr/>
        </p:nvSpPr>
        <p:spPr>
          <a:xfrm>
            <a:off x="6567992" y="3449454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01FFBD57-CD3B-8A5A-8B26-34FBF1568BEF}"/>
              </a:ext>
            </a:extLst>
          </p:cNvPr>
          <p:cNvSpPr/>
          <p:nvPr/>
        </p:nvSpPr>
        <p:spPr>
          <a:xfrm>
            <a:off x="7029493" y="3230526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79CFA6C-D219-9CD6-2E15-C7AAB44B2D70}"/>
              </a:ext>
            </a:extLst>
          </p:cNvPr>
          <p:cNvSpPr/>
          <p:nvPr/>
        </p:nvSpPr>
        <p:spPr>
          <a:xfrm>
            <a:off x="6286857" y="3700942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D5088FE-4DC5-8D79-4D45-090C31AA341C}"/>
              </a:ext>
            </a:extLst>
          </p:cNvPr>
          <p:cNvCxnSpPr>
            <a:cxnSpLocks/>
          </p:cNvCxnSpPr>
          <p:nvPr/>
        </p:nvCxnSpPr>
        <p:spPr>
          <a:xfrm flipH="1">
            <a:off x="4971313" y="2796511"/>
            <a:ext cx="2860157" cy="1967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1B8D27B-DBFB-1E33-28D3-1F4597ACAC9B}"/>
              </a:ext>
            </a:extLst>
          </p:cNvPr>
          <p:cNvCxnSpPr>
            <a:cxnSpLocks/>
          </p:cNvCxnSpPr>
          <p:nvPr/>
        </p:nvCxnSpPr>
        <p:spPr>
          <a:xfrm>
            <a:off x="5912265" y="3027538"/>
            <a:ext cx="978252" cy="14170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1D55245-94E4-D07C-2FCD-22F615D6FA96}"/>
              </a:ext>
            </a:extLst>
          </p:cNvPr>
          <p:cNvSpPr txBox="1"/>
          <p:nvPr/>
        </p:nvSpPr>
        <p:spPr>
          <a:xfrm>
            <a:off x="7348403" y="302441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１番目の主軸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8DF97CB-FAC5-79E8-AE9C-BF4E795E7D98}"/>
              </a:ext>
            </a:extLst>
          </p:cNvPr>
          <p:cNvSpPr txBox="1"/>
          <p:nvPr/>
        </p:nvSpPr>
        <p:spPr>
          <a:xfrm>
            <a:off x="5291003" y="257311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２番目の主軸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C546B5-A451-AC44-B391-9C78F252D9FC}"/>
              </a:ext>
            </a:extLst>
          </p:cNvPr>
          <p:cNvSpPr txBox="1"/>
          <p:nvPr/>
        </p:nvSpPr>
        <p:spPr>
          <a:xfrm>
            <a:off x="1058530" y="5676058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67C2156-A656-F162-9116-C74C901F40F0}"/>
              </a:ext>
            </a:extLst>
          </p:cNvPr>
          <p:cNvSpPr txBox="1"/>
          <p:nvPr/>
        </p:nvSpPr>
        <p:spPr>
          <a:xfrm>
            <a:off x="5838039" y="5639657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主軸を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08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主成分分析と主軸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では、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元のデータの次元数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主軸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を作成できる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1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は，データの分散が最大になるような方向の軸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dirty="0"/>
              <a:t>2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は，</a:t>
            </a:r>
            <a:r>
              <a:rPr lang="en-US" altLang="ja-JP" sz="2400" dirty="0"/>
              <a:t>1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とは異なる方向で、その方向における分散が最大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1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に対する</a:t>
            </a:r>
            <a:r>
              <a:rPr lang="ja-JP" altLang="en-US" sz="2400" b="1" u="sng" dirty="0"/>
              <a:t>データの成分を取り除いた</a:t>
            </a:r>
            <a:r>
              <a:rPr lang="ja-JP" altLang="en-US" sz="2400" dirty="0"/>
              <a:t>残りのデータから行う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dirty="0"/>
              <a:t>3</a:t>
            </a:r>
            <a:r>
              <a:rPr lang="ja-JP" altLang="en-US" sz="2400" dirty="0"/>
              <a:t>番目以降も同様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3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は</a:t>
            </a:r>
            <a:r>
              <a:rPr lang="en-US" altLang="ja-JP" sz="2400" dirty="0"/>
              <a:t>1</a:t>
            </a:r>
            <a:r>
              <a:rPr lang="ja-JP" altLang="en-US" sz="2400" dirty="0"/>
              <a:t>番目と</a:t>
            </a:r>
            <a:r>
              <a:rPr lang="en-US" altLang="ja-JP" sz="2400" dirty="0"/>
              <a:t>2</a:t>
            </a:r>
            <a:r>
              <a:rPr lang="ja-JP" altLang="en-US" sz="2400" dirty="0"/>
              <a:t>番目の</a:t>
            </a:r>
            <a:r>
              <a:rPr lang="ja-JP" altLang="en-US" sz="2400" b="1" dirty="0"/>
              <a:t>主軸</a:t>
            </a:r>
            <a:r>
              <a:rPr lang="ja-JP" altLang="en-US" sz="2400" dirty="0"/>
              <a:t>に対する</a:t>
            </a:r>
            <a:r>
              <a:rPr lang="ja-JP" altLang="en-US" sz="2400" b="1" u="sng" dirty="0"/>
              <a:t>成分を取り除いた</a:t>
            </a:r>
            <a:r>
              <a:rPr lang="ja-JP" altLang="en-US" sz="2400" dirty="0"/>
              <a:t>残りのデータから、その方向における分散が最大となるように選ぶ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得られた各主軸は互いに直交（各段階で「成分を取り除く」ので）</a:t>
            </a:r>
            <a:endParaRPr lang="en-US" altLang="ja-JP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989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3603C4-7806-4DBC-AD66-67404D00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主成分分析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2C8C14-1F51-4A8F-985E-36003FA4F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主成分分析</a:t>
            </a:r>
            <a:r>
              <a:rPr lang="ja-JP" altLang="en-US" sz="2400" dirty="0"/>
              <a:t>では，得られた</a:t>
            </a:r>
            <a:r>
              <a:rPr lang="ja-JP" altLang="en-US" sz="2400" b="1" dirty="0">
                <a:solidFill>
                  <a:srgbClr val="C00000"/>
                </a:solidFill>
              </a:rPr>
              <a:t>主軸</a:t>
            </a:r>
            <a:r>
              <a:rPr lang="ja-JP" altLang="en-US" sz="2400" dirty="0"/>
              <a:t>の中から、上位の</a:t>
            </a:r>
            <a:r>
              <a:rPr lang="ja-JP" altLang="en-US" sz="2400" b="1" dirty="0">
                <a:solidFill>
                  <a:srgbClr val="C00000"/>
                </a:solidFill>
              </a:rPr>
              <a:t>主軸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選び</a:t>
            </a:r>
            <a:r>
              <a:rPr lang="ja-JP" altLang="en-US" sz="2400" dirty="0"/>
              <a:t>，下位の</a:t>
            </a:r>
            <a:r>
              <a:rPr lang="ja-JP" altLang="en-US" sz="2400" b="1" dirty="0">
                <a:solidFill>
                  <a:srgbClr val="C00000"/>
                </a:solidFill>
              </a:rPr>
              <a:t>主軸</a:t>
            </a:r>
            <a:r>
              <a:rPr lang="ja-JP" altLang="en-US" sz="2400" dirty="0"/>
              <a:t>を削除．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b="1" u="sng" dirty="0">
                <a:solidFill>
                  <a:srgbClr val="FF0000"/>
                </a:solidFill>
              </a:rPr>
              <a:t>選ばれた主軸</a:t>
            </a:r>
            <a:r>
              <a:rPr lang="ja-JP" altLang="en-US" sz="2400" dirty="0"/>
              <a:t>に，元データを投影することで，次元削減を行う．この投影は線形変換である．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BED4C2-752D-45FB-87CA-C7D8ED87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71B200E-E8BD-9AAC-4C79-2A2797AD6DDC}"/>
              </a:ext>
            </a:extLst>
          </p:cNvPr>
          <p:cNvCxnSpPr/>
          <p:nvPr/>
        </p:nvCxnSpPr>
        <p:spPr>
          <a:xfrm>
            <a:off x="191541" y="5667976"/>
            <a:ext cx="382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3E484AC-36CF-DBD7-FDCC-8999985FEE46}"/>
              </a:ext>
            </a:extLst>
          </p:cNvPr>
          <p:cNvCxnSpPr>
            <a:cxnSpLocks/>
          </p:cNvCxnSpPr>
          <p:nvPr/>
        </p:nvCxnSpPr>
        <p:spPr>
          <a:xfrm flipV="1">
            <a:off x="343941" y="3158693"/>
            <a:ext cx="0" cy="266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872A6885-8254-324E-B434-F7040DA3D3E8}"/>
              </a:ext>
            </a:extLst>
          </p:cNvPr>
          <p:cNvSpPr/>
          <p:nvPr/>
        </p:nvSpPr>
        <p:spPr>
          <a:xfrm>
            <a:off x="1055226" y="4695097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7CAEBD9-F9D9-E0CD-B0DA-3A1717591247}"/>
              </a:ext>
            </a:extLst>
          </p:cNvPr>
          <p:cNvSpPr/>
          <p:nvPr/>
        </p:nvSpPr>
        <p:spPr>
          <a:xfrm>
            <a:off x="1583985" y="404732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F1C999CC-601A-26E9-0CFE-4DC418E72461}"/>
              </a:ext>
            </a:extLst>
          </p:cNvPr>
          <p:cNvSpPr/>
          <p:nvPr/>
        </p:nvSpPr>
        <p:spPr>
          <a:xfrm>
            <a:off x="1987008" y="437789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514070A0-AAD6-1EF5-2C89-13761E38B029}"/>
              </a:ext>
            </a:extLst>
          </p:cNvPr>
          <p:cNvSpPr/>
          <p:nvPr/>
        </p:nvSpPr>
        <p:spPr>
          <a:xfrm>
            <a:off x="2304970" y="3824041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0851B634-8009-BB4F-327D-B243E4F6D725}"/>
              </a:ext>
            </a:extLst>
          </p:cNvPr>
          <p:cNvSpPr/>
          <p:nvPr/>
        </p:nvSpPr>
        <p:spPr>
          <a:xfrm>
            <a:off x="2766471" y="360511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3CC08677-1D2A-AFE4-EC37-383172BD295A}"/>
              </a:ext>
            </a:extLst>
          </p:cNvPr>
          <p:cNvSpPr/>
          <p:nvPr/>
        </p:nvSpPr>
        <p:spPr>
          <a:xfrm>
            <a:off x="2023835" y="4075529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8FB59DC-77F4-9D9E-C87A-61E45AD76631}"/>
              </a:ext>
            </a:extLst>
          </p:cNvPr>
          <p:cNvCxnSpPr>
            <a:cxnSpLocks/>
          </p:cNvCxnSpPr>
          <p:nvPr/>
        </p:nvCxnSpPr>
        <p:spPr>
          <a:xfrm flipH="1">
            <a:off x="708291" y="3171098"/>
            <a:ext cx="2860157" cy="1967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5CC14DA-8E35-E38D-5212-1095DAEDCE2E}"/>
              </a:ext>
            </a:extLst>
          </p:cNvPr>
          <p:cNvCxnSpPr>
            <a:cxnSpLocks/>
          </p:cNvCxnSpPr>
          <p:nvPr/>
        </p:nvCxnSpPr>
        <p:spPr>
          <a:xfrm>
            <a:off x="1649243" y="3402125"/>
            <a:ext cx="978252" cy="14170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5FE198-15DC-3366-5BD1-F3E8021175F6}"/>
              </a:ext>
            </a:extLst>
          </p:cNvPr>
          <p:cNvSpPr txBox="1"/>
          <p:nvPr/>
        </p:nvSpPr>
        <p:spPr>
          <a:xfrm>
            <a:off x="3085381" y="339900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１番目の軸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1F623E8-4813-6291-F205-CB1E9BFFF12B}"/>
              </a:ext>
            </a:extLst>
          </p:cNvPr>
          <p:cNvSpPr txBox="1"/>
          <p:nvPr/>
        </p:nvSpPr>
        <p:spPr>
          <a:xfrm>
            <a:off x="1027981" y="29477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２番目の軸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83540E0D-A0F7-877C-418E-A7387D7EE7C8}"/>
              </a:ext>
            </a:extLst>
          </p:cNvPr>
          <p:cNvSpPr/>
          <p:nvPr/>
        </p:nvSpPr>
        <p:spPr>
          <a:xfrm>
            <a:off x="4477540" y="4018153"/>
            <a:ext cx="318976" cy="622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FE95D49-11A4-83FC-886B-8BCBE064D669}"/>
              </a:ext>
            </a:extLst>
          </p:cNvPr>
          <p:cNvCxnSpPr/>
          <p:nvPr/>
        </p:nvCxnSpPr>
        <p:spPr>
          <a:xfrm>
            <a:off x="4783092" y="5691012"/>
            <a:ext cx="382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05B138CE-7B55-AE7E-0165-CBA06BD402D8}"/>
              </a:ext>
            </a:extLst>
          </p:cNvPr>
          <p:cNvCxnSpPr>
            <a:cxnSpLocks/>
          </p:cNvCxnSpPr>
          <p:nvPr/>
        </p:nvCxnSpPr>
        <p:spPr>
          <a:xfrm flipV="1">
            <a:off x="4935492" y="3181729"/>
            <a:ext cx="0" cy="266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6123F92A-DC27-4C2C-C956-8149AF94F24E}"/>
              </a:ext>
            </a:extLst>
          </p:cNvPr>
          <p:cNvSpPr/>
          <p:nvPr/>
        </p:nvSpPr>
        <p:spPr>
          <a:xfrm>
            <a:off x="5646777" y="471813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52F1380-58E4-1123-A8D2-CA6657EC31DD}"/>
              </a:ext>
            </a:extLst>
          </p:cNvPr>
          <p:cNvSpPr/>
          <p:nvPr/>
        </p:nvSpPr>
        <p:spPr>
          <a:xfrm>
            <a:off x="6328952" y="4234446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5D68342B-9A68-6082-0772-A280990BE999}"/>
              </a:ext>
            </a:extLst>
          </p:cNvPr>
          <p:cNvSpPr/>
          <p:nvPr/>
        </p:nvSpPr>
        <p:spPr>
          <a:xfrm>
            <a:off x="6398824" y="4194578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5383E15A-4113-8B29-2E49-706C5AF03FD1}"/>
              </a:ext>
            </a:extLst>
          </p:cNvPr>
          <p:cNvSpPr/>
          <p:nvPr/>
        </p:nvSpPr>
        <p:spPr>
          <a:xfrm>
            <a:off x="6904987" y="385554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821625C5-6FB2-A2A7-E077-512D3355F17D}"/>
              </a:ext>
            </a:extLst>
          </p:cNvPr>
          <p:cNvSpPr/>
          <p:nvPr/>
        </p:nvSpPr>
        <p:spPr>
          <a:xfrm>
            <a:off x="7319925" y="3573117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5F68401-D5A6-E17F-58CA-A525145A08F1}"/>
              </a:ext>
            </a:extLst>
          </p:cNvPr>
          <p:cNvSpPr/>
          <p:nvPr/>
        </p:nvSpPr>
        <p:spPr>
          <a:xfrm>
            <a:off x="6615809" y="4063542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8F6092A-AED7-4497-D99E-4D4ACF693BEA}"/>
              </a:ext>
            </a:extLst>
          </p:cNvPr>
          <p:cNvCxnSpPr>
            <a:cxnSpLocks/>
          </p:cNvCxnSpPr>
          <p:nvPr/>
        </p:nvCxnSpPr>
        <p:spPr>
          <a:xfrm flipH="1">
            <a:off x="5299842" y="3194134"/>
            <a:ext cx="2860157" cy="1967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6916AA1-D7F1-B78B-76A4-03DB80052C29}"/>
              </a:ext>
            </a:extLst>
          </p:cNvPr>
          <p:cNvSpPr txBox="1"/>
          <p:nvPr/>
        </p:nvSpPr>
        <p:spPr>
          <a:xfrm>
            <a:off x="7676932" y="342203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１番目の軸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DB92233-E16C-C277-4D25-F8E6354D6CF6}"/>
              </a:ext>
            </a:extLst>
          </p:cNvPr>
          <p:cNvSpPr txBox="1"/>
          <p:nvPr/>
        </p:nvSpPr>
        <p:spPr>
          <a:xfrm>
            <a:off x="887868" y="5958233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元データ：　次元は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BF96961-7C62-C481-D5F4-C81FACD6C21E}"/>
              </a:ext>
            </a:extLst>
          </p:cNvPr>
          <p:cNvSpPr txBox="1"/>
          <p:nvPr/>
        </p:nvSpPr>
        <p:spPr>
          <a:xfrm>
            <a:off x="6463107" y="5980635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次元は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81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ランダムデータ</a:t>
            </a:r>
            <a:r>
              <a:rPr kumimoji="1" lang="ja-JP" altLang="en-US" sz="2400" dirty="0"/>
              <a:t>の散布図（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889077" y="564854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436412" y="1078388"/>
            <a:ext cx="5166479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numpy</a:t>
            </a:r>
            <a:r>
              <a:rPr kumimoji="1" lang="en-US" altLang="ja-JP" sz="2400" dirty="0"/>
              <a:t> as np</a:t>
            </a:r>
          </a:p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s-ES" altLang="ja-JP" sz="2400" dirty="0"/>
              <a:t>x = np.random.normal(</a:t>
            </a:r>
            <a:r>
              <a:rPr kumimoji="1" lang="es-ES" altLang="ja-JP" sz="2400" dirty="0">
                <a:solidFill>
                  <a:srgbClr val="C00000"/>
                </a:solidFill>
              </a:rPr>
              <a:t>0</a:t>
            </a:r>
            <a:r>
              <a:rPr kumimoji="1" lang="es-ES" altLang="ja-JP" sz="2400" dirty="0"/>
              <a:t>, </a:t>
            </a:r>
            <a:r>
              <a:rPr kumimoji="1" lang="es-ES" altLang="ja-JP" sz="2400" dirty="0">
                <a:solidFill>
                  <a:srgbClr val="C00000"/>
                </a:solidFill>
              </a:rPr>
              <a:t>1</a:t>
            </a:r>
            <a:r>
              <a:rPr kumimoji="1" lang="es-ES" altLang="ja-JP" sz="2400" dirty="0"/>
              <a:t>, </a:t>
            </a:r>
            <a:r>
              <a:rPr kumimoji="1" lang="es-ES" altLang="ja-JP" sz="2400" dirty="0">
                <a:solidFill>
                  <a:srgbClr val="C00000"/>
                </a:solidFill>
              </a:rPr>
              <a:t>100</a:t>
            </a:r>
            <a:r>
              <a:rPr kumimoji="1" lang="es-ES" altLang="ja-JP" sz="2400" dirty="0"/>
              <a:t>)</a:t>
            </a:r>
          </a:p>
          <a:p>
            <a:r>
              <a:rPr kumimoji="1" lang="es-ES" altLang="ja-JP" sz="2400" dirty="0"/>
              <a:t>y = </a:t>
            </a:r>
            <a:r>
              <a:rPr kumimoji="1" lang="es-ES" altLang="ja-JP" sz="2400" dirty="0">
                <a:solidFill>
                  <a:srgbClr val="C00000"/>
                </a:solidFill>
              </a:rPr>
              <a:t>3</a:t>
            </a:r>
            <a:r>
              <a:rPr kumimoji="1" lang="es-ES" altLang="ja-JP" sz="2400" dirty="0"/>
              <a:t> * x + np.random.normal(</a:t>
            </a:r>
            <a:r>
              <a:rPr kumimoji="1" lang="es-ES" altLang="ja-JP" sz="2400" dirty="0">
                <a:solidFill>
                  <a:srgbClr val="C00000"/>
                </a:solidFill>
              </a:rPr>
              <a:t>0</a:t>
            </a:r>
            <a:r>
              <a:rPr kumimoji="1" lang="es-ES" altLang="ja-JP" sz="2400" dirty="0"/>
              <a:t>, </a:t>
            </a:r>
            <a:r>
              <a:rPr kumimoji="1" lang="es-ES" altLang="ja-JP" sz="2400" dirty="0">
                <a:solidFill>
                  <a:srgbClr val="C00000"/>
                </a:solidFill>
              </a:rPr>
              <a:t>1</a:t>
            </a:r>
            <a:r>
              <a:rPr kumimoji="1" lang="es-ES" altLang="ja-JP" sz="2400" dirty="0"/>
              <a:t>, </a:t>
            </a:r>
            <a:r>
              <a:rPr kumimoji="1" lang="es-ES" altLang="ja-JP" sz="2400" b="1" dirty="0"/>
              <a:t>100</a:t>
            </a:r>
            <a:r>
              <a:rPr kumimoji="1" lang="es-E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グラフとラベル</a:t>
            </a:r>
            <a:endParaRPr kumimoji="1" lang="en-US" altLang="ja-JP" sz="2400" dirty="0"/>
          </a:p>
          <a:p>
            <a:r>
              <a:rPr kumimoji="1" lang="en-US" altLang="ja-JP" sz="2400" dirty="0" err="1"/>
              <a:t>plt.axis</a:t>
            </a:r>
            <a:r>
              <a:rPr kumimoji="1" lang="en-US" altLang="ja-JP" sz="2400" dirty="0"/>
              <a:t>('equal')</a:t>
            </a:r>
            <a:endParaRPr kumimoji="1" lang="ja-JP" altLang="en-US" sz="2400" dirty="0"/>
          </a:p>
          <a:p>
            <a:r>
              <a:rPr kumimoji="1" lang="en-US" altLang="ja-JP" sz="2400" dirty="0" err="1"/>
              <a:t>plt.scatter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x, y</a:t>
            </a:r>
            <a:r>
              <a:rPr kumimoji="1" lang="en-US" altLang="ja-JP" sz="2400" dirty="0"/>
              <a:t>)</a:t>
            </a:r>
            <a:endParaRPr kumimoji="1" lang="ja-JP" altLang="en-US" sz="2400" dirty="0"/>
          </a:p>
          <a:p>
            <a:r>
              <a:rPr kumimoji="1" lang="en-US" altLang="ja-JP" sz="2400" dirty="0" err="1"/>
              <a:t>plt.xlabel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'x'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 err="1"/>
              <a:t>plt.ylabel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'y'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('random data')</a:t>
            </a:r>
            <a:endParaRPr kumimoji="1" lang="ja-JP" altLang="en-US" sz="2400" dirty="0"/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610989" y="115738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ランダムデータ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は平均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，標準偏差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倍にノイズを追加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データの個数は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43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ランダムデータ</a:t>
            </a:r>
            <a:r>
              <a:rPr kumimoji="1" lang="ja-JP" altLang="en-US" sz="2400" dirty="0"/>
              <a:t>の散布図（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582BCE-0D70-4AB7-D763-78D2439CE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15" y="697723"/>
            <a:ext cx="5409185" cy="59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7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87230" y="629603"/>
            <a:ext cx="5956830" cy="6186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numpy</a:t>
            </a:r>
            <a:r>
              <a:rPr kumimoji="1" lang="en-US" altLang="ja-JP" dirty="0"/>
              <a:t> as np</a:t>
            </a:r>
          </a:p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matplotlib.pyplot</a:t>
            </a:r>
            <a:r>
              <a:rPr kumimoji="1" lang="en-US" altLang="ja-JP" dirty="0"/>
              <a:t> as </a:t>
            </a:r>
            <a:r>
              <a:rPr kumimoji="1" lang="en-US" altLang="ja-JP" dirty="0" err="1"/>
              <a:t>plt</a:t>
            </a:r>
            <a:endParaRPr kumimoji="1" lang="en-US" altLang="ja-JP" dirty="0"/>
          </a:p>
          <a:p>
            <a:r>
              <a:rPr kumimoji="1" lang="es-ES" altLang="ja-JP" dirty="0"/>
              <a:t>from sklearn.decomposition import PCA</a:t>
            </a:r>
          </a:p>
          <a:p>
            <a:endParaRPr kumimoji="1" lang="en-US" altLang="ja-JP" dirty="0"/>
          </a:p>
          <a:p>
            <a:r>
              <a:rPr kumimoji="1" lang="es-ES" altLang="ja-JP" dirty="0"/>
              <a:t>x = np.random.normal(</a:t>
            </a:r>
            <a:r>
              <a:rPr kumimoji="1" lang="es-ES" altLang="ja-JP" dirty="0">
                <a:solidFill>
                  <a:srgbClr val="C00000"/>
                </a:solidFill>
              </a:rPr>
              <a:t>0</a:t>
            </a:r>
            <a:r>
              <a:rPr kumimoji="1" lang="es-ES" altLang="ja-JP" dirty="0"/>
              <a:t>, </a:t>
            </a:r>
            <a:r>
              <a:rPr kumimoji="1" lang="es-ES" altLang="ja-JP" dirty="0">
                <a:solidFill>
                  <a:srgbClr val="C00000"/>
                </a:solidFill>
              </a:rPr>
              <a:t>1</a:t>
            </a:r>
            <a:r>
              <a:rPr kumimoji="1" lang="es-ES" altLang="ja-JP" dirty="0"/>
              <a:t>, </a:t>
            </a:r>
            <a:r>
              <a:rPr kumimoji="1" lang="es-ES" altLang="ja-JP" dirty="0">
                <a:solidFill>
                  <a:srgbClr val="C00000"/>
                </a:solidFill>
              </a:rPr>
              <a:t>100</a:t>
            </a:r>
            <a:r>
              <a:rPr kumimoji="1" lang="es-ES" altLang="ja-JP" dirty="0"/>
              <a:t>)</a:t>
            </a:r>
          </a:p>
          <a:p>
            <a:r>
              <a:rPr kumimoji="1" lang="es-ES" altLang="ja-JP" dirty="0"/>
              <a:t>y = </a:t>
            </a:r>
            <a:r>
              <a:rPr kumimoji="1" lang="es-ES" altLang="ja-JP" dirty="0">
                <a:solidFill>
                  <a:srgbClr val="C00000"/>
                </a:solidFill>
              </a:rPr>
              <a:t>3</a:t>
            </a:r>
            <a:r>
              <a:rPr kumimoji="1" lang="es-ES" altLang="ja-JP" dirty="0"/>
              <a:t> * x + np.random.normal(</a:t>
            </a:r>
            <a:r>
              <a:rPr kumimoji="1" lang="es-ES" altLang="ja-JP" dirty="0">
                <a:solidFill>
                  <a:srgbClr val="C00000"/>
                </a:solidFill>
              </a:rPr>
              <a:t>0</a:t>
            </a:r>
            <a:r>
              <a:rPr kumimoji="1" lang="es-ES" altLang="ja-JP" dirty="0"/>
              <a:t>, </a:t>
            </a:r>
            <a:r>
              <a:rPr kumimoji="1" lang="es-ES" altLang="ja-JP" dirty="0">
                <a:solidFill>
                  <a:srgbClr val="C00000"/>
                </a:solidFill>
              </a:rPr>
              <a:t>1</a:t>
            </a:r>
            <a:r>
              <a:rPr kumimoji="1" lang="es-ES" altLang="ja-JP" dirty="0"/>
              <a:t>, </a:t>
            </a:r>
            <a:r>
              <a:rPr kumimoji="1" lang="es-ES" altLang="ja-JP" b="1" dirty="0"/>
              <a:t>100</a:t>
            </a:r>
            <a:r>
              <a:rPr kumimoji="1" lang="es-ES" altLang="ja-JP" dirty="0"/>
              <a:t>)</a:t>
            </a:r>
          </a:p>
          <a:p>
            <a:r>
              <a:rPr kumimoji="1" lang="es-ES" altLang="ja-JP" dirty="0"/>
              <a:t>data = np.column_stack((x, y))</a:t>
            </a:r>
          </a:p>
          <a:p>
            <a:endParaRPr kumimoji="1" lang="es-ES" altLang="ja-JP" dirty="0"/>
          </a:p>
          <a:p>
            <a:r>
              <a:rPr kumimoji="1" lang="es-ES" altLang="ja-JP" dirty="0"/>
              <a:t>pca = PCA(n_components=</a:t>
            </a:r>
            <a:r>
              <a:rPr kumimoji="1" lang="es-ES" altLang="ja-JP" b="1" dirty="0">
                <a:solidFill>
                  <a:srgbClr val="C00000"/>
                </a:solidFill>
              </a:rPr>
              <a:t>2</a:t>
            </a:r>
            <a:r>
              <a:rPr kumimoji="1" lang="es-ES" altLang="ja-JP" dirty="0"/>
              <a:t>)</a:t>
            </a:r>
          </a:p>
          <a:p>
            <a:r>
              <a:rPr kumimoji="1" lang="es-ES" altLang="ja-JP" dirty="0"/>
              <a:t>pca.fit(data)</a:t>
            </a:r>
          </a:p>
          <a:p>
            <a:r>
              <a:rPr kumimoji="1" lang="es-ES" altLang="ja-JP" dirty="0"/>
              <a:t>components = pca.components_</a:t>
            </a:r>
          </a:p>
          <a:p>
            <a:r>
              <a:rPr kumimoji="1" lang="es-ES" altLang="ja-JP" dirty="0"/>
              <a:t>explained_variance = pca.explained_variance_</a:t>
            </a:r>
          </a:p>
          <a:p>
            <a:endParaRPr kumimoji="1" lang="es-ES" altLang="ja-JP" dirty="0"/>
          </a:p>
          <a:p>
            <a:r>
              <a:rPr kumimoji="1" lang="es-ES" altLang="ja-JP" dirty="0"/>
              <a:t>print(f'Principal components:\n{components}')</a:t>
            </a:r>
          </a:p>
          <a:p>
            <a:r>
              <a:rPr kumimoji="1" lang="es-ES" altLang="ja-JP" dirty="0"/>
              <a:t>print(f'Explained variance: {explained_variance}')</a:t>
            </a:r>
          </a:p>
          <a:p>
            <a:r>
              <a:rPr kumimoji="1" lang="es-ES" altLang="ja-JP" dirty="0"/>
              <a:t>plt.axis('equal')</a:t>
            </a:r>
          </a:p>
          <a:p>
            <a:r>
              <a:rPr kumimoji="1" lang="es-ES" altLang="ja-JP" dirty="0"/>
              <a:t>plt.scatter(x, y)</a:t>
            </a:r>
          </a:p>
          <a:p>
            <a:r>
              <a:rPr kumimoji="1" lang="es-ES" altLang="ja-JP" dirty="0"/>
              <a:t>plt.quiver(0, 0, components[0, 0], components[0, 1], color='r')</a:t>
            </a:r>
          </a:p>
          <a:p>
            <a:r>
              <a:rPr kumimoji="1" lang="es-ES" altLang="ja-JP" dirty="0"/>
              <a:t>plt.quiver(0, 0, components[1, 0], components[1, 1], color='b')</a:t>
            </a:r>
          </a:p>
          <a:p>
            <a:r>
              <a:rPr kumimoji="1" lang="es-ES" altLang="ja-JP" dirty="0"/>
              <a:t>plt.title('PCA')</a:t>
            </a:r>
          </a:p>
          <a:p>
            <a:r>
              <a:rPr kumimoji="1" lang="es-ES" altLang="ja-JP" dirty="0"/>
              <a:t>plt.show()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ランダムデータ</a:t>
            </a:r>
            <a:r>
              <a:rPr kumimoji="1" lang="ja-JP" altLang="en-US" sz="2400" dirty="0"/>
              <a:t>の主成分分析（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6044060" y="129327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は平均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，標準偏差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倍にノイズを追加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データの個数は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結果表示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プロット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10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ランダムデータ</a:t>
            </a:r>
            <a:r>
              <a:rPr kumimoji="1" lang="ja-JP" altLang="en-US" sz="2400" dirty="0"/>
              <a:t>の主成分分析（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32AD14-1E9B-0ED1-6273-5C26911B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20" y="764223"/>
            <a:ext cx="3844440" cy="591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6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5DF3A16-4D61-D5EB-75A7-A9CB0FB2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779" y="2071487"/>
            <a:ext cx="3886326" cy="10578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主成分分析の例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59692" y="2454058"/>
            <a:ext cx="3289008" cy="289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96755" y="1582150"/>
            <a:ext cx="174724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番目の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99145" y="3239576"/>
            <a:ext cx="191658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番目の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主軸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571114" y="4348343"/>
            <a:ext cx="3304991" cy="55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主成分分析の結果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D0AF232-3B1A-B592-45A6-926508E9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9" y="1666932"/>
            <a:ext cx="4819381" cy="380350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025DEBC-1B7F-157D-BE0B-9E8198F15874}"/>
              </a:ext>
            </a:extLst>
          </p:cNvPr>
          <p:cNvSpPr/>
          <p:nvPr/>
        </p:nvSpPr>
        <p:spPr>
          <a:xfrm>
            <a:off x="5359692" y="2812488"/>
            <a:ext cx="3289008" cy="289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56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948C29-C0A6-2346-3D0A-C45769D6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主成分分析の実行について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5A085E-CE6D-C433-68D4-70B6A9FED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054599"/>
            <a:ext cx="8461208" cy="1727201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b="1" i="0" dirty="0">
                <a:effectLst/>
                <a:latin typeface="Söhne"/>
              </a:rPr>
              <a:t>スケーリング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: 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主成分分析の分散の算出において，それぞれの値の単位をそろえるスケーリングが重要．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このプログラムでは、説明の簡単のため、スケーリングを行っていない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はとても重要です。特に、異なる尺度の特徴があるときには、それぞれの特徴をすることが一般的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D65CFC-3116-620E-01F8-33DB982E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C8D350-C170-DB38-C7F5-BD87B9B27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379" y="1083136"/>
            <a:ext cx="3886326" cy="105781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DAEFA2-261E-5597-630B-8FE632310E52}"/>
              </a:ext>
            </a:extLst>
          </p:cNvPr>
          <p:cNvSpPr/>
          <p:nvPr/>
        </p:nvSpPr>
        <p:spPr>
          <a:xfrm>
            <a:off x="5461292" y="1465707"/>
            <a:ext cx="3289008" cy="289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E14C81-E151-B5E3-2234-942438A00B78}"/>
              </a:ext>
            </a:extLst>
          </p:cNvPr>
          <p:cNvSpPr txBox="1"/>
          <p:nvPr/>
        </p:nvSpPr>
        <p:spPr>
          <a:xfrm>
            <a:off x="7498355" y="593799"/>
            <a:ext cx="174724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番目の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主軸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ACD5C0-5D0C-1141-0368-2AF173A0C276}"/>
              </a:ext>
            </a:extLst>
          </p:cNvPr>
          <p:cNvSpPr txBox="1"/>
          <p:nvPr/>
        </p:nvSpPr>
        <p:spPr>
          <a:xfrm>
            <a:off x="6900745" y="2251225"/>
            <a:ext cx="191658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番目の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主軸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020501C-35DA-49F0-B93B-668410344C49}"/>
              </a:ext>
            </a:extLst>
          </p:cNvPr>
          <p:cNvSpPr txBox="1">
            <a:spLocks/>
          </p:cNvSpPr>
          <p:nvPr/>
        </p:nvSpPr>
        <p:spPr>
          <a:xfrm>
            <a:off x="5672714" y="3359992"/>
            <a:ext cx="3304991" cy="55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主成分分析の結果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70FCA76-DA0F-9DF9-2795-EE9A0E60D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9" y="678581"/>
            <a:ext cx="4819381" cy="380350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A92D213-4507-BAF0-F5CD-866F8C9BA0A6}"/>
              </a:ext>
            </a:extLst>
          </p:cNvPr>
          <p:cNvSpPr/>
          <p:nvPr/>
        </p:nvSpPr>
        <p:spPr>
          <a:xfrm>
            <a:off x="5461292" y="1824137"/>
            <a:ext cx="3289008" cy="289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6548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3-2 Iris</a:t>
            </a:r>
            <a:r>
              <a:rPr lang="ja-JP" altLang="en-US" dirty="0"/>
              <a:t> データセットでの</a:t>
            </a:r>
            <a:br>
              <a:rPr lang="en-US" altLang="ja-JP" dirty="0"/>
            </a:br>
            <a:r>
              <a:rPr lang="ja-JP" altLang="en-US" dirty="0"/>
              <a:t>主成分分析の実行</a:t>
            </a:r>
          </a:p>
        </p:txBody>
      </p:sp>
      <p:sp>
        <p:nvSpPr>
          <p:cNvPr id="10" name="字幕 9">
            <a:extLst>
              <a:ext uri="{FF2B5EF4-FFF2-40B4-BE49-F238E27FC236}">
                <a16:creationId xmlns:a16="http://schemas.microsoft.com/office/drawing/2014/main" id="{D22895FC-07EA-4AC1-BFDD-E10D91518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860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1. </a:t>
            </a:r>
            <a:r>
              <a:rPr kumimoji="1" lang="ja-JP" altLang="en-US" sz="2400" dirty="0"/>
              <a:t>主成分分析と次元削減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2. Iris </a:t>
            </a:r>
            <a:r>
              <a:rPr lang="ja-JP" altLang="en-US" sz="2400" dirty="0"/>
              <a:t>データセットでの</a:t>
            </a:r>
            <a:r>
              <a:rPr kumimoji="1" lang="ja-JP" altLang="en-US" sz="2400" dirty="0"/>
              <a:t>主成分分析の実行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3. </a:t>
            </a:r>
            <a:r>
              <a:rPr lang="ja-JP" altLang="en-US" sz="2400" dirty="0"/>
              <a:t>主成分分析と外れ値</a:t>
            </a: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アヤメ属 </a:t>
            </a:r>
            <a:r>
              <a:rPr lang="en-US" altLang="ja-JP" dirty="0"/>
              <a:t>(Iris)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2141" y="846253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多年草</a:t>
            </a:r>
            <a:endParaRPr lang="en-US" altLang="ja-JP" dirty="0"/>
          </a:p>
          <a:p>
            <a:r>
              <a:rPr lang="ja-JP" altLang="en-US" dirty="0"/>
              <a:t>世界に </a:t>
            </a:r>
            <a:r>
              <a:rPr lang="en-US" altLang="ja-JP" dirty="0"/>
              <a:t>150</a:t>
            </a:r>
            <a:r>
              <a:rPr lang="ja-JP" altLang="en-US" dirty="0"/>
              <a:t>種</a:t>
            </a:r>
            <a:r>
              <a:rPr lang="en-US" altLang="ja-JP" dirty="0"/>
              <a:t>. </a:t>
            </a:r>
            <a:r>
              <a:rPr lang="ja-JP" altLang="en-US" dirty="0"/>
              <a:t>日本に </a:t>
            </a:r>
            <a:r>
              <a:rPr lang="en-US" altLang="ja-JP" dirty="0"/>
              <a:t>9</a:t>
            </a:r>
            <a:r>
              <a:rPr lang="ja-JP" altLang="en-US" dirty="0"/>
              <a:t>種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花被片は </a:t>
            </a:r>
            <a:r>
              <a:rPr lang="en-US" altLang="ja-JP" dirty="0"/>
              <a:t>6</a:t>
            </a:r>
            <a:r>
              <a:rPr lang="ja-JP" altLang="en-US" dirty="0"/>
              <a:t>個</a:t>
            </a:r>
            <a:endParaRPr lang="en-US" altLang="ja-JP" dirty="0"/>
          </a:p>
          <a:p>
            <a:r>
              <a:rPr lang="ja-JP" altLang="en-US" dirty="0"/>
              <a:t>外花被片（がいかひへん） </a:t>
            </a:r>
            <a:r>
              <a:rPr lang="en-US" altLang="ja-JP" dirty="0"/>
              <a:t>Sepal</a:t>
            </a:r>
            <a:r>
              <a:rPr lang="ja-JP" altLang="en-US" dirty="0"/>
              <a:t>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個（大型で下に垂れる）</a:t>
            </a:r>
            <a:endParaRPr lang="en-US" altLang="ja-JP" dirty="0"/>
          </a:p>
          <a:p>
            <a:r>
              <a:rPr lang="ja-JP" altLang="en-US" dirty="0"/>
              <a:t>内花被片（ないかひへん） </a:t>
            </a:r>
            <a:r>
              <a:rPr lang="en-US" altLang="ja-JP" dirty="0"/>
              <a:t>Petal</a:t>
            </a:r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30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r>
              <a:rPr lang="en-US" altLang="ja-JP" b="1" dirty="0"/>
              <a:t>3</a:t>
            </a:r>
            <a:r>
              <a:rPr lang="ja-JP" altLang="en-US" b="1" dirty="0"/>
              <a:t>種のアヤメ</a:t>
            </a:r>
            <a:r>
              <a:rPr lang="ja-JP" altLang="en-US" dirty="0"/>
              <a:t>の外花被辺、内花被片の幅と長さを計測したデータセット</a:t>
            </a:r>
            <a:endParaRPr lang="pt-BR" altLang="ja-JP" dirty="0"/>
          </a:p>
          <a:p>
            <a:pPr marL="0" indent="0">
              <a:buNone/>
            </a:pPr>
            <a:r>
              <a:rPr lang="pt-BR" altLang="ja-JP" dirty="0"/>
              <a:t> 	Iris setosa</a:t>
            </a:r>
          </a:p>
          <a:p>
            <a:pPr marL="0" indent="0">
              <a:buNone/>
            </a:pPr>
            <a:r>
              <a:rPr lang="pt-BR" altLang="ja-JP" dirty="0"/>
              <a:t> 	Iris versicolor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pt-BR" altLang="ja-JP" dirty="0"/>
              <a:t>Iris virginica</a:t>
            </a:r>
          </a:p>
          <a:p>
            <a:r>
              <a:rPr lang="ja-JP" altLang="en-US" dirty="0"/>
              <a:t>データ数は </a:t>
            </a:r>
            <a:r>
              <a:rPr lang="en-US" altLang="ja-JP" dirty="0"/>
              <a:t>150 (50 × 3)</a:t>
            </a:r>
          </a:p>
          <a:p>
            <a:r>
              <a:rPr lang="ja-JP" altLang="en-US" dirty="0"/>
              <a:t>作成者：</a:t>
            </a:r>
            <a:r>
              <a:rPr lang="en-US" altLang="ja-JP" dirty="0"/>
              <a:t>Ronald Fisher </a:t>
            </a:r>
          </a:p>
          <a:p>
            <a:r>
              <a:rPr lang="ja-JP" altLang="en-US" dirty="0"/>
              <a:t>作成年：</a:t>
            </a:r>
            <a:r>
              <a:rPr lang="en-US" altLang="ja-JP" dirty="0"/>
              <a:t>1936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760883" y="5755186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5949E1-4A3B-9B78-9C29-9940C208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45" y="644893"/>
            <a:ext cx="1258436" cy="36731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65ED5E2-D8C0-4F8E-2215-9DB02FF5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2" y="4926454"/>
            <a:ext cx="3064995" cy="560324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C99A8DC-D797-1342-B40B-17AB21AC1D22}"/>
              </a:ext>
            </a:extLst>
          </p:cNvPr>
          <p:cNvSpPr txBox="1">
            <a:spLocks/>
          </p:cNvSpPr>
          <p:nvPr/>
        </p:nvSpPr>
        <p:spPr>
          <a:xfrm>
            <a:off x="1291975" y="4285881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Arial" panose="020B0604020202020204" pitchFamily="34" charset="0"/>
              </a:rPr>
              <a:t>0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1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2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3</a:t>
            </a:r>
            <a:r>
              <a:rPr lang="ja-JP" altLang="en-US" sz="1400" b="1" dirty="0">
                <a:latin typeface="Arial" panose="020B0604020202020204" pitchFamily="34" charset="0"/>
              </a:rPr>
              <a:t>列</a:t>
            </a:r>
            <a:endParaRPr lang="en-US" altLang="ja-JP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61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４次元を２次元に削減する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２つの方法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①</a:t>
            </a:r>
            <a:r>
              <a:rPr lang="en-US" altLang="ja-JP" b="1" dirty="0"/>
              <a:t>Iris </a:t>
            </a:r>
            <a:r>
              <a:rPr lang="ja-JP" altLang="en-US" b="1" dirty="0"/>
              <a:t>データセットの０，１列目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lang="ja-JP" altLang="en-US" b="1" dirty="0"/>
              <a:t>主成分分析により２次元に次元削減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88110" y="4887046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</a:t>
            </a: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</a:rPr>
              <a:t>元データは４次元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5949E1-4A3B-9B78-9C29-9940C208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45" y="644893"/>
            <a:ext cx="1258436" cy="3673163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C99A8DC-D797-1342-B40B-17AB21AC1D22}"/>
              </a:ext>
            </a:extLst>
          </p:cNvPr>
          <p:cNvSpPr txBox="1">
            <a:spLocks/>
          </p:cNvSpPr>
          <p:nvPr/>
        </p:nvSpPr>
        <p:spPr>
          <a:xfrm>
            <a:off x="1291975" y="4285881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Arial" panose="020B0604020202020204" pitchFamily="34" charset="0"/>
              </a:rPr>
              <a:t>0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1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2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3</a:t>
            </a:r>
            <a:r>
              <a:rPr lang="ja-JP" altLang="en-US" sz="1400" b="1" dirty="0">
                <a:latin typeface="Arial" panose="020B0604020202020204" pitchFamily="34" charset="0"/>
              </a:rPr>
              <a:t>列</a:t>
            </a:r>
            <a:endParaRPr lang="en-US" altLang="ja-JP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7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4EA57E6-3DE7-F546-517A-7B1453840CD9}"/>
              </a:ext>
            </a:extLst>
          </p:cNvPr>
          <p:cNvSpPr txBox="1">
            <a:spLocks/>
          </p:cNvSpPr>
          <p:nvPr/>
        </p:nvSpPr>
        <p:spPr>
          <a:xfrm>
            <a:off x="2156808" y="3749659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69FBE-BDE5-5511-0CC1-2A3FF6C550FD}"/>
              </a:ext>
            </a:extLst>
          </p:cNvPr>
          <p:cNvSpPr txBox="1"/>
          <p:nvPr/>
        </p:nvSpPr>
        <p:spPr>
          <a:xfrm>
            <a:off x="425828" y="858448"/>
            <a:ext cx="493551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print(x)</a:t>
            </a:r>
          </a:p>
          <a:p>
            <a:r>
              <a:rPr kumimoji="1" lang="en-US" altLang="ja-JP" sz="2400" dirty="0"/>
              <a:t>print(y)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4C39164-73B6-ABCD-F8EB-7DEC1756915F}"/>
              </a:ext>
            </a:extLst>
          </p:cNvPr>
          <p:cNvSpPr txBox="1">
            <a:spLocks/>
          </p:cNvSpPr>
          <p:nvPr/>
        </p:nvSpPr>
        <p:spPr>
          <a:xfrm>
            <a:off x="5437489" y="1061648"/>
            <a:ext cx="358181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ライブラリの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69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A124BD-EABE-65C3-C74C-0F4D39F1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01" y="746949"/>
            <a:ext cx="5219035" cy="60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0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28272"/>
          </a:xfrm>
        </p:spPr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データセットの０，１列目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481263" y="1256998"/>
            <a:ext cx="4935518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</a:t>
            </a:r>
          </a:p>
          <a:p>
            <a:r>
              <a:rPr kumimoji="1" lang="en-US" altLang="ja-JP" sz="2400" dirty="0" err="1"/>
              <a:t>plt.scatter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x[:, 0], x[:, 1]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ラベル</a:t>
            </a:r>
          </a:p>
          <a:p>
            <a:r>
              <a:rPr kumimoji="1" lang="en-US" altLang="ja-JP" sz="2400" dirty="0" err="1"/>
              <a:t>plt.xlabel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0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plt.ylabel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1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('Iris dataset')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表示</a:t>
            </a:r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16781" y="1427536"/>
            <a:ext cx="34965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データセットを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ロード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グラフの設定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列が縦横に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7557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429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データセットの０，１列目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7ADCDE6-A8F2-CFFF-99AE-C7EF295F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40" y="1203807"/>
            <a:ext cx="4652139" cy="54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6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28272"/>
          </a:xfrm>
        </p:spPr>
        <p:txBody>
          <a:bodyPr>
            <a:noAutofit/>
          </a:bodyPr>
          <a:lstStyle/>
          <a:p>
            <a:r>
              <a:rPr lang="ja-JP" altLang="en-US" dirty="0"/>
              <a:t>主成分分析により２次元に次元削減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201529" y="948690"/>
            <a:ext cx="5149679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numpy</a:t>
            </a:r>
            <a:r>
              <a:rPr kumimoji="1" lang="en-US" altLang="ja-JP" dirty="0"/>
              <a:t> as np</a:t>
            </a:r>
          </a:p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matplotlib.pyplot</a:t>
            </a:r>
            <a:r>
              <a:rPr kumimoji="1" lang="en-US" altLang="ja-JP" dirty="0"/>
              <a:t> as </a:t>
            </a:r>
            <a:r>
              <a:rPr kumimoji="1" lang="en-US" altLang="ja-JP" dirty="0" err="1"/>
              <a:t>plt</a:t>
            </a:r>
            <a:endParaRPr kumimoji="1" lang="en-US" altLang="ja-JP" dirty="0"/>
          </a:p>
          <a:p>
            <a:r>
              <a:rPr kumimoji="1" lang="en-US" altLang="ja-JP" dirty="0"/>
              <a:t>from </a:t>
            </a:r>
            <a:r>
              <a:rPr kumimoji="1" lang="en-US" altLang="ja-JP" dirty="0" err="1"/>
              <a:t>sklearn.decomposition</a:t>
            </a:r>
            <a:r>
              <a:rPr kumimoji="1" lang="en-US" altLang="ja-JP" dirty="0"/>
              <a:t> import PCA</a:t>
            </a:r>
          </a:p>
          <a:p>
            <a:r>
              <a:rPr kumimoji="1" lang="en-US" altLang="ja-JP" dirty="0"/>
              <a:t>from </a:t>
            </a:r>
            <a:r>
              <a:rPr kumimoji="1" lang="en-US" altLang="ja-JP" dirty="0" err="1"/>
              <a:t>sklearn.datasets</a:t>
            </a:r>
            <a:r>
              <a:rPr kumimoji="1" lang="en-US" altLang="ja-JP" dirty="0"/>
              <a:t> import </a:t>
            </a:r>
            <a:r>
              <a:rPr kumimoji="1" lang="en-US" altLang="ja-JP" dirty="0" err="1"/>
              <a:t>load_iris</a:t>
            </a:r>
            <a:endParaRPr kumimoji="1" lang="en-US" altLang="ja-JP" dirty="0"/>
          </a:p>
          <a:p>
            <a:r>
              <a:rPr kumimoji="1" lang="en-US" altLang="ja-JP" dirty="0"/>
              <a:t>from </a:t>
            </a:r>
            <a:r>
              <a:rPr kumimoji="1" lang="en-US" altLang="ja-JP" dirty="0" err="1"/>
              <a:t>sklearn.preprocessing</a:t>
            </a:r>
            <a:r>
              <a:rPr kumimoji="1" lang="en-US" altLang="ja-JP" dirty="0"/>
              <a:t> import </a:t>
            </a:r>
            <a:r>
              <a:rPr kumimoji="1" lang="en-US" altLang="ja-JP" dirty="0" err="1"/>
              <a:t>StandardScaler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iris =</a:t>
            </a:r>
            <a:r>
              <a:rPr kumimoji="1" lang="en-US" altLang="ja-JP" b="1" dirty="0">
                <a:solidFill>
                  <a:srgbClr val="C00000"/>
                </a:solidFill>
              </a:rPr>
              <a:t> </a:t>
            </a:r>
            <a:r>
              <a:rPr kumimoji="1" lang="en-US" altLang="ja-JP" b="1" dirty="0" err="1">
                <a:solidFill>
                  <a:srgbClr val="C00000"/>
                </a:solidFill>
              </a:rPr>
              <a:t>load_iris</a:t>
            </a:r>
            <a:r>
              <a:rPr kumimoji="1" lang="en-US" altLang="ja-JP" dirty="0"/>
              <a:t>()</a:t>
            </a:r>
          </a:p>
          <a:p>
            <a:r>
              <a:rPr kumimoji="1" lang="en-US" altLang="ja-JP" dirty="0"/>
              <a:t>data = </a:t>
            </a:r>
            <a:r>
              <a:rPr kumimoji="1" lang="en-US" altLang="ja-JP" dirty="0" err="1"/>
              <a:t>iris.data</a:t>
            </a:r>
            <a:endParaRPr kumimoji="1" lang="en-US" altLang="ja-JP" dirty="0"/>
          </a:p>
          <a:p>
            <a:r>
              <a:rPr kumimoji="1" lang="en-US" altLang="ja-JP" dirty="0"/>
              <a:t>y = </a:t>
            </a:r>
            <a:r>
              <a:rPr kumimoji="1" lang="en-US" altLang="ja-JP" dirty="0" err="1"/>
              <a:t>iris.target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scaler = </a:t>
            </a:r>
            <a:r>
              <a:rPr kumimoji="1" lang="en-US" altLang="ja-JP" dirty="0" err="1"/>
              <a:t>StandardScaler</a:t>
            </a:r>
            <a:r>
              <a:rPr kumimoji="1" lang="en-US" altLang="ja-JP" dirty="0"/>
              <a:t>()</a:t>
            </a:r>
          </a:p>
          <a:p>
            <a:r>
              <a:rPr kumimoji="1" lang="en-US" altLang="ja-JP" dirty="0" err="1"/>
              <a:t>data_scaled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scaler.fit_transform</a:t>
            </a:r>
            <a:r>
              <a:rPr kumimoji="1" lang="en-US" altLang="ja-JP" dirty="0"/>
              <a:t>(data)</a:t>
            </a:r>
          </a:p>
          <a:p>
            <a:endParaRPr kumimoji="1" lang="en-US" altLang="ja-JP" dirty="0"/>
          </a:p>
          <a:p>
            <a:r>
              <a:rPr kumimoji="1" lang="en-US" altLang="ja-JP" dirty="0" err="1"/>
              <a:t>pca</a:t>
            </a:r>
            <a:r>
              <a:rPr kumimoji="1" lang="en-US" altLang="ja-JP" dirty="0"/>
              <a:t> = PCA(</a:t>
            </a:r>
            <a:r>
              <a:rPr kumimoji="1" lang="en-US" altLang="ja-JP" dirty="0" err="1"/>
              <a:t>n_components</a:t>
            </a:r>
            <a:r>
              <a:rPr kumimoji="1" lang="en-US" altLang="ja-JP" dirty="0"/>
              <a:t>=</a:t>
            </a:r>
            <a:r>
              <a:rPr kumimoji="1" lang="en-US" altLang="ja-JP" b="1" dirty="0">
                <a:solidFill>
                  <a:srgbClr val="FF0000"/>
                </a:solidFill>
              </a:rPr>
              <a:t>2</a:t>
            </a:r>
            <a:r>
              <a:rPr kumimoji="1" lang="en-US" altLang="ja-JP" dirty="0"/>
              <a:t>) </a:t>
            </a:r>
          </a:p>
          <a:p>
            <a:r>
              <a:rPr kumimoji="1" lang="en-US" altLang="ja-JP" dirty="0" err="1"/>
              <a:t>data_pca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pca.fit_transform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data_scaled</a:t>
            </a:r>
            <a:r>
              <a:rPr kumimoji="1" lang="en-US" altLang="ja-JP" dirty="0"/>
              <a:t>)</a:t>
            </a:r>
          </a:p>
          <a:p>
            <a:endParaRPr kumimoji="1" lang="en-US" altLang="ja-JP" dirty="0"/>
          </a:p>
          <a:p>
            <a:r>
              <a:rPr kumimoji="1" lang="en-US" altLang="ja-JP" dirty="0" err="1"/>
              <a:t>plt.scatter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data_pca</a:t>
            </a:r>
            <a:r>
              <a:rPr kumimoji="1" lang="en-US" altLang="ja-JP" dirty="0"/>
              <a:t>[:, 0], </a:t>
            </a:r>
            <a:r>
              <a:rPr kumimoji="1" lang="en-US" altLang="ja-JP" dirty="0" err="1"/>
              <a:t>data_pca</a:t>
            </a:r>
            <a:r>
              <a:rPr kumimoji="1" lang="en-US" altLang="ja-JP" dirty="0"/>
              <a:t>[:, 1])</a:t>
            </a:r>
          </a:p>
          <a:p>
            <a:r>
              <a:rPr kumimoji="1" lang="en-US" altLang="ja-JP" dirty="0" err="1"/>
              <a:t>plt.legend</a:t>
            </a:r>
            <a:r>
              <a:rPr kumimoji="1" lang="en-US" altLang="ja-JP" dirty="0"/>
              <a:t>(loc='best', shadow=False, </a:t>
            </a:r>
            <a:r>
              <a:rPr kumimoji="1" lang="en-US" altLang="ja-JP" dirty="0" err="1"/>
              <a:t>scatterpoints</a:t>
            </a:r>
            <a:r>
              <a:rPr kumimoji="1" lang="en-US" altLang="ja-JP" dirty="0"/>
              <a:t>=1)</a:t>
            </a:r>
          </a:p>
          <a:p>
            <a:r>
              <a:rPr kumimoji="1" lang="en-US" altLang="ja-JP" dirty="0" err="1"/>
              <a:t>plt.title</a:t>
            </a:r>
            <a:r>
              <a:rPr kumimoji="1" lang="en-US" altLang="ja-JP" dirty="0"/>
              <a:t>('PCA of IRIS dataset')</a:t>
            </a:r>
          </a:p>
          <a:p>
            <a:r>
              <a:rPr kumimoji="1" lang="en-US" altLang="ja-JP" dirty="0" err="1"/>
              <a:t>plt.show</a:t>
            </a:r>
            <a:r>
              <a:rPr kumimoji="1" lang="en-US" altLang="ja-JP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26789" y="1126594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データセットをロード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、標準偏差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にスケーリング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主成分分析．２次元に次元削減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124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429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主成分分析により２次元に次元削減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B2FC335-BCAE-8715-20F9-E2778C953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676" y="1298175"/>
            <a:ext cx="3573903" cy="54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1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F5F5B8-E6D4-FF99-6BC0-19E8B12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ja-JP" altLang="en-US" dirty="0"/>
              <a:t>４次元を２次元に削減する２つの方法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B431C6-36BA-B9D1-0FA7-FDBB3653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C81C8F-E814-E81F-BD29-6B4216D9AFDB}"/>
              </a:ext>
            </a:extLst>
          </p:cNvPr>
          <p:cNvSpPr txBox="1"/>
          <p:nvPr/>
        </p:nvSpPr>
        <p:spPr>
          <a:xfrm>
            <a:off x="402867" y="475649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①</a:t>
            </a:r>
            <a:r>
              <a:rPr lang="en-US" altLang="ja-JP" sz="2000" b="1" dirty="0"/>
              <a:t>Iris </a:t>
            </a:r>
            <a:r>
              <a:rPr lang="ja-JP" altLang="en-US" sz="2000" b="1" dirty="0"/>
              <a:t>データセットの０，１列目</a:t>
            </a:r>
            <a:endParaRPr lang="en-US" altLang="ja-JP" sz="2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3C2366-094B-E52D-013E-D57A4E9CAC43}"/>
              </a:ext>
            </a:extLst>
          </p:cNvPr>
          <p:cNvSpPr txBox="1"/>
          <p:nvPr/>
        </p:nvSpPr>
        <p:spPr>
          <a:xfrm>
            <a:off x="4552449" y="475649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②</a:t>
            </a:r>
            <a:r>
              <a:rPr lang="ja-JP" altLang="en-US" sz="2000" b="1" dirty="0"/>
              <a:t>主成分分析により２次元に次元削減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8310BB5-0FFE-3B63-8D16-1F9E62A03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5" y="1368601"/>
            <a:ext cx="4105471" cy="32576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CAD8C8A-E741-9F8E-8DBE-716E7D1D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327" y="1368601"/>
            <a:ext cx="4032639" cy="315750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4C4132-3A8F-13A9-52BB-732B90D53A46}"/>
              </a:ext>
            </a:extLst>
          </p:cNvPr>
          <p:cNvSpPr txBox="1"/>
          <p:nvPr/>
        </p:nvSpPr>
        <p:spPr>
          <a:xfrm>
            <a:off x="698021" y="5525354"/>
            <a:ext cx="7820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データセットの４列のデータをプロットするとき、主成分分析での次元削減の方が有効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62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3-1 </a:t>
            </a:r>
            <a:r>
              <a:rPr lang="ja-JP" altLang="en-US" dirty="0"/>
              <a:t>主成分分析と次元削減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55B467F0-12AC-4EE6-8368-3A99E731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814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3-3 </a:t>
            </a:r>
            <a:r>
              <a:rPr lang="ja-JP" altLang="en-US" dirty="0"/>
              <a:t>主成分分析と外れ値</a:t>
            </a:r>
          </a:p>
        </p:txBody>
      </p:sp>
      <p:sp>
        <p:nvSpPr>
          <p:cNvPr id="10" name="字幕 9">
            <a:extLst>
              <a:ext uri="{FF2B5EF4-FFF2-40B4-BE49-F238E27FC236}">
                <a16:creationId xmlns:a16="http://schemas.microsoft.com/office/drawing/2014/main" id="{D22895FC-07EA-4AC1-BFDD-E10D91518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0350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ノイズ、外れ値、計測漏れ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/>
              <a:t>データサイエンス</a:t>
            </a:r>
            <a:r>
              <a:rPr lang="ja-JP" altLang="en-US" sz="2400" dirty="0"/>
              <a:t>は，便利であるが，万能ではない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dirty="0"/>
              <a:t>ノイズを含むデータについて，</a:t>
            </a:r>
            <a:r>
              <a:rPr lang="ja-JP" altLang="en-US" sz="2400" b="1" dirty="0"/>
              <a:t>ノイズがランダム</a:t>
            </a:r>
            <a:r>
              <a:rPr lang="ja-JP" altLang="en-US" sz="2400" dirty="0"/>
              <a:t>であれば，</a:t>
            </a:r>
            <a:r>
              <a:rPr lang="ja-JP" altLang="en-US" sz="2400" b="1" dirty="0"/>
              <a:t>平均</a:t>
            </a:r>
            <a:r>
              <a:rPr lang="ja-JP" altLang="en-US" sz="2400" dirty="0"/>
              <a:t>に</a:t>
            </a:r>
            <a:r>
              <a:rPr lang="ja-JP" altLang="en-US" sz="2400" b="1" dirty="0"/>
              <a:t>影響はない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ノイズがランダムでない場合</a:t>
            </a:r>
            <a:r>
              <a:rPr lang="ja-JP" altLang="en-US" sz="2400" dirty="0"/>
              <a:t>，ノイズが悪影響を及ぼす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ノイズの他にも、</a:t>
            </a:r>
            <a:r>
              <a:rPr lang="ja-JP" altLang="en-US" sz="2400" b="1" dirty="0"/>
              <a:t>外れ値</a:t>
            </a:r>
            <a:r>
              <a:rPr lang="ja-JP" altLang="en-US" sz="2400" dirty="0"/>
              <a:t>（他の値と比べて、異常に離れた値）、</a:t>
            </a:r>
            <a:r>
              <a:rPr lang="ja-JP" altLang="en-US" sz="2400" b="1" dirty="0"/>
              <a:t>計測漏れ</a:t>
            </a:r>
            <a:r>
              <a:rPr lang="ja-JP" altLang="en-US" sz="2400" dirty="0"/>
              <a:t>（データが空，データが０）も、次元削減に悪影響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/>
              <a:t>外れ値</a:t>
            </a:r>
            <a:r>
              <a:rPr lang="ja-JP" altLang="en-US" sz="2400" dirty="0"/>
              <a:t>や</a:t>
            </a:r>
            <a:r>
              <a:rPr lang="ja-JP" altLang="en-US" sz="2400" b="1" dirty="0"/>
              <a:t>計測漏れ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不適切なデータ</a:t>
            </a:r>
            <a:r>
              <a:rPr lang="ja-JP" altLang="en-US" sz="2400" dirty="0"/>
              <a:t>は、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手作業や、適切な分析手法で取り除く必要あり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9381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41893-C8F0-7662-73F3-A8060BAF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外れ値の検出、欠損データの取り扱い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E87620-508C-39AB-2A76-85968276E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外れ値の検出</a:t>
            </a:r>
            <a:r>
              <a:rPr kumimoji="1" lang="ja-JP" altLang="en-US" dirty="0"/>
              <a:t>：データが</a:t>
            </a:r>
            <a:r>
              <a:rPr kumimoji="1" lang="ja-JP" altLang="en-US" b="1" dirty="0"/>
              <a:t>正規分布</a:t>
            </a:r>
            <a:r>
              <a:rPr kumimoji="1" lang="ja-JP" altLang="en-US" dirty="0"/>
              <a:t>に従っていると</a:t>
            </a:r>
            <a:r>
              <a:rPr kumimoji="1" lang="ja-JP" altLang="en-US" b="1" dirty="0"/>
              <a:t>仮定</a:t>
            </a:r>
            <a:r>
              <a:rPr kumimoji="1" lang="ja-JP" altLang="en-US" dirty="0"/>
              <a:t>し，「</a:t>
            </a:r>
            <a:r>
              <a:rPr kumimoji="1" lang="ja-JP" altLang="en-US" b="1" dirty="0"/>
              <a:t>平均から何倍の標準偏差以上離れているデータを外れ値</a:t>
            </a:r>
            <a:r>
              <a:rPr kumimoji="1" lang="ja-JP" altLang="en-US" dirty="0"/>
              <a:t>」とするなど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欠損データの取り扱い</a:t>
            </a:r>
            <a:r>
              <a:rPr kumimoji="1" lang="ja-JP" altLang="en-US" dirty="0"/>
              <a:t>：</a:t>
            </a:r>
            <a:r>
              <a:rPr kumimoji="1" lang="ja-JP" altLang="en-US" b="1" dirty="0"/>
              <a:t>無視</a:t>
            </a:r>
            <a:r>
              <a:rPr kumimoji="1" lang="ja-JP" altLang="en-US" dirty="0"/>
              <a:t>したり，</a:t>
            </a:r>
            <a:r>
              <a:rPr kumimoji="1" lang="ja-JP" altLang="en-US" b="1" dirty="0"/>
              <a:t>平均値や中央値で補完</a:t>
            </a:r>
            <a:r>
              <a:rPr kumimoji="1" lang="ja-JP" altLang="en-US" dirty="0"/>
              <a:t>する．欠損データにパターンがある場合には，欠損データの原因を調べる手が仮になる場合がある．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異常</a:t>
            </a:r>
            <a:r>
              <a:rPr kumimoji="1" lang="ja-JP" altLang="en-US" dirty="0"/>
              <a:t>検出：統計，機械学習の手法がある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36DC7A-A076-8FE7-D14C-4FD891F3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215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B69189-2874-FF5F-D1F1-6BC56F37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主成分分析を利用した外れ値の検出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564BB8-016D-6B68-83DF-C02F6A99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考え方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①元データ（外れ値を含む）を主成分分析で処理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②①の結果をもちいて、外れ値と、それ以外を区別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DD865E-F85D-F528-DC4D-198E7D62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111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28272"/>
          </a:xfrm>
        </p:spPr>
        <p:txBody>
          <a:bodyPr>
            <a:noAutofit/>
          </a:bodyPr>
          <a:lstStyle/>
          <a:p>
            <a:r>
              <a:rPr lang="ja-JP" altLang="en-US" dirty="0"/>
              <a:t>主成分分析を利用した外れ値の検出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0" y="1151833"/>
            <a:ext cx="6939400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!pip install </a:t>
            </a:r>
            <a:r>
              <a:rPr kumimoji="1" lang="en-US" altLang="ja-JP" sz="1200" dirty="0" err="1"/>
              <a:t>pyod</a:t>
            </a:r>
            <a:r>
              <a:rPr kumimoji="1" lang="en-US" altLang="ja-JP" sz="1200" dirty="0"/>
              <a:t> </a:t>
            </a:r>
          </a:p>
          <a:p>
            <a:r>
              <a:rPr kumimoji="1" lang="en-US" altLang="ja-JP" sz="1200" dirty="0"/>
              <a:t>import </a:t>
            </a:r>
            <a:r>
              <a:rPr kumimoji="1" lang="en-US" altLang="ja-JP" sz="1200" dirty="0" err="1"/>
              <a:t>numpy</a:t>
            </a:r>
            <a:r>
              <a:rPr kumimoji="1" lang="en-US" altLang="ja-JP" sz="1200" dirty="0"/>
              <a:t> as np</a:t>
            </a:r>
          </a:p>
          <a:p>
            <a:r>
              <a:rPr kumimoji="1" lang="en-US" altLang="ja-JP" sz="1200" dirty="0"/>
              <a:t>import </a:t>
            </a:r>
            <a:r>
              <a:rPr kumimoji="1" lang="en-US" altLang="ja-JP" sz="1200" dirty="0" err="1"/>
              <a:t>matplotlib.pyplot</a:t>
            </a:r>
            <a:r>
              <a:rPr kumimoji="1" lang="en-US" altLang="ja-JP" sz="1200" dirty="0"/>
              <a:t> as </a:t>
            </a:r>
            <a:r>
              <a:rPr kumimoji="1" lang="en-US" altLang="ja-JP" sz="1200" dirty="0" err="1"/>
              <a:t>plt</a:t>
            </a:r>
            <a:endParaRPr kumimoji="1" lang="en-US" altLang="ja-JP" sz="1200" dirty="0"/>
          </a:p>
          <a:p>
            <a:r>
              <a:rPr kumimoji="1" lang="en-US" altLang="ja-JP" sz="1200" dirty="0"/>
              <a:t>from </a:t>
            </a:r>
            <a:r>
              <a:rPr kumimoji="1" lang="en-US" altLang="ja-JP" sz="1200" dirty="0" err="1"/>
              <a:t>pyod.models.pca</a:t>
            </a:r>
            <a:r>
              <a:rPr kumimoji="1" lang="en-US" altLang="ja-JP" sz="1200" dirty="0"/>
              <a:t> import PCA as </a:t>
            </a:r>
            <a:r>
              <a:rPr kumimoji="1" lang="en-US" altLang="ja-JP" sz="1200" dirty="0" err="1"/>
              <a:t>PCA_pyod</a:t>
            </a:r>
            <a:endParaRPr kumimoji="1" lang="en-US" altLang="ja-JP" sz="1200" dirty="0"/>
          </a:p>
          <a:p>
            <a:r>
              <a:rPr kumimoji="1" lang="en-US" altLang="ja-JP" sz="1200" dirty="0"/>
              <a:t>from </a:t>
            </a:r>
            <a:r>
              <a:rPr kumimoji="1" lang="en-US" altLang="ja-JP" sz="1200" dirty="0" err="1"/>
              <a:t>sklearn.datasets</a:t>
            </a:r>
            <a:r>
              <a:rPr kumimoji="1" lang="en-US" altLang="ja-JP" sz="1200" dirty="0"/>
              <a:t> import </a:t>
            </a:r>
            <a:r>
              <a:rPr kumimoji="1" lang="en-US" altLang="ja-JP" sz="1200" dirty="0" err="1"/>
              <a:t>load_iris</a:t>
            </a:r>
            <a:endParaRPr kumimoji="1" lang="en-US" altLang="ja-JP" sz="1200" dirty="0"/>
          </a:p>
          <a:p>
            <a:r>
              <a:rPr kumimoji="1" lang="en-US" altLang="ja-JP" sz="1200" dirty="0"/>
              <a:t>from </a:t>
            </a:r>
            <a:r>
              <a:rPr kumimoji="1" lang="en-US" altLang="ja-JP" sz="1200" dirty="0" err="1"/>
              <a:t>sklearn.preprocessing</a:t>
            </a:r>
            <a:r>
              <a:rPr kumimoji="1" lang="en-US" altLang="ja-JP" sz="1200" dirty="0"/>
              <a:t> import </a:t>
            </a:r>
            <a:r>
              <a:rPr kumimoji="1" lang="en-US" altLang="ja-JP" sz="1200" dirty="0" err="1"/>
              <a:t>StandardScaler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iris = </a:t>
            </a:r>
            <a:r>
              <a:rPr kumimoji="1" lang="en-US" altLang="ja-JP" sz="1200" dirty="0" err="1"/>
              <a:t>load_iris</a:t>
            </a:r>
            <a:r>
              <a:rPr kumimoji="1" lang="en-US" altLang="ja-JP" sz="1200" dirty="0"/>
              <a:t>()</a:t>
            </a:r>
          </a:p>
          <a:p>
            <a:r>
              <a:rPr kumimoji="1" lang="en-US" altLang="ja-JP" sz="1200" dirty="0"/>
              <a:t>data = </a:t>
            </a:r>
            <a:r>
              <a:rPr kumimoji="1" lang="en-US" altLang="ja-JP" sz="1200" dirty="0" err="1"/>
              <a:t>iris.data</a:t>
            </a:r>
            <a:endParaRPr kumimoji="1" lang="en-US" altLang="ja-JP" sz="1200" dirty="0"/>
          </a:p>
          <a:p>
            <a:r>
              <a:rPr kumimoji="1" lang="en-US" altLang="ja-JP" sz="1200" dirty="0"/>
              <a:t>y = </a:t>
            </a:r>
            <a:r>
              <a:rPr kumimoji="1" lang="en-US" altLang="ja-JP" sz="1200" dirty="0" err="1"/>
              <a:t>iris.target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scaler = </a:t>
            </a:r>
            <a:r>
              <a:rPr kumimoji="1" lang="en-US" altLang="ja-JP" sz="1200" dirty="0" err="1"/>
              <a:t>StandardScaler</a:t>
            </a:r>
            <a:r>
              <a:rPr kumimoji="1" lang="en-US" altLang="ja-JP" sz="1200" dirty="0"/>
              <a:t>()</a:t>
            </a:r>
          </a:p>
          <a:p>
            <a:r>
              <a:rPr kumimoji="1" lang="en-US" altLang="ja-JP" sz="1200" dirty="0" err="1"/>
              <a:t>data_scaled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scaler.fit_transform</a:t>
            </a:r>
            <a:r>
              <a:rPr kumimoji="1" lang="en-US" altLang="ja-JP" sz="1200" dirty="0"/>
              <a:t>(data)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 err="1"/>
              <a:t>pca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PCA_pyod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n_components</a:t>
            </a:r>
            <a:r>
              <a:rPr kumimoji="1" lang="en-US" altLang="ja-JP" sz="1200" dirty="0"/>
              <a:t>=2, 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contamination=0.1</a:t>
            </a:r>
            <a:r>
              <a:rPr kumimoji="1" lang="en-US" altLang="ja-JP" sz="1200" dirty="0"/>
              <a:t>)</a:t>
            </a:r>
          </a:p>
          <a:p>
            <a:r>
              <a:rPr kumimoji="1" lang="en-US" altLang="ja-JP" sz="1200" dirty="0" err="1"/>
              <a:t>pca.fit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data_scaled</a:t>
            </a:r>
            <a:r>
              <a:rPr kumimoji="1" lang="en-US" altLang="ja-JP" sz="1200" dirty="0"/>
              <a:t>)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 err="1"/>
              <a:t>y_train_pred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pca.labels</a:t>
            </a:r>
            <a:r>
              <a:rPr kumimoji="1" lang="en-US" altLang="ja-JP" sz="1200" dirty="0"/>
              <a:t>_  # binary labels (0: inliers, 1: outliers)</a:t>
            </a:r>
          </a:p>
          <a:p>
            <a:r>
              <a:rPr kumimoji="1" lang="en-US" altLang="ja-JP" sz="1200" dirty="0" err="1"/>
              <a:t>y_train_scores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pca.decision_scores</a:t>
            </a:r>
            <a:r>
              <a:rPr kumimoji="1" lang="en-US" altLang="ja-JP" sz="1200" dirty="0"/>
              <a:t>_  # raw outlier scores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 err="1"/>
              <a:t>outlier_mask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y_train_pred</a:t>
            </a:r>
            <a:r>
              <a:rPr kumimoji="1" lang="en-US" altLang="ja-JP" sz="1200" dirty="0"/>
              <a:t> != 0  # True for outliers</a:t>
            </a:r>
          </a:p>
          <a:p>
            <a:r>
              <a:rPr kumimoji="1" lang="en-US" altLang="ja-JP" sz="1200" dirty="0" err="1"/>
              <a:t>inlier_mask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np.logical_not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outlier_mask</a:t>
            </a:r>
            <a:r>
              <a:rPr kumimoji="1" lang="en-US" altLang="ja-JP" sz="1200" dirty="0"/>
              <a:t>)  # True for inliers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 err="1"/>
              <a:t>data_pca_manual</a:t>
            </a:r>
            <a:r>
              <a:rPr kumimoji="1" lang="en-US" altLang="ja-JP" sz="1200" dirty="0"/>
              <a:t> = np.dot(</a:t>
            </a:r>
            <a:r>
              <a:rPr kumimoji="1" lang="en-US" altLang="ja-JP" sz="1200" dirty="0" err="1"/>
              <a:t>data_scaled</a:t>
            </a:r>
            <a:r>
              <a:rPr kumimoji="1" lang="en-US" altLang="ja-JP" sz="1200" dirty="0"/>
              <a:t>, </a:t>
            </a:r>
            <a:r>
              <a:rPr kumimoji="1" lang="en-US" altLang="ja-JP" sz="1200" dirty="0" err="1"/>
              <a:t>pca.components_.T</a:t>
            </a:r>
            <a:r>
              <a:rPr kumimoji="1" lang="en-US" altLang="ja-JP" sz="1200" dirty="0"/>
              <a:t>)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 err="1"/>
              <a:t>plt.scatter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data_pca_manual</a:t>
            </a:r>
            <a:r>
              <a:rPr kumimoji="1" lang="en-US" altLang="ja-JP" sz="1200" dirty="0"/>
              <a:t>[</a:t>
            </a:r>
            <a:r>
              <a:rPr kumimoji="1" lang="en-US" altLang="ja-JP" sz="1200" dirty="0" err="1"/>
              <a:t>inlier_mask</a:t>
            </a:r>
            <a:r>
              <a:rPr kumimoji="1" lang="en-US" altLang="ja-JP" sz="1200" dirty="0"/>
              <a:t>, 0], </a:t>
            </a:r>
            <a:r>
              <a:rPr kumimoji="1" lang="en-US" altLang="ja-JP" sz="1200" dirty="0" err="1"/>
              <a:t>data_pca_manual</a:t>
            </a:r>
            <a:r>
              <a:rPr kumimoji="1" lang="en-US" altLang="ja-JP" sz="1200" dirty="0"/>
              <a:t>[</a:t>
            </a:r>
            <a:r>
              <a:rPr kumimoji="1" lang="en-US" altLang="ja-JP" sz="1200" dirty="0" err="1"/>
              <a:t>inlier_mask</a:t>
            </a:r>
            <a:r>
              <a:rPr kumimoji="1" lang="en-US" altLang="ja-JP" sz="1200" dirty="0"/>
              <a:t>, 1], color='b', label='Inliers')</a:t>
            </a:r>
          </a:p>
          <a:p>
            <a:r>
              <a:rPr kumimoji="1" lang="en-US" altLang="ja-JP" sz="1200" dirty="0" err="1"/>
              <a:t>plt.scatter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data_pca_manual</a:t>
            </a:r>
            <a:r>
              <a:rPr kumimoji="1" lang="en-US" altLang="ja-JP" sz="1200" dirty="0"/>
              <a:t>[</a:t>
            </a:r>
            <a:r>
              <a:rPr kumimoji="1" lang="en-US" altLang="ja-JP" sz="1200" dirty="0" err="1"/>
              <a:t>outlier_mask</a:t>
            </a:r>
            <a:r>
              <a:rPr kumimoji="1" lang="en-US" altLang="ja-JP" sz="1200" dirty="0"/>
              <a:t>, 0], </a:t>
            </a:r>
            <a:r>
              <a:rPr kumimoji="1" lang="en-US" altLang="ja-JP" sz="1200" dirty="0" err="1"/>
              <a:t>data_pca_manual</a:t>
            </a:r>
            <a:r>
              <a:rPr kumimoji="1" lang="en-US" altLang="ja-JP" sz="1200" dirty="0"/>
              <a:t>[</a:t>
            </a:r>
            <a:r>
              <a:rPr kumimoji="1" lang="en-US" altLang="ja-JP" sz="1200" dirty="0" err="1"/>
              <a:t>outlier_mask</a:t>
            </a:r>
            <a:r>
              <a:rPr kumimoji="1" lang="en-US" altLang="ja-JP" sz="1200" dirty="0"/>
              <a:t>, 1], color='r', label='Outliers')</a:t>
            </a:r>
          </a:p>
          <a:p>
            <a:r>
              <a:rPr kumimoji="1" lang="en-US" altLang="ja-JP" sz="1200" dirty="0" err="1"/>
              <a:t>plt.legend</a:t>
            </a:r>
            <a:r>
              <a:rPr kumimoji="1" lang="en-US" altLang="ja-JP" sz="1200" dirty="0"/>
              <a:t>()</a:t>
            </a:r>
          </a:p>
          <a:p>
            <a:r>
              <a:rPr kumimoji="1" lang="en-US" altLang="ja-JP" sz="1200" dirty="0" err="1"/>
              <a:t>plt.title</a:t>
            </a:r>
            <a:r>
              <a:rPr kumimoji="1" lang="en-US" altLang="ja-JP" sz="1200" dirty="0"/>
              <a:t>('Robust PCA of IRIS dataset')</a:t>
            </a:r>
          </a:p>
          <a:p>
            <a:r>
              <a:rPr kumimoji="1" lang="en-US" altLang="ja-JP" sz="1200" dirty="0" err="1"/>
              <a:t>plt.show</a:t>
            </a:r>
            <a:r>
              <a:rPr kumimoji="1" lang="en-US" altLang="ja-JP" sz="1200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6939400" y="1151833"/>
            <a:ext cx="213602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インポート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データセットをロード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16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lang="en-US" altLang="ja-JP" sz="16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16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、標準偏差</a:t>
            </a:r>
            <a:r>
              <a:rPr lang="en-US" altLang="ja-JP" sz="16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にスケーリング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主成分分析．２次元に次元削減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外れ値の検出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203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429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主成分分析を利用した外れ値の検出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E6CE2C-C0E6-E05C-B8DB-A8B1EE6C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7" y="1285657"/>
            <a:ext cx="4768403" cy="55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74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29ED5E-F2BE-14CE-08F7-E3455F70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B43117-A556-8D7C-AC1A-3982F33A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22" y="493301"/>
            <a:ext cx="6280898" cy="518059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1FFE40-46BB-6509-5A14-A4C6DEED78F1}"/>
              </a:ext>
            </a:extLst>
          </p:cNvPr>
          <p:cNvSpPr txBox="1"/>
          <p:nvPr/>
        </p:nvSpPr>
        <p:spPr>
          <a:xfrm>
            <a:off x="1661160" y="5940852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赤は、外れ値と検出されたもの。</a:t>
            </a:r>
            <a:endParaRPr kumimoji="1" lang="en-US" altLang="ja-JP" sz="2400" dirty="0"/>
          </a:p>
          <a:p>
            <a:r>
              <a:rPr kumimoji="1" lang="ja-JP" altLang="en-US" sz="2400" dirty="0"/>
              <a:t>青はそれ以外</a:t>
            </a:r>
          </a:p>
        </p:txBody>
      </p:sp>
    </p:spTree>
    <p:extLst>
      <p:ext uri="{BB962C8B-B14F-4D97-AF65-F5344CB8AC3E}">
        <p14:creationId xmlns:p14="http://schemas.microsoft.com/office/powerpoint/2010/main" val="2682534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EF804B-8DB5-7C02-D79F-49D12D7E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このプログラムの利用上の注意点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4FC2D0-548E-1DA3-D7EC-E3517B189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" y="846253"/>
            <a:ext cx="8907779" cy="5333166"/>
          </a:xfrm>
        </p:spPr>
        <p:txBody>
          <a:bodyPr/>
          <a:lstStyle/>
          <a:p>
            <a:endParaRPr kumimoji="1" lang="en-US" altLang="ja-JP" dirty="0"/>
          </a:p>
          <a:p>
            <a:r>
              <a:rPr kumimoji="1" lang="ja-JP" altLang="en-US" sz="2800" dirty="0"/>
              <a:t>外れ値の割合を指定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次では「</a:t>
            </a:r>
            <a:r>
              <a:rPr kumimoji="1" lang="en-US" altLang="ja-JP" sz="2800" dirty="0"/>
              <a:t>0.1</a:t>
            </a:r>
            <a:r>
              <a:rPr kumimoji="1" lang="ja-JP" altLang="en-US" sz="2800" dirty="0"/>
              <a:t>」を設定．外れ値は全体の 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パーセントだろうと設定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en-US" altLang="ja-JP" sz="2400" dirty="0" err="1"/>
              <a:t>pca</a:t>
            </a:r>
            <a:r>
              <a:rPr kumimoji="1" lang="en-US" altLang="ja-JP" sz="2400" dirty="0"/>
              <a:t> = </a:t>
            </a:r>
            <a:r>
              <a:rPr kumimoji="1" lang="en-US" altLang="ja-JP" sz="2400" dirty="0" err="1"/>
              <a:t>PCA_pyod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n_components</a:t>
            </a:r>
            <a:r>
              <a:rPr kumimoji="1" lang="en-US" altLang="ja-JP" sz="2400" dirty="0"/>
              <a:t>=2,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contamination=0.1</a:t>
            </a:r>
            <a:r>
              <a:rPr kumimoji="1" lang="en-US" altLang="ja-JP" sz="2400" dirty="0"/>
              <a:t>)</a:t>
            </a:r>
          </a:p>
          <a:p>
            <a:endParaRPr kumimoji="1" lang="en-US" altLang="ja-JP" dirty="0"/>
          </a:p>
          <a:p>
            <a:r>
              <a:rPr lang="ja-JP" altLang="en-US" dirty="0"/>
              <a:t>このプログラムは「外れ値を含んだ場合でも、なるべく正当な主成分分析を行う」という</a:t>
            </a:r>
            <a:r>
              <a:rPr lang="ja-JP" altLang="en-US" b="1" dirty="0"/>
              <a:t>ロバスト主成分分析</a:t>
            </a:r>
            <a:r>
              <a:rPr lang="ja-JP" altLang="en-US" dirty="0"/>
              <a:t>を行っている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BD9F97-00B9-FE66-9DD4-8E7D3781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44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7DF994-887B-43E3-8009-1A3643B5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E7864D-D9DF-B56B-3AAE-779ACC4EE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400" b="1" dirty="0"/>
              <a:t>主成分分析と次元削減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主成分分析（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PCA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）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次元削減</a:t>
            </a:r>
            <a:r>
              <a:rPr kumimoji="1" lang="ja-JP" altLang="en-US" sz="2400" dirty="0"/>
              <a:t>の一手法．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多次元データを低次元データに変換</a:t>
            </a:r>
            <a:r>
              <a:rPr kumimoji="1" lang="ja-JP" altLang="en-US" sz="2400" dirty="0"/>
              <a:t>．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400" b="1" dirty="0"/>
              <a:t>主成分分析の特徴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主軸</a:t>
            </a:r>
            <a:r>
              <a:rPr kumimoji="1" lang="ja-JP" altLang="en-US" sz="2400" dirty="0"/>
              <a:t>は，データの分散を最大限に保つように選ばれる．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元のデータセットの情報を可能な限り保持</a:t>
            </a:r>
            <a:r>
              <a:rPr kumimoji="1" lang="ja-JP" altLang="en-US" sz="2400" dirty="0"/>
              <a:t>するように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次元削減</a:t>
            </a:r>
            <a:r>
              <a:rPr kumimoji="1" lang="ja-JP" altLang="en-US" sz="2400" dirty="0"/>
              <a:t>を行う．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400" b="1" dirty="0"/>
              <a:t>外れ値：</a:t>
            </a:r>
            <a:r>
              <a:rPr lang="ja-JP" altLang="en-US" sz="2400" dirty="0"/>
              <a:t>他の値と比べて、異常に離れた値．取り除くことが必要</a:t>
            </a:r>
            <a:endParaRPr kumimoji="1" lang="en-US" altLang="ja-JP" sz="2400" b="1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400" b="1" dirty="0"/>
              <a:t>主成分分析のよる外れ値の検出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主成分分析</a:t>
            </a:r>
            <a:r>
              <a:rPr kumimoji="1" lang="ja-JP" altLang="en-US" sz="2400" dirty="0"/>
              <a:t>により、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外れ値</a:t>
            </a:r>
            <a:r>
              <a:rPr lang="ja-JP" altLang="en-US" sz="2400" b="1" dirty="0">
                <a:solidFill>
                  <a:srgbClr val="C00000"/>
                </a:solidFill>
              </a:rPr>
              <a:t>の検出</a:t>
            </a:r>
            <a:r>
              <a:rPr kumimoji="1" lang="ja-JP" altLang="en-US" sz="2400" dirty="0"/>
              <a:t>を行う技術がある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A7FB93-A0A5-6883-485B-6D3EB788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30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3DE507-8233-4388-9895-B446DEA0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データの次元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B8C1BD-BF74-43D4-8B39-87924594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FD0C7082-4F9E-46C0-98B2-99FCEF63AE70}"/>
              </a:ext>
            </a:extLst>
          </p:cNvPr>
          <p:cNvGraphicFramePr>
            <a:graphicFrameLocks noGrp="1"/>
          </p:cNvGraphicFramePr>
          <p:nvPr/>
        </p:nvGraphicFramePr>
        <p:xfrm>
          <a:off x="5138821" y="2576137"/>
          <a:ext cx="322343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2198828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z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-20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0.1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2877E8-2DED-4A00-B408-BF63DED319F4}"/>
              </a:ext>
            </a:extLst>
          </p:cNvPr>
          <p:cNvSpPr txBox="1"/>
          <p:nvPr/>
        </p:nvSpPr>
        <p:spPr>
          <a:xfrm>
            <a:off x="615860" y="1231829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次元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データの表現に必要な最小の情報の数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B0B6D3-EB42-6CCF-19E2-D4A5594176AD}"/>
              </a:ext>
            </a:extLst>
          </p:cNvPr>
          <p:cNvCxnSpPr/>
          <p:nvPr/>
        </p:nvCxnSpPr>
        <p:spPr>
          <a:xfrm>
            <a:off x="776005" y="3198819"/>
            <a:ext cx="2794000" cy="36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9724B95-8D64-2A3C-E8E6-6D39F2574946}"/>
              </a:ext>
            </a:extLst>
          </p:cNvPr>
          <p:cNvCxnSpPr>
            <a:cxnSpLocks/>
          </p:cNvCxnSpPr>
          <p:nvPr/>
        </p:nvCxnSpPr>
        <p:spPr>
          <a:xfrm flipV="1">
            <a:off x="1133698" y="2441728"/>
            <a:ext cx="0" cy="193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AF3B354-0643-F40D-1CC7-F6F49EB4825F}"/>
              </a:ext>
            </a:extLst>
          </p:cNvPr>
          <p:cNvCxnSpPr>
            <a:cxnSpLocks/>
          </p:cNvCxnSpPr>
          <p:nvPr/>
        </p:nvCxnSpPr>
        <p:spPr>
          <a:xfrm flipH="1">
            <a:off x="195934" y="2976458"/>
            <a:ext cx="1349937" cy="878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00672707-3779-D377-FF02-B202458691DA}"/>
              </a:ext>
            </a:extLst>
          </p:cNvPr>
          <p:cNvSpPr/>
          <p:nvPr/>
        </p:nvSpPr>
        <p:spPr>
          <a:xfrm>
            <a:off x="1062116" y="3947737"/>
            <a:ext cx="143164" cy="12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BA44FFB-4505-0EA5-3F55-0B0F16AEF9B2}"/>
              </a:ext>
            </a:extLst>
          </p:cNvPr>
          <p:cNvSpPr/>
          <p:nvPr/>
        </p:nvSpPr>
        <p:spPr>
          <a:xfrm>
            <a:off x="1833354" y="2635656"/>
            <a:ext cx="143164" cy="12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AB42F12-457D-0B05-EC0D-CC9D89F45E96}"/>
              </a:ext>
            </a:extLst>
          </p:cNvPr>
          <p:cNvSpPr txBox="1"/>
          <p:nvPr/>
        </p:nvSpPr>
        <p:spPr>
          <a:xfrm>
            <a:off x="1062116" y="454272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空間の中の２つの点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D1B292-7B86-161E-3746-7431D5AFBEEB}"/>
              </a:ext>
            </a:extLst>
          </p:cNvPr>
          <p:cNvSpPr txBox="1"/>
          <p:nvPr/>
        </p:nvSpPr>
        <p:spPr>
          <a:xfrm>
            <a:off x="4881744" y="4528704"/>
            <a:ext cx="4060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２つのデータ「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0 -20 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10 20 0.1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次元数：３</a:t>
            </a:r>
          </a:p>
        </p:txBody>
      </p:sp>
    </p:spTree>
    <p:extLst>
      <p:ext uri="{BB962C8B-B14F-4D97-AF65-F5344CB8AC3E}">
        <p14:creationId xmlns:p14="http://schemas.microsoft.com/office/powerpoint/2010/main" val="29887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3DE507-8233-4388-9895-B446DEA0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データの次元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B8C1BD-BF74-43D4-8B39-87924594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FD0C7082-4F9E-46C0-98B2-99FCEF63AE70}"/>
              </a:ext>
            </a:extLst>
          </p:cNvPr>
          <p:cNvGraphicFramePr>
            <a:graphicFrameLocks noGrp="1"/>
          </p:cNvGraphicFramePr>
          <p:nvPr/>
        </p:nvGraphicFramePr>
        <p:xfrm>
          <a:off x="3140244" y="1941581"/>
          <a:ext cx="2148958" cy="141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</a:tblGrid>
              <a:tr h="503236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温度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湿度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70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2877E8-2DED-4A00-B408-BF63DED319F4}"/>
              </a:ext>
            </a:extLst>
          </p:cNvPr>
          <p:cNvSpPr txBox="1"/>
          <p:nvPr/>
        </p:nvSpPr>
        <p:spPr>
          <a:xfrm>
            <a:off x="931646" y="1025805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さまざまなデータについて、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次元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を考えることが可能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D1B292-7B86-161E-3746-7431D5AFBEEB}"/>
              </a:ext>
            </a:extLst>
          </p:cNvPr>
          <p:cNvSpPr txBox="1"/>
          <p:nvPr/>
        </p:nvSpPr>
        <p:spPr>
          <a:xfrm>
            <a:off x="3017936" y="4042160"/>
            <a:ext cx="38218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２つのデータ「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25 60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28 70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次元数：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8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3DE507-8233-4388-9895-B446DEA0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次元削減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B8C1BD-BF74-43D4-8B39-87924594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FD0C7082-4F9E-46C0-98B2-99FCEF63AE70}"/>
              </a:ext>
            </a:extLst>
          </p:cNvPr>
          <p:cNvGraphicFramePr>
            <a:graphicFrameLocks noGrp="1"/>
          </p:cNvGraphicFramePr>
          <p:nvPr/>
        </p:nvGraphicFramePr>
        <p:xfrm>
          <a:off x="828679" y="2714847"/>
          <a:ext cx="32234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2198828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-20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2877E8-2DED-4A00-B408-BF63DED319F4}"/>
              </a:ext>
            </a:extLst>
          </p:cNvPr>
          <p:cNvSpPr txBox="1"/>
          <p:nvPr/>
        </p:nvSpPr>
        <p:spPr>
          <a:xfrm>
            <a:off x="744637" y="4390656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元データ：　次元数は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1BBD2037-E94A-4BFA-B467-56190E1FEA5E}"/>
              </a:ext>
            </a:extLst>
          </p:cNvPr>
          <p:cNvSpPr/>
          <p:nvPr/>
        </p:nvSpPr>
        <p:spPr>
          <a:xfrm>
            <a:off x="4822976" y="2962763"/>
            <a:ext cx="318977" cy="61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B59B0A3C-6387-4B8B-B662-4C68C3FCC378}"/>
              </a:ext>
            </a:extLst>
          </p:cNvPr>
          <p:cNvGraphicFramePr>
            <a:graphicFrameLocks noGrp="1"/>
          </p:cNvGraphicFramePr>
          <p:nvPr/>
        </p:nvGraphicFramePr>
        <p:xfrm>
          <a:off x="5810592" y="2725582"/>
          <a:ext cx="214895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-20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7FEE9E-8CB4-4633-A895-F2DD74B824AA}"/>
              </a:ext>
            </a:extLst>
          </p:cNvPr>
          <p:cNvSpPr txBox="1"/>
          <p:nvPr/>
        </p:nvSpPr>
        <p:spPr>
          <a:xfrm>
            <a:off x="4090222" y="2142648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属性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z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を削除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2FE614-47E3-4367-808D-15C7B6713B59}"/>
              </a:ext>
            </a:extLst>
          </p:cNvPr>
          <p:cNvSpPr txBox="1"/>
          <p:nvPr/>
        </p:nvSpPr>
        <p:spPr>
          <a:xfrm>
            <a:off x="6072989" y="4390656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84B68D-F744-3141-A95C-CA5C43894721}"/>
              </a:ext>
            </a:extLst>
          </p:cNvPr>
          <p:cNvSpPr txBox="1"/>
          <p:nvPr/>
        </p:nvSpPr>
        <p:spPr>
          <a:xfrm>
            <a:off x="455396" y="1197447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次元削減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を考えることが可能</a:t>
            </a:r>
          </a:p>
        </p:txBody>
      </p:sp>
    </p:spTree>
    <p:extLst>
      <p:ext uri="{BB962C8B-B14F-4D97-AF65-F5344CB8AC3E}">
        <p14:creationId xmlns:p14="http://schemas.microsoft.com/office/powerpoint/2010/main" val="364480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9BECEB-915B-BBD1-466A-6326E874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次元削減の効果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0F8F71-A2D6-54C9-26DF-69FACEBA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可視化のため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データを散布図などのグラフにするとき、データを２次元や３次元に次元削減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ja-JP" altLang="en-US" sz="2400" b="1" dirty="0"/>
              <a:t>本質でない情報の除去のため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データにノイズが含まれていたり、分析のために不要なものが含まれている場合、次元削減を行う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/>
              <a:t>計算の効率化のため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次元削減によりデータ全体のサイズが少なくなり、計算の効率化ができる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E53DAA-4296-0733-7548-7211E623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02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D3C73A1-216C-65C5-9826-30AFA5635628}"/>
              </a:ext>
            </a:extLst>
          </p:cNvPr>
          <p:cNvCxnSpPr>
            <a:cxnSpLocks/>
          </p:cNvCxnSpPr>
          <p:nvPr/>
        </p:nvCxnSpPr>
        <p:spPr>
          <a:xfrm flipH="1">
            <a:off x="5257912" y="4140729"/>
            <a:ext cx="2860157" cy="1967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9BECEB-915B-BBD1-466A-6326E874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次元削減の手法①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0F8F71-A2D6-54C9-26DF-69FACEBA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89710"/>
            <a:ext cx="8461208" cy="5389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次元削減</a:t>
            </a:r>
            <a:r>
              <a:rPr kumimoji="1" lang="ja-JP" altLang="en-US" sz="2400" dirty="0"/>
              <a:t>の単純な方法</a:t>
            </a:r>
            <a:endParaRPr kumimoji="1" lang="en-US" altLang="ja-JP" sz="2400" dirty="0"/>
          </a:p>
          <a:p>
            <a:r>
              <a:rPr kumimoji="1" lang="ja-JP" altLang="en-US" sz="2400" dirty="0"/>
              <a:t>属性の削除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近似直線への投影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E53DAA-4296-0733-7548-7211E623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41F67B5D-933B-1FB9-A21C-4BE694BD1AF9}"/>
              </a:ext>
            </a:extLst>
          </p:cNvPr>
          <p:cNvGraphicFramePr>
            <a:graphicFrameLocks noGrp="1"/>
          </p:cNvGraphicFramePr>
          <p:nvPr/>
        </p:nvGraphicFramePr>
        <p:xfrm>
          <a:off x="1348563" y="1768120"/>
          <a:ext cx="32234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2198828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-20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6" name="矢印: 右 5">
            <a:extLst>
              <a:ext uri="{FF2B5EF4-FFF2-40B4-BE49-F238E27FC236}">
                <a16:creationId xmlns:a16="http://schemas.microsoft.com/office/drawing/2014/main" id="{6455AFB7-F448-E19E-4107-0D838A00381D}"/>
              </a:ext>
            </a:extLst>
          </p:cNvPr>
          <p:cNvSpPr/>
          <p:nvPr/>
        </p:nvSpPr>
        <p:spPr>
          <a:xfrm>
            <a:off x="5342860" y="2016036"/>
            <a:ext cx="318977" cy="61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5">
            <a:extLst>
              <a:ext uri="{FF2B5EF4-FFF2-40B4-BE49-F238E27FC236}">
                <a16:creationId xmlns:a16="http://schemas.microsoft.com/office/drawing/2014/main" id="{90FBB5F9-6AE8-C711-DA31-3B28B7E06D35}"/>
              </a:ext>
            </a:extLst>
          </p:cNvPr>
          <p:cNvGraphicFramePr>
            <a:graphicFrameLocks noGrp="1"/>
          </p:cNvGraphicFramePr>
          <p:nvPr/>
        </p:nvGraphicFramePr>
        <p:xfrm>
          <a:off x="6330476" y="1778855"/>
          <a:ext cx="214895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79">
                  <a:extLst>
                    <a:ext uri="{9D8B030D-6E8A-4147-A177-3AD203B41FA5}">
                      <a16:colId xmlns:a16="http://schemas.microsoft.com/office/drawing/2014/main" val="3219079782"/>
                    </a:ext>
                  </a:extLst>
                </a:gridCol>
                <a:gridCol w="1074479">
                  <a:extLst>
                    <a:ext uri="{9D8B030D-6E8A-4147-A177-3AD203B41FA5}">
                      <a16:colId xmlns:a16="http://schemas.microsoft.com/office/drawing/2014/main" val="48947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-20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2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4709"/>
                  </a:ext>
                </a:extLst>
              </a:tr>
            </a:tbl>
          </a:graphicData>
        </a:graphic>
      </p:graphicFrame>
      <p:sp>
        <p:nvSpPr>
          <p:cNvPr id="8" name="楕円 7">
            <a:extLst>
              <a:ext uri="{FF2B5EF4-FFF2-40B4-BE49-F238E27FC236}">
                <a16:creationId xmlns:a16="http://schemas.microsoft.com/office/drawing/2014/main" id="{25DD8583-6C63-0184-9472-C762D5E6C740}"/>
              </a:ext>
            </a:extLst>
          </p:cNvPr>
          <p:cNvSpPr/>
          <p:nvPr/>
        </p:nvSpPr>
        <p:spPr>
          <a:xfrm>
            <a:off x="1220166" y="5743809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995C40F-8FE5-A43B-2759-EF50FEE2C1C2}"/>
              </a:ext>
            </a:extLst>
          </p:cNvPr>
          <p:cNvSpPr/>
          <p:nvPr/>
        </p:nvSpPr>
        <p:spPr>
          <a:xfrm>
            <a:off x="1748925" y="5096035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D92E2B4-B1E6-3E48-CD61-40CB6B74E838}"/>
              </a:ext>
            </a:extLst>
          </p:cNvPr>
          <p:cNvSpPr/>
          <p:nvPr/>
        </p:nvSpPr>
        <p:spPr>
          <a:xfrm>
            <a:off x="2151948" y="5426605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A98B1411-44BD-FD8F-5F1D-5BE628513203}"/>
              </a:ext>
            </a:extLst>
          </p:cNvPr>
          <p:cNvSpPr/>
          <p:nvPr/>
        </p:nvSpPr>
        <p:spPr>
          <a:xfrm>
            <a:off x="2469910" y="4872753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3886AE2-542D-B67E-9FA9-90C81DA3E011}"/>
              </a:ext>
            </a:extLst>
          </p:cNvPr>
          <p:cNvSpPr/>
          <p:nvPr/>
        </p:nvSpPr>
        <p:spPr>
          <a:xfrm>
            <a:off x="2931411" y="4653825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EDE5F8F2-E457-1149-ABBD-178FC57E334E}"/>
              </a:ext>
            </a:extLst>
          </p:cNvPr>
          <p:cNvSpPr/>
          <p:nvPr/>
        </p:nvSpPr>
        <p:spPr>
          <a:xfrm>
            <a:off x="2188775" y="5124241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50BC9AA-C6D1-4059-5577-190F1BC59377}"/>
              </a:ext>
            </a:extLst>
          </p:cNvPr>
          <p:cNvCxnSpPr/>
          <p:nvPr/>
        </p:nvCxnSpPr>
        <p:spPr>
          <a:xfrm>
            <a:off x="634265" y="6268956"/>
            <a:ext cx="382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920EC54-5F51-E026-ABC7-0F37FBD654D4}"/>
              </a:ext>
            </a:extLst>
          </p:cNvPr>
          <p:cNvCxnSpPr>
            <a:cxnSpLocks/>
          </p:cNvCxnSpPr>
          <p:nvPr/>
        </p:nvCxnSpPr>
        <p:spPr>
          <a:xfrm flipV="1">
            <a:off x="786665" y="4381500"/>
            <a:ext cx="0" cy="203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矢印: 右 16">
            <a:extLst>
              <a:ext uri="{FF2B5EF4-FFF2-40B4-BE49-F238E27FC236}">
                <a16:creationId xmlns:a16="http://schemas.microsoft.com/office/drawing/2014/main" id="{58F8FCC9-99E7-8B7A-C0B8-4D1633F8D56B}"/>
              </a:ext>
            </a:extLst>
          </p:cNvPr>
          <p:cNvSpPr/>
          <p:nvPr/>
        </p:nvSpPr>
        <p:spPr>
          <a:xfrm>
            <a:off x="4633168" y="4899332"/>
            <a:ext cx="318977" cy="61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B6F967B-7147-F470-D563-CE2EFFEBAD63}"/>
              </a:ext>
            </a:extLst>
          </p:cNvPr>
          <p:cNvCxnSpPr>
            <a:cxnSpLocks/>
          </p:cNvCxnSpPr>
          <p:nvPr/>
        </p:nvCxnSpPr>
        <p:spPr>
          <a:xfrm flipH="1">
            <a:off x="838827" y="4274486"/>
            <a:ext cx="2860157" cy="1967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4C1C83C8-1924-9269-CC40-3E537C02EAEC}"/>
              </a:ext>
            </a:extLst>
          </p:cNvPr>
          <p:cNvSpPr/>
          <p:nvPr/>
        </p:nvSpPr>
        <p:spPr>
          <a:xfrm>
            <a:off x="5639251" y="5610052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265866E3-A9D4-75D4-835B-ED432D693DD9}"/>
              </a:ext>
            </a:extLst>
          </p:cNvPr>
          <p:cNvSpPr/>
          <p:nvPr/>
        </p:nvSpPr>
        <p:spPr>
          <a:xfrm>
            <a:off x="6168010" y="4962278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8E95A53-2B3F-C58E-E4EF-452368DF111B}"/>
              </a:ext>
            </a:extLst>
          </p:cNvPr>
          <p:cNvSpPr/>
          <p:nvPr/>
        </p:nvSpPr>
        <p:spPr>
          <a:xfrm>
            <a:off x="6571033" y="5292848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D94FB76-F69A-6D0A-4798-EB4FB1CCCC38}"/>
              </a:ext>
            </a:extLst>
          </p:cNvPr>
          <p:cNvSpPr/>
          <p:nvPr/>
        </p:nvSpPr>
        <p:spPr>
          <a:xfrm>
            <a:off x="6888995" y="4738996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2FD12D3-49FF-C505-CA1C-F4AD7D40EBF6}"/>
              </a:ext>
            </a:extLst>
          </p:cNvPr>
          <p:cNvSpPr/>
          <p:nvPr/>
        </p:nvSpPr>
        <p:spPr>
          <a:xfrm>
            <a:off x="7350496" y="4520068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FDFDEB5E-76B7-689F-A7A8-17A346C79C88}"/>
              </a:ext>
            </a:extLst>
          </p:cNvPr>
          <p:cNvSpPr/>
          <p:nvPr/>
        </p:nvSpPr>
        <p:spPr>
          <a:xfrm>
            <a:off x="6607860" y="4990484"/>
            <a:ext cx="233917" cy="223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B691BA-3BE3-110D-83D7-2641724D7B4A}"/>
              </a:ext>
            </a:extLst>
          </p:cNvPr>
          <p:cNvSpPr txBox="1"/>
          <p:nvPr/>
        </p:nvSpPr>
        <p:spPr>
          <a:xfrm>
            <a:off x="2074821" y="3063408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8679A77-B2B1-1495-79DC-7AADE99E2C7B}"/>
              </a:ext>
            </a:extLst>
          </p:cNvPr>
          <p:cNvSpPr txBox="1"/>
          <p:nvPr/>
        </p:nvSpPr>
        <p:spPr>
          <a:xfrm>
            <a:off x="6538414" y="3132801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E99A929-7B9A-C6E8-9EFA-E72782D0E2FE}"/>
              </a:ext>
            </a:extLst>
          </p:cNvPr>
          <p:cNvSpPr txBox="1"/>
          <p:nvPr/>
        </p:nvSpPr>
        <p:spPr>
          <a:xfrm>
            <a:off x="1810810" y="6424277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DE3617A-0B03-6BF6-BB80-06FCB579A4EB}"/>
              </a:ext>
            </a:extLst>
          </p:cNvPr>
          <p:cNvSpPr txBox="1"/>
          <p:nvPr/>
        </p:nvSpPr>
        <p:spPr>
          <a:xfrm>
            <a:off x="6310830" y="6388598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次元数は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A3CB3557-5430-49C2-AEBC-0CDB41F45FE8}"/>
              </a:ext>
            </a:extLst>
          </p:cNvPr>
          <p:cNvSpPr/>
          <p:nvPr/>
        </p:nvSpPr>
        <p:spPr>
          <a:xfrm>
            <a:off x="5664016" y="5638627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7B7CD1A-C507-1359-3DDB-32E9C329790F}"/>
              </a:ext>
            </a:extLst>
          </p:cNvPr>
          <p:cNvSpPr/>
          <p:nvPr/>
        </p:nvSpPr>
        <p:spPr>
          <a:xfrm>
            <a:off x="6341959" y="5165397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03D04517-98DC-42D8-1465-56B553B24740}"/>
              </a:ext>
            </a:extLst>
          </p:cNvPr>
          <p:cNvSpPr/>
          <p:nvPr/>
        </p:nvSpPr>
        <p:spPr>
          <a:xfrm>
            <a:off x="6373943" y="5140433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47FA026-5E78-8436-F402-4B3D560F5E0A}"/>
              </a:ext>
            </a:extLst>
          </p:cNvPr>
          <p:cNvSpPr/>
          <p:nvPr/>
        </p:nvSpPr>
        <p:spPr>
          <a:xfrm>
            <a:off x="6590735" y="4982479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A1CC625E-9FB8-B7BD-580F-01A1C72EF570}"/>
              </a:ext>
            </a:extLst>
          </p:cNvPr>
          <p:cNvSpPr/>
          <p:nvPr/>
        </p:nvSpPr>
        <p:spPr>
          <a:xfrm>
            <a:off x="6915181" y="4761112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CC86B0E9-01C6-E2E4-C26F-17024DC56A6F}"/>
              </a:ext>
            </a:extLst>
          </p:cNvPr>
          <p:cNvSpPr/>
          <p:nvPr/>
        </p:nvSpPr>
        <p:spPr>
          <a:xfrm>
            <a:off x="7319637" y="4492179"/>
            <a:ext cx="233917" cy="22328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14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9BECEB-915B-BBD1-466A-6326E874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次元削減の手法②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0F8F71-A2D6-54C9-26DF-69FACEBA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21" y="651627"/>
            <a:ext cx="8707855" cy="60313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次元削減</a:t>
            </a:r>
            <a:r>
              <a:rPr kumimoji="1" lang="ja-JP" altLang="en-US" sz="2400" dirty="0"/>
              <a:t>にはさまざまなアプローチがある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主成分分析（</a:t>
            </a:r>
            <a:r>
              <a:rPr kumimoji="1" lang="en-US" altLang="ja-JP" sz="2400" b="1" dirty="0"/>
              <a:t>PCA</a:t>
            </a:r>
            <a:r>
              <a:rPr kumimoji="1" lang="ja-JP" altLang="en-US" sz="2400" b="1" dirty="0"/>
              <a:t>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データの分散が最大になる方向に軸を見つける（</a:t>
            </a:r>
            <a:r>
              <a:rPr lang="ja-JP" altLang="en-US" sz="2400" b="1" dirty="0"/>
              <a:t>データの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特徴</a:t>
            </a:r>
            <a:r>
              <a:rPr lang="ja-JP" altLang="en-US" sz="2400" dirty="0"/>
              <a:t>を最もよく表す</a:t>
            </a:r>
            <a:r>
              <a:rPr lang="ja-JP" altLang="en-US" sz="2400" b="1" dirty="0"/>
              <a:t>軸</a:t>
            </a:r>
            <a:r>
              <a:rPr lang="ja-JP" altLang="en-US" sz="2400" dirty="0"/>
              <a:t>を見つける</a:t>
            </a:r>
            <a:r>
              <a:rPr kumimoji="1" lang="ja-JP" altLang="en-US" sz="2400" dirty="0"/>
              <a:t>）．</a:t>
            </a:r>
            <a:endParaRPr kumimoji="1" lang="en-US" altLang="ja-JP" sz="2400" dirty="0"/>
          </a:p>
          <a:p>
            <a:r>
              <a:rPr kumimoji="1" lang="en-US" altLang="ja-JP" sz="2400" b="1" dirty="0"/>
              <a:t>T-SNE</a:t>
            </a:r>
          </a:p>
          <a:p>
            <a:pPr marL="0" indent="0">
              <a:buNone/>
            </a:pPr>
            <a:r>
              <a:rPr lang="ja-JP" altLang="en-US" sz="2400" dirty="0"/>
              <a:t>　データ間の距離を用いる．距離を保つようにしながら次元削減．</a:t>
            </a:r>
            <a:endParaRPr kumimoji="1" lang="en-US" altLang="ja-JP" sz="2400" dirty="0"/>
          </a:p>
          <a:p>
            <a:r>
              <a:rPr lang="en-US" altLang="ja-JP" sz="2400" b="1" dirty="0"/>
              <a:t>Linear Discriminant Analysis</a:t>
            </a:r>
          </a:p>
          <a:p>
            <a:pPr marL="0" indent="0">
              <a:buNone/>
            </a:pPr>
            <a:r>
              <a:rPr lang="ja-JP" altLang="en-US" sz="2400" dirty="0"/>
              <a:t>　教師有りの機械学習の技術を使用．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「データは、種類ごとの正規分布」，「各種類のデータは同じ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形状の分布である（共通の共分散行列を持つ）．ただし，平均は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違ってもよい」という性質の成り立つデータに有効</a:t>
            </a:r>
            <a:endParaRPr lang="en-US" altLang="ja-JP" sz="2400" dirty="0"/>
          </a:p>
          <a:p>
            <a:r>
              <a:rPr lang="en-US" altLang="ja-JP" sz="2400" b="1" dirty="0"/>
              <a:t>QDA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LDA</a:t>
            </a:r>
            <a:r>
              <a:rPr lang="ja-JP" altLang="en-US" sz="2400" dirty="0"/>
              <a:t>の改良．「共通の共分散行列を持つ」という仮定を置かない</a:t>
            </a: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E53DAA-4296-0733-7548-7211E623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28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2544</Words>
  <Application>Microsoft Office PowerPoint</Application>
  <PresentationFormat>画面に合わせる (4:3)</PresentationFormat>
  <Paragraphs>422</Paragraphs>
  <Slides>38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5" baseType="lpstr">
      <vt:lpstr>ＭＳ ゴシック</vt:lpstr>
      <vt:lpstr>Söhne</vt:lpstr>
      <vt:lpstr>メイリオ</vt:lpstr>
      <vt:lpstr>游ゴシック</vt:lpstr>
      <vt:lpstr>Arial</vt:lpstr>
      <vt:lpstr>Calibri</vt:lpstr>
      <vt:lpstr>Office テーマ</vt:lpstr>
      <vt:lpstr>pd-2. 主成分分析，次元削減 </vt:lpstr>
      <vt:lpstr>アウトライン</vt:lpstr>
      <vt:lpstr>3-1 主成分分析と次元削減</vt:lpstr>
      <vt:lpstr>データの次元</vt:lpstr>
      <vt:lpstr>データの次元</vt:lpstr>
      <vt:lpstr>次元削減</vt:lpstr>
      <vt:lpstr>次元削減の効果</vt:lpstr>
      <vt:lpstr>次元削減の手法①</vt:lpstr>
      <vt:lpstr>次元削減の手法②</vt:lpstr>
      <vt:lpstr>主成分分析と主軸</vt:lpstr>
      <vt:lpstr>主成分分析と主軸</vt:lpstr>
      <vt:lpstr>主成分分析</vt:lpstr>
      <vt:lpstr>ランダムデータの散布図（Google Colaboratory）</vt:lpstr>
      <vt:lpstr>ランダムデータの散布図（Google Colaboratory）</vt:lpstr>
      <vt:lpstr>ランダムデータの主成分分析（Google Colaboratory）</vt:lpstr>
      <vt:lpstr>ランダムデータの主成分分析（Google Colaboratory）</vt:lpstr>
      <vt:lpstr>主成分分析の例</vt:lpstr>
      <vt:lpstr>主成分分析の実行について</vt:lpstr>
      <vt:lpstr>3-2 Iris データセットでの 主成分分析の実行</vt:lpstr>
      <vt:lpstr>アヤメ属 (Iris)</vt:lpstr>
      <vt:lpstr>Iris データセット</vt:lpstr>
      <vt:lpstr>今から行うこと</vt:lpstr>
      <vt:lpstr>Iris データセットのロード（Google Colaboratory）</vt:lpstr>
      <vt:lpstr>Iris データセットのロード（Google Colaboratory）</vt:lpstr>
      <vt:lpstr>Iris データセットの０，１列目 （Google Colaboratory）</vt:lpstr>
      <vt:lpstr>Iris データセットの０，１列目 （Google Colaboratory）</vt:lpstr>
      <vt:lpstr>主成分分析により２次元に次元削減 （Google Colaboratory）</vt:lpstr>
      <vt:lpstr>主成分分析により２次元に次元削減 （Google Colaboratory）</vt:lpstr>
      <vt:lpstr>４次元を２次元に削減する２つの方法</vt:lpstr>
      <vt:lpstr>3-3 主成分分析と外れ値</vt:lpstr>
      <vt:lpstr>ノイズ、外れ値、計測漏れ</vt:lpstr>
      <vt:lpstr>外れ値の検出、欠損データの取り扱い</vt:lpstr>
      <vt:lpstr>主成分分析を利用した外れ値の検出</vt:lpstr>
      <vt:lpstr>主成分分析を利用した外れ値の検出 （Google Colaboratory）</vt:lpstr>
      <vt:lpstr>主成分分析を利用した外れ値の検出 （Google Colaboratory））</vt:lpstr>
      <vt:lpstr>PowerPoint プレゼンテーション</vt:lpstr>
      <vt:lpstr>このプログラムの利用上の注意点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金子　邦彦</cp:lastModifiedBy>
  <cp:revision>62</cp:revision>
  <dcterms:created xsi:type="dcterms:W3CDTF">2019-11-02T00:06:04Z</dcterms:created>
  <dcterms:modified xsi:type="dcterms:W3CDTF">2025-02-05T05:16:44Z</dcterms:modified>
</cp:coreProperties>
</file>