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947" r:id="rId2"/>
    <p:sldId id="1750" r:id="rId3"/>
    <p:sldId id="556" r:id="rId4"/>
    <p:sldId id="557" r:id="rId5"/>
    <p:sldId id="546" r:id="rId6"/>
    <p:sldId id="547" r:id="rId7"/>
    <p:sldId id="548" r:id="rId8"/>
    <p:sldId id="948" r:id="rId9"/>
    <p:sldId id="549" r:id="rId10"/>
    <p:sldId id="552" r:id="rId11"/>
    <p:sldId id="1751" r:id="rId12"/>
    <p:sldId id="949" r:id="rId13"/>
    <p:sldId id="550" r:id="rId14"/>
    <p:sldId id="555" r:id="rId15"/>
    <p:sldId id="551" r:id="rId16"/>
    <p:sldId id="553" r:id="rId17"/>
    <p:sldId id="55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4" d="100"/>
          <a:sy n="54" d="100"/>
        </p:scale>
        <p:origin x="48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presentatio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oEo4utZy4_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36730"/>
          </a:xfrm>
        </p:spPr>
        <p:txBody>
          <a:bodyPr>
            <a:noAutofit/>
          </a:bodyPr>
          <a:lstStyle/>
          <a:p>
            <a:r>
              <a:rPr lang="ja-JP" altLang="en-US" b="0" dirty="0"/>
              <a:t>見やすいプレゼンテーション資料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762" y="2954620"/>
            <a:ext cx="8278696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（レポート演習，プレゼンテーション演習）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https://www.kkaneko.jp/cc/presentation/index.html</a:t>
            </a:r>
            <a:endParaRPr lang="en-US" altLang="ja-JP" dirty="0"/>
          </a:p>
          <a:p>
            <a:r>
              <a:rPr lang="ja-JP" altLang="en-US" dirty="0"/>
              <a:t>動画 </a:t>
            </a:r>
            <a:r>
              <a:rPr lang="en-US" altLang="ja-JP" dirty="0"/>
              <a:t>URL: </a:t>
            </a:r>
            <a:r>
              <a:rPr lang="en-US" altLang="ja-JP" dirty="0">
                <a:hlinkClick r:id="rId4"/>
              </a:rPr>
              <a:t>https://www.youtube.com/watch?v=oEo4utZy4_s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フォントの設定をしたい場合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707" y="1534869"/>
            <a:ext cx="4979193" cy="130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☑　スライドのマスター表示で、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　フォントの種類を設定する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237707" y="4562980"/>
            <a:ext cx="4762519" cy="20607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　フォントを自分で追加したと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きは，文書の保存でフォント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を埋め込む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3" y="961891"/>
            <a:ext cx="3370941" cy="2199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7" y="3748643"/>
            <a:ext cx="1994668" cy="8143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7" y="4677280"/>
            <a:ext cx="2551523" cy="194643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958691" y="4223411"/>
            <a:ext cx="950119" cy="107156"/>
          </a:xfrm>
          <a:prstGeom prst="rect">
            <a:avLst/>
          </a:prstGeom>
          <a:noFill/>
          <a:ln w="508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51547" y="4079345"/>
            <a:ext cx="354218" cy="100013"/>
          </a:xfrm>
          <a:prstGeom prst="rect">
            <a:avLst/>
          </a:prstGeom>
          <a:noFill/>
          <a:ln w="508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08832" y="6447633"/>
            <a:ext cx="1311480" cy="273843"/>
          </a:xfrm>
          <a:prstGeom prst="rect">
            <a:avLst/>
          </a:prstGeom>
          <a:noFill/>
          <a:ln w="508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58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2787" y="471948"/>
            <a:ext cx="6614934" cy="4106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①プレゼンテーションの目的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kumimoji="1" lang="ja-JP" altLang="en-US" sz="2400" b="1" dirty="0"/>
              <a:t>プレゼンテーション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自身の思考を適切に伝える</a:t>
            </a:r>
            <a:r>
              <a:rPr kumimoji="1" lang="ja-JP" altLang="en-US" sz="2400" dirty="0"/>
              <a:t>活動であり，</a:t>
            </a:r>
            <a:r>
              <a:rPr kumimoji="1" lang="ja-JP" altLang="en-US" sz="2400" b="1" dirty="0"/>
              <a:t>聴者との対話を促進</a:t>
            </a:r>
            <a:r>
              <a:rPr kumimoji="1" lang="ja-JP" altLang="en-US" sz="2400" dirty="0"/>
              <a:t>するツールでもある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②ビジュアルコミュニケーションへの理解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言葉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ビジュアル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の組み合わせにより，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伝える力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が深まる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③プロフェッショナルな視点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見やすい資料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を作成し，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心を込めて話をする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ことは，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自分の能力のアピール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にもなり，就職活動やキャリア準備においても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大切なスキル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である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④デザインの重要性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良いデザイン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情報の伝達の効率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を高める</a:t>
            </a:r>
            <a:endParaRPr lang="ja-JP" altLang="en-US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57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D1101-2880-C16A-F12C-9E708FC6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DF2166-29C0-D8C1-14CA-FF5640B1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58752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b="1" dirty="0"/>
              <a:t>プレゼンテーション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自身の思考を適切に伝える</a:t>
            </a:r>
            <a:r>
              <a:rPr kumimoji="1" lang="ja-JP" altLang="en-US" dirty="0"/>
              <a:t>活動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プレゼンテーションの途中でも，</a:t>
            </a:r>
            <a:r>
              <a:rPr kumimoji="1" lang="ja-JP" altLang="en-US" b="1" dirty="0"/>
              <a:t>聴衆の視点や気持ちを感じ取る</a:t>
            </a:r>
            <a:r>
              <a:rPr kumimoji="1" lang="ja-JP" altLang="en-US" dirty="0"/>
              <a:t>（</a:t>
            </a:r>
            <a:r>
              <a:rPr lang="ja-JP" altLang="en-US" b="1" dirty="0"/>
              <a:t>視座の転換</a:t>
            </a:r>
            <a:r>
              <a:rPr kumimoji="1" lang="ja-JP" altLang="en-US" dirty="0"/>
              <a:t>）</a:t>
            </a:r>
          </a:p>
          <a:p>
            <a:pPr>
              <a:spcBef>
                <a:spcPts val="1200"/>
              </a:spcBef>
            </a:pPr>
            <a:r>
              <a:rPr kumimoji="1" lang="ja-JP" altLang="en-US" b="1" dirty="0"/>
              <a:t>言葉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ビジュアル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組み合わせ</a:t>
            </a:r>
          </a:p>
          <a:p>
            <a:pPr>
              <a:spcBef>
                <a:spcPts val="1200"/>
              </a:spcBef>
            </a:pPr>
            <a:r>
              <a:rPr kumimoji="1" lang="ja-JP" altLang="en-US" b="1" dirty="0"/>
              <a:t>資料の見やすさ</a:t>
            </a:r>
            <a:r>
              <a:rPr kumimoji="1" lang="ja-JP" altLang="en-US" dirty="0"/>
              <a:t>は，理解の容易さを助ける．</a:t>
            </a:r>
            <a:r>
              <a:rPr kumimoji="1" lang="ja-JP" altLang="en-US" b="1" dirty="0"/>
              <a:t>自身の能力のアピール</a:t>
            </a:r>
            <a:r>
              <a:rPr kumimoji="1" lang="ja-JP" altLang="en-US" dirty="0"/>
              <a:t>にもなる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b="1" dirty="0"/>
              <a:t>資料の各ページ</a:t>
            </a:r>
            <a:r>
              <a:rPr kumimoji="1" lang="ja-JP" altLang="en-US" dirty="0"/>
              <a:t>には</a:t>
            </a:r>
            <a:r>
              <a:rPr kumimoji="1" lang="ja-JP" altLang="en-US" b="1" dirty="0"/>
              <a:t>一つのテーマ</a:t>
            </a:r>
            <a:r>
              <a:rPr kumimoji="1" lang="ja-JP" altLang="en-US" dirty="0"/>
              <a:t>のみ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b="1" dirty="0"/>
              <a:t>シンプルなデザイン</a:t>
            </a:r>
            <a:r>
              <a:rPr kumimoji="1" lang="ja-JP" altLang="en-US" dirty="0"/>
              <a:t>を心掛ける．全文を書かずに，主要なアイデアやキーポイントを書く．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b="1" dirty="0"/>
              <a:t>大きな見やすい文字</a:t>
            </a:r>
            <a:r>
              <a:rPr kumimoji="1" lang="ja-JP" altLang="en-US" dirty="0"/>
              <a:t>の利用も大切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1866BB-5568-CD0B-E4CA-A1EB632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5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英語</a:t>
            </a:r>
            <a:r>
              <a:rPr kumimoji="1" lang="ja-JP" altLang="en-US" dirty="0"/>
              <a:t>のフォントにも気を付ける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3854" y="1105549"/>
            <a:ext cx="5893775" cy="8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☑　サンセリフ体を使いたい時は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　　</a:t>
            </a:r>
            <a:r>
              <a:rPr lang="en-US" altLang="ja-JP" sz="2400" dirty="0" err="1">
                <a:solidFill>
                  <a:srgbClr val="C00000"/>
                </a:solidFill>
              </a:rPr>
              <a:t>Sagoe</a:t>
            </a:r>
            <a:r>
              <a:rPr lang="en-US" altLang="ja-JP" sz="2400" dirty="0">
                <a:solidFill>
                  <a:srgbClr val="C00000"/>
                </a:solidFill>
              </a:rPr>
              <a:t> UI</a:t>
            </a:r>
            <a:r>
              <a:rPr lang="ja-JP" altLang="en-US" sz="2400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や </a:t>
            </a:r>
            <a:r>
              <a:rPr lang="en-US" altLang="ja-JP" sz="2400" dirty="0">
                <a:solidFill>
                  <a:srgbClr val="C00000"/>
                </a:solidFill>
              </a:rPr>
              <a:t>Calibri </a:t>
            </a:r>
            <a:r>
              <a:rPr lang="ja-JP" altLang="en-US" sz="2400" dirty="0"/>
              <a:t>を用いる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65906" y="2202426"/>
            <a:ext cx="4812536" cy="175432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en-US" altLang="ja-JP" sz="240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Sagoe</a:t>
            </a:r>
            <a:r>
              <a:rPr lang="en-US" altLang="ja-JP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UI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ja-JP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abcd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ABCD #!?.;-+-*/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C00000"/>
                </a:solidFill>
              </a:rPr>
              <a:t>　</a:t>
            </a:r>
            <a:r>
              <a:rPr lang="en-US" altLang="ja-JP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Calibli</a:t>
            </a:r>
            <a:r>
              <a:rPr lang="en-US" altLang="ja-JP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</a:rPr>
              <a:t>: </a:t>
            </a:r>
            <a:r>
              <a:rPr lang="en-US" altLang="ja-JP" sz="2400" dirty="0" err="1">
                <a:latin typeface="Calibri" panose="020F0502020204030204" pitchFamily="34" charset="0"/>
              </a:rPr>
              <a:t>abcd</a:t>
            </a:r>
            <a:r>
              <a:rPr lang="en-US" altLang="ja-JP" sz="2400" dirty="0">
                <a:latin typeface="Calibri" panose="020F0502020204030204" pitchFamily="34" charset="0"/>
              </a:rPr>
              <a:t> ABCD #!?.;-+-*/</a:t>
            </a:r>
          </a:p>
          <a:p>
            <a:pPr>
              <a:lnSpc>
                <a:spcPct val="150000"/>
              </a:lnSpc>
            </a:pPr>
            <a:endParaRPr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414219" y="2262975"/>
            <a:ext cx="5966992" cy="115340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23854" y="3808580"/>
            <a:ext cx="5360843" cy="14726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　セリフ体を使いたい時は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Times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New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Roman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 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Adobe Garamond Pro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を用いる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265906" y="5281275"/>
            <a:ext cx="5780172" cy="147732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　</a:t>
            </a:r>
            <a:r>
              <a:rPr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#!?.;-+-*/</a:t>
            </a:r>
          </a:p>
          <a:p>
            <a:pPr>
              <a:lnSpc>
                <a:spcPct val="150000"/>
              </a:lnSpc>
            </a:pPr>
            <a:endParaRPr lang="en-US" altLang="ja-JP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440961" y="5344239"/>
            <a:ext cx="5940250" cy="550871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39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英語</a:t>
            </a:r>
            <a:r>
              <a:rPr kumimoji="1" lang="ja-JP" altLang="en-US" dirty="0"/>
              <a:t>のフォントにも気を付ける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85754" y="1110515"/>
            <a:ext cx="3641272" cy="6112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Century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は避ける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196419" y="1588341"/>
            <a:ext cx="5350236" cy="1039857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0" name="正方形/長方形 19"/>
          <p:cNvSpPr/>
          <p:nvPr/>
        </p:nvSpPr>
        <p:spPr>
          <a:xfrm>
            <a:off x="1028656" y="1476178"/>
            <a:ext cx="4835619" cy="11430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Century" panose="02040604050505020304" pitchFamily="18" charset="0"/>
              </a:rPr>
              <a:t>　</a:t>
            </a:r>
            <a:r>
              <a:rPr lang="en-US" altLang="ja-JP" sz="2400" dirty="0">
                <a:latin typeface="Century" panose="02040604050505020304" pitchFamily="18" charset="0"/>
              </a:rPr>
              <a:t>Century : </a:t>
            </a:r>
            <a:r>
              <a:rPr lang="en-US" altLang="ja-JP" sz="2400" dirty="0" err="1">
                <a:latin typeface="Century" panose="02040604050505020304" pitchFamily="18" charset="0"/>
              </a:rPr>
              <a:t>abcd</a:t>
            </a:r>
            <a:r>
              <a:rPr lang="en-US" altLang="ja-JP" sz="2400" dirty="0">
                <a:latin typeface="Century" panose="02040604050505020304" pitchFamily="18" charset="0"/>
              </a:rPr>
              <a:t> ABCD #!?.;-+-*/</a:t>
            </a:r>
          </a:p>
          <a:p>
            <a:pPr>
              <a:lnSpc>
                <a:spcPct val="150000"/>
              </a:lnSpc>
            </a:pPr>
            <a:endParaRPr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053535" y="1991251"/>
            <a:ext cx="508248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Century" panose="02040604050505020304" pitchFamily="18" charset="0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斜体が読みにくい：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i="1" dirty="0" err="1">
                <a:latin typeface="Century" panose="02040604050505020304" pitchFamily="18" charset="0"/>
              </a:rPr>
              <a:t>abcd</a:t>
            </a:r>
            <a:r>
              <a:rPr lang="en-US" altLang="ja-JP" sz="2400" i="1" dirty="0">
                <a:latin typeface="Century" panose="02040604050505020304" pitchFamily="18" charset="0"/>
              </a:rPr>
              <a:t> ABCD </a:t>
            </a: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85754" y="3152655"/>
            <a:ext cx="3641272" cy="6112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Arial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も避ける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196419" y="3571646"/>
            <a:ext cx="5350236" cy="62086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4" name="正方形/長方形 23"/>
          <p:cNvSpPr/>
          <p:nvPr/>
        </p:nvSpPr>
        <p:spPr>
          <a:xfrm>
            <a:off x="1046716" y="3531225"/>
            <a:ext cx="4229684" cy="11430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Arial :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ABCD #!?.;-+-*/</a:t>
            </a:r>
          </a:p>
          <a:p>
            <a:pPr>
              <a:lnSpc>
                <a:spcPct val="150000"/>
              </a:lnSpc>
            </a:pPr>
            <a:endParaRPr lang="ja-JP" altLang="en-US" sz="2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118157" y="3988937"/>
            <a:ext cx="492443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endParaRPr lang="en-US" altLang="ja-JP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785754" y="4732744"/>
            <a:ext cx="6349932" cy="6112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 英語に日本語フォントを使わない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053535" y="5352899"/>
            <a:ext cx="5120312" cy="11430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  <a:cs typeface="Calibri" panose="020F0502020204030204" pitchFamily="34" charset="0"/>
              </a:rPr>
              <a:t>MS P 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  <a:cs typeface="Calibri" panose="020F0502020204030204" pitchFamily="34" charset="0"/>
              </a:rPr>
              <a:t>明朝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  <a:cs typeface="Calibri" panose="020F0502020204030204" pitchFamily="34" charset="0"/>
              </a:rPr>
              <a:t> : </a:t>
            </a:r>
            <a:r>
              <a:rPr lang="en-US" altLang="ja-JP" sz="2400" dirty="0" err="1">
                <a:latin typeface="ＭＳ Ｐ明朝" panose="02020600040205080304" pitchFamily="18" charset="-128"/>
                <a:ea typeface="ＭＳ Ｐ明朝" panose="02020600040205080304" pitchFamily="18" charset="-128"/>
                <a:cs typeface="Calibri" panose="020F0502020204030204" pitchFamily="34" charset="0"/>
              </a:rPr>
              <a:t>abcd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  <a:cs typeface="Calibri" panose="020F0502020204030204" pitchFamily="34" charset="0"/>
              </a:rPr>
              <a:t> ABCD #!?.;-+-*/</a:t>
            </a:r>
          </a:p>
          <a:p>
            <a:pPr>
              <a:lnSpc>
                <a:spcPct val="150000"/>
              </a:lnSpc>
            </a:pP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196419" y="5352899"/>
            <a:ext cx="5350236" cy="62086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28697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等幅英語フォント </a:t>
            </a:r>
            <a:r>
              <a:rPr kumimoji="1" lang="en-US" altLang="ja-JP" dirty="0" err="1"/>
              <a:t>Inconsolata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28" y="2265643"/>
            <a:ext cx="3496611" cy="3263504"/>
          </a:xfrm>
        </p:spPr>
      </p:pic>
      <p:sp>
        <p:nvSpPr>
          <p:cNvPr id="5" name="正方形/長方形 4"/>
          <p:cNvSpPr/>
          <p:nvPr/>
        </p:nvSpPr>
        <p:spPr>
          <a:xfrm>
            <a:off x="6139277" y="5335519"/>
            <a:ext cx="537072" cy="173516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60658" y="2265643"/>
            <a:ext cx="1923089" cy="200025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1845" y="1037413"/>
            <a:ext cx="5819099" cy="8357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を引用するときは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等幅英語フォント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読みやすい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11561" y="1985037"/>
            <a:ext cx="4843087" cy="37145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#include &lt;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stdio.h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</a:p>
          <a:p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int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main(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int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argc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char **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argv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{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int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x = 0;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for (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0;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&lt; 100;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++) {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if ((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mod 2) == 0 )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x = x +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*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;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}</a:t>
            </a: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}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790980" y="5699574"/>
            <a:ext cx="2992073" cy="5616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ダウンロード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は簡単</a:t>
            </a:r>
            <a:endParaRPr lang="ja-JP" altLang="en-US" sz="2400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229870" y="1507719"/>
            <a:ext cx="3724729" cy="561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フォントをダウンロード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12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文字の大きさと配色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7188" y="1200267"/>
            <a:ext cx="7886700" cy="377428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ja-JP" altLang="en-US" sz="2400" dirty="0"/>
              <a:t>☑　</a:t>
            </a:r>
            <a:r>
              <a:rPr kumimoji="1" lang="ja-JP" altLang="en-US" sz="2400" dirty="0">
                <a:solidFill>
                  <a:srgbClr val="C00000"/>
                </a:solidFill>
              </a:rPr>
              <a:t>行間を広め</a:t>
            </a:r>
            <a:r>
              <a:rPr kumimoji="1" lang="ja-JP" altLang="en-US" sz="2400" dirty="0"/>
              <a:t>に設定する</a:t>
            </a:r>
            <a:endParaRPr kumimoji="1" lang="en-US" altLang="ja-JP" sz="2400" dirty="0"/>
          </a:p>
          <a:p>
            <a:pPr>
              <a:lnSpc>
                <a:spcPct val="130000"/>
              </a:lnSpc>
            </a:pPr>
            <a:endParaRPr lang="en-US" altLang="ja-JP" sz="2400" dirty="0"/>
          </a:p>
          <a:p>
            <a:pPr marL="0" indent="0">
              <a:lnSpc>
                <a:spcPct val="130000"/>
              </a:lnSpc>
              <a:buNone/>
            </a:pPr>
            <a:r>
              <a:rPr lang="ja-JP" altLang="en-US" sz="2400" dirty="0"/>
              <a:t>☑　</a:t>
            </a:r>
            <a:r>
              <a:rPr kumimoji="1" lang="ja-JP" altLang="en-US" sz="2400" dirty="0">
                <a:solidFill>
                  <a:srgbClr val="C00000"/>
                </a:solidFill>
              </a:rPr>
              <a:t>色は２，３種類以下</a:t>
            </a:r>
            <a:r>
              <a:rPr kumimoji="1" lang="ja-JP" altLang="en-US" sz="2400" dirty="0"/>
              <a:t>にとどめる</a:t>
            </a:r>
            <a:endParaRPr kumimoji="1" lang="en-US" altLang="ja-JP" sz="2400" dirty="0"/>
          </a:p>
          <a:p>
            <a:pPr lvl="1">
              <a:lnSpc>
                <a:spcPct val="130000"/>
              </a:lnSpc>
            </a:pPr>
            <a:r>
              <a:rPr lang="ja-JP" altLang="en-US" dirty="0"/>
              <a:t>普通の文章の中で</a:t>
            </a:r>
            <a:r>
              <a:rPr lang="ja-JP" altLang="en-US" dirty="0">
                <a:solidFill>
                  <a:srgbClr val="C00000"/>
                </a:solidFill>
              </a:rPr>
              <a:t>強調したい</a:t>
            </a:r>
            <a:r>
              <a:rPr lang="ja-JP" altLang="en-US" dirty="0"/>
              <a:t>場合</a:t>
            </a:r>
            <a:endParaRPr lang="en-US" altLang="ja-JP" dirty="0"/>
          </a:p>
          <a:p>
            <a:pPr lvl="1">
              <a:lnSpc>
                <a:spcPct val="130000"/>
              </a:lnSpc>
            </a:pPr>
            <a:r>
              <a:rPr kumimoji="1" lang="ja-JP" altLang="en-US" dirty="0"/>
              <a:t>普通の文章の中で</a:t>
            </a:r>
            <a:r>
              <a:rPr kumimoji="1" lang="ja-JP" altLang="en-US" u="sng" dirty="0">
                <a:solidFill>
                  <a:srgbClr val="FF0000"/>
                </a:solidFill>
              </a:rPr>
              <a:t>特に強調したい</a:t>
            </a:r>
            <a:r>
              <a:rPr kumimoji="1" lang="ja-JP" altLang="en-US" dirty="0"/>
              <a:t>場合</a:t>
            </a: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r>
              <a:rPr lang="ja-JP" altLang="en-US" sz="2400" dirty="0"/>
              <a:t>☑　</a:t>
            </a:r>
            <a:r>
              <a:rPr kumimoji="1" lang="ja-JP" altLang="en-US" sz="2400" dirty="0"/>
              <a:t>すべてのスライドで、フォントの種類、行間、フォントサイズをそろえるのが</a:t>
            </a:r>
            <a:r>
              <a:rPr lang="ja-JP" altLang="en-US" sz="2400" dirty="0"/>
              <a:t>ベター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10" y="914167"/>
            <a:ext cx="1982413" cy="129240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74374" y="1688073"/>
            <a:ext cx="1158184" cy="153961"/>
          </a:xfrm>
          <a:prstGeom prst="rect">
            <a:avLst/>
          </a:prstGeom>
          <a:noFill/>
          <a:ln w="508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87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数式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8896" y="1177434"/>
            <a:ext cx="7886700" cy="1402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☑　数式には、</a:t>
            </a:r>
            <a:r>
              <a:rPr lang="ja-JP" altLang="en-US" dirty="0">
                <a:solidFill>
                  <a:srgbClr val="C00000"/>
                </a:solidFill>
              </a:rPr>
              <a:t>数式エディタ</a:t>
            </a:r>
            <a:r>
              <a:rPr lang="ja-JP" altLang="en-US" dirty="0"/>
              <a:t>を用いる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☑　</a:t>
            </a:r>
            <a:r>
              <a:rPr kumimoji="1" lang="ja-JP" altLang="en-US" dirty="0"/>
              <a:t>文中の変数は</a:t>
            </a:r>
            <a:r>
              <a:rPr kumimoji="1" lang="ja-JP" altLang="en-US" dirty="0">
                <a:solidFill>
                  <a:srgbClr val="C00000"/>
                </a:solidFill>
              </a:rPr>
              <a:t>斜体</a:t>
            </a:r>
            <a:r>
              <a:rPr kumimoji="1" lang="ja-JP" altLang="en-US" dirty="0"/>
              <a:t>にする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4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2787" y="1524000"/>
            <a:ext cx="6614934" cy="305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①プレゼンテーションの目的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②ビジュアルコミュニケーションへの理解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③プロフェッショナルな視点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④デザインの重要性</a:t>
            </a:r>
            <a:endParaRPr lang="ja-JP" altLang="en-US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fld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07956" y="4512544"/>
            <a:ext cx="12618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知識を</a:t>
            </a:r>
            <a:endParaRPr lang="en-US" altLang="ja-JP" sz="28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増やし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2730" y="4512543"/>
            <a:ext cx="12618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自由に</a:t>
            </a:r>
            <a:endParaRPr kumimoji="1" lang="en-US" altLang="ja-JP" sz="28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発想し</a:t>
            </a:r>
            <a:endParaRPr kumimoji="1" lang="ja-JP" altLang="en-US" sz="28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12133" y="4512542"/>
            <a:ext cx="9028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u="sng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対話</a:t>
            </a:r>
            <a:endParaRPr kumimoji="1" lang="en-US" altLang="ja-JP" sz="2800" u="sng" dirty="0">
              <a:solidFill>
                <a:srgbClr val="FF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する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569840" y="4870335"/>
            <a:ext cx="262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094614" y="4870335"/>
            <a:ext cx="262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632464" y="4512544"/>
            <a:ext cx="269817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その継続が、</a:t>
            </a:r>
            <a:endParaRPr kumimoji="1" lang="en-US" altLang="ja-JP" sz="28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u="sng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創造力の源泉</a:t>
            </a:r>
            <a:r>
              <a:rPr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に</a:t>
            </a:r>
            <a:endParaRPr kumimoji="1" lang="ja-JP" altLang="en-US" sz="28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12761" y="1030715"/>
            <a:ext cx="7717878" cy="3308894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プレゼンテーション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FF0000"/>
                </a:solidFill>
              </a:rPr>
              <a:t>自分の考え</a:t>
            </a:r>
            <a:r>
              <a:rPr kumimoji="1" lang="ja-JP" altLang="en-US" dirty="0"/>
              <a:t>を正しく伝えること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まずは，</a:t>
            </a:r>
            <a:r>
              <a:rPr kumimoji="1" lang="ja-JP" altLang="en-US" dirty="0"/>
              <a:t>心を込める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FF0000"/>
                </a:solidFill>
              </a:rPr>
              <a:t>発表者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FF0000"/>
                </a:solidFill>
              </a:rPr>
              <a:t>聴講者</a:t>
            </a:r>
            <a:r>
              <a:rPr lang="ja-JP" altLang="en-US" dirty="0"/>
              <a:t>との</a:t>
            </a:r>
            <a:r>
              <a:rPr lang="ja-JP" altLang="en-US" b="1" dirty="0">
                <a:solidFill>
                  <a:srgbClr val="FF0000"/>
                </a:solidFill>
              </a:rPr>
              <a:t>対話</a:t>
            </a: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聴講者は，話を集中して聴き（傾聴）、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　　自分の心</a:t>
            </a:r>
            <a:r>
              <a:rPr lang="ja-JP" altLang="en-US" dirty="0"/>
              <a:t>が動く．これも対話</a:t>
            </a: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>
                <a:latin typeface="メイリオ" panose="020B0604030504040204" pitchFamily="50" charset="-128"/>
              </a:rPr>
              <a:t>プレゼンテーション</a:t>
            </a:r>
          </a:p>
        </p:txBody>
      </p:sp>
    </p:spTree>
    <p:extLst>
      <p:ext uri="{BB962C8B-B14F-4D97-AF65-F5344CB8AC3E}">
        <p14:creationId xmlns:p14="http://schemas.microsoft.com/office/powerpoint/2010/main" val="377281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プレゼンテーション</a:t>
            </a:r>
            <a:r>
              <a:rPr kumimoji="1" lang="ja-JP" altLang="en-US" dirty="0"/>
              <a:t>での伝え方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324" y="834039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ビジュアルに伝える。言葉を添える。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視座の転換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「</a:t>
            </a:r>
            <a:r>
              <a:rPr lang="ja-JP" altLang="en-US" b="1" dirty="0"/>
              <a:t>自分の話を聴いている仲間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をその場で感じ取る．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事前に想像し準備する．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34072" y="1836719"/>
            <a:ext cx="4848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伝えるには、</a:t>
            </a:r>
            <a:r>
              <a:rPr lang="ja-JP" altLang="en-US" sz="2800" b="1" dirty="0">
                <a:latin typeface="Calibri" panose="020F0502020204030204" pitchFamily="34" charset="0"/>
                <a:ea typeface="メイリオ" panose="020B0604030504040204" pitchFamily="50" charset="-128"/>
              </a:rPr>
              <a:t>気持ちを込める</a:t>
            </a:r>
            <a:r>
              <a:rPr lang="ja-JP" altLang="en-US" sz="2800" dirty="0">
                <a:latin typeface="Calibri" panose="020F0502020204030204" pitchFamily="34" charset="0"/>
                <a:ea typeface="メイリオ" panose="020B0604030504040204" pitchFamily="50" charset="-128"/>
              </a:rPr>
              <a:t>ことが一番大切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487853" y="1688522"/>
            <a:ext cx="5397217" cy="1140923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76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なぜ見やすいプレゼン資料が大事なのか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5479" y="1463534"/>
            <a:ext cx="7886700" cy="1439296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プレゼンでは、分かりやすさが大切</a:t>
            </a:r>
            <a:endParaRPr kumimoji="1"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kumimoji="1"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自分の能力の高さ</a:t>
            </a:r>
            <a:r>
              <a:rPr kumimoji="1" lang="ja-JP" altLang="en-US" dirty="0">
                <a:latin typeface="メイリオ" panose="020B0604030504040204" pitchFamily="50" charset="-128"/>
              </a:rPr>
              <a:t>を</a:t>
            </a:r>
            <a:r>
              <a:rPr kumimoji="1" lang="ja-JP" altLang="en-US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アピール</a:t>
            </a:r>
            <a:r>
              <a:rPr lang="ja-JP" altLang="en-US" dirty="0">
                <a:latin typeface="メイリオ" panose="020B0604030504040204" pitchFamily="50" charset="-128"/>
              </a:rPr>
              <a:t>することも大切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17805" y="357918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就職プレゼン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17805" y="4315990"/>
            <a:ext cx="2060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論文審査　など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6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プレゼンの鉄則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8893" y="1322316"/>
            <a:ext cx="7886700" cy="355822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伝えたいことの</a:t>
            </a:r>
            <a:r>
              <a:rPr kumimoji="1" lang="ja-JP" altLang="en-US" u="sng" dirty="0">
                <a:solidFill>
                  <a:srgbClr val="C00000"/>
                </a:solidFill>
              </a:rPr>
              <a:t>要点</a:t>
            </a:r>
            <a:r>
              <a:rPr kumimoji="1" lang="ja-JP" altLang="en-US" dirty="0"/>
              <a:t>のみを書く</a:t>
            </a:r>
            <a:endParaRPr lang="en-US" altLang="ja-JP" dirty="0"/>
          </a:p>
          <a:p>
            <a:r>
              <a:rPr kumimoji="1" lang="ja-JP" altLang="en-US" u="sng" dirty="0">
                <a:solidFill>
                  <a:srgbClr val="FF0000"/>
                </a:solidFill>
              </a:rPr>
              <a:t>１枚</a:t>
            </a:r>
            <a:r>
              <a:rPr kumimoji="1" lang="ja-JP" altLang="en-US" dirty="0"/>
              <a:t>のシートに</a:t>
            </a:r>
            <a:r>
              <a:rPr kumimoji="1" lang="ja-JP" altLang="en-US" u="sng" dirty="0">
                <a:solidFill>
                  <a:srgbClr val="FF0000"/>
                </a:solidFill>
              </a:rPr>
              <a:t>１つのテーマ</a:t>
            </a:r>
            <a:endParaRPr lang="en-US" altLang="ja-JP" dirty="0"/>
          </a:p>
          <a:p>
            <a:r>
              <a:rPr kumimoji="1" lang="ja-JP" altLang="en-US" dirty="0"/>
              <a:t>あなたが「何かの評価」を受ける場合</a:t>
            </a:r>
            <a:r>
              <a:rPr lang="ja-JP" altLang="en-US" dirty="0"/>
              <a:t>は、十分に準備する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28487" y="3600489"/>
            <a:ext cx="7654566" cy="23918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相手が知りたいこと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を話す．余分なことは話さない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制限時間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を必ず守る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聞き取りやすい声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元気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に話す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．見やすい資料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を準備する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58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8893" y="1194871"/>
            <a:ext cx="7886700" cy="50535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ja-JP" altLang="en-US" dirty="0"/>
              <a:t>☑</a:t>
            </a:r>
            <a:r>
              <a:rPr lang="ja-JP" altLang="en-US" dirty="0"/>
              <a:t> 文字の</a:t>
            </a:r>
            <a:r>
              <a:rPr lang="ja-JP" altLang="en-US" dirty="0">
                <a:solidFill>
                  <a:srgbClr val="C00000"/>
                </a:solidFill>
              </a:rPr>
              <a:t>大きさ</a:t>
            </a:r>
            <a:r>
              <a:rPr lang="ja-JP" altLang="en-US" dirty="0"/>
              <a:t>は</a:t>
            </a:r>
            <a:r>
              <a:rPr lang="ja-JP" altLang="en-US" dirty="0">
                <a:solidFill>
                  <a:srgbClr val="C00000"/>
                </a:solidFill>
              </a:rPr>
              <a:t>２４ポイント以上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75026" y="3823223"/>
            <a:ext cx="355000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4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を求める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Program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＊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＊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」というとき、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MS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ゴシック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フォントだけ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だと読みにくい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見やすいプレゼンテーション資料の鉄則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6294" y="1823663"/>
            <a:ext cx="2646878" cy="953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400" u="sng" dirty="0">
                <a:solidFill>
                  <a:srgbClr val="FF0000"/>
                </a:solidFill>
              </a:rPr>
              <a:t>２４ポイント</a:t>
            </a:r>
            <a:r>
              <a:rPr lang="ja-JP" altLang="en-US" sz="2400" u="sng" dirty="0">
                <a:solidFill>
                  <a:srgbClr val="FF0000"/>
                </a:solidFill>
              </a:rPr>
              <a:t>以上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/>
              <a:t>であれば読める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07188" y="1846748"/>
            <a:ext cx="2441694" cy="881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200" dirty="0"/>
              <a:t>２２ポイント</a:t>
            </a:r>
            <a:r>
              <a:rPr lang="ja-JP" altLang="en-US" sz="2200" dirty="0"/>
              <a:t>だと</a:t>
            </a:r>
            <a:endParaRPr kumimoji="1" lang="en-US" altLang="ja-JP" sz="2200" dirty="0"/>
          </a:p>
          <a:p>
            <a:pPr>
              <a:lnSpc>
                <a:spcPct val="120000"/>
              </a:lnSpc>
            </a:pPr>
            <a:r>
              <a:rPr lang="ja-JP" altLang="en-US" sz="2200" dirty="0"/>
              <a:t>小さ過ぎる</a:t>
            </a:r>
            <a:endParaRPr kumimoji="1" lang="ja-JP" altLang="en-US" sz="2200" dirty="0"/>
          </a:p>
        </p:txBody>
      </p:sp>
      <p:sp>
        <p:nvSpPr>
          <p:cNvPr id="6" name="正方形/長方形 5"/>
          <p:cNvSpPr/>
          <p:nvPr/>
        </p:nvSpPr>
        <p:spPr>
          <a:xfrm>
            <a:off x="1028017" y="1837287"/>
            <a:ext cx="3134467" cy="97728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931311" y="3823223"/>
            <a:ext cx="3893131" cy="19831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3456" y="3882235"/>
            <a:ext cx="395246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+mn-ea"/>
              </a:rPr>
              <a:t>を求める</a:t>
            </a:r>
            <a:r>
              <a:rPr lang="ja-JP" altLang="en-US" sz="2400" dirty="0">
                <a:latin typeface="+mn-ea"/>
                <a:cs typeface="Segoe UI" panose="020B0502040204020203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</a:t>
            </a:r>
            <a:r>
              <a:rPr lang="en-US" altLang="ja-JP" sz="2400" dirty="0">
                <a:latin typeface="+mn-ea"/>
                <a:cs typeface="Segoe UI" panose="020B0502040204020203" pitchFamily="34" charset="0"/>
              </a:rPr>
              <a:t> </a:t>
            </a:r>
            <a:r>
              <a:rPr lang="ja-JP" altLang="en-US" sz="2400" dirty="0">
                <a:latin typeface="+mn-ea"/>
              </a:rPr>
              <a:t>は</a:t>
            </a:r>
            <a:endParaRPr lang="en-US" altLang="ja-JP" sz="2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>
                <a:latin typeface="+mn-ea"/>
              </a:rPr>
              <a:t>「</a:t>
            </a:r>
            <a:r>
              <a:rPr lang="en-US" altLang="ja-JP" sz="2400" dirty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a*a*3</a:t>
            </a:r>
            <a:r>
              <a:rPr lang="ja-JP" altLang="en-US" sz="2400" dirty="0">
                <a:latin typeface="+mn-ea"/>
              </a:rPr>
              <a:t>」というとき、</a:t>
            </a:r>
            <a:endParaRPr lang="en-US" altLang="ja-JP" sz="2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フォントや色を使い分ける</a:t>
            </a:r>
            <a:endParaRPr lang="en-US" altLang="ja-JP" sz="2400" u="sng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>
                <a:latin typeface="+mn-ea"/>
              </a:rPr>
              <a:t>と見やすい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38894" y="3096222"/>
            <a:ext cx="6969578" cy="3838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☑ 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フォント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種類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配色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にも注意する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36279" y="1849547"/>
            <a:ext cx="3134467" cy="97728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4993242" y="3823223"/>
            <a:ext cx="3893131" cy="19831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82754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8893" y="1194871"/>
            <a:ext cx="7886700" cy="50535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ja-JP" altLang="en-US" dirty="0"/>
              <a:t>☑</a:t>
            </a:r>
            <a:r>
              <a:rPr lang="ja-JP" altLang="en-US" dirty="0"/>
              <a:t> シンプルなデザインを心掛ける．</a:t>
            </a: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dirty="0"/>
              <a:t>☑</a:t>
            </a:r>
            <a:r>
              <a:rPr lang="ja-JP" altLang="en-US" dirty="0"/>
              <a:t> 文章でなく，キーポイント．</a:t>
            </a: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/>
          </a:p>
          <a:p>
            <a:pPr marL="0" indent="0">
              <a:lnSpc>
                <a:spcPct val="130000"/>
              </a:lnSpc>
              <a:buNone/>
            </a:pP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  <a:p>
            <a:pPr marL="0" indent="0">
              <a:lnSpc>
                <a:spcPct val="130000"/>
              </a:lnSpc>
              <a:buNone/>
            </a:pPr>
            <a:endParaRPr lang="en-US" altLang="ja-JP" sz="1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デザインも重要である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FA23C3-0B70-4AAD-216F-2AE2CF4181C3}"/>
              </a:ext>
            </a:extLst>
          </p:cNvPr>
          <p:cNvSpPr/>
          <p:nvPr/>
        </p:nvSpPr>
        <p:spPr>
          <a:xfrm>
            <a:off x="1087013" y="3718634"/>
            <a:ext cx="2334614" cy="97728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41890D-22FF-D363-94BA-22C689DFCA83}"/>
              </a:ext>
            </a:extLst>
          </p:cNvPr>
          <p:cNvSpPr txBox="1"/>
          <p:nvPr/>
        </p:nvSpPr>
        <p:spPr>
          <a:xfrm>
            <a:off x="1206417" y="3742515"/>
            <a:ext cx="2215209" cy="96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文章でなく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キーポイント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5FDA02-832F-1DD9-2D1D-5DCB0697C636}"/>
              </a:ext>
            </a:extLst>
          </p:cNvPr>
          <p:cNvSpPr/>
          <p:nvPr/>
        </p:nvSpPr>
        <p:spPr>
          <a:xfrm>
            <a:off x="4035706" y="3742240"/>
            <a:ext cx="4698241" cy="97728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201990-BA6B-5995-614D-79ED6B472C54}"/>
              </a:ext>
            </a:extLst>
          </p:cNvPr>
          <p:cNvSpPr txBox="1"/>
          <p:nvPr/>
        </p:nvSpPr>
        <p:spPr>
          <a:xfrm>
            <a:off x="4155111" y="3766121"/>
            <a:ext cx="4457947" cy="96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話したい文章をそのまま書く必要はなく，話のサポートを書く</a:t>
            </a:r>
          </a:p>
        </p:txBody>
      </p:sp>
    </p:spTree>
    <p:extLst>
      <p:ext uri="{BB962C8B-B14F-4D97-AF65-F5344CB8AC3E}">
        <p14:creationId xmlns:p14="http://schemas.microsoft.com/office/powerpoint/2010/main" val="303258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フォントにも気を付ける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1" y="870669"/>
            <a:ext cx="8314742" cy="611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☑　</a:t>
            </a:r>
            <a:r>
              <a:rPr lang="ja-JP" altLang="en-US" dirty="0">
                <a:solidFill>
                  <a:srgbClr val="C00000"/>
                </a:solidFill>
              </a:rPr>
              <a:t>メイリオ</a:t>
            </a:r>
            <a:r>
              <a:rPr lang="ja-JP" altLang="en-US" dirty="0"/>
              <a:t>を用いる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8311" y="2865988"/>
            <a:ext cx="7566610" cy="6112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ゴシック、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MS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ゴシックは避ける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02726" y="3258833"/>
            <a:ext cx="5025735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MS P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ゴシックは野暮ったい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太字の 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MS P </a:t>
            </a:r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ゴシックは読みにくい</a:t>
            </a:r>
            <a:r>
              <a:rPr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77811" y="1400735"/>
            <a:ext cx="4493538" cy="115416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メイリオは読みやすい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太字のメイリオも読みやすい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22777" y="1488288"/>
            <a:ext cx="4905684" cy="105383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68311" y="4681455"/>
            <a:ext cx="5494566" cy="6112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明朝、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MS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明朝は避ける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64570" y="5156022"/>
            <a:ext cx="4520789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MS P 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明朝は読みにくい</a:t>
            </a:r>
            <a:endParaRPr lang="en-US" altLang="ja-JP" sz="2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太字の </a:t>
            </a:r>
            <a:r>
              <a:rPr lang="en-US" altLang="ja-JP" sz="2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MS P </a:t>
            </a:r>
            <a:r>
              <a:rPr lang="ja-JP" altLang="en-US" sz="2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明朝も読みにくい</a:t>
            </a:r>
            <a:r>
              <a:rPr lang="en-US" altLang="ja-JP" sz="2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endParaRPr lang="ja-JP" altLang="en-US" sz="24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22777" y="3363179"/>
            <a:ext cx="4905684" cy="105383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正方形/長方形 16"/>
          <p:cNvSpPr/>
          <p:nvPr/>
        </p:nvSpPr>
        <p:spPr>
          <a:xfrm>
            <a:off x="822777" y="5238070"/>
            <a:ext cx="4905684" cy="105383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97687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975</Words>
  <Application>Microsoft Office PowerPoint</Application>
  <PresentationFormat>画面に合わせる (4:3)</PresentationFormat>
  <Paragraphs>182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ＭＳ Ｐゴシック</vt:lpstr>
      <vt:lpstr>ＭＳ Ｐ明朝</vt:lpstr>
      <vt:lpstr>Söhne</vt:lpstr>
      <vt:lpstr>メイリオ</vt:lpstr>
      <vt:lpstr>游ゴシック</vt:lpstr>
      <vt:lpstr>Arial</vt:lpstr>
      <vt:lpstr>Calibri</vt:lpstr>
      <vt:lpstr>Century</vt:lpstr>
      <vt:lpstr>Inconsolata</vt:lpstr>
      <vt:lpstr>Segoe UI</vt:lpstr>
      <vt:lpstr>Times New Roman</vt:lpstr>
      <vt:lpstr>Office テーマ</vt:lpstr>
      <vt:lpstr>見やすいプレゼンテーション資料</vt:lpstr>
      <vt:lpstr>PowerPoint プレゼンテーション</vt:lpstr>
      <vt:lpstr>プレゼンテーション</vt:lpstr>
      <vt:lpstr>プレゼンテーションでの伝え方</vt:lpstr>
      <vt:lpstr>なぜ見やすいプレゼン資料が大事なのか</vt:lpstr>
      <vt:lpstr>プレゼンの鉄則</vt:lpstr>
      <vt:lpstr>見やすいプレゼンテーション資料の鉄則</vt:lpstr>
      <vt:lpstr>デザインも重要である</vt:lpstr>
      <vt:lpstr>フォントにも気を付ける</vt:lpstr>
      <vt:lpstr>フォントの設定をしたい場合</vt:lpstr>
      <vt:lpstr>PowerPoint プレゼンテーション</vt:lpstr>
      <vt:lpstr>全体まとめ</vt:lpstr>
      <vt:lpstr>英語のフォントにも気を付ける</vt:lpstr>
      <vt:lpstr>英語のフォントにも気を付ける</vt:lpstr>
      <vt:lpstr>等幅英語フォント Inconsolata</vt:lpstr>
      <vt:lpstr>文字の大きさと配色</vt:lpstr>
      <vt:lpstr>数式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見やすいプレゼンテーション資料</dc:title>
  <dc:creator>kunihiko</dc:creator>
  <cp:lastModifiedBy>金子　邦彦</cp:lastModifiedBy>
  <cp:revision>31</cp:revision>
  <cp:lastPrinted>2020-05-07T12:29:12Z</cp:lastPrinted>
  <dcterms:created xsi:type="dcterms:W3CDTF">2020-05-07T08:06:06Z</dcterms:created>
  <dcterms:modified xsi:type="dcterms:W3CDTF">2023-07-11T11:23:32Z</dcterms:modified>
</cp:coreProperties>
</file>