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89" r:id="rId2"/>
    <p:sldId id="1226" r:id="rId3"/>
    <p:sldId id="1287" r:id="rId4"/>
    <p:sldId id="4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314" y="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9" y="575000"/>
            <a:ext cx="5174741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4400" b="1" dirty="0" err="1">
                <a:solidFill>
                  <a:schemeClr val="tx1"/>
                </a:solidFill>
                <a:latin typeface="メイリオ" panose="020B0604030504040204" pitchFamily="50" charset="-128"/>
              </a:rPr>
              <a:t>qd</a:t>
            </a:r>
            <a:r>
              <a:rPr lang="en-US" altLang="ja-JP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-2. </a:t>
            </a:r>
            <a:r>
              <a:rPr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</a:rPr>
              <a:t>テーブル定義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74741" cy="197236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sz="2800" dirty="0">
                <a:solidFill>
                  <a:schemeClr val="tx1"/>
                </a:solidFill>
                <a:latin typeface="Arial" panose="020B0604020202020204" pitchFamily="34" charset="0"/>
              </a:rPr>
              <a:t>Access 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の実演（全</a:t>
            </a:r>
            <a:r>
              <a:rPr lang="ja-JP" altLang="en-US" sz="2800" dirty="0">
                <a:solidFill>
                  <a:schemeClr val="tx1"/>
                </a:solidFill>
              </a:rPr>
              <a:t>６</a:t>
            </a:r>
            <a:r>
              <a:rPr lang="ja-JP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回）</a:t>
            </a:r>
            <a:endParaRPr lang="en-US" altLang="ja-JP" sz="2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</a:rPr>
              <a:t>Access </a:t>
            </a:r>
            <a:r>
              <a:rPr lang="ja-JP" altLang="en-US" b="1" dirty="0">
                <a:solidFill>
                  <a:schemeClr val="tx1"/>
                </a:solidFill>
              </a:rPr>
              <a:t>を学びたい人へ</a:t>
            </a:r>
            <a:endParaRPr lang="en-US" altLang="ja-JP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www.kkaneko.</a:t>
            </a:r>
            <a:r>
              <a:rPr lang="en-US" altLang="ja-JP" sz="2000" err="1">
                <a:solidFill>
                  <a:schemeClr val="tx1"/>
                </a:solidFill>
                <a:latin typeface="Arial" panose="020B0604020202020204" pitchFamily="34" charset="0"/>
              </a:rPr>
              <a:t>jp</a:t>
            </a:r>
            <a:r>
              <a:rPr lang="en-US" altLang="ja-JP" sz="2000">
                <a:solidFill>
                  <a:schemeClr val="tx1"/>
                </a:solidFill>
                <a:latin typeface="Arial" panose="020B0604020202020204" pitchFamily="34" charset="0"/>
              </a:rPr>
              <a:t>/de/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qd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</a:rPr>
              <a:t>index.html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3BEC78D-113C-41E3-A1C2-1BEF179E3F46}"/>
              </a:ext>
            </a:extLst>
          </p:cNvPr>
          <p:cNvSpPr txBox="1"/>
          <p:nvPr/>
        </p:nvSpPr>
        <p:spPr>
          <a:xfrm>
            <a:off x="3593161" y="6551600"/>
            <a:ext cx="5349310" cy="19296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noAutofit/>
          </a:bodyPr>
          <a:lstStyle/>
          <a:p>
            <a:r>
              <a:rPr kumimoji="1" lang="ja-JP" altLang="en-US" sz="1050" dirty="0">
                <a:latin typeface="Arial" panose="020B0604020202020204" pitchFamily="34" charset="0"/>
                <a:ea typeface="メイリオ" panose="020B0604030504040204" pitchFamily="50" charset="-128"/>
              </a:rPr>
              <a:t>謝辞：この資料では「かわいいフリー素材集 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B1F901-E19D-4C1B-86D4-A2C55E8E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リレーショナルデータベースの構築手順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2DB09A-E0F2-4EB6-97C3-38775B8F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5" name="右矢印 2">
            <a:extLst>
              <a:ext uri="{FF2B5EF4-FFF2-40B4-BE49-F238E27FC236}">
                <a16:creationId xmlns:a16="http://schemas.microsoft.com/office/drawing/2014/main" id="{A0D290CC-EBC1-41C2-8D20-07F8F2C52BA4}"/>
              </a:ext>
            </a:extLst>
          </p:cNvPr>
          <p:cNvSpPr/>
          <p:nvPr/>
        </p:nvSpPr>
        <p:spPr>
          <a:xfrm>
            <a:off x="3436567" y="2471872"/>
            <a:ext cx="297029" cy="683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57A4071-BF77-4442-99B5-B52D423126F9}"/>
              </a:ext>
            </a:extLst>
          </p:cNvPr>
          <p:cNvSpPr txBox="1">
            <a:spLocks/>
          </p:cNvSpPr>
          <p:nvPr/>
        </p:nvSpPr>
        <p:spPr>
          <a:xfrm>
            <a:off x="3786439" y="3927629"/>
            <a:ext cx="3333755" cy="11876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ja-JP" altLang="en-US" sz="21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テーブル定義</a:t>
            </a:r>
            <a:endParaRPr lang="en-US" altLang="ja-JP" sz="21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※</a:t>
            </a:r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最初，テーブルは</a:t>
            </a:r>
            <a:r>
              <a:rPr lang="ja-JP" altLang="en-US" sz="1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空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7" name="右矢印 18">
            <a:extLst>
              <a:ext uri="{FF2B5EF4-FFF2-40B4-BE49-F238E27FC236}">
                <a16:creationId xmlns:a16="http://schemas.microsoft.com/office/drawing/2014/main" id="{90AF57B0-00DF-4CC2-8C41-19644B71E020}"/>
              </a:ext>
            </a:extLst>
          </p:cNvPr>
          <p:cNvSpPr/>
          <p:nvPr/>
        </p:nvSpPr>
        <p:spPr>
          <a:xfrm>
            <a:off x="6353542" y="2471872"/>
            <a:ext cx="297029" cy="683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B5AE6C9-BB90-4C2A-925B-42D7EF7845EA}"/>
              </a:ext>
            </a:extLst>
          </p:cNvPr>
          <p:cNvSpPr txBox="1">
            <a:spLocks/>
          </p:cNvSpPr>
          <p:nvPr/>
        </p:nvSpPr>
        <p:spPr>
          <a:xfrm>
            <a:off x="1744198" y="3576655"/>
            <a:ext cx="1895096" cy="130564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データベース生成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※</a:t>
            </a:r>
            <a:r>
              <a:rPr lang="ja-JP" altLang="en-US" sz="18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　最初，データベースは</a:t>
            </a:r>
            <a:r>
              <a:rPr lang="ja-JP" altLang="en-US" sz="1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空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2F154C7-82E7-422F-9081-6FA2C2528189}"/>
              </a:ext>
            </a:extLst>
          </p:cNvPr>
          <p:cNvSpPr txBox="1">
            <a:spLocks/>
          </p:cNvSpPr>
          <p:nvPr/>
        </p:nvSpPr>
        <p:spPr>
          <a:xfrm>
            <a:off x="6935029" y="4427416"/>
            <a:ext cx="2307782" cy="79856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テーブル生成</a:t>
            </a:r>
            <a:endParaRPr lang="ja-JP" altLang="en-US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10" name="Picture 12" descr="http://1.bp.blogspot.com/-S6GY-o73FYk/UgsvAaFo8vI/AAAAAAAAXNs/0_jenbN5wYs/s800/cardboard_open.png">
            <a:extLst>
              <a:ext uri="{FF2B5EF4-FFF2-40B4-BE49-F238E27FC236}">
                <a16:creationId xmlns:a16="http://schemas.microsoft.com/office/drawing/2014/main" id="{70905209-5FFD-4AFB-8F6E-6D84D1626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198" y="2226254"/>
            <a:ext cx="1623271" cy="1095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右矢印 17">
            <a:extLst>
              <a:ext uri="{FF2B5EF4-FFF2-40B4-BE49-F238E27FC236}">
                <a16:creationId xmlns:a16="http://schemas.microsoft.com/office/drawing/2014/main" id="{5A488A11-0B98-4DFC-A26C-D2A70358D5D8}"/>
              </a:ext>
            </a:extLst>
          </p:cNvPr>
          <p:cNvSpPr/>
          <p:nvPr/>
        </p:nvSpPr>
        <p:spPr>
          <a:xfrm>
            <a:off x="1287443" y="2471874"/>
            <a:ext cx="297029" cy="683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44006D39-0C9E-4DA2-9FF1-604DEEB7FB96}"/>
              </a:ext>
            </a:extLst>
          </p:cNvPr>
          <p:cNvSpPr txBox="1">
            <a:spLocks/>
          </p:cNvSpPr>
          <p:nvPr/>
        </p:nvSpPr>
        <p:spPr>
          <a:xfrm>
            <a:off x="-69825" y="3576655"/>
            <a:ext cx="2313447" cy="11876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5000"/>
              </a:lnSpc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データベース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設計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0" indent="0">
              <a:lnSpc>
                <a:spcPct val="75000"/>
              </a:lnSpc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	</a:t>
            </a:r>
            <a:endParaRPr lang="en-US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</a:pPr>
            <a:endParaRPr lang="ja-JP" altLang="en-US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13" name="Picture 2" descr="http://3.bp.blogspot.com/-1Sriaf-OlmA/VJ6XfS-a-fI/AAAAAAAAqL0/xHBZTS6r9hM/s800/job_kenchikuka.png">
            <a:extLst>
              <a:ext uri="{FF2B5EF4-FFF2-40B4-BE49-F238E27FC236}">
                <a16:creationId xmlns:a16="http://schemas.microsoft.com/office/drawing/2014/main" id="{A51C79F0-807F-4FFB-9D8C-13FCB0973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57" y="2245535"/>
            <a:ext cx="1136074" cy="1136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1759098-C3D9-4DA3-ADDC-DE15E8C521DC}"/>
              </a:ext>
            </a:extLst>
          </p:cNvPr>
          <p:cNvGraphicFramePr>
            <a:graphicFrameLocks noGrp="1"/>
          </p:cNvGraphicFramePr>
          <p:nvPr/>
        </p:nvGraphicFramePr>
        <p:xfrm>
          <a:off x="3902273" y="2094682"/>
          <a:ext cx="2297832" cy="777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購入者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商品</a:t>
                      </a:r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数量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178737F2-2D3F-4735-8E28-5181AABB30FA}"/>
              </a:ext>
            </a:extLst>
          </p:cNvPr>
          <p:cNvGraphicFramePr>
            <a:graphicFrameLocks noGrp="1"/>
          </p:cNvGraphicFramePr>
          <p:nvPr/>
        </p:nvGraphicFramePr>
        <p:xfrm>
          <a:off x="6804008" y="2068780"/>
          <a:ext cx="2297832" cy="10889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8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8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購入者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商品</a:t>
                      </a:r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数量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X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669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Y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283FD1A-64C9-455F-8D3E-FE238AF22CFB}"/>
              </a:ext>
            </a:extLst>
          </p:cNvPr>
          <p:cNvGraphicFramePr>
            <a:graphicFrameLocks noGrp="1"/>
          </p:cNvGraphicFramePr>
          <p:nvPr/>
        </p:nvGraphicFramePr>
        <p:xfrm>
          <a:off x="3904552" y="3055907"/>
          <a:ext cx="2199647" cy="563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3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id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図 17">
            <a:extLst>
              <a:ext uri="{FF2B5EF4-FFF2-40B4-BE49-F238E27FC236}">
                <a16:creationId xmlns:a16="http://schemas.microsoft.com/office/drawing/2014/main" id="{A67B97B2-F7BF-4470-9C32-C1D8117F9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5071" y="3223383"/>
            <a:ext cx="2112884" cy="129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72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353CAF-1D5B-4DE6-A2AD-7B0391135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テーブル定義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CB03C8-3D7B-430F-A2C6-EDB6C1F5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A03E5AB-735B-402D-AD5A-99760FCFE8F1}"/>
              </a:ext>
            </a:extLst>
          </p:cNvPr>
          <p:cNvSpPr txBox="1">
            <a:spLocks/>
          </p:cNvSpPr>
          <p:nvPr/>
        </p:nvSpPr>
        <p:spPr>
          <a:xfrm>
            <a:off x="992395" y="1196487"/>
            <a:ext cx="7201346" cy="29310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テーブル定義</a:t>
            </a:r>
            <a:r>
              <a:rPr lang="ja-JP" altLang="en-US" dirty="0"/>
              <a:t>では，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ja-JP" altLang="en-US" b="1" dirty="0">
                <a:solidFill>
                  <a:srgbClr val="C00000"/>
                </a:solidFill>
              </a:rPr>
              <a:t>テーブル名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属性名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・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データ型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b="1" u="sng" dirty="0">
                <a:solidFill>
                  <a:srgbClr val="FF0000"/>
                </a:solidFill>
              </a:rPr>
              <a:t>など</a:t>
            </a:r>
            <a:r>
              <a:rPr lang="ja-JP" altLang="en-US" dirty="0"/>
              <a:t>を設定して，</a:t>
            </a:r>
            <a:r>
              <a:rPr lang="ja-JP" altLang="en-US" b="1" dirty="0">
                <a:solidFill>
                  <a:srgbClr val="C00000"/>
                </a:solidFill>
              </a:rPr>
              <a:t>テーブル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定義</a:t>
            </a:r>
            <a:r>
              <a:rPr lang="ja-JP" altLang="en-US" dirty="0"/>
              <a:t>する</a:t>
            </a:r>
            <a:endParaRPr lang="ja-JP" alt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D63A50-6BC5-4245-A25E-E468597CCE85}"/>
              </a:ext>
            </a:extLst>
          </p:cNvPr>
          <p:cNvSpPr txBox="1"/>
          <p:nvPr/>
        </p:nvSpPr>
        <p:spPr>
          <a:xfrm>
            <a:off x="2735468" y="4258924"/>
            <a:ext cx="273183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テーブル名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: products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24B1513-449C-44E8-9CC0-DE682F399D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46071"/>
              </p:ext>
            </p:extLst>
          </p:nvPr>
        </p:nvGraphicFramePr>
        <p:xfrm>
          <a:off x="2735468" y="4766623"/>
          <a:ext cx="3186350" cy="17897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1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2561">
                  <a:extLst>
                    <a:ext uri="{9D8B030D-6E8A-4147-A177-3AD203B41FA5}">
                      <a16:colId xmlns:a16="http://schemas.microsoft.com/office/drawing/2014/main" val="2036084990"/>
                    </a:ext>
                  </a:extLst>
                </a:gridCol>
                <a:gridCol w="1102191">
                  <a:extLst>
                    <a:ext uri="{9D8B030D-6E8A-4147-A177-3AD203B41FA5}">
                      <a16:colId xmlns:a16="http://schemas.microsoft.com/office/drawing/2014/main" val="2120742072"/>
                    </a:ext>
                  </a:extLst>
                </a:gridCol>
              </a:tblGrid>
              <a:tr h="40150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name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price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orange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apple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813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4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melon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500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74835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5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54868"/>
              </p:ext>
            </p:extLst>
          </p:nvPr>
        </p:nvGraphicFramePr>
        <p:xfrm>
          <a:off x="1509055" y="4801553"/>
          <a:ext cx="519710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属性名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データ型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/>
                        <a:t>id</a:t>
                      </a:r>
                      <a:endParaRPr kumimoji="1" lang="ja-JP" altLang="en-US" sz="2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オートナンバー型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name</a:t>
                      </a:r>
                      <a:endParaRPr kumimoji="1" lang="ja-JP" altLang="en-US" sz="2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長いテキスト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dirty="0"/>
                        <a:t>price</a:t>
                      </a:r>
                      <a:endParaRPr kumimoji="1" lang="ja-JP" altLang="en-US" sz="2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/>
                        <a:t>倍精度浮動小数点型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2387841" y="987523"/>
            <a:ext cx="35621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テーブル定義の </a:t>
            </a: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SQL</a:t>
            </a:r>
            <a:endParaRPr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06161" y="5181590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← 主キー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1691770" y="4024042"/>
            <a:ext cx="1455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solidFill>
                  <a:schemeClr val="accent5">
                    <a:lumMod val="75000"/>
                  </a:schemeClr>
                </a:solidFill>
              </a:rPr>
              <a:t>← 主キー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72B64EC6-441F-4163-BE9F-217134528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テーブル定義</a:t>
            </a:r>
            <a:endParaRPr kumimoji="1" lang="ja-JP" altLang="en-US" dirty="0"/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FFA77E67-AAEF-4775-8582-00E2F9B4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1852" y="1510743"/>
            <a:ext cx="5254171" cy="21092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</a:rPr>
              <a:t>CREATE TABLE </a:t>
            </a:r>
            <a:r>
              <a:rPr lang="en-US" altLang="ja-JP" sz="2800" dirty="0">
                <a:latin typeface="Arial" panose="020B0604020202020204" pitchFamily="34" charset="0"/>
              </a:rPr>
              <a:t>products (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id </a:t>
            </a:r>
            <a:r>
              <a:rPr lang="en-US" altLang="ja-JP" sz="2800" b="1" dirty="0">
                <a:latin typeface="Arial" panose="020B0604020202020204" pitchFamily="34" charset="0"/>
              </a:rPr>
              <a:t>INTEGER</a:t>
            </a:r>
            <a:r>
              <a:rPr lang="en-US" altLang="ja-JP" sz="2800" dirty="0">
                <a:latin typeface="Arial" panose="020B0604020202020204" pitchFamily="34" charset="0"/>
              </a:rPr>
              <a:t> </a:t>
            </a:r>
            <a:r>
              <a:rPr lang="en-US" altLang="ja-JP" sz="2800" b="1" dirty="0">
                <a:latin typeface="Arial" panose="020B0604020202020204" pitchFamily="34" charset="0"/>
              </a:rPr>
              <a:t>PRIMARY KEY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2800" dirty="0">
                <a:latin typeface="Arial" panose="020B0604020202020204" pitchFamily="34" charset="0"/>
              </a:rPr>
              <a:t>  </a:t>
            </a:r>
            <a:r>
              <a:rPr lang="en-US" altLang="ja-JP" sz="2800" dirty="0">
                <a:latin typeface="Arial" panose="020B0604020202020204" pitchFamily="34" charset="0"/>
              </a:rPr>
              <a:t>name </a:t>
            </a:r>
            <a:r>
              <a:rPr lang="en-US" altLang="ja-JP" sz="2800" b="1" dirty="0">
                <a:latin typeface="Arial" panose="020B0604020202020204" pitchFamily="34" charset="0"/>
              </a:rPr>
              <a:t>TEXT</a:t>
            </a:r>
            <a:r>
              <a:rPr lang="en-US" altLang="ja-JP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2800" dirty="0">
                <a:latin typeface="Arial" panose="020B0604020202020204" pitchFamily="34" charset="0"/>
              </a:rPr>
              <a:t>  price </a:t>
            </a:r>
            <a:r>
              <a:rPr lang="en-US" altLang="ja-JP" sz="2800" b="1" dirty="0">
                <a:latin typeface="Arial" panose="020B0604020202020204" pitchFamily="34" charset="0"/>
              </a:rPr>
              <a:t>REAL</a:t>
            </a:r>
            <a:r>
              <a:rPr lang="en-US" altLang="ja-JP" sz="2800" dirty="0">
                <a:latin typeface="Arial" panose="020B0604020202020204" pitchFamily="34" charset="0"/>
              </a:rPr>
              <a:t>); 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9C49A33-6E41-413A-9F5A-42A2E7C34725}"/>
              </a:ext>
            </a:extLst>
          </p:cNvPr>
          <p:cNvSpPr/>
          <p:nvPr/>
        </p:nvSpPr>
        <p:spPr>
          <a:xfrm>
            <a:off x="7079247" y="2064251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5">
                    <a:lumMod val="75000"/>
                  </a:schemeClr>
                </a:solidFill>
              </a:rPr>
              <a:t>← 主キー</a:t>
            </a:r>
          </a:p>
        </p:txBody>
      </p:sp>
    </p:spTree>
    <p:extLst>
      <p:ext uri="{BB962C8B-B14F-4D97-AF65-F5344CB8AC3E}">
        <p14:creationId xmlns:p14="http://schemas.microsoft.com/office/powerpoint/2010/main" val="4013986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191</Words>
  <Application>Microsoft Office PowerPoint</Application>
  <PresentationFormat>画面に合わせる (4:3)</PresentationFormat>
  <Paragraphs>74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リレーショナルデータベースの構築手順</vt:lpstr>
      <vt:lpstr>テーブル定義</vt:lpstr>
      <vt:lpstr>テーブル定義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ゲームエンジンの構成要素</dc:title>
  <dc:creator>金子　邦彦</dc:creator>
  <cp:lastModifiedBy>金子　邦彦</cp:lastModifiedBy>
  <cp:revision>84</cp:revision>
  <dcterms:created xsi:type="dcterms:W3CDTF">2018-05-08T02:37:35Z</dcterms:created>
  <dcterms:modified xsi:type="dcterms:W3CDTF">2025-01-16T06:39:53Z</dcterms:modified>
</cp:coreProperties>
</file>