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589" r:id="rId2"/>
    <p:sldId id="48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314" y="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1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5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5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1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2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5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9" y="575000"/>
            <a:ext cx="5174741" cy="220652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4400" b="1" dirty="0" err="1">
                <a:solidFill>
                  <a:schemeClr val="tx1"/>
                </a:solidFill>
                <a:latin typeface="メイリオ" panose="020B0604030504040204" pitchFamily="50" charset="-128"/>
              </a:rPr>
              <a:t>qd</a:t>
            </a:r>
            <a:r>
              <a:rPr lang="en-US" altLang="ja-JP" sz="44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-4. SQL </a:t>
            </a:r>
            <a:r>
              <a:rPr lang="ja-JP" altLang="en-US" sz="44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問い合わせ</a:t>
            </a:r>
            <a:br>
              <a:rPr lang="ja-JP" altLang="en-US" dirty="0"/>
            </a:br>
            <a:endParaRPr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8"/>
            <a:ext cx="5174741" cy="197236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en-US" altLang="ja-JP" sz="2800" dirty="0">
                <a:solidFill>
                  <a:schemeClr val="tx1"/>
                </a:solidFill>
                <a:latin typeface="Arial" panose="020B0604020202020204" pitchFamily="34" charset="0"/>
              </a:rPr>
              <a:t>Access </a:t>
            </a:r>
            <a:r>
              <a:rPr lang="ja-JP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データベースの実演（全</a:t>
            </a:r>
            <a:r>
              <a:rPr lang="ja-JP" altLang="en-US" sz="2800" dirty="0">
                <a:solidFill>
                  <a:schemeClr val="tx1"/>
                </a:solidFill>
              </a:rPr>
              <a:t>６</a:t>
            </a:r>
            <a:r>
              <a:rPr lang="ja-JP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回）</a:t>
            </a:r>
            <a:endParaRPr lang="en-US" altLang="ja-JP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b="1" dirty="0">
                <a:solidFill>
                  <a:schemeClr val="tx1"/>
                </a:solidFill>
              </a:rPr>
              <a:t>Access </a:t>
            </a:r>
            <a:r>
              <a:rPr lang="ja-JP" altLang="en-US" b="1" dirty="0">
                <a:solidFill>
                  <a:schemeClr val="tx1"/>
                </a:solidFill>
              </a:rPr>
              <a:t>を学びたい人へ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</a:rPr>
              <a:t>https://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www.kkaneko.</a:t>
            </a:r>
            <a:r>
              <a:rPr lang="en-US" altLang="ja-JP" sz="2000" err="1">
                <a:solidFill>
                  <a:schemeClr val="tx1"/>
                </a:solidFill>
                <a:latin typeface="Arial" panose="020B0604020202020204" pitchFamily="34" charset="0"/>
              </a:rPr>
              <a:t>jp</a:t>
            </a:r>
            <a:r>
              <a:rPr lang="en-US" altLang="ja-JP" sz="2000">
                <a:solidFill>
                  <a:schemeClr val="tx1"/>
                </a:solidFill>
                <a:latin typeface="Arial" panose="020B0604020202020204" pitchFamily="34" charset="0"/>
              </a:rPr>
              <a:t>/</a:t>
            </a:r>
            <a:r>
              <a:rPr lang="en-US" altLang="ja-JP" sz="2000">
                <a:solidFill>
                  <a:schemeClr val="tx1"/>
                </a:solidFill>
              </a:rPr>
              <a:t>de</a:t>
            </a:r>
            <a:r>
              <a:rPr lang="en-US" altLang="ja-JP" sz="2000">
                <a:solidFill>
                  <a:schemeClr val="tx1"/>
                </a:solidFill>
                <a:latin typeface="Arial" panose="020B0604020202020204" pitchFamily="34" charset="0"/>
              </a:rPr>
              <a:t>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qd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</a:rPr>
              <a:t>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index.html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3BEC78D-113C-41E3-A1C2-1BEF179E3F46}"/>
              </a:ext>
            </a:extLst>
          </p:cNvPr>
          <p:cNvSpPr txBox="1"/>
          <p:nvPr/>
        </p:nvSpPr>
        <p:spPr>
          <a:xfrm>
            <a:off x="3593161" y="6551600"/>
            <a:ext cx="5349310" cy="19296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ja-JP" altLang="en-US" sz="1050" dirty="0">
                <a:latin typeface="Arial" panose="020B0604020202020204" pitchFamily="34" charset="0"/>
                <a:ea typeface="メイリオ" panose="020B0604030504040204" pitchFamily="50" charset="-128"/>
              </a:rPr>
              <a:t>謝辞：この資料では「かわいいフリー素材集 いらすとや」のイラストを使用しています</a:t>
            </a: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287922"/>
            <a:ext cx="8461208" cy="469865"/>
          </a:xfrm>
        </p:spPr>
        <p:txBody>
          <a:bodyPr>
            <a:normAutofit fontScale="90000"/>
          </a:bodyPr>
          <a:lstStyle/>
          <a:p>
            <a:r>
              <a:rPr lang="ja-JP" altLang="en-US" b="1" dirty="0"/>
              <a:t>マイクロソフト </a:t>
            </a:r>
            <a:r>
              <a:rPr lang="en-US" altLang="ja-JP" b="1" dirty="0"/>
              <a:t>Access </a:t>
            </a:r>
            <a:r>
              <a:rPr lang="ja-JP" altLang="en-US" b="1" dirty="0"/>
              <a:t>で </a:t>
            </a:r>
            <a:r>
              <a:rPr lang="en-US" altLang="ja-JP" b="1" dirty="0"/>
              <a:t>SQL </a:t>
            </a:r>
            <a:r>
              <a:rPr lang="ja-JP" altLang="en-US" b="1" dirty="0"/>
              <a:t>問い合わせ</a:t>
            </a:r>
            <a:br>
              <a:rPr lang="en-US" altLang="ja-JP" b="1" dirty="0"/>
            </a:br>
            <a:r>
              <a:rPr lang="ja-JP" altLang="en-US" b="1" dirty="0"/>
              <a:t>（クエリ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5" name="Picture 8" descr="http://3.bp.blogspot.com/-V4IWtEE4mi0/U2sr28tExOI/AAAAAAAAf50/ivdH5uLVwUc/s800/computer_harddis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490" y="4184220"/>
            <a:ext cx="1136210" cy="1033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円形吹き出し 5"/>
          <p:cNvSpPr/>
          <p:nvPr/>
        </p:nvSpPr>
        <p:spPr>
          <a:xfrm>
            <a:off x="5602396" y="3217779"/>
            <a:ext cx="3597324" cy="2458958"/>
          </a:xfrm>
          <a:prstGeom prst="wedgeEllipseCallout">
            <a:avLst>
              <a:gd name="adj1" fmla="val -69458"/>
              <a:gd name="adj2" fmla="val 1040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pic>
        <p:nvPicPr>
          <p:cNvPr id="8" name="Picture 6" descr="http://4.bp.blogspot.com/-ugfDrCNROHw/VbnRccqW8JI/AAAAAAAAwLQ/W3tt2UI4bcA/s800/computer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418" y="4171443"/>
            <a:ext cx="1120995" cy="1046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屈折矢印 8"/>
          <p:cNvSpPr/>
          <p:nvPr/>
        </p:nvSpPr>
        <p:spPr>
          <a:xfrm rot="10800000" flipH="1">
            <a:off x="3812162" y="2024631"/>
            <a:ext cx="495951" cy="1606462"/>
          </a:xfrm>
          <a:prstGeom prst="bentUpArrow">
            <a:avLst>
              <a:gd name="adj1" fmla="val 32843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00"/>
          </a:p>
        </p:txBody>
      </p:sp>
      <p:sp>
        <p:nvSpPr>
          <p:cNvPr id="10" name="テキスト ボックス 5"/>
          <p:cNvSpPr txBox="1">
            <a:spLocks noChangeArrowheads="1"/>
          </p:cNvSpPr>
          <p:nvPr/>
        </p:nvSpPr>
        <p:spPr bwMode="auto">
          <a:xfrm>
            <a:off x="660661" y="2749204"/>
            <a:ext cx="2997034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32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100" dirty="0">
                <a:solidFill>
                  <a:schemeClr val="tx1"/>
                </a:solidFill>
              </a:rPr>
              <a:t>ここで実行する</a:t>
            </a:r>
            <a:endParaRPr lang="en-US" altLang="ja-JP" sz="2100" dirty="0">
              <a:solidFill>
                <a:schemeClr val="tx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100" b="1" dirty="0">
                <a:solidFill>
                  <a:srgbClr val="C00000"/>
                </a:solidFill>
                <a:latin typeface="Calibri" panose="020F0502020204030204" pitchFamily="34" charset="0"/>
              </a:rPr>
              <a:t>問い合わせ（クエリ）</a:t>
            </a:r>
            <a:endParaRPr lang="en-US" altLang="ja-JP" sz="21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100" dirty="0">
                <a:solidFill>
                  <a:schemeClr val="tx1"/>
                </a:solidFill>
                <a:latin typeface="Calibri" panose="020F0502020204030204" pitchFamily="34" charset="0"/>
              </a:rPr>
              <a:t>の</a:t>
            </a:r>
            <a:r>
              <a:rPr lang="ja-JP" altLang="en-US" sz="2100" b="1" dirty="0">
                <a:solidFill>
                  <a:schemeClr val="tx1"/>
                </a:solidFill>
                <a:latin typeface="Calibri" panose="020F0502020204030204" pitchFamily="34" charset="0"/>
              </a:rPr>
              <a:t>コマンド</a:t>
            </a:r>
          </a:p>
        </p:txBody>
      </p:sp>
      <p:sp>
        <p:nvSpPr>
          <p:cNvPr id="11" name="屈折矢印 10"/>
          <p:cNvSpPr/>
          <p:nvPr/>
        </p:nvSpPr>
        <p:spPr>
          <a:xfrm rot="5400000" flipH="1">
            <a:off x="3977259" y="1832165"/>
            <a:ext cx="2293364" cy="130449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00"/>
          </a:p>
        </p:txBody>
      </p:sp>
      <p:sp>
        <p:nvSpPr>
          <p:cNvPr id="12" name="Rectangle 30"/>
          <p:cNvSpPr>
            <a:spLocks noChangeArrowheads="1"/>
          </p:cNvSpPr>
          <p:nvPr/>
        </p:nvSpPr>
        <p:spPr bwMode="auto">
          <a:xfrm>
            <a:off x="2296172" y="3895784"/>
            <a:ext cx="2771939" cy="15870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32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2100">
              <a:solidFill>
                <a:srgbClr val="FF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14" name="テキスト ボックス 5"/>
          <p:cNvSpPr txBox="1">
            <a:spLocks noChangeArrowheads="1"/>
          </p:cNvSpPr>
          <p:nvPr/>
        </p:nvSpPr>
        <p:spPr bwMode="auto">
          <a:xfrm>
            <a:off x="84775" y="1925789"/>
            <a:ext cx="3891355" cy="64633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32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solidFill>
                  <a:srgbClr val="C00000"/>
                </a:solidFill>
                <a:latin typeface="Calibri" panose="020F0502020204030204" pitchFamily="34" charset="0"/>
              </a:rPr>
              <a:t>SELECT</a:t>
            </a:r>
            <a:r>
              <a:rPr lang="en-US" altLang="ja-JP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altLang="ja-JP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name, price </a:t>
            </a:r>
            <a:r>
              <a:rPr lang="en-US" altLang="ja-JP" sz="1800" b="1" dirty="0">
                <a:solidFill>
                  <a:srgbClr val="C00000"/>
                </a:solidFill>
                <a:latin typeface="Calibri" panose="020F0502020204030204" pitchFamily="34" charset="0"/>
              </a:rPr>
              <a:t>FROM</a:t>
            </a:r>
            <a:r>
              <a:rPr lang="en-US" altLang="ja-JP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 products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solidFill>
                  <a:srgbClr val="C00000"/>
                </a:solidFill>
                <a:latin typeface="Calibri" panose="020F0502020204030204" pitchFamily="34" charset="0"/>
              </a:rPr>
              <a:t>WHERE</a:t>
            </a:r>
            <a:r>
              <a:rPr lang="en-US" altLang="ja-JP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 price</a:t>
            </a:r>
            <a:r>
              <a:rPr lang="ja-JP" altLang="en-US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altLang="ja-JP" sz="1800" b="1" dirty="0">
                <a:solidFill>
                  <a:schemeClr val="tx1"/>
                </a:solidFill>
                <a:latin typeface="Calibri" panose="020F0502020204030204" pitchFamily="34" charset="0"/>
              </a:rPr>
              <a:t>&gt; 80;</a:t>
            </a:r>
            <a:endParaRPr lang="ja-JP" altLang="en-US" sz="21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012387" y="2251614"/>
            <a:ext cx="441741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100" dirty="0">
                <a:solidFill>
                  <a:srgbClr val="000066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name</a:t>
            </a:r>
            <a:r>
              <a:rPr kumimoji="1" lang="ja-JP" altLang="en-US" sz="2100" dirty="0">
                <a:solidFill>
                  <a:srgbClr val="000066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と </a:t>
            </a:r>
            <a:r>
              <a:rPr kumimoji="1" lang="en-US" altLang="ja-JP" sz="2100" dirty="0">
                <a:solidFill>
                  <a:srgbClr val="000066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price </a:t>
            </a:r>
            <a:r>
              <a:rPr kumimoji="1" lang="ja-JP" altLang="en-US" sz="2100" dirty="0">
                <a:solidFill>
                  <a:srgbClr val="000066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を選</a:t>
            </a:r>
            <a:r>
              <a:rPr lang="ja-JP" altLang="en-US" sz="2100" dirty="0">
                <a:solidFill>
                  <a:srgbClr val="000066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び</a:t>
            </a:r>
            <a:r>
              <a:rPr kumimoji="1" lang="ja-JP" altLang="en-US" sz="2100" dirty="0">
                <a:solidFill>
                  <a:srgbClr val="000066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（</a:t>
            </a:r>
            <a:r>
              <a:rPr kumimoji="1" lang="ja-JP" altLang="en-US" sz="2100" b="1" dirty="0">
                <a:solidFill>
                  <a:srgbClr val="C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射影</a:t>
            </a:r>
            <a:r>
              <a:rPr kumimoji="1" lang="ja-JP" altLang="en-US" sz="2100" dirty="0">
                <a:solidFill>
                  <a:srgbClr val="000066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），</a:t>
            </a:r>
            <a:endParaRPr kumimoji="1" lang="en-US" altLang="ja-JP" sz="2100" dirty="0">
              <a:solidFill>
                <a:srgbClr val="000066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r>
              <a:rPr lang="ja-JP" altLang="en-US" sz="2100" dirty="0">
                <a:solidFill>
                  <a:srgbClr val="000066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行を絞り込む（</a:t>
            </a:r>
            <a:r>
              <a:rPr lang="ja-JP" altLang="en-US" sz="2100" b="1" dirty="0">
                <a:solidFill>
                  <a:srgbClr val="C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選択</a:t>
            </a:r>
            <a:r>
              <a:rPr lang="ja-JP" altLang="en-US" sz="2100" dirty="0">
                <a:solidFill>
                  <a:srgbClr val="000066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）</a:t>
            </a:r>
            <a:endParaRPr kumimoji="1" lang="en-US" altLang="ja-JP" sz="2100" dirty="0">
              <a:solidFill>
                <a:srgbClr val="000066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endParaRPr kumimoji="1" lang="ja-JP" altLang="en-US" sz="2100" dirty="0">
              <a:solidFill>
                <a:srgbClr val="000066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6EA0A5E-5C6F-489E-988C-E1CABE1F1141}"/>
              </a:ext>
            </a:extLst>
          </p:cNvPr>
          <p:cNvSpPr txBox="1"/>
          <p:nvPr/>
        </p:nvSpPr>
        <p:spPr>
          <a:xfrm>
            <a:off x="6063660" y="3470182"/>
            <a:ext cx="273183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b="1" dirty="0">
                <a:latin typeface="Arial" panose="020B0604020202020204" pitchFamily="34" charset="0"/>
                <a:ea typeface="メイリオ" panose="020B0604030504040204" pitchFamily="50" charset="-128"/>
              </a:rPr>
              <a:t>テーブル名</a:t>
            </a:r>
            <a:r>
              <a:rPr kumimoji="1" lang="en-US" altLang="ja-JP" sz="2000" b="1" dirty="0">
                <a:latin typeface="Arial" panose="020B0604020202020204" pitchFamily="34" charset="0"/>
                <a:ea typeface="メイリオ" panose="020B0604030504040204" pitchFamily="50" charset="-128"/>
              </a:rPr>
              <a:t>: products</a:t>
            </a:r>
            <a:endParaRPr kumimoji="1" lang="ja-JP" altLang="en-US" sz="20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B23F737B-02F5-4DD3-93BD-6CB7FF90F8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135382"/>
              </p:ext>
            </p:extLst>
          </p:nvPr>
        </p:nvGraphicFramePr>
        <p:xfrm>
          <a:off x="5949629" y="3921524"/>
          <a:ext cx="2902857" cy="149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9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9340">
                  <a:extLst>
                    <a:ext uri="{9D8B030D-6E8A-4147-A177-3AD203B41FA5}">
                      <a16:colId xmlns:a16="http://schemas.microsoft.com/office/drawing/2014/main" val="2036084990"/>
                    </a:ext>
                  </a:extLst>
                </a:gridCol>
                <a:gridCol w="1004128">
                  <a:extLst>
                    <a:ext uri="{9D8B030D-6E8A-4147-A177-3AD203B41FA5}">
                      <a16:colId xmlns:a16="http://schemas.microsoft.com/office/drawing/2014/main" val="2120742072"/>
                    </a:ext>
                  </a:extLst>
                </a:gridCol>
              </a:tblGrid>
              <a:tr h="19175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id</a:t>
                      </a:r>
                      <a:endParaRPr kumimoji="1" lang="ja-JP" altLang="en-US" sz="20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name</a:t>
                      </a:r>
                      <a:endParaRPr kumimoji="1" lang="ja-JP" altLang="en-US" sz="20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price</a:t>
                      </a:r>
                      <a:endParaRPr kumimoji="1" lang="ja-JP" altLang="en-US" sz="20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78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0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orange</a:t>
                      </a:r>
                      <a:endParaRPr kumimoji="1" lang="ja-JP" altLang="en-US" sz="20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0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78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0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apple</a:t>
                      </a:r>
                      <a:endParaRPr kumimoji="1" lang="ja-JP" altLang="en-US" sz="20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0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78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0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melon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74835494"/>
                  </a:ext>
                </a:extLst>
              </a:tr>
            </a:tbl>
          </a:graphicData>
        </a:graphic>
      </p:graphicFrame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74672511-AC38-41AD-95E1-2D2328E34F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178816"/>
              </p:ext>
            </p:extLst>
          </p:nvPr>
        </p:nvGraphicFramePr>
        <p:xfrm>
          <a:off x="5939769" y="1054487"/>
          <a:ext cx="2163468" cy="11201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59340">
                  <a:extLst>
                    <a:ext uri="{9D8B030D-6E8A-4147-A177-3AD203B41FA5}">
                      <a16:colId xmlns:a16="http://schemas.microsoft.com/office/drawing/2014/main" val="2847036724"/>
                    </a:ext>
                  </a:extLst>
                </a:gridCol>
                <a:gridCol w="1004128">
                  <a:extLst>
                    <a:ext uri="{9D8B030D-6E8A-4147-A177-3AD203B41FA5}">
                      <a16:colId xmlns:a16="http://schemas.microsoft.com/office/drawing/2014/main" val="960887610"/>
                    </a:ext>
                  </a:extLst>
                </a:gridCol>
              </a:tblGrid>
              <a:tr h="19175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name</a:t>
                      </a:r>
                      <a:endParaRPr kumimoji="1" lang="ja-JP" altLang="en-US" sz="20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price</a:t>
                      </a:r>
                      <a:endParaRPr kumimoji="1" lang="ja-JP" altLang="en-US" sz="20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65880336"/>
                  </a:ext>
                </a:extLst>
              </a:tr>
              <a:tr h="21578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apple</a:t>
                      </a:r>
                      <a:endParaRPr kumimoji="1" lang="ja-JP" altLang="en-US" sz="20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0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65589138"/>
                  </a:ext>
                </a:extLst>
              </a:tr>
              <a:tr h="21578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melon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70379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948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544</TotalTime>
  <Words>121</Words>
  <Application>Microsoft Office PowerPoint</Application>
  <PresentationFormat>画面に合わせる (4:3)</PresentationFormat>
  <Paragraphs>35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Calibri Light</vt:lpstr>
      <vt:lpstr>Segoe UI</vt:lpstr>
      <vt:lpstr>Office テーマ</vt:lpstr>
      <vt:lpstr>PowerPoint プレゼンテーション</vt:lpstr>
      <vt:lpstr>マイクロソフト Access で SQL 問い合わせ （クエリ）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データベース</dc:title>
  <dc:creator>金子　邦彦</dc:creator>
  <cp:lastModifiedBy>金子　邦彦</cp:lastModifiedBy>
  <cp:revision>90</cp:revision>
  <dcterms:created xsi:type="dcterms:W3CDTF">2018-05-08T02:37:35Z</dcterms:created>
  <dcterms:modified xsi:type="dcterms:W3CDTF">2025-01-16T06:40:10Z</dcterms:modified>
</cp:coreProperties>
</file>