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489" r:id="rId3"/>
    <p:sldId id="49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314" y="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475440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qd</a:t>
            </a: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-5.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テーブルのリレーションシップ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74741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Access 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の実演（全</a:t>
            </a:r>
            <a:r>
              <a:rPr lang="ja-JP" altLang="en-US" sz="2800" dirty="0">
                <a:solidFill>
                  <a:schemeClr val="tx1"/>
                </a:solidFill>
              </a:rPr>
              <a:t>６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回）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Access </a:t>
            </a:r>
            <a:r>
              <a:rPr lang="ja-JP" altLang="en-US" b="1" dirty="0">
                <a:solidFill>
                  <a:schemeClr val="tx1"/>
                </a:solidFill>
              </a:rPr>
              <a:t>を学びたい人へ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</a:t>
            </a:r>
            <a:r>
              <a:rPr lang="en-US" altLang="ja-JP" sz="2000" err="1">
                <a:solidFill>
                  <a:schemeClr val="tx1"/>
                </a:solidFill>
                <a:latin typeface="Arial" panose="020B0604020202020204" pitchFamily="34" charset="0"/>
              </a:rPr>
              <a:t>jp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>
                <a:solidFill>
                  <a:schemeClr val="tx1"/>
                </a:solidFill>
              </a:rPr>
              <a:t>de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qd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67991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作成するテーブルとリレーションシップ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7276" y="5215072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ここで作成するテーブル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8377" y="3148857"/>
            <a:ext cx="5109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ここで作成するリレーションシップ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107" y="1248890"/>
            <a:ext cx="3781577" cy="1899967"/>
          </a:xfrm>
          <a:prstGeom prst="rect">
            <a:avLst/>
          </a:prstGeom>
        </p:spPr>
      </p:pic>
      <p:sp>
        <p:nvSpPr>
          <p:cNvPr id="8" name="Rectangle 3"/>
          <p:cNvSpPr txBox="1">
            <a:spLocks/>
          </p:cNvSpPr>
          <p:nvPr/>
        </p:nvSpPr>
        <p:spPr>
          <a:xfrm>
            <a:off x="4592107" y="3724991"/>
            <a:ext cx="4241632" cy="143492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「テーブル</a:t>
            </a:r>
            <a:r>
              <a:rPr lang="en-US" altLang="ja-JP" sz="2400" dirty="0">
                <a:solidFill>
                  <a:schemeClr val="tx1"/>
                </a:solidFill>
              </a:rPr>
              <a:t>『</a:t>
            </a:r>
            <a:r>
              <a:rPr lang="ja-JP" altLang="en-US" sz="2400" b="1" dirty="0">
                <a:solidFill>
                  <a:schemeClr val="tx1"/>
                </a:solidFill>
              </a:rPr>
              <a:t>購入</a:t>
            </a:r>
            <a:r>
              <a:rPr lang="en-US" altLang="ja-JP" sz="2400" dirty="0">
                <a:solidFill>
                  <a:schemeClr val="tx1"/>
                </a:solidFill>
              </a:rPr>
              <a:t>』</a:t>
            </a:r>
            <a:r>
              <a:rPr lang="ja-JP" altLang="en-US" sz="2400" dirty="0">
                <a:solidFill>
                  <a:schemeClr val="tx1"/>
                </a:solidFill>
              </a:rPr>
              <a:t>の</a:t>
            </a:r>
            <a:r>
              <a:rPr lang="ja-JP" altLang="en-US" sz="2400" b="1" dirty="0">
                <a:solidFill>
                  <a:schemeClr val="tx1"/>
                </a:solidFill>
              </a:rPr>
              <a:t>商品</a:t>
            </a:r>
            <a:r>
              <a:rPr lang="en-US" altLang="ja-JP" sz="2400" b="1" dirty="0">
                <a:solidFill>
                  <a:schemeClr val="tx1"/>
                </a:solidFill>
              </a:rPr>
              <a:t>ID</a:t>
            </a:r>
            <a:r>
              <a:rPr lang="ja-JP" altLang="en-US" sz="2400" dirty="0">
                <a:solidFill>
                  <a:schemeClr val="tx1"/>
                </a:solidFill>
              </a:rPr>
              <a:t>の値は、</a:t>
            </a:r>
            <a:r>
              <a:rPr lang="ja-JP" altLang="en-US" sz="2400" dirty="0">
                <a:solidFill>
                  <a:srgbClr val="FF0000"/>
                </a:solidFill>
              </a:rPr>
              <a:t>必ず</a:t>
            </a:r>
            <a:r>
              <a:rPr lang="ja-JP" altLang="en-US" sz="2400" dirty="0">
                <a:solidFill>
                  <a:schemeClr val="tx1"/>
                </a:solidFill>
              </a:rPr>
              <a:t>、テーブル</a:t>
            </a:r>
            <a:r>
              <a:rPr lang="en-US" altLang="ja-JP" sz="2400" dirty="0">
                <a:solidFill>
                  <a:schemeClr val="tx1"/>
                </a:solidFill>
              </a:rPr>
              <a:t>『</a:t>
            </a:r>
            <a:r>
              <a:rPr lang="ja-JP" altLang="en-US" sz="2400" b="1" dirty="0">
                <a:solidFill>
                  <a:schemeClr val="tx1"/>
                </a:solidFill>
              </a:rPr>
              <a:t>商品</a:t>
            </a:r>
            <a:r>
              <a:rPr lang="en-US" altLang="ja-JP" sz="2400" dirty="0">
                <a:solidFill>
                  <a:schemeClr val="tx1"/>
                </a:solidFill>
              </a:rPr>
              <a:t>』</a:t>
            </a:r>
            <a:r>
              <a:rPr lang="ja-JP" altLang="en-US" sz="2400" dirty="0">
                <a:solidFill>
                  <a:schemeClr val="tx1"/>
                </a:solidFill>
              </a:rPr>
              <a:t>の</a:t>
            </a:r>
            <a:r>
              <a:rPr lang="en-US" altLang="ja-JP" sz="2400" b="1" dirty="0">
                <a:solidFill>
                  <a:schemeClr val="tx1"/>
                </a:solidFill>
              </a:rPr>
              <a:t>ID</a:t>
            </a:r>
            <a:r>
              <a:rPr lang="ja-JP" altLang="en-US" sz="2400" dirty="0">
                <a:solidFill>
                  <a:schemeClr val="tx1"/>
                </a:solidFill>
              </a:rPr>
              <a:t>の中から</a:t>
            </a:r>
            <a:r>
              <a:rPr lang="ja-JP" altLang="en-US" sz="2400" b="1" u="sng" dirty="0">
                <a:solidFill>
                  <a:srgbClr val="FF0000"/>
                </a:solidFill>
              </a:rPr>
              <a:t>選ぶ</a:t>
            </a:r>
            <a:r>
              <a:rPr lang="ja-JP" altLang="en-US" sz="2400" dirty="0">
                <a:solidFill>
                  <a:schemeClr val="tx1"/>
                </a:solidFill>
              </a:rPr>
              <a:t>」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719724" y="1092816"/>
            <a:ext cx="4544842" cy="52202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テーブル名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商品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482956"/>
              </p:ext>
            </p:extLst>
          </p:nvPr>
        </p:nvGraphicFramePr>
        <p:xfrm>
          <a:off x="274455" y="3652063"/>
          <a:ext cx="3973992" cy="13030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89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購入者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商品</a:t>
                      </a:r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数量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5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X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Y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5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719724" y="3340887"/>
            <a:ext cx="2583802" cy="5220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テーブル名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購入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481827"/>
              </p:ext>
            </p:extLst>
          </p:nvPr>
        </p:nvGraphicFramePr>
        <p:xfrm>
          <a:off x="376064" y="1411497"/>
          <a:ext cx="3471420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04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/>
                        <a:t>名前</a:t>
                      </a:r>
                      <a:endParaRPr kumimoji="1" lang="en-US" altLang="ja-JP" sz="240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単価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dirty="0"/>
                        <a:t>みかん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50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/>
                        <a:t>150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05294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00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2</a:t>
            </a:r>
            <a:r>
              <a:rPr lang="ja-JP" altLang="en-US" b="1" dirty="0"/>
              <a:t> </a:t>
            </a:r>
            <a:r>
              <a:rPr lang="ja-JP" altLang="en-US" b="1" dirty="0" err="1"/>
              <a:t>つの</a:t>
            </a:r>
            <a:r>
              <a:rPr lang="ja-JP" altLang="en-US" b="1" dirty="0"/>
              <a:t>テーブルのテーブル定義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842173"/>
              </p:ext>
            </p:extLst>
          </p:nvPr>
        </p:nvGraphicFramePr>
        <p:xfrm>
          <a:off x="166606" y="2568454"/>
          <a:ext cx="3179090" cy="185072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33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フィールド名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データ型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2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="1" dirty="0"/>
                        <a:t>ID</a:t>
                      </a:r>
                      <a:endParaRPr kumimoji="1" lang="ja-JP" alt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オートナンバー型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9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名前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短いテキスト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09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数値型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328255" y="2129873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</a:rPr>
              <a:t>テーブル名</a:t>
            </a:r>
            <a:r>
              <a:rPr lang="ja-JP" altLang="en-US" sz="2800" dirty="0"/>
              <a:t>：</a:t>
            </a:r>
            <a:r>
              <a:rPr lang="ja-JP" altLang="en-US" sz="2800" b="1" dirty="0"/>
              <a:t>商品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345695" y="3153166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主キー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878694" y="2119349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</a:rPr>
              <a:t>テーブル名</a:t>
            </a:r>
            <a:r>
              <a:rPr lang="ja-JP" altLang="en-US" sz="2800" dirty="0"/>
              <a:t>：</a:t>
            </a:r>
            <a:r>
              <a:rPr lang="ja-JP" altLang="en-US" sz="2800" b="1" dirty="0"/>
              <a:t>購入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30096"/>
              </p:ext>
            </p:extLst>
          </p:nvPr>
        </p:nvGraphicFramePr>
        <p:xfrm>
          <a:off x="4647554" y="2557930"/>
          <a:ext cx="3179090" cy="19888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2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6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フィールド名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データ型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800" b="1" dirty="0"/>
                        <a:t>ID</a:t>
                      </a:r>
                      <a:endParaRPr kumimoji="1" lang="ja-JP" alt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オートナンバー型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購入者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短いテキスト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商品</a:t>
                      </a:r>
                      <a:r>
                        <a:rPr kumimoji="1" lang="en-US" altLang="ja-JP" sz="1800" b="1" dirty="0"/>
                        <a:t>ID</a:t>
                      </a:r>
                      <a:endParaRPr kumimoji="1" lang="ja-JP" altLang="en-US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数値型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数量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800" b="1" dirty="0"/>
                        <a:t>数値型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7826644" y="3113759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主キー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E4E4442-3684-4054-A647-84857FDC4087}"/>
              </a:ext>
            </a:extLst>
          </p:cNvPr>
          <p:cNvSpPr txBox="1"/>
          <p:nvPr/>
        </p:nvSpPr>
        <p:spPr>
          <a:xfrm>
            <a:off x="166606" y="1266325"/>
            <a:ext cx="7066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マイクロソフト </a:t>
            </a:r>
            <a:r>
              <a:rPr kumimoji="1" lang="en-US" altLang="ja-JP" sz="2800" dirty="0"/>
              <a:t>Access </a:t>
            </a:r>
            <a:r>
              <a:rPr kumimoji="1" lang="ja-JP" altLang="en-US" sz="2800" dirty="0"/>
              <a:t>のテーブルデザイン</a:t>
            </a:r>
          </a:p>
        </p:txBody>
      </p:sp>
    </p:spTree>
    <p:extLst>
      <p:ext uri="{BB962C8B-B14F-4D97-AF65-F5344CB8AC3E}">
        <p14:creationId xmlns:p14="http://schemas.microsoft.com/office/powerpoint/2010/main" val="269332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</TotalTime>
  <Words>148</Words>
  <Application>Microsoft Office PowerPoint</Application>
  <PresentationFormat>画面に合わせる (4:3)</PresentationFormat>
  <Paragraphs>62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作成するテーブルとリレーションシップ</vt:lpstr>
      <vt:lpstr>2 つのテーブルのテーブル定義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の実演</dc:title>
  <dc:creator>金子　邦彦</dc:creator>
  <cp:lastModifiedBy>金子　邦彦</cp:lastModifiedBy>
  <cp:revision>88</cp:revision>
  <dcterms:created xsi:type="dcterms:W3CDTF">2018-05-08T02:37:35Z</dcterms:created>
  <dcterms:modified xsi:type="dcterms:W3CDTF">2025-01-16T06:40:20Z</dcterms:modified>
</cp:coreProperties>
</file>