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5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54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7" y="790791"/>
            <a:ext cx="5152675" cy="2119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 err="1">
                <a:solidFill>
                  <a:schemeClr val="tx1"/>
                </a:solidFill>
              </a:rPr>
              <a:t>rd</a:t>
            </a:r>
            <a:r>
              <a:rPr lang="en-US" altLang="ja-JP" b="1" dirty="0">
                <a:solidFill>
                  <a:schemeClr val="tx1"/>
                </a:solidFill>
              </a:rPr>
              <a:t>-2. </a:t>
            </a:r>
            <a:r>
              <a:rPr lang="ja-JP" altLang="en-US" b="1" dirty="0">
                <a:solidFill>
                  <a:schemeClr val="tx1"/>
                </a:solidFill>
              </a:rPr>
              <a:t>ヒストグラム，散布図，折れ線グラフ，要約統計量</a:t>
            </a:r>
            <a:br>
              <a:rPr lang="ja-JP" altLang="en-US" b="1" dirty="0">
                <a:solidFill>
                  <a:schemeClr val="tx1"/>
                </a:solidFill>
              </a:rPr>
            </a:b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52675" cy="154650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データサイエンス演習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（</a:t>
            </a:r>
            <a:r>
              <a:rPr lang="en-US" altLang="ja-JP" sz="2800" b="1" dirty="0">
                <a:solidFill>
                  <a:schemeClr val="tx1"/>
                </a:solidFill>
              </a:rPr>
              <a:t>R </a:t>
            </a:r>
            <a:r>
              <a:rPr lang="ja-JP" altLang="en-US" sz="2800" b="1" dirty="0">
                <a:solidFill>
                  <a:schemeClr val="tx1"/>
                </a:solidFill>
              </a:rPr>
              <a:t>システムを使用）</a:t>
            </a:r>
            <a:r>
              <a:rPr lang="en-US" altLang="ja-JP" sz="2800" dirty="0">
                <a:solidFill>
                  <a:schemeClr val="tx1"/>
                </a:solidFill>
              </a:rPr>
              <a:t/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www.kkaneko.jp</a:t>
            </a:r>
            <a:r>
              <a:rPr lang="en-US" altLang="ja-JP" sz="20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smtClean="0">
                <a:solidFill>
                  <a:schemeClr val="tx1"/>
                </a:solidFill>
              </a:rPr>
              <a:t>de</a:t>
            </a:r>
            <a:r>
              <a:rPr lang="en-US" altLang="ja-JP" sz="20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altLang="ja-JP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index.html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2-4 </a:t>
            </a:r>
            <a:r>
              <a:rPr lang="ja-JP" altLang="en-US" dirty="0"/>
              <a:t>ヒストグラムの例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10027B16-057F-4C95-985B-BF9E2987FC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486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の </a:t>
            </a:r>
            <a:r>
              <a:rPr lang="en-US" altLang="ja-JP" dirty="0"/>
              <a:t>4</a:t>
            </a:r>
            <a:r>
              <a:rPr lang="ja-JP" altLang="en-US" dirty="0"/>
              <a:t>属性それぞれのヒストグラム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37" y="1793814"/>
            <a:ext cx="6917336" cy="271015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343026" y="1953995"/>
            <a:ext cx="1378403" cy="254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21429" y="1953995"/>
            <a:ext cx="1230086" cy="254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51515" y="1953995"/>
            <a:ext cx="1378403" cy="254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29918" y="1953995"/>
            <a:ext cx="1378403" cy="2549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23624" y="4525645"/>
            <a:ext cx="1915909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各属性のヒストグラム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67" y="4783861"/>
            <a:ext cx="1635919" cy="114647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671" y="4783860"/>
            <a:ext cx="1571501" cy="11013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250" y="4764254"/>
            <a:ext cx="1599478" cy="112093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946" y="4824326"/>
            <a:ext cx="1625855" cy="113942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3475" y="1071860"/>
            <a:ext cx="771339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属性： </a:t>
            </a:r>
            <a:r>
              <a:rPr kumimoji="1"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Sepal.Length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  <a:r>
              <a:rPr kumimoji="1"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Sepal.Width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  <a:r>
              <a:rPr kumimoji="1"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Petal.Length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  <a:r>
              <a:rPr kumimoji="1"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Petal.Width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78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複数ヒストグラムの重ね合わせ表示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 err="1"/>
              <a:t>d2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tbl_df</a:t>
            </a:r>
            <a:r>
              <a:rPr lang="en-US" altLang="ja-JP" sz="2000" dirty="0"/>
              <a:t>( iris )</a:t>
            </a:r>
          </a:p>
          <a:p>
            <a:pPr marL="0" indent="0"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tidyr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magrittr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KernSmooth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ggplot2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 err="1"/>
              <a:t>d2</a:t>
            </a:r>
            <a:r>
              <a:rPr lang="en-US" altLang="ja-JP" sz="2000" dirty="0"/>
              <a:t> %&gt;% select( </a:t>
            </a:r>
            <a:r>
              <a:rPr lang="en-US" altLang="ja-JP" sz="2000" dirty="0" err="1"/>
              <a:t>Sepal.Length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Sepal.Width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Petal.Length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Petal.Width</a:t>
            </a:r>
            <a:r>
              <a:rPr lang="en-US" altLang="ja-JP" sz="2000" dirty="0"/>
              <a:t> ) %&gt;% gather() %&gt;% </a:t>
            </a:r>
            <a:r>
              <a:rPr lang="en-US" altLang="ja-JP" sz="2000" dirty="0" err="1"/>
              <a:t>ggplot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(x=value, fill=key) ) +</a:t>
            </a:r>
          </a:p>
          <a:p>
            <a:pPr marL="0" indent="0"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geom_histogram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binwidth</a:t>
            </a:r>
            <a:r>
              <a:rPr lang="en-US" altLang="ja-JP" sz="2000" dirty="0"/>
              <a:t>=</a:t>
            </a:r>
            <a:r>
              <a:rPr lang="en-US" altLang="ja-JP" sz="2000" dirty="0" err="1"/>
              <a:t>dpih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use_series</a:t>
            </a:r>
            <a:r>
              <a:rPr lang="en-US" altLang="ja-JP" sz="2000" dirty="0"/>
              <a:t>(</a:t>
            </a:r>
            <a:r>
              <a:rPr lang="en-US" altLang="ja-JP" sz="2000" dirty="0" err="1"/>
              <a:t>d2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Sepal.Length</a:t>
            </a:r>
            <a:r>
              <a:rPr lang="en-US" altLang="ja-JP" sz="2000" dirty="0"/>
              <a:t>) ), alpha=0.5, position="identity") +</a:t>
            </a:r>
          </a:p>
          <a:p>
            <a:pPr marL="0" indent="0"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theme_bw</a:t>
            </a:r>
            <a:r>
              <a:rPr lang="en-US" altLang="ja-JP" sz="2000" dirty="0"/>
              <a:t>()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53" y="754602"/>
            <a:ext cx="3691035" cy="2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ヒストグラムでの区間幅の調整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3743" y="4054534"/>
            <a:ext cx="3885601" cy="13946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library(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ggplot2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ggplot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iris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aes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x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= </a:t>
            </a:r>
            <a:r>
              <a:rPr lang="en-US" altLang="ja-JP" sz="1800" dirty="0" err="1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Sepal.Length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)) + 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ja-JP" altLang="en-US" sz="1800" dirty="0">
                <a:latin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geom_histogram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binwidth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=0.1) 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+ 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theme_bw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ja-JP" sz="21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270664" y="4054534"/>
            <a:ext cx="4692361" cy="239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library(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magrittr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library(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KernSmooth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library(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ggplot2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ggplot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iris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aes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(x = </a:t>
            </a:r>
            <a:r>
              <a:rPr lang="en-US" altLang="ja-JP" sz="1800" dirty="0" err="1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Sepal.Length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)) + 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ja-JP" altLang="en-US" sz="1800" dirty="0">
                <a:latin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geom_histogram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 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binwidth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=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dpih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iris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$</a:t>
            </a:r>
            <a:r>
              <a:rPr lang="en-US" altLang="ja-JP" sz="1800" dirty="0" err="1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Sepal.Length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) ) 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+ </a:t>
            </a:r>
          </a:p>
          <a:p>
            <a:pPr marL="0" indent="0">
              <a:lnSpc>
                <a:spcPct val="74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1800" dirty="0" err="1">
                <a:latin typeface="Arial" panose="020B0604020202020204" pitchFamily="34" charset="0"/>
                <a:cs typeface="Calibri" panose="020F0502020204030204" pitchFamily="34" charset="0"/>
              </a:rPr>
              <a:t>theme_bw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ja-JP" sz="21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45" y="1468761"/>
            <a:ext cx="3300413" cy="220741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1" y="1488771"/>
            <a:ext cx="3300413" cy="22074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95373" y="3702237"/>
            <a:ext cx="139333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区間幅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=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0.1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3745" y="3676180"/>
            <a:ext cx="3664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区間幅を、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dpih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関数を用いて調整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57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2-5 </a:t>
            </a:r>
            <a:r>
              <a:rPr lang="ja-JP" altLang="en-US" dirty="0"/>
              <a:t>散布図，折れ線グラフ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8341AFA-11A1-4152-B40B-5F9D31E2D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549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散布図、折れ線グラフのバリエーション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11228"/>
              </p:ext>
            </p:extLst>
          </p:nvPr>
        </p:nvGraphicFramePr>
        <p:xfrm>
          <a:off x="598915" y="1190764"/>
          <a:ext cx="2749486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出生数（千人）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（千人）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右矢印 6"/>
          <p:cNvSpPr/>
          <p:nvPr/>
        </p:nvSpPr>
        <p:spPr>
          <a:xfrm>
            <a:off x="3918716" y="2802369"/>
            <a:ext cx="189090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9389" y="5265316"/>
            <a:ext cx="6330579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出生数、死亡数の推移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zh-TW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出典：総務省「第</a:t>
            </a:r>
            <a:r>
              <a:rPr lang="en-US" altLang="zh-TW" sz="2400" dirty="0">
                <a:latin typeface="Arial" panose="020B0604020202020204" pitchFamily="34" charset="0"/>
                <a:ea typeface="メイリオ" panose="020B0604030504040204" pitchFamily="50" charset="-128"/>
              </a:rPr>
              <a:t>63</a:t>
            </a:r>
            <a:r>
              <a:rPr lang="zh-TW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回 日本統計年鑑 平成</a:t>
            </a:r>
            <a:r>
              <a:rPr lang="en-US" altLang="zh-TW" sz="2400" dirty="0">
                <a:latin typeface="Arial" panose="020B0604020202020204" pitchFamily="34" charset="0"/>
                <a:ea typeface="メイリオ" panose="020B0604030504040204" pitchFamily="50" charset="-128"/>
              </a:rPr>
              <a:t>26</a:t>
            </a:r>
            <a:r>
              <a:rPr lang="zh-TW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年」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06" y="1042124"/>
            <a:ext cx="2088011" cy="13422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115" y="2497358"/>
            <a:ext cx="1974602" cy="126938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6732717" y="171980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729601" y="3032762"/>
            <a:ext cx="1415772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＋折れ線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115" y="3929642"/>
            <a:ext cx="2176861" cy="1399410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6898063" y="4641496"/>
            <a:ext cx="1723549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＋線形近似</a:t>
            </a:r>
          </a:p>
        </p:txBody>
      </p:sp>
    </p:spTree>
    <p:extLst>
      <p:ext uri="{BB962C8B-B14F-4D97-AF65-F5344CB8AC3E}">
        <p14:creationId xmlns:p14="http://schemas.microsoft.com/office/powerpoint/2010/main" val="47749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散布図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323969"/>
            <a:ext cx="7501355" cy="3214944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x1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data.frame</a:t>
            </a:r>
            <a:r>
              <a:rPr lang="en-US" altLang="ja-JP" sz="2000" dirty="0"/>
              <a:t>( </a:t>
            </a:r>
            <a:r>
              <a:rPr lang="ja-JP" altLang="en-US" sz="2000" dirty="0"/>
              <a:t>年次</a:t>
            </a:r>
            <a:r>
              <a:rPr lang="en-US" altLang="ja-JP" sz="2000" dirty="0"/>
              <a:t>=c(1985, 1990, 1995, 2000, 2005, 2010),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         </a:t>
            </a:r>
            <a:r>
              <a:rPr lang="ja-JP" altLang="en-US" sz="2000" dirty="0"/>
              <a:t>出生数</a:t>
            </a:r>
            <a:r>
              <a:rPr lang="en-US" altLang="ja-JP" sz="2000" dirty="0"/>
              <a:t>=c(1432, 1222, 1187, 1191, 1063, 1071),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         </a:t>
            </a:r>
            <a:r>
              <a:rPr lang="ja-JP" altLang="en-US" sz="2000" dirty="0"/>
              <a:t>死亡数</a:t>
            </a:r>
            <a:r>
              <a:rPr lang="en-US" altLang="ja-JP" sz="2000" dirty="0"/>
              <a:t>=c(752, 820, 922, 962, 1084, 1197)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ggplot2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ggplot</a:t>
            </a:r>
            <a:r>
              <a:rPr lang="en-US" altLang="ja-JP" sz="2000" dirty="0"/>
              <a:t>(</a:t>
            </a:r>
            <a:r>
              <a:rPr lang="en-US" altLang="ja-JP" sz="2000" dirty="0" err="1"/>
              <a:t>x1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(x=</a:t>
            </a:r>
            <a:r>
              <a:rPr lang="ja-JP" altLang="en-US" sz="2000" dirty="0"/>
              <a:t>年次</a:t>
            </a:r>
            <a:r>
              <a:rPr lang="en-US" altLang="ja-JP" sz="2000" dirty="0"/>
              <a:t>))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geom_point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"), size=3 )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2000" dirty="0" err="1"/>
              <a:t>geom_point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死亡数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死亡数</a:t>
            </a:r>
            <a:r>
              <a:rPr lang="en-US" altLang="ja-JP" sz="2000" dirty="0"/>
              <a:t>"), size=3 )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labs(x="</a:t>
            </a:r>
            <a:r>
              <a:rPr lang="ja-JP" altLang="en-US" sz="2000" dirty="0"/>
              <a:t>年次</a:t>
            </a:r>
            <a:r>
              <a:rPr lang="en-US" altLang="ja-JP" sz="2000" dirty="0"/>
              <a:t>", y="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ja-JP" altLang="en-US" sz="2000" dirty="0"/>
              <a:t>死亡数</a:t>
            </a:r>
            <a:r>
              <a:rPr lang="en-US" altLang="ja-JP" sz="2000" dirty="0"/>
              <a:t>")</a:t>
            </a:r>
            <a:r>
              <a:rPr lang="ja-JP" altLang="en-US" sz="2000" dirty="0"/>
              <a:t> </a:t>
            </a:r>
            <a:r>
              <a:rPr lang="en-US" altLang="ja-JP" sz="2000" dirty="0"/>
              <a:t>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theme_bw</a:t>
            </a:r>
            <a:r>
              <a:rPr lang="en-US" altLang="ja-JP" sz="2000" dirty="0"/>
              <a:t>()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16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93391"/>
              </p:ext>
            </p:extLst>
          </p:nvPr>
        </p:nvGraphicFramePr>
        <p:xfrm>
          <a:off x="2263366" y="806661"/>
          <a:ext cx="4113720" cy="1714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フィールド名</a:t>
                      </a:r>
                      <a:r>
                        <a:rPr kumimoji="1" lang="en-US" altLang="ja-JP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フィールド名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点の大きさ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数値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80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086" y="1033025"/>
            <a:ext cx="2829735" cy="1819115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45144"/>
              </p:ext>
            </p:extLst>
          </p:nvPr>
        </p:nvGraphicFramePr>
        <p:xfrm>
          <a:off x="199595" y="711214"/>
          <a:ext cx="1951151" cy="218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46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散布図＋折れ線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134318"/>
            <a:ext cx="8461208" cy="368711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x1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data.frame</a:t>
            </a:r>
            <a:r>
              <a:rPr lang="en-US" altLang="ja-JP" sz="2000" dirty="0"/>
              <a:t>( </a:t>
            </a:r>
            <a:r>
              <a:rPr lang="ja-JP" altLang="en-US" sz="2000" dirty="0"/>
              <a:t>年次</a:t>
            </a:r>
            <a:r>
              <a:rPr lang="en-US" altLang="ja-JP" sz="2000" dirty="0"/>
              <a:t>=c(1985, 1990, 1995, 2000, 2005, 2010),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         </a:t>
            </a:r>
            <a:r>
              <a:rPr lang="ja-JP" altLang="en-US" sz="2000" dirty="0"/>
              <a:t>出生数</a:t>
            </a:r>
            <a:r>
              <a:rPr lang="en-US" altLang="ja-JP" sz="2000" dirty="0"/>
              <a:t>=c(1432, 1222, 1187, 1191, 1063, 1071),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         </a:t>
            </a:r>
            <a:r>
              <a:rPr lang="ja-JP" altLang="en-US" sz="2000" dirty="0"/>
              <a:t>死亡数</a:t>
            </a:r>
            <a:r>
              <a:rPr lang="en-US" altLang="ja-JP" sz="2000" dirty="0"/>
              <a:t>=c(752, 820, 922, 962, 1084, 1197)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ggplot2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ggplot</a:t>
            </a:r>
            <a:r>
              <a:rPr lang="en-US" altLang="ja-JP" sz="2000" dirty="0"/>
              <a:t>(</a:t>
            </a:r>
            <a:r>
              <a:rPr lang="en-US" altLang="ja-JP" sz="2000" dirty="0" err="1"/>
              <a:t>x1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(x=</a:t>
            </a:r>
            <a:r>
              <a:rPr lang="ja-JP" altLang="en-US" sz="2000" dirty="0"/>
              <a:t>年次</a:t>
            </a:r>
            <a:r>
              <a:rPr lang="en-US" altLang="ja-JP" sz="2000" dirty="0"/>
              <a:t>))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2000" dirty="0" err="1"/>
              <a:t>geom_point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"), size=6 )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2000" dirty="0" err="1"/>
              <a:t>geom_point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死亡数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死亡数</a:t>
            </a:r>
            <a:r>
              <a:rPr lang="en-US" altLang="ja-JP" sz="2000" dirty="0"/>
              <a:t>"), size=6 )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geom_line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"), size=2 )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2000" dirty="0" err="1"/>
              <a:t>geom_line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死亡数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死亡数</a:t>
            </a:r>
            <a:r>
              <a:rPr lang="en-US" altLang="ja-JP" sz="2000" dirty="0"/>
              <a:t>"), size=2 )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labs(x="</a:t>
            </a:r>
            <a:r>
              <a:rPr lang="ja-JP" altLang="en-US" sz="2000" dirty="0"/>
              <a:t>年次</a:t>
            </a:r>
            <a:r>
              <a:rPr lang="en-US" altLang="ja-JP" sz="2000" dirty="0"/>
              <a:t>", y="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ja-JP" altLang="en-US" sz="2000" dirty="0"/>
              <a:t>死亡数</a:t>
            </a:r>
            <a:r>
              <a:rPr lang="en-US" altLang="ja-JP" sz="2000" dirty="0"/>
              <a:t>")</a:t>
            </a:r>
            <a:r>
              <a:rPr lang="ja-JP" altLang="en-US" sz="2000" dirty="0"/>
              <a:t> </a:t>
            </a:r>
            <a:r>
              <a:rPr lang="en-US" altLang="ja-JP" sz="2000" dirty="0"/>
              <a:t>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theme_bw</a:t>
            </a:r>
            <a:r>
              <a:rPr lang="en-US" altLang="ja-JP" sz="2000" dirty="0"/>
              <a:t>()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17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19199"/>
              </p:ext>
            </p:extLst>
          </p:nvPr>
        </p:nvGraphicFramePr>
        <p:xfrm>
          <a:off x="2220574" y="773125"/>
          <a:ext cx="4113720" cy="1714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フィールド名</a:t>
                      </a:r>
                      <a:r>
                        <a:rPr kumimoji="1" lang="en-US" altLang="ja-JP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フィールド名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  <a:r>
                        <a:rPr kumimoji="1" lang="en-US" altLang="ja-JP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点の大きさ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数値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 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50" y="829836"/>
            <a:ext cx="2706349" cy="1739796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34087"/>
              </p:ext>
            </p:extLst>
          </p:nvPr>
        </p:nvGraphicFramePr>
        <p:xfrm>
          <a:off x="201529" y="644893"/>
          <a:ext cx="1915688" cy="218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18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散布図＋線形近似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2720129"/>
            <a:ext cx="8461208" cy="413787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x1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data.frame</a:t>
            </a:r>
            <a:r>
              <a:rPr lang="en-US" altLang="ja-JP" sz="2000" dirty="0"/>
              <a:t>( </a:t>
            </a:r>
            <a:r>
              <a:rPr lang="ja-JP" altLang="en-US" sz="2000" dirty="0"/>
              <a:t>年次</a:t>
            </a:r>
            <a:r>
              <a:rPr lang="en-US" altLang="ja-JP" sz="2000" dirty="0"/>
              <a:t>=c(1985, 1990, 1995, 2000, 2005, 2010),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         </a:t>
            </a:r>
            <a:r>
              <a:rPr lang="ja-JP" altLang="en-US" sz="2000" dirty="0"/>
              <a:t>出生数</a:t>
            </a:r>
            <a:r>
              <a:rPr lang="en-US" altLang="ja-JP" sz="2000" dirty="0"/>
              <a:t>=c(1432, 1222, 1187, 1191, 1063, 1071),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         </a:t>
            </a:r>
            <a:r>
              <a:rPr lang="ja-JP" altLang="en-US" sz="2000" dirty="0"/>
              <a:t>死亡数</a:t>
            </a:r>
            <a:r>
              <a:rPr lang="en-US" altLang="ja-JP" sz="2000" dirty="0"/>
              <a:t>=c(752, 820, 922, 962, 1084, 1197)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ggplot2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ggplot</a:t>
            </a:r>
            <a:r>
              <a:rPr lang="en-US" altLang="ja-JP" sz="2000" dirty="0"/>
              <a:t>(</a:t>
            </a:r>
            <a:r>
              <a:rPr lang="en-US" altLang="ja-JP" sz="2000" dirty="0" err="1"/>
              <a:t>x1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(x=</a:t>
            </a:r>
            <a:r>
              <a:rPr lang="ja-JP" altLang="en-US" sz="2000" dirty="0"/>
              <a:t>年次</a:t>
            </a:r>
            <a:r>
              <a:rPr lang="en-US" altLang="ja-JP" sz="2000" dirty="0"/>
              <a:t>))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2000" dirty="0" err="1"/>
              <a:t>geom_point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"), size=6 )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2000" dirty="0" err="1"/>
              <a:t>geom_point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死亡数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死亡数</a:t>
            </a:r>
            <a:r>
              <a:rPr lang="en-US" altLang="ja-JP" sz="2000" dirty="0"/>
              <a:t>"), size=6 )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stat_smooth</a:t>
            </a:r>
            <a:r>
              <a:rPr lang="en-US" altLang="ja-JP" sz="2000" dirty="0"/>
              <a:t>( method="lm", se=FALSE,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"), size=2 )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2000" dirty="0" err="1"/>
              <a:t>stat_smooth</a:t>
            </a:r>
            <a:r>
              <a:rPr lang="en-US" altLang="ja-JP" sz="2000" dirty="0"/>
              <a:t>( method="lm", se=FALSE,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死亡数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死亡数</a:t>
            </a:r>
            <a:r>
              <a:rPr lang="en-US" altLang="ja-JP" sz="2000" dirty="0"/>
              <a:t>"), size=2 )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labs(x="</a:t>
            </a:r>
            <a:r>
              <a:rPr lang="ja-JP" altLang="en-US" sz="2000" dirty="0"/>
              <a:t>年次</a:t>
            </a:r>
            <a:r>
              <a:rPr lang="en-US" altLang="ja-JP" sz="2000" dirty="0"/>
              <a:t>", y="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ja-JP" altLang="en-US" sz="2000" dirty="0"/>
              <a:t>死亡数</a:t>
            </a:r>
            <a:r>
              <a:rPr lang="en-US" altLang="ja-JP" sz="2000" dirty="0"/>
              <a:t>")</a:t>
            </a:r>
            <a:r>
              <a:rPr lang="ja-JP" altLang="en-US" sz="2000" dirty="0"/>
              <a:t> </a:t>
            </a:r>
            <a:r>
              <a:rPr lang="en-US" altLang="ja-JP" sz="2000" dirty="0"/>
              <a:t>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theme_bw</a:t>
            </a:r>
            <a:r>
              <a:rPr lang="en-US" altLang="ja-JP" sz="2000" dirty="0"/>
              <a:t>()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13080"/>
              </p:ext>
            </p:extLst>
          </p:nvPr>
        </p:nvGraphicFramePr>
        <p:xfrm>
          <a:off x="2212991" y="756006"/>
          <a:ext cx="4113720" cy="1714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フィールド名</a:t>
                      </a:r>
                      <a:r>
                        <a:rPr kumimoji="1" lang="en-US" altLang="ja-JP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フィールド名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  <a:r>
                        <a:rPr kumimoji="1" lang="en-US" altLang="ja-JP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点の大きさ 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数値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609" y="794895"/>
            <a:ext cx="2634360" cy="1693517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59562"/>
              </p:ext>
            </p:extLst>
          </p:nvPr>
        </p:nvGraphicFramePr>
        <p:xfrm>
          <a:off x="201529" y="519786"/>
          <a:ext cx="1915688" cy="218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14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0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2-6 </a:t>
            </a:r>
            <a:r>
              <a:rPr lang="ja-JP" altLang="en-US" dirty="0"/>
              <a:t>グラフのファイルへの保存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84179A99-FF49-4B60-85FF-634757D67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349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2-1 </a:t>
            </a:r>
            <a:r>
              <a:rPr lang="ja-JP" altLang="en-US" dirty="0"/>
              <a:t>パッケージの追加インストール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339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png</a:t>
            </a:r>
            <a:r>
              <a:rPr lang="en-US" altLang="ja-JP" dirty="0"/>
              <a:t> </a:t>
            </a:r>
            <a:r>
              <a:rPr lang="ja-JP" altLang="en-US" dirty="0"/>
              <a:t>ファイルの作成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9376" y="3135138"/>
            <a:ext cx="8461208" cy="3403775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x1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data.frame</a:t>
            </a:r>
            <a:r>
              <a:rPr lang="en-US" altLang="ja-JP" sz="2000" dirty="0"/>
              <a:t>( </a:t>
            </a:r>
            <a:r>
              <a:rPr lang="ja-JP" altLang="en-US" sz="2000" dirty="0"/>
              <a:t>年次</a:t>
            </a:r>
            <a:r>
              <a:rPr lang="en-US" altLang="ja-JP" sz="2000" dirty="0"/>
              <a:t>=c(1985, 1990, 1995, 2000, 2005, 2010),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         </a:t>
            </a:r>
            <a:r>
              <a:rPr lang="ja-JP" altLang="en-US" sz="2000" dirty="0"/>
              <a:t>出生数</a:t>
            </a:r>
            <a:r>
              <a:rPr lang="en-US" altLang="ja-JP" sz="2000" dirty="0"/>
              <a:t>=c(1432, 1222, 1187, 1191, 1063, 1071),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         </a:t>
            </a:r>
            <a:r>
              <a:rPr lang="ja-JP" altLang="en-US" sz="2000" dirty="0"/>
              <a:t>死亡数</a:t>
            </a:r>
            <a:r>
              <a:rPr lang="en-US" altLang="ja-JP" sz="2000" dirty="0"/>
              <a:t>=c(752, 820, 922, 962, 1084, 1197)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ggplot2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png</a:t>
            </a:r>
            <a:r>
              <a:rPr lang="en-US" altLang="ja-JP" sz="2000" dirty="0"/>
              <a:t>("f:/</a:t>
            </a:r>
            <a:r>
              <a:rPr lang="en-US" altLang="ja-JP" sz="2000" dirty="0" err="1"/>
              <a:t>1.png</a:t>
            </a:r>
            <a:r>
              <a:rPr lang="en-US" altLang="ja-JP" sz="2000" dirty="0"/>
              <a:t>")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ggplot</a:t>
            </a:r>
            <a:r>
              <a:rPr lang="en-US" altLang="ja-JP" sz="2000" dirty="0"/>
              <a:t>(</a:t>
            </a:r>
            <a:r>
              <a:rPr lang="en-US" altLang="ja-JP" sz="2000" dirty="0" err="1"/>
              <a:t>x1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(x=</a:t>
            </a:r>
            <a:r>
              <a:rPr lang="ja-JP" altLang="en-US" sz="2000" dirty="0"/>
              <a:t>年次</a:t>
            </a:r>
            <a:r>
              <a:rPr lang="en-US" altLang="ja-JP" sz="2000" dirty="0"/>
              <a:t>))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geom_point</a:t>
            </a:r>
            <a:r>
              <a:rPr lang="en-US" altLang="ja-JP" sz="2000" dirty="0"/>
              <a:t>(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(y=</a:t>
            </a:r>
            <a:r>
              <a:rPr lang="ja-JP" altLang="en-US" sz="2000" dirty="0"/>
              <a:t>出生数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colour</a:t>
            </a:r>
            <a:r>
              <a:rPr lang="en-US" altLang="ja-JP" sz="2000" dirty="0"/>
              <a:t>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"), size=3 )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labs(x="</a:t>
            </a:r>
            <a:r>
              <a:rPr lang="ja-JP" altLang="en-US" sz="2000" dirty="0"/>
              <a:t>年次</a:t>
            </a:r>
            <a:r>
              <a:rPr lang="en-US" altLang="ja-JP" sz="2000" dirty="0"/>
              <a:t>", y="</a:t>
            </a:r>
            <a:r>
              <a:rPr lang="ja-JP" altLang="en-US" sz="2000" dirty="0"/>
              <a:t>出生数</a:t>
            </a:r>
            <a:r>
              <a:rPr lang="en-US" altLang="ja-JP" sz="2000" dirty="0"/>
              <a:t>")</a:t>
            </a:r>
            <a:r>
              <a:rPr lang="ja-JP" altLang="en-US" sz="2000" dirty="0"/>
              <a:t> </a:t>
            </a:r>
            <a:r>
              <a:rPr lang="en-US" altLang="ja-JP" sz="2000" dirty="0"/>
              <a:t>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theme_bw</a:t>
            </a:r>
            <a:r>
              <a:rPr lang="en-US" altLang="ja-JP" sz="2000" dirty="0"/>
              <a:t>()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dev.off</a:t>
            </a:r>
            <a:r>
              <a:rPr lang="en-US" altLang="ja-JP" sz="2000" dirty="0"/>
              <a:t>()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7" y="919079"/>
            <a:ext cx="1460837" cy="190470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342CEE-85AC-4AA4-8940-B576D57F24FF}"/>
              </a:ext>
            </a:extLst>
          </p:cNvPr>
          <p:cNvSpPr txBox="1"/>
          <p:nvPr/>
        </p:nvSpPr>
        <p:spPr>
          <a:xfrm>
            <a:off x="1146220" y="1390918"/>
            <a:ext cx="438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 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f:/</a:t>
            </a:r>
            <a:r>
              <a:rPr kumimoji="1" lang="en-US" altLang="ja-JP" sz="2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1.png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に保存</a:t>
            </a:r>
          </a:p>
        </p:txBody>
      </p:sp>
    </p:spTree>
    <p:extLst>
      <p:ext uri="{BB962C8B-B14F-4D97-AF65-F5344CB8AC3E}">
        <p14:creationId xmlns:p14="http://schemas.microsoft.com/office/powerpoint/2010/main" val="261701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2-7 </a:t>
            </a:r>
            <a:r>
              <a:rPr lang="ja-JP" altLang="en-US" dirty="0"/>
              <a:t>要約統計量，頻度，ヒストグラム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77D677-B8D3-42C6-A43C-0BB9BA02C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120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ここで行うこと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各フィールドの頻度（数え上げ）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種類ごとの数え上げ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各フィールドの要約統計量の算出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平均 </a:t>
            </a:r>
            <a:r>
              <a:rPr lang="en-US" altLang="ja-JP" dirty="0"/>
              <a:t>(mean)</a:t>
            </a:r>
            <a:r>
              <a:rPr lang="ja-JP" altLang="en-US" dirty="0" err="1"/>
              <a:t>、</a:t>
            </a:r>
            <a:r>
              <a:rPr lang="ja-JP" altLang="en-US" dirty="0"/>
              <a:t>標準偏差 </a:t>
            </a:r>
            <a:r>
              <a:rPr lang="en-US" altLang="ja-JP" dirty="0"/>
              <a:t>(</a:t>
            </a:r>
            <a:r>
              <a:rPr lang="en-US" altLang="ja-JP" dirty="0" err="1"/>
              <a:t>sd</a:t>
            </a:r>
            <a:r>
              <a:rPr lang="en-US" altLang="ja-JP" dirty="0"/>
              <a:t>)</a:t>
            </a:r>
            <a:r>
              <a:rPr lang="ja-JP" altLang="en-US" dirty="0" err="1"/>
              <a:t>、</a:t>
            </a:r>
            <a:r>
              <a:rPr lang="ja-JP" altLang="en-US" dirty="0"/>
              <a:t>分散 </a:t>
            </a:r>
            <a:r>
              <a:rPr lang="en-US" altLang="ja-JP" dirty="0"/>
              <a:t>(</a:t>
            </a:r>
            <a:r>
              <a:rPr lang="en-US" altLang="ja-JP" dirty="0" err="1"/>
              <a:t>var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中央値</a:t>
            </a:r>
            <a:r>
              <a:rPr lang="en-US" altLang="ja-JP" dirty="0"/>
              <a:t> (median)</a:t>
            </a:r>
            <a:r>
              <a:rPr lang="ja-JP" altLang="en-US" dirty="0" err="1"/>
              <a:t>、</a:t>
            </a:r>
            <a:r>
              <a:rPr lang="ja-JP" altLang="en-US" dirty="0"/>
              <a:t>四分位点 </a:t>
            </a:r>
            <a:r>
              <a:rPr lang="en-US" altLang="ja-JP" dirty="0"/>
              <a:t>(quantile)</a:t>
            </a:r>
            <a:r>
              <a:rPr lang="ja-JP" altLang="en-US" dirty="0" err="1"/>
              <a:t>、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最大値 </a:t>
            </a:r>
            <a:r>
              <a:rPr lang="en-US" altLang="ja-JP" dirty="0"/>
              <a:t>(max)</a:t>
            </a:r>
            <a:r>
              <a:rPr lang="ja-JP" altLang="en-US" dirty="0" err="1"/>
              <a:t>、</a:t>
            </a:r>
            <a:r>
              <a:rPr lang="ja-JP" altLang="en-US" dirty="0"/>
              <a:t>最小値 </a:t>
            </a:r>
            <a:r>
              <a:rPr lang="en-US" altLang="ja-JP" dirty="0"/>
              <a:t>(min)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4432" y="6377990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8" name="右矢印 7"/>
          <p:cNvSpPr/>
          <p:nvPr/>
        </p:nvSpPr>
        <p:spPr>
          <a:xfrm>
            <a:off x="3406605" y="4882951"/>
            <a:ext cx="244604" cy="715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92742" y="6003137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要約統計量の例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44949"/>
              </p:ext>
            </p:extLst>
          </p:nvPr>
        </p:nvGraphicFramePr>
        <p:xfrm>
          <a:off x="445481" y="4262294"/>
          <a:ext cx="2749486" cy="21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61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14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14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14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14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14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47" y="4610333"/>
            <a:ext cx="4544453" cy="1261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068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ここでの説明で使用するデータ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34200" y="1341545"/>
            <a:ext cx="5640339" cy="159670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data.frame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23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93888"/>
              </p:ext>
            </p:extLst>
          </p:nvPr>
        </p:nvGraphicFramePr>
        <p:xfrm>
          <a:off x="479496" y="1335578"/>
          <a:ext cx="2749486" cy="205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61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61060" y="919214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成績データ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8856" y="2928550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2358" y="5678658"/>
            <a:ext cx="257314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iris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562343" y="4461253"/>
            <a:ext cx="4572000" cy="83099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iris 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データセット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システムに組み込み済み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6" y="4081950"/>
            <a:ext cx="4075405" cy="15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3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要約統計量（</a:t>
            </a:r>
            <a:r>
              <a:rPr lang="en-US" altLang="ja-JP" dirty="0"/>
              <a:t>summary </a:t>
            </a:r>
            <a:r>
              <a:rPr lang="ja-JP" altLang="en-US" dirty="0"/>
              <a:t>を使用）①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4095481"/>
            <a:ext cx="8461208" cy="2083937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data.frame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summary(</a:t>
            </a:r>
            <a:r>
              <a:rPr lang="en-US" altLang="ja-JP" sz="2000" dirty="0" err="1"/>
              <a:t>d1</a:t>
            </a:r>
            <a:r>
              <a:rPr lang="en-US" altLang="ja-JP" sz="2000" dirty="0"/>
              <a:t>) 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3785614" y="1057839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190186" y="2344275"/>
            <a:ext cx="3953814" cy="108472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◆　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数値属性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に対しては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　　　最小、最大、平均、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      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中央値、四分位点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997" y="1462938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成績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00834"/>
              </p:ext>
            </p:extLst>
          </p:nvPr>
        </p:nvGraphicFramePr>
        <p:xfrm>
          <a:off x="902228" y="809148"/>
          <a:ext cx="2749486" cy="1687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7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27" y="676385"/>
            <a:ext cx="3408434" cy="1624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3551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頻度のグラフ化 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136975"/>
            <a:ext cx="8461208" cy="3042443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data.frame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ggplot2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ggplot</a:t>
            </a:r>
            <a:r>
              <a:rPr lang="en-US" altLang="ja-JP" sz="2000" dirty="0"/>
              <a:t>(</a:t>
            </a:r>
            <a:r>
              <a:rPr lang="en-US" altLang="ja-JP" sz="2000" dirty="0" err="1"/>
              <a:t>d1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 x=</a:t>
            </a:r>
            <a:r>
              <a:rPr lang="ja-JP" altLang="en-US" sz="2000" dirty="0"/>
              <a:t>科目</a:t>
            </a:r>
            <a:r>
              <a:rPr lang="en-US" altLang="ja-JP" sz="2000" dirty="0"/>
              <a:t>, fill=</a:t>
            </a:r>
            <a:r>
              <a:rPr lang="ja-JP" altLang="en-US" sz="2000" dirty="0"/>
              <a:t>科目 </a:t>
            </a:r>
            <a:r>
              <a:rPr lang="en-US" altLang="ja-JP" sz="2000" dirty="0"/>
              <a:t>))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2000" dirty="0"/>
              <a:t>  </a:t>
            </a:r>
            <a:r>
              <a:rPr lang="en-US" altLang="ja-JP" sz="2000" dirty="0" err="1"/>
              <a:t>geom_bar</a:t>
            </a:r>
            <a:r>
              <a:rPr lang="en-US" altLang="ja-JP" sz="2000" dirty="0"/>
              <a:t>(stat="count")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labs(x="</a:t>
            </a:r>
            <a:r>
              <a:rPr lang="ja-JP" altLang="en-US" sz="2000" dirty="0"/>
              <a:t>科目</a:t>
            </a:r>
            <a:r>
              <a:rPr lang="en-US" altLang="ja-JP" sz="2000" dirty="0"/>
              <a:t>", y="</a:t>
            </a:r>
            <a:r>
              <a:rPr lang="ja-JP" altLang="en-US" sz="2000" dirty="0"/>
              <a:t>総数</a:t>
            </a:r>
            <a:r>
              <a:rPr lang="en-US" altLang="ja-JP" sz="2000" dirty="0"/>
              <a:t>")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theme_bw</a:t>
            </a:r>
            <a:r>
              <a:rPr lang="en-US" altLang="ja-JP" sz="2000" dirty="0"/>
              <a:t>()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25</a:t>
            </a:fld>
            <a:endParaRPr lang="ja-JP" altLang="en-US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12312"/>
              </p:ext>
            </p:extLst>
          </p:nvPr>
        </p:nvGraphicFramePr>
        <p:xfrm>
          <a:off x="1854246" y="1215072"/>
          <a:ext cx="4298075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5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集約を行うテーブルの変数名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集約したいフィールド名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総数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988" y="867948"/>
            <a:ext cx="3329012" cy="1986668"/>
          </a:xfrm>
          <a:prstGeom prst="rect">
            <a:avLst/>
          </a:prstGeom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507"/>
              </p:ext>
            </p:extLst>
          </p:nvPr>
        </p:nvGraphicFramePr>
        <p:xfrm>
          <a:off x="70723" y="1111844"/>
          <a:ext cx="1704011" cy="15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13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頻度のグラフ化 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212561"/>
            <a:ext cx="8461208" cy="2966857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data.frame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ggplot2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ggplot</a:t>
            </a:r>
            <a:r>
              <a:rPr lang="en-US" altLang="ja-JP" sz="2000" dirty="0"/>
              <a:t>(</a:t>
            </a:r>
            <a:r>
              <a:rPr lang="en-US" altLang="ja-JP" sz="2000" dirty="0" err="1"/>
              <a:t>d1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aes</a:t>
            </a:r>
            <a:r>
              <a:rPr lang="en-US" altLang="ja-JP" sz="2000" dirty="0"/>
              <a:t>( x=</a:t>
            </a:r>
            <a:r>
              <a:rPr lang="ja-JP" altLang="en-US" sz="2000" dirty="0"/>
              <a:t>得点</a:t>
            </a:r>
            <a:r>
              <a:rPr lang="en-US" altLang="ja-JP" sz="2000" dirty="0"/>
              <a:t> ))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2000" dirty="0"/>
              <a:t>  </a:t>
            </a:r>
            <a:r>
              <a:rPr lang="en-US" altLang="ja-JP" sz="2000" dirty="0" err="1"/>
              <a:t>geom_bar</a:t>
            </a:r>
            <a:r>
              <a:rPr lang="en-US" altLang="ja-JP" sz="2000" dirty="0"/>
              <a:t>(stat="count")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labs(x="</a:t>
            </a:r>
            <a:r>
              <a:rPr lang="ja-JP" altLang="en-US" sz="2000" dirty="0"/>
              <a:t>得点</a:t>
            </a:r>
            <a:r>
              <a:rPr lang="en-US" altLang="ja-JP" sz="2000" dirty="0"/>
              <a:t>", y="</a:t>
            </a:r>
            <a:r>
              <a:rPr lang="ja-JP" altLang="en-US" sz="2000" dirty="0"/>
              <a:t>総数</a:t>
            </a:r>
            <a:r>
              <a:rPr lang="en-US" altLang="ja-JP" sz="2000" dirty="0"/>
              <a:t>")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theme_bw</a:t>
            </a:r>
            <a:r>
              <a:rPr lang="en-US" altLang="ja-JP" sz="2000" dirty="0"/>
              <a:t>()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26</a:t>
            </a:fld>
            <a:endParaRPr lang="ja-JP" altLang="en-US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47681"/>
              </p:ext>
            </p:extLst>
          </p:nvPr>
        </p:nvGraphicFramePr>
        <p:xfrm>
          <a:off x="1894004" y="1265059"/>
          <a:ext cx="4298075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5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集約を行うテーブルの変数名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集約したいフィールド名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 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軸の名前 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総数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684" y="920009"/>
            <a:ext cx="3298316" cy="1845375"/>
          </a:xfrm>
          <a:prstGeom prst="rect">
            <a:avLst/>
          </a:prstGeom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26714"/>
              </p:ext>
            </p:extLst>
          </p:nvPr>
        </p:nvGraphicFramePr>
        <p:xfrm>
          <a:off x="70723" y="1149637"/>
          <a:ext cx="1704011" cy="15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573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要約統計量（</a:t>
            </a:r>
            <a:r>
              <a:rPr lang="en-US" altLang="ja-JP" dirty="0"/>
              <a:t>summary </a:t>
            </a:r>
            <a:r>
              <a:rPr lang="ja-JP" altLang="en-US" dirty="0"/>
              <a:t>を使用）②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4516179"/>
            <a:ext cx="8461208" cy="1663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summary(iris)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3687341" y="1990771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2691" y="3308605"/>
            <a:ext cx="202331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iris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データセット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554" y="1835751"/>
            <a:ext cx="4260191" cy="2406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1" y="1956069"/>
            <a:ext cx="3301638" cy="129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3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パッケージの設定 </a:t>
            </a:r>
            <a:r>
              <a:rPr lang="en-US" altLang="ja-JP" dirty="0"/>
              <a:t>(1/2)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次の手順で，必要なパッケージをインストール</a:t>
            </a:r>
            <a:endParaRPr lang="en-US" altLang="ja-JP" dirty="0"/>
          </a:p>
          <a:p>
            <a:r>
              <a:rPr lang="ja-JP" altLang="en-US" dirty="0"/>
              <a:t>パッケージをインストールするのにインターネット接続が必要</a:t>
            </a:r>
            <a:endParaRPr lang="en-US" altLang="ja-JP" dirty="0"/>
          </a:p>
          <a:p>
            <a:r>
              <a:rPr lang="en-US" altLang="ja-JP" dirty="0" err="1"/>
              <a:t>install.packages</a:t>
            </a:r>
            <a:r>
              <a:rPr lang="en-US" altLang="ja-JP" dirty="0"/>
              <a:t>("</a:t>
            </a:r>
            <a:r>
              <a:rPr lang="en-US" altLang="ja-JP" dirty="0" err="1"/>
              <a:t>ggplot2</a:t>
            </a:r>
            <a:r>
              <a:rPr lang="en-US" altLang="ja-JP" dirty="0"/>
              <a:t>")    </a:t>
            </a:r>
            <a:r>
              <a:rPr lang="ja-JP" altLang="en-US" dirty="0"/>
              <a:t>を実行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install.packages</a:t>
            </a:r>
            <a:r>
              <a:rPr lang="en-US" altLang="ja-JP" dirty="0"/>
              <a:t>("</a:t>
            </a:r>
            <a:r>
              <a:rPr lang="en-US" altLang="ja-JP" dirty="0" err="1"/>
              <a:t>dplyr</a:t>
            </a:r>
            <a:r>
              <a:rPr lang="en-US" altLang="ja-JP" dirty="0"/>
              <a:t>") </a:t>
            </a:r>
            <a:r>
              <a:rPr lang="ja-JP" altLang="en-US" dirty="0"/>
              <a:t>を実行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15" y="3109068"/>
            <a:ext cx="4701962" cy="10239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15" y="5243962"/>
            <a:ext cx="4701962" cy="10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パッケージの設定 </a:t>
            </a:r>
            <a:r>
              <a:rPr lang="en-US" altLang="ja-JP" dirty="0"/>
              <a:t>(2/2)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install.packages</a:t>
            </a:r>
            <a:r>
              <a:rPr lang="en-US" altLang="ja-JP" dirty="0"/>
              <a:t>("</a:t>
            </a:r>
            <a:r>
              <a:rPr lang="en-US" altLang="ja-JP" dirty="0" err="1"/>
              <a:t>tidyr</a:t>
            </a:r>
            <a:r>
              <a:rPr lang="en-US" altLang="ja-JP" dirty="0"/>
              <a:t>")    </a:t>
            </a:r>
            <a:r>
              <a:rPr lang="ja-JP" altLang="en-US" dirty="0"/>
              <a:t>を実行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install.packages</a:t>
            </a:r>
            <a:r>
              <a:rPr lang="en-US" altLang="ja-JP" dirty="0"/>
              <a:t>("</a:t>
            </a:r>
            <a:r>
              <a:rPr lang="en-US" altLang="ja-JP" dirty="0" err="1"/>
              <a:t>magrittr</a:t>
            </a:r>
            <a:r>
              <a:rPr lang="en-US" altLang="ja-JP" dirty="0"/>
              <a:t>") </a:t>
            </a:r>
            <a:r>
              <a:rPr lang="ja-JP" altLang="en-US" dirty="0"/>
              <a:t>を実行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install.packages</a:t>
            </a:r>
            <a:r>
              <a:rPr lang="en-US" altLang="ja-JP" dirty="0"/>
              <a:t>("</a:t>
            </a:r>
            <a:r>
              <a:rPr lang="en-US" altLang="ja-JP" dirty="0" err="1"/>
              <a:t>KernSmooth</a:t>
            </a:r>
            <a:r>
              <a:rPr lang="en-US" altLang="ja-JP" dirty="0"/>
              <a:t>") </a:t>
            </a:r>
            <a:r>
              <a:rPr lang="ja-JP" altLang="en-US" dirty="0"/>
              <a:t>を実行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72" y="2109278"/>
            <a:ext cx="3479857" cy="90541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558" y="1292347"/>
            <a:ext cx="3629025" cy="157162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790689" y="2543781"/>
            <a:ext cx="747032" cy="279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2492" y="2924069"/>
            <a:ext cx="2802794" cy="9054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こんな表示が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でたら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Yes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72" y="3618650"/>
            <a:ext cx="3033543" cy="96833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616613" y="5741646"/>
            <a:ext cx="364715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K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」と「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」が大文字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00" y="5856557"/>
            <a:ext cx="3033543" cy="8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1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2-2 R </a:t>
            </a:r>
            <a:r>
              <a:rPr lang="ja-JP" altLang="en-US" dirty="0"/>
              <a:t>オブジェクトのコンストラクタ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29D299B5-4978-47E1-867A-3CAE8A693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315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コンストラクタの例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5424" y="3426584"/>
            <a:ext cx="8793151" cy="1867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 err="1"/>
              <a:t>x1</a:t>
            </a:r>
            <a:r>
              <a:rPr lang="en-US" altLang="ja-JP" sz="2400" dirty="0"/>
              <a:t> &lt;- </a:t>
            </a:r>
            <a:r>
              <a:rPr lang="en-US" altLang="ja-JP" sz="2400" dirty="0" err="1"/>
              <a:t>data.frame</a:t>
            </a:r>
            <a:r>
              <a:rPr lang="en-US" altLang="ja-JP" sz="2400" dirty="0"/>
              <a:t>( </a:t>
            </a:r>
            <a:r>
              <a:rPr lang="ja-JP" altLang="en-US" sz="2400" dirty="0"/>
              <a:t>年次</a:t>
            </a:r>
            <a:r>
              <a:rPr lang="en-US" altLang="ja-JP" sz="2400" dirty="0"/>
              <a:t>=c(1985, 1990, 1995, 2000, 2005, 2010),</a:t>
            </a:r>
          </a:p>
          <a:p>
            <a:pPr marL="0" indent="0">
              <a:buNone/>
            </a:pPr>
            <a:r>
              <a:rPr lang="en-US" altLang="ja-JP" sz="2400" dirty="0"/>
              <a:t>                 </a:t>
            </a:r>
            <a:r>
              <a:rPr lang="ja-JP" altLang="en-US" sz="2400" dirty="0"/>
              <a:t>出生数</a:t>
            </a:r>
            <a:r>
              <a:rPr lang="en-US" altLang="ja-JP" sz="2400" dirty="0"/>
              <a:t>=c(1432, 1222, 1187, 1191, 1063, 1071),</a:t>
            </a:r>
          </a:p>
          <a:p>
            <a:pPr marL="0" indent="0">
              <a:buNone/>
            </a:pPr>
            <a:r>
              <a:rPr lang="en-US" altLang="ja-JP" sz="2400" dirty="0"/>
              <a:t>                 </a:t>
            </a:r>
            <a:r>
              <a:rPr lang="ja-JP" altLang="en-US" sz="2400" dirty="0"/>
              <a:t>死亡数</a:t>
            </a:r>
            <a:r>
              <a:rPr lang="en-US" altLang="ja-JP" sz="2400" dirty="0"/>
              <a:t>=c(752, 820, 922, 962, 1084, 1197) 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6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40192"/>
              </p:ext>
            </p:extLst>
          </p:nvPr>
        </p:nvGraphicFramePr>
        <p:xfrm>
          <a:off x="2599505" y="703656"/>
          <a:ext cx="3785037" cy="223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18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18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18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3630248" y="2967711"/>
            <a:ext cx="172354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テーブルの例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96108" y="4901063"/>
            <a:ext cx="505779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上記のテーブルを生成するコンストラクタ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993789" y="6457890"/>
            <a:ext cx="326243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コンストラクタの動作画面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82" y="5504670"/>
            <a:ext cx="6931035" cy="8550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088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2-3 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B6D6B8DD-BEC8-48FD-940A-47BFEA97A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94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2141" y="846253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多年草</a:t>
            </a:r>
            <a:endParaRPr lang="en-US" altLang="ja-JP" dirty="0"/>
          </a:p>
          <a:p>
            <a:r>
              <a:rPr lang="ja-JP" altLang="en-US" dirty="0"/>
              <a:t>世界に </a:t>
            </a:r>
            <a:r>
              <a:rPr lang="en-US" altLang="ja-JP" dirty="0"/>
              <a:t>150</a:t>
            </a:r>
            <a:r>
              <a:rPr lang="ja-JP" altLang="en-US" dirty="0"/>
              <a:t>種</a:t>
            </a:r>
            <a:r>
              <a:rPr lang="en-US" altLang="ja-JP" dirty="0"/>
              <a:t>. </a:t>
            </a:r>
            <a:r>
              <a:rPr lang="ja-JP" altLang="en-US" dirty="0"/>
              <a:t>日本に </a:t>
            </a:r>
            <a:r>
              <a:rPr lang="en-US" altLang="ja-JP" dirty="0"/>
              <a:t>9</a:t>
            </a:r>
            <a:r>
              <a:rPr lang="ja-JP" altLang="en-US" dirty="0"/>
              <a:t>種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花被片は </a:t>
            </a:r>
            <a:r>
              <a:rPr lang="en-US" altLang="ja-JP" dirty="0"/>
              <a:t>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外花被片（がいかひへん） </a:t>
            </a:r>
            <a:r>
              <a:rPr lang="en-US" altLang="ja-JP" dirty="0"/>
              <a:t>Sepal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個（大型で下に垂れる）</a:t>
            </a:r>
            <a:endParaRPr lang="en-US" altLang="ja-JP" dirty="0"/>
          </a:p>
          <a:p>
            <a:r>
              <a:rPr lang="ja-JP" altLang="en-US" dirty="0"/>
              <a:t>内花被片（ないかひへん） </a:t>
            </a:r>
            <a:r>
              <a:rPr lang="en-US" altLang="ja-JP" dirty="0"/>
              <a:t>Petal</a:t>
            </a:r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88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種のアヤメの外花被辺、内花被片の幅と長さを計測したデータセット</a:t>
            </a:r>
            <a:endParaRPr lang="pt-BR" altLang="ja-JP" dirty="0"/>
          </a:p>
          <a:p>
            <a:pPr marL="0" indent="0">
              <a:buNone/>
            </a:pPr>
            <a:r>
              <a:rPr lang="pt-BR" altLang="ja-JP" dirty="0"/>
              <a:t> 	Iris setosa</a:t>
            </a:r>
          </a:p>
          <a:p>
            <a:pPr marL="0" indent="0">
              <a:buNone/>
            </a:pPr>
            <a:r>
              <a:rPr lang="pt-BR" altLang="ja-JP" dirty="0"/>
              <a:t> 	Iris versicolor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pt-BR" altLang="ja-JP" dirty="0"/>
              <a:t>Iris virginica</a:t>
            </a:r>
          </a:p>
          <a:p>
            <a:r>
              <a:rPr lang="ja-JP" altLang="en-US" dirty="0"/>
              <a:t>データ数は </a:t>
            </a:r>
            <a:r>
              <a:rPr lang="en-US" altLang="ja-JP" dirty="0"/>
              <a:t>50 × 3</a:t>
            </a:r>
          </a:p>
          <a:p>
            <a:r>
              <a:rPr lang="ja-JP" altLang="en-US" dirty="0"/>
              <a:t>作成者：</a:t>
            </a:r>
            <a:r>
              <a:rPr lang="en-US" altLang="ja-JP" dirty="0"/>
              <a:t>Ronald Fisher </a:t>
            </a:r>
          </a:p>
          <a:p>
            <a:r>
              <a:rPr lang="ja-JP" altLang="en-US" dirty="0"/>
              <a:t>作成年：</a:t>
            </a:r>
            <a:r>
              <a:rPr lang="en-US" altLang="ja-JP" dirty="0"/>
              <a:t>1936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5" y="1461858"/>
            <a:ext cx="4078945" cy="1598095"/>
          </a:xfrm>
          <a:prstGeom prst="rect">
            <a:avLst/>
          </a:prstGeom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71357" y="3735308"/>
            <a:ext cx="3619325" cy="155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データセットは，Ｒシステムの中に組み込み済み</a:t>
            </a:r>
            <a:endParaRPr lang="en-US" altLang="ja-JP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6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1670</Words>
  <Application>Microsoft Office PowerPoint</Application>
  <PresentationFormat>画面に合わせる (4:3)</PresentationFormat>
  <Paragraphs>459</Paragraphs>
  <Slides>27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3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2-1 パッケージの追加インストール</vt:lpstr>
      <vt:lpstr>パッケージの設定 (1/2)</vt:lpstr>
      <vt:lpstr>パッケージの設定 (2/2)</vt:lpstr>
      <vt:lpstr>2-2 R オブジェクトのコンストラクタ</vt:lpstr>
      <vt:lpstr>コンストラクタの例</vt:lpstr>
      <vt:lpstr>2-3 iris データセット</vt:lpstr>
      <vt:lpstr>アヤメ属 (Iris)</vt:lpstr>
      <vt:lpstr>Iris データセット</vt:lpstr>
      <vt:lpstr>2-4 ヒストグラムの例</vt:lpstr>
      <vt:lpstr>iris の 4属性それぞれのヒストグラム </vt:lpstr>
      <vt:lpstr>複数ヒストグラムの重ね合わせ表示</vt:lpstr>
      <vt:lpstr>ヒストグラムでの区間幅の調整</vt:lpstr>
      <vt:lpstr>2-5 散布図，折れ線グラフ</vt:lpstr>
      <vt:lpstr>散布図、折れ線グラフのバリエーション</vt:lpstr>
      <vt:lpstr>散布図 </vt:lpstr>
      <vt:lpstr>散布図＋折れ線</vt:lpstr>
      <vt:lpstr>散布図＋線形近似</vt:lpstr>
      <vt:lpstr>2-6 グラフのファイルへの保存 </vt:lpstr>
      <vt:lpstr>png ファイルの作成</vt:lpstr>
      <vt:lpstr>2-7 要約統計量，頻度，ヒストグラム </vt:lpstr>
      <vt:lpstr>ここで行うこと</vt:lpstr>
      <vt:lpstr>ここでの説明で使用するデータ</vt:lpstr>
      <vt:lpstr>要約統計量（summary を使用）①</vt:lpstr>
      <vt:lpstr>頻度のグラフ化 ①</vt:lpstr>
      <vt:lpstr>頻度のグラフ化 ②</vt:lpstr>
      <vt:lpstr>要約統計量（summary を使用）②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me</cp:lastModifiedBy>
  <cp:revision>51</cp:revision>
  <dcterms:created xsi:type="dcterms:W3CDTF">2019-11-02T00:06:04Z</dcterms:created>
  <dcterms:modified xsi:type="dcterms:W3CDTF">2023-01-25T06:50:19Z</dcterms:modified>
</cp:coreProperties>
</file>