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589" r:id="rId2"/>
    <p:sldId id="696" r:id="rId3"/>
    <p:sldId id="956" r:id="rId4"/>
    <p:sldId id="957" r:id="rId5"/>
    <p:sldId id="1352" r:id="rId6"/>
    <p:sldId id="595" r:id="rId7"/>
    <p:sldId id="597" r:id="rId8"/>
    <p:sldId id="598" r:id="rId9"/>
    <p:sldId id="258" r:id="rId10"/>
    <p:sldId id="600" r:id="rId11"/>
    <p:sldId id="602" r:id="rId12"/>
    <p:sldId id="315" r:id="rId13"/>
    <p:sldId id="323" r:id="rId14"/>
    <p:sldId id="512" r:id="rId15"/>
    <p:sldId id="1364" r:id="rId16"/>
    <p:sldId id="1353" r:id="rId17"/>
    <p:sldId id="1356" r:id="rId18"/>
    <p:sldId id="1354" r:id="rId19"/>
    <p:sldId id="1358" r:id="rId20"/>
    <p:sldId id="1359" r:id="rId21"/>
    <p:sldId id="1357" r:id="rId22"/>
    <p:sldId id="1362" r:id="rId23"/>
    <p:sldId id="1363" r:id="rId24"/>
    <p:sldId id="1360" r:id="rId25"/>
    <p:sldId id="1361" r:id="rId26"/>
    <p:sldId id="312" r:id="rId27"/>
    <p:sldId id="318" r:id="rId28"/>
    <p:sldId id="319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1381" r:id="rId4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" y="3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21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78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7" y="790791"/>
            <a:ext cx="5152675" cy="17607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b="1" dirty="0">
                <a:solidFill>
                  <a:schemeClr val="tx1"/>
                </a:solidFill>
              </a:rPr>
              <a:t>rd-4. </a:t>
            </a:r>
            <a:r>
              <a:rPr lang="ja-JP" altLang="en-US" sz="3600" b="1" dirty="0">
                <a:solidFill>
                  <a:schemeClr val="tx1"/>
                </a:solidFill>
              </a:rPr>
              <a:t>標本の平均、母平均</a:t>
            </a:r>
            <a:br>
              <a:rPr lang="ja-JP" altLang="en-US" b="1" dirty="0">
                <a:solidFill>
                  <a:schemeClr val="tx1"/>
                </a:solidFill>
              </a:rPr>
            </a:b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9"/>
            <a:ext cx="5152675" cy="151460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データサイエンス演習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（</a:t>
            </a:r>
            <a:r>
              <a:rPr lang="en-US" altLang="ja-JP" sz="2800" b="1" dirty="0">
                <a:solidFill>
                  <a:schemeClr val="tx1"/>
                </a:solidFill>
              </a:rPr>
              <a:t>R </a:t>
            </a:r>
            <a:r>
              <a:rPr lang="ja-JP" altLang="en-US" sz="2800" b="1" dirty="0">
                <a:solidFill>
                  <a:schemeClr val="tx1"/>
                </a:solidFill>
              </a:rPr>
              <a:t>システムを使用）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www.kkaneko.jp</a:t>
            </a:r>
            <a:r>
              <a:rPr lang="en-US" altLang="ja-JP" sz="2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>
                <a:solidFill>
                  <a:schemeClr val="tx1"/>
                </a:solidFill>
              </a:rPr>
              <a:t>de</a:t>
            </a:r>
            <a:r>
              <a:rPr lang="en-US" altLang="ja-JP" sz="2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index.html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E4E47-0E8C-B4AE-DADF-5CF75D2B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十分な数の標本が必要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1C5AD-30BA-7DA0-E50A-7587CE32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217669"/>
            <a:ext cx="8461208" cy="250380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標本の大きさが</a:t>
            </a:r>
            <a:r>
              <a:rPr lang="ja-JP" altLang="en-US" b="1" u="sng" dirty="0">
                <a:solidFill>
                  <a:srgbClr val="FF0000"/>
                </a:solidFill>
              </a:rPr>
              <a:t>小さい</a:t>
            </a:r>
            <a:r>
              <a:rPr lang="ja-JP" altLang="en-US" dirty="0"/>
              <a:t>と、</a:t>
            </a:r>
            <a:r>
              <a:rPr lang="ja-JP" altLang="en-US" b="1" i="1" u="sng" dirty="0">
                <a:solidFill>
                  <a:srgbClr val="FF0000"/>
                </a:solidFill>
              </a:rPr>
              <a:t>結果の信頼性が下がる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十分な数の標本を得る</a:t>
            </a:r>
            <a:r>
              <a:rPr kumimoji="1" lang="ja-JP" altLang="en-US" dirty="0"/>
              <a:t>ことが重要</a:t>
            </a:r>
            <a:endParaRPr kumimoji="1" lang="en-US" altLang="ja-JP" dirty="0"/>
          </a:p>
          <a:p>
            <a:r>
              <a:rPr kumimoji="1" lang="ja-JP" altLang="en-US" dirty="0"/>
              <a:t>標本の大きさの決定は簡単に決めることができない</a:t>
            </a:r>
            <a:endParaRPr kumimoji="1" lang="en-US" altLang="ja-JP" dirty="0"/>
          </a:p>
          <a:p>
            <a:r>
              <a:rPr kumimoji="1" lang="ja-JP" altLang="en-US" dirty="0"/>
              <a:t>母集団の特徴、調査や研究の目的に</a:t>
            </a:r>
            <a:r>
              <a:rPr lang="ja-JP" altLang="en-US" b="1" u="sng" dirty="0">
                <a:solidFill>
                  <a:srgbClr val="FF0000"/>
                </a:solidFill>
              </a:rPr>
              <a:t>よって，適切な標本の大きさは変わる</a:t>
            </a:r>
            <a:r>
              <a:rPr kumimoji="1" lang="ja-JP" altLang="en-US" dirty="0"/>
              <a:t>ことに注意しよう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A4F138-84AF-049E-4CF4-E2E3962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A83E5BF8-F8E0-753B-5506-B3E707139113}"/>
              </a:ext>
            </a:extLst>
          </p:cNvPr>
          <p:cNvSpPr/>
          <p:nvPr/>
        </p:nvSpPr>
        <p:spPr>
          <a:xfrm>
            <a:off x="364427" y="192907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211B73C4-7A33-BAC9-46C3-9648749046B5}"/>
              </a:ext>
            </a:extLst>
          </p:cNvPr>
          <p:cNvSpPr/>
          <p:nvPr/>
        </p:nvSpPr>
        <p:spPr>
          <a:xfrm>
            <a:off x="4057757" y="257904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50830A-4E13-2A64-F423-87C1CDFC25C7}"/>
              </a:ext>
            </a:extLst>
          </p:cNvPr>
          <p:cNvSpPr txBox="1"/>
          <p:nvPr/>
        </p:nvSpPr>
        <p:spPr>
          <a:xfrm>
            <a:off x="3940743" y="87611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B7486F-C9B0-6F53-6391-6896405E6906}"/>
              </a:ext>
            </a:extLst>
          </p:cNvPr>
          <p:cNvSpPr/>
          <p:nvPr/>
        </p:nvSpPr>
        <p:spPr>
          <a:xfrm>
            <a:off x="4980612" y="1590227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259B53-BBB9-8BFD-D609-B2C432448D3D}"/>
              </a:ext>
            </a:extLst>
          </p:cNvPr>
          <p:cNvSpPr txBox="1"/>
          <p:nvPr/>
        </p:nvSpPr>
        <p:spPr>
          <a:xfrm>
            <a:off x="5100766" y="1678262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6ADDCD-E525-48C9-4225-25375D9DE80C}"/>
              </a:ext>
            </a:extLst>
          </p:cNvPr>
          <p:cNvSpPr txBox="1"/>
          <p:nvPr/>
        </p:nvSpPr>
        <p:spPr>
          <a:xfrm>
            <a:off x="1334542" y="129511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83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7EB3B-998D-D083-1072-A3EAA78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CE804-6A0A-156D-45A9-82DC1B7C8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510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母集団</a:t>
            </a:r>
            <a:r>
              <a:rPr lang="ja-JP" altLang="en-US" sz="2400" dirty="0"/>
              <a:t>：調査や研究の対象となる</a:t>
            </a:r>
            <a:r>
              <a:rPr lang="ja-JP" altLang="en-US" sz="2400" b="1" dirty="0">
                <a:solidFill>
                  <a:srgbClr val="FF0000"/>
                </a:solidFill>
              </a:rPr>
              <a:t>全体の集団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</a:t>
            </a:r>
            <a:r>
              <a:rPr lang="ja-JP" altLang="en-US" sz="2400" dirty="0"/>
              <a:t>な場合、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母集団から一部を選ぶサンプリング</a:t>
            </a:r>
            <a:r>
              <a:rPr lang="ja-JP" altLang="en-US" sz="2400" dirty="0"/>
              <a:t>を行う。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母集団の特徴や性質を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推測</a:t>
            </a:r>
            <a:r>
              <a:rPr lang="ja-JP" altLang="en-US" sz="2400" dirty="0"/>
              <a:t>することが可能となる。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 </a:t>
            </a: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/>
              <a:t>は、母集団からサンプリング</a:t>
            </a:r>
            <a:r>
              <a:rPr lang="ja-JP" altLang="en-US" sz="2400" dirty="0"/>
              <a:t>で選ばれた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母集団の一部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標本から得られたデータを分析し、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母集団全体の性質や傾向を推測</a:t>
            </a:r>
            <a:r>
              <a:rPr lang="ja-JP" altLang="en-US" sz="2400" dirty="0"/>
              <a:t>可能。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注意点</a:t>
            </a:r>
            <a:r>
              <a:rPr lang="en-US" altLang="ja-JP" sz="2400" dirty="0"/>
              <a:t>】</a:t>
            </a:r>
            <a:r>
              <a:rPr lang="ja-JP" altLang="en-US" sz="2400" b="1" u="sng" dirty="0">
                <a:solidFill>
                  <a:srgbClr val="FF0000"/>
                </a:solidFill>
              </a:rPr>
              <a:t>十分な標本サイズの確保</a:t>
            </a:r>
            <a:r>
              <a:rPr lang="ja-JP" altLang="en-US" sz="2400" dirty="0"/>
              <a:t>が必要。ランダムに選択するなどの考慮が重要。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E2B2A-BF6A-1778-7828-F719B585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7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標本の平均値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277A7B9-3E7B-4B4C-9390-95356C192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48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9" name="雲 18"/>
          <p:cNvSpPr/>
          <p:nvPr/>
        </p:nvSpPr>
        <p:spPr>
          <a:xfrm>
            <a:off x="290762" y="1644475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97133" y="1283181"/>
            <a:ext cx="260840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638193" y="2147931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88370" y="4770841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の推定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21">
            <a:extLst>
              <a:ext uri="{FF2B5EF4-FFF2-40B4-BE49-F238E27FC236}">
                <a16:creationId xmlns:a16="http://schemas.microsoft.com/office/drawing/2014/main" id="{1380E6AF-EA7C-490A-A0B4-24C57DB26B27}"/>
              </a:ext>
            </a:extLst>
          </p:cNvPr>
          <p:cNvSpPr/>
          <p:nvPr/>
        </p:nvSpPr>
        <p:spPr>
          <a:xfrm rot="5400000">
            <a:off x="5638192" y="393065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BAD3FE-6016-4D5F-8274-436CFDA980EC}"/>
              </a:ext>
            </a:extLst>
          </p:cNvPr>
          <p:cNvSpPr txBox="1"/>
          <p:nvPr/>
        </p:nvSpPr>
        <p:spPr>
          <a:xfrm>
            <a:off x="5045625" y="3067390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の算出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C1B44-EDEE-A91E-C040-60EF3630AC1B}"/>
              </a:ext>
            </a:extLst>
          </p:cNvPr>
          <p:cNvSpPr txBox="1"/>
          <p:nvPr/>
        </p:nvSpPr>
        <p:spPr>
          <a:xfrm>
            <a:off x="1282456" y="10486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978B4-7C7D-017D-E6EF-6EB1F2ABE826}"/>
              </a:ext>
            </a:extLst>
          </p:cNvPr>
          <p:cNvSpPr txBox="1"/>
          <p:nvPr/>
        </p:nvSpPr>
        <p:spPr>
          <a:xfrm>
            <a:off x="2700432" y="5605972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推定の精度を分析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ために、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と仮定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844A1-19C5-2477-D7E2-0DBA8E01111C}"/>
              </a:ext>
            </a:extLst>
          </p:cNvPr>
          <p:cNvSpPr txBox="1"/>
          <p:nvPr/>
        </p:nvSpPr>
        <p:spPr>
          <a:xfrm>
            <a:off x="781287" y="3605836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という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11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正規分布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正規分布</a:t>
            </a:r>
            <a:r>
              <a:rPr lang="ja-JP" altLang="en-US" dirty="0"/>
              <a:t>は，</a:t>
            </a:r>
            <a:r>
              <a:rPr lang="ja-JP" altLang="en-US" b="1" dirty="0"/>
              <a:t>平均と分散だけで頻度分布を考える。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886414" y="3012775"/>
            <a:ext cx="424543" cy="805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 flipV="1">
            <a:off x="1886414" y="4688988"/>
            <a:ext cx="424543" cy="69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587" y="3196256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272" y="4688987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頻度小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73" y="2817757"/>
            <a:ext cx="5673092" cy="313746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0FE80A-EA13-9D77-9B9D-EF739F69DA5C}"/>
              </a:ext>
            </a:extLst>
          </p:cNvPr>
          <p:cNvCxnSpPr>
            <a:cxnSpLocks/>
          </p:cNvCxnSpPr>
          <p:nvPr/>
        </p:nvCxnSpPr>
        <p:spPr>
          <a:xfrm>
            <a:off x="5744308" y="2371344"/>
            <a:ext cx="0" cy="3214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4EE47-E2B6-11FD-9CEE-0B497163FDEF}"/>
              </a:ext>
            </a:extLst>
          </p:cNvPr>
          <p:cNvSpPr txBox="1"/>
          <p:nvPr/>
        </p:nvSpPr>
        <p:spPr>
          <a:xfrm>
            <a:off x="5355336" y="1939151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平均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5E75735-B074-7382-A34D-53B4CF8FC427}"/>
              </a:ext>
            </a:extLst>
          </p:cNvPr>
          <p:cNvCxnSpPr/>
          <p:nvPr/>
        </p:nvCxnSpPr>
        <p:spPr>
          <a:xfrm>
            <a:off x="5769864" y="4017264"/>
            <a:ext cx="9692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EA5072-FF12-03BE-8C7F-627192BED376}"/>
              </a:ext>
            </a:extLst>
          </p:cNvPr>
          <p:cNvSpPr txBox="1"/>
          <p:nvPr/>
        </p:nvSpPr>
        <p:spPr>
          <a:xfrm>
            <a:off x="6812733" y="3818319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分散</a:t>
            </a:r>
          </a:p>
        </p:txBody>
      </p:sp>
    </p:spTree>
    <p:extLst>
      <p:ext uri="{BB962C8B-B14F-4D97-AF65-F5344CB8AC3E}">
        <p14:creationId xmlns:p14="http://schemas.microsoft.com/office/powerpoint/2010/main" val="63853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正規分布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正規分布</a:t>
            </a:r>
            <a:r>
              <a:rPr lang="ja-JP" altLang="en-US" dirty="0"/>
              <a:t>は，</a:t>
            </a:r>
            <a:r>
              <a:rPr lang="ja-JP" altLang="en-US" b="1" dirty="0"/>
              <a:t>平均と分散だけで頻度分布を考える。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上矢印 5"/>
          <p:cNvSpPr/>
          <p:nvPr/>
        </p:nvSpPr>
        <p:spPr>
          <a:xfrm>
            <a:off x="1886414" y="3012775"/>
            <a:ext cx="424543" cy="805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 flipV="1">
            <a:off x="1886414" y="4688988"/>
            <a:ext cx="424543" cy="69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587" y="3196256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頻度大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4272" y="4688987"/>
            <a:ext cx="110799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頻度小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73" y="2817757"/>
            <a:ext cx="5673092" cy="3137467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0FE80A-EA13-9D77-9B9D-EF739F69DA5C}"/>
              </a:ext>
            </a:extLst>
          </p:cNvPr>
          <p:cNvCxnSpPr>
            <a:cxnSpLocks/>
          </p:cNvCxnSpPr>
          <p:nvPr/>
        </p:nvCxnSpPr>
        <p:spPr>
          <a:xfrm>
            <a:off x="5744308" y="2371344"/>
            <a:ext cx="0" cy="3214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4EE47-E2B6-11FD-9CEE-0B497163FDEF}"/>
              </a:ext>
            </a:extLst>
          </p:cNvPr>
          <p:cNvSpPr txBox="1"/>
          <p:nvPr/>
        </p:nvSpPr>
        <p:spPr>
          <a:xfrm>
            <a:off x="5355336" y="1939151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平均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5E75735-B074-7382-A34D-53B4CF8FC427}"/>
              </a:ext>
            </a:extLst>
          </p:cNvPr>
          <p:cNvCxnSpPr/>
          <p:nvPr/>
        </p:nvCxnSpPr>
        <p:spPr>
          <a:xfrm>
            <a:off x="5769864" y="4017264"/>
            <a:ext cx="9692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EA5072-FF12-03BE-8C7F-627192BED376}"/>
              </a:ext>
            </a:extLst>
          </p:cNvPr>
          <p:cNvSpPr txBox="1"/>
          <p:nvPr/>
        </p:nvSpPr>
        <p:spPr>
          <a:xfrm>
            <a:off x="6812733" y="3818319"/>
            <a:ext cx="120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分散</a:t>
            </a:r>
          </a:p>
        </p:txBody>
      </p:sp>
    </p:spTree>
    <p:extLst>
      <p:ext uri="{BB962C8B-B14F-4D97-AF65-F5344CB8AC3E}">
        <p14:creationId xmlns:p14="http://schemas.microsoft.com/office/powerpoint/2010/main" val="307109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6661" y="1078561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07762" y="4849516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個の数の平均）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5189664" y="4132355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A435B6-F488-C855-A71E-7ED9884E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E5EE6-AFC7-8FF5-5ED3-B7851AA5DA56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8015532-6EAB-6C65-E883-3E4E4A801E0D}"/>
              </a:ext>
            </a:extLst>
          </p:cNvPr>
          <p:cNvSpPr/>
          <p:nvPr/>
        </p:nvSpPr>
        <p:spPr>
          <a:xfrm>
            <a:off x="620897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DF5E4D-4681-D98C-C063-5A363035A60B}"/>
              </a:ext>
            </a:extLst>
          </p:cNvPr>
          <p:cNvSpPr/>
          <p:nvPr/>
        </p:nvSpPr>
        <p:spPr>
          <a:xfrm>
            <a:off x="8082101" y="1584364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E818AB1-A1FA-F0B0-FFBF-C1CA545F673C}"/>
              </a:ext>
            </a:extLst>
          </p:cNvPr>
          <p:cNvSpPr/>
          <p:nvPr/>
        </p:nvSpPr>
        <p:spPr>
          <a:xfrm>
            <a:off x="728003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B0216E0A-6200-FC4F-1D0F-C67B32A2E9DD}"/>
              </a:ext>
            </a:extLst>
          </p:cNvPr>
          <p:cNvSpPr/>
          <p:nvPr/>
        </p:nvSpPr>
        <p:spPr>
          <a:xfrm>
            <a:off x="752364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DF5ED828-BFD9-C2C1-E319-DF3D37EEA006}"/>
              </a:ext>
            </a:extLst>
          </p:cNvPr>
          <p:cNvSpPr/>
          <p:nvPr/>
        </p:nvSpPr>
        <p:spPr>
          <a:xfrm>
            <a:off x="776725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74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7F96288-5D00-B062-7682-17122BC9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CDF649-696C-4339-7791-8B82894C3374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B95241-41DE-9910-4021-BC021791F274}"/>
              </a:ext>
            </a:extLst>
          </p:cNvPr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9105B39-2E32-1335-49D5-639148940728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DB2652-B1F3-5418-C5EF-F6BDF1DDAF1D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664124A-FEEF-CAAB-CA49-79FAD6DEB1EC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96CFCAD-DB4D-AB54-04E2-FC3DAE3D6C3D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803FE58-70D6-ECCB-202C-8A37C24F87BB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FC24B01-93E9-9306-646C-4A188FF0A9BA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右矢印 13">
            <a:extLst>
              <a:ext uri="{FF2B5EF4-FFF2-40B4-BE49-F238E27FC236}">
                <a16:creationId xmlns:a16="http://schemas.microsoft.com/office/drawing/2014/main" id="{22D33CE4-F571-58CA-C613-4C7DFA94241C}"/>
              </a:ext>
            </a:extLst>
          </p:cNvPr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616104C-C65A-5048-814A-05D91929B738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A186E0A-7ADE-4F26-ADBD-5CADC8B6636E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2F5DD3DC-58E0-1957-5D18-8CB8F3640505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50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6460959" y="413821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A435B6-F488-C855-A71E-7ED9884E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3" y="4206314"/>
            <a:ext cx="2719377" cy="135657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2542D2-F539-96D2-837E-570F778ECA17}"/>
              </a:ext>
            </a:extLst>
          </p:cNvPr>
          <p:cNvSpPr txBox="1"/>
          <p:nvPr/>
        </p:nvSpPr>
        <p:spPr>
          <a:xfrm>
            <a:off x="4596476" y="4812002"/>
            <a:ext cx="163735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	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F2AC78-0297-5046-8DE9-0B357649289F}"/>
              </a:ext>
            </a:extLst>
          </p:cNvPr>
          <p:cNvSpPr txBox="1"/>
          <p:nvPr/>
        </p:nvSpPr>
        <p:spPr>
          <a:xfrm>
            <a:off x="6160031" y="4844337"/>
            <a:ext cx="2981070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97.4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4021F0-4F0A-ACE7-BBD1-A512FBF3D5E4}"/>
              </a:ext>
            </a:extLst>
          </p:cNvPr>
          <p:cNvSpPr txBox="1"/>
          <p:nvPr/>
        </p:nvSpPr>
        <p:spPr>
          <a:xfrm>
            <a:off x="7517028" y="4851513"/>
            <a:ext cx="184798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 </a:t>
            </a:r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665D08-85E3-F887-DB69-DF602DE00862}"/>
              </a:ext>
            </a:extLst>
          </p:cNvPr>
          <p:cNvSpPr txBox="1"/>
          <p:nvPr/>
        </p:nvSpPr>
        <p:spPr>
          <a:xfrm>
            <a:off x="1107708" y="576051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9D9936-CD83-20F2-EC97-5DF4BFDBFE44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431CADE-E59E-C52F-4EA7-76366F3B29DA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0331C-C4FC-8E7F-1247-A9858B4AEDC1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508B0A-08C9-6737-91F5-5666D88C228A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67CCB3-1529-B92F-E4E5-A423604DA358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13">
            <a:extLst>
              <a:ext uri="{FF2B5EF4-FFF2-40B4-BE49-F238E27FC236}">
                <a16:creationId xmlns:a16="http://schemas.microsoft.com/office/drawing/2014/main" id="{2CC9D0D5-6930-A2EB-43FA-44E8D9280DC5}"/>
              </a:ext>
            </a:extLst>
          </p:cNvPr>
          <p:cNvSpPr/>
          <p:nvPr/>
        </p:nvSpPr>
        <p:spPr>
          <a:xfrm rot="5400000">
            <a:off x="6445668" y="549046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6A7DD6-61E3-B5ED-669E-0716B57CA49D}"/>
              </a:ext>
            </a:extLst>
          </p:cNvPr>
          <p:cNvSpPr txBox="1"/>
          <p:nvPr/>
        </p:nvSpPr>
        <p:spPr>
          <a:xfrm>
            <a:off x="4716324" y="612680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平均はばらつく。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5946443-54CD-60EC-B43D-0F4A47421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35" y="5815943"/>
            <a:ext cx="495117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母集団は正規分布であるとし、標本の</a:t>
            </a:r>
            <a:br>
              <a:rPr lang="en-US" altLang="ja-JP" dirty="0"/>
            </a:br>
            <a:r>
              <a:rPr lang="ja-JP" altLang="en-US" dirty="0"/>
              <a:t>平均値を算出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1933148" cy="129447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564623" y="2220161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80749" y="1101984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標本数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773170" y="1296698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D665D08-85E3-F887-DB69-DF602DE00862}"/>
              </a:ext>
            </a:extLst>
          </p:cNvPr>
          <p:cNvSpPr txBox="1"/>
          <p:nvPr/>
        </p:nvSpPr>
        <p:spPr>
          <a:xfrm>
            <a:off x="700232" y="5218926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3415033" y="1759322"/>
            <a:ext cx="374609" cy="1567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4059274" y="2454207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4302884" y="2446831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4546494" y="2439455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13">
            <a:extLst>
              <a:ext uri="{FF2B5EF4-FFF2-40B4-BE49-F238E27FC236}">
                <a16:creationId xmlns:a16="http://schemas.microsoft.com/office/drawing/2014/main" id="{A077F157-0DFC-6CE7-FE2E-6ABF2B98E7B6}"/>
              </a:ext>
            </a:extLst>
          </p:cNvPr>
          <p:cNvSpPr/>
          <p:nvPr/>
        </p:nvSpPr>
        <p:spPr>
          <a:xfrm>
            <a:off x="5057520" y="2169831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792072-2162-6044-2E54-4410C474AD09}"/>
              </a:ext>
            </a:extLst>
          </p:cNvPr>
          <p:cNvSpPr txBox="1"/>
          <p:nvPr/>
        </p:nvSpPr>
        <p:spPr>
          <a:xfrm>
            <a:off x="4460184" y="4226103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であるとき、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この分布も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正規分布の平均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＜母平均＞</a:t>
            </a:r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に等しい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この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正規分布の分散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＜母分散＞／</a:t>
            </a:r>
            <a:r>
              <a:rPr kumimoji="1" lang="en-US" altLang="ja-JP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88A9A56-9451-E2BD-5684-133AEC31C07B}"/>
              </a:ext>
            </a:extLst>
          </p:cNvPr>
          <p:cNvCxnSpPr/>
          <p:nvPr/>
        </p:nvCxnSpPr>
        <p:spPr>
          <a:xfrm flipV="1">
            <a:off x="5810491" y="3019407"/>
            <a:ext cx="584522" cy="113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30997B3-46F5-710A-38B5-841B9A05747C}"/>
              </a:ext>
            </a:extLst>
          </p:cNvPr>
          <p:cNvSpPr txBox="1"/>
          <p:nvPr/>
        </p:nvSpPr>
        <p:spPr>
          <a:xfrm>
            <a:off x="5827779" y="22604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平均はばらつく。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5B65E0E-677A-9FDE-C70B-77E75CB4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014" y="1993157"/>
            <a:ext cx="495117" cy="922100"/>
          </a:xfrm>
          <a:prstGeom prst="rect">
            <a:avLst/>
          </a:prstGeom>
        </p:spPr>
      </p:pic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17F02003-555C-79E6-2F30-C5C5EF8A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44822"/>
            <a:ext cx="4460185" cy="1219828"/>
          </a:xfrm>
        </p:spPr>
        <p:txBody>
          <a:bodyPr>
            <a:normAutofit fontScale="92500"/>
          </a:bodyPr>
          <a:lstStyle/>
          <a:p>
            <a:r>
              <a:rPr kumimoji="1" lang="ja-JP" altLang="en-US" sz="2400" dirty="0"/>
              <a:t>母集団の平均は、</a:t>
            </a:r>
            <a:r>
              <a:rPr kumimoji="1" lang="ja-JP" altLang="en-US" sz="2400" b="1" dirty="0"/>
              <a:t>母平均</a:t>
            </a:r>
            <a:r>
              <a:rPr kumimoji="1" lang="ja-JP" altLang="en-US" sz="2400" dirty="0"/>
              <a:t>という</a:t>
            </a:r>
            <a:endParaRPr kumimoji="1" lang="en-US" altLang="ja-JP" sz="2400" dirty="0"/>
          </a:p>
          <a:p>
            <a:r>
              <a:rPr kumimoji="1" lang="ja-JP" altLang="en-US" sz="2400" dirty="0"/>
              <a:t>母集団の分散は、</a:t>
            </a:r>
            <a:r>
              <a:rPr kumimoji="1" lang="ja-JP" altLang="en-US" sz="2400" b="1" dirty="0"/>
              <a:t>母分散</a:t>
            </a:r>
            <a:r>
              <a:rPr kumimoji="1" lang="ja-JP" altLang="en-US" sz="2400" dirty="0"/>
              <a:t>という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A9F031A4-FA9D-1137-566B-AC9A9387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7" y="3429000"/>
            <a:ext cx="2297197" cy="16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sz="2400" dirty="0"/>
              <a:t>平均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母集団と標本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標本の平均値</a:t>
            </a:r>
            <a:endParaRPr lang="en-US" altLang="ja-JP" sz="2400" dirty="0"/>
          </a:p>
          <a:p>
            <a:pPr marL="514350" indent="-514350">
              <a:buAutoNum type="arabicPeriod"/>
            </a:pPr>
            <a:r>
              <a:rPr kumimoji="1" lang="ja-JP" altLang="en-US" sz="2400" dirty="0"/>
              <a:t>標本の分散値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演習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D23AD-2DBD-9729-4CFE-63223831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4EA4ED-18AC-05AF-2D1D-913FACF6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BB22E0D2-B395-9C27-FEF9-39C3279FC767}"/>
              </a:ext>
            </a:extLst>
          </p:cNvPr>
          <p:cNvSpPr/>
          <p:nvPr/>
        </p:nvSpPr>
        <p:spPr>
          <a:xfrm>
            <a:off x="366049" y="1388296"/>
            <a:ext cx="1933148" cy="129447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DB205F-B8EA-6AB8-FB4F-0D6236E1CA46}"/>
              </a:ext>
            </a:extLst>
          </p:cNvPr>
          <p:cNvSpPr txBox="1"/>
          <p:nvPr/>
        </p:nvSpPr>
        <p:spPr>
          <a:xfrm>
            <a:off x="774792" y="755922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右矢印 13">
            <a:extLst>
              <a:ext uri="{FF2B5EF4-FFF2-40B4-BE49-F238E27FC236}">
                <a16:creationId xmlns:a16="http://schemas.microsoft.com/office/drawing/2014/main" id="{927D2CB3-A28E-A70E-D529-F037E9086904}"/>
              </a:ext>
            </a:extLst>
          </p:cNvPr>
          <p:cNvSpPr/>
          <p:nvPr/>
        </p:nvSpPr>
        <p:spPr>
          <a:xfrm>
            <a:off x="2884549" y="239839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C334F6-7D27-7325-5D34-219301DF812C}"/>
              </a:ext>
            </a:extLst>
          </p:cNvPr>
          <p:cNvSpPr txBox="1"/>
          <p:nvPr/>
        </p:nvSpPr>
        <p:spPr>
          <a:xfrm>
            <a:off x="3500675" y="128022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標本数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7C0DB3-87EE-F283-EC1D-F822C1A72C5B}"/>
              </a:ext>
            </a:extLst>
          </p:cNvPr>
          <p:cNvSpPr/>
          <p:nvPr/>
        </p:nvSpPr>
        <p:spPr>
          <a:xfrm>
            <a:off x="3734959" y="1937558"/>
            <a:ext cx="374609" cy="15677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3481027-2178-DB0F-8D80-9F8788367234}"/>
              </a:ext>
            </a:extLst>
          </p:cNvPr>
          <p:cNvSpPr/>
          <p:nvPr/>
        </p:nvSpPr>
        <p:spPr>
          <a:xfrm>
            <a:off x="4379200" y="2632443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754ACB-5119-75DA-20AD-D65C80E0B565}"/>
              </a:ext>
            </a:extLst>
          </p:cNvPr>
          <p:cNvSpPr/>
          <p:nvPr/>
        </p:nvSpPr>
        <p:spPr>
          <a:xfrm>
            <a:off x="4622810" y="2625067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1D5AA77-5587-56F6-5D7C-A1E14E2BC64C}"/>
              </a:ext>
            </a:extLst>
          </p:cNvPr>
          <p:cNvSpPr/>
          <p:nvPr/>
        </p:nvSpPr>
        <p:spPr>
          <a:xfrm>
            <a:off x="4866420" y="2617691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3">
            <a:extLst>
              <a:ext uri="{FF2B5EF4-FFF2-40B4-BE49-F238E27FC236}">
                <a16:creationId xmlns:a16="http://schemas.microsoft.com/office/drawing/2014/main" id="{F6E7D114-ACCF-7850-A47D-0DC1E4F0DF67}"/>
              </a:ext>
            </a:extLst>
          </p:cNvPr>
          <p:cNvSpPr/>
          <p:nvPr/>
        </p:nvSpPr>
        <p:spPr>
          <a:xfrm>
            <a:off x="5377446" y="234806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7CED32-D272-3D1E-7A53-13DF677210E3}"/>
              </a:ext>
            </a:extLst>
          </p:cNvPr>
          <p:cNvSpPr txBox="1"/>
          <p:nvPr/>
        </p:nvSpPr>
        <p:spPr>
          <a:xfrm>
            <a:off x="6359043" y="2384855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4497F65-C138-BBA0-6D76-EEEC9A71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19" y="5478139"/>
            <a:ext cx="495117" cy="9221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E95C7D-C93A-FB11-EAFC-C62C32A664A4}"/>
              </a:ext>
            </a:extLst>
          </p:cNvPr>
          <p:cNvSpPr txBox="1"/>
          <p:nvPr/>
        </p:nvSpPr>
        <p:spPr>
          <a:xfrm>
            <a:off x="3914900" y="6441629"/>
            <a:ext cx="769200" cy="65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1944B1E7-DD4C-21A7-E94B-264A8E7644C6}"/>
              </a:ext>
            </a:extLst>
          </p:cNvPr>
          <p:cNvSpPr txBox="1">
            <a:spLocks/>
          </p:cNvSpPr>
          <p:nvPr/>
        </p:nvSpPr>
        <p:spPr>
          <a:xfrm>
            <a:off x="5279819" y="5681970"/>
            <a:ext cx="3406982" cy="2204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この正規分布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＜分散＞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＜母分散＞／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n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ACB07C-AEBE-B984-BD10-0BF58A921026}"/>
              </a:ext>
            </a:extLst>
          </p:cNvPr>
          <p:cNvSpPr txBox="1"/>
          <p:nvPr/>
        </p:nvSpPr>
        <p:spPr>
          <a:xfrm>
            <a:off x="777089" y="4912197"/>
            <a:ext cx="769200" cy="4011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正規分布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AB4FD63-D96B-F9F8-D01E-62EB72B8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74" y="3106732"/>
            <a:ext cx="2297197" cy="1615552"/>
          </a:xfrm>
          <a:prstGeom prst="rect">
            <a:avLst/>
          </a:prstGeom>
        </p:spPr>
      </p:pic>
      <p:sp>
        <p:nvSpPr>
          <p:cNvPr id="25" name="楕円 24">
            <a:extLst>
              <a:ext uri="{FF2B5EF4-FFF2-40B4-BE49-F238E27FC236}">
                <a16:creationId xmlns:a16="http://schemas.microsoft.com/office/drawing/2014/main" id="{85CC9682-69BB-4DC5-94FC-95D391DA0C54}"/>
              </a:ext>
            </a:extLst>
          </p:cNvPr>
          <p:cNvSpPr/>
          <p:nvPr/>
        </p:nvSpPr>
        <p:spPr>
          <a:xfrm>
            <a:off x="3806230" y="37851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76A84FF-6376-55C6-9136-5885938DA1A5}"/>
              </a:ext>
            </a:extLst>
          </p:cNvPr>
          <p:cNvSpPr/>
          <p:nvPr/>
        </p:nvSpPr>
        <p:spPr>
          <a:xfrm>
            <a:off x="4049840" y="3777780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B3F504D3-6E7C-841E-3D43-CD9D01A6F78E}"/>
              </a:ext>
            </a:extLst>
          </p:cNvPr>
          <p:cNvSpPr/>
          <p:nvPr/>
        </p:nvSpPr>
        <p:spPr>
          <a:xfrm>
            <a:off x="4293450" y="3770404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F538AC-E2E8-BC92-0EC7-F518E79ECE6F}"/>
              </a:ext>
            </a:extLst>
          </p:cNvPr>
          <p:cNvSpPr txBox="1"/>
          <p:nvPr/>
        </p:nvSpPr>
        <p:spPr>
          <a:xfrm>
            <a:off x="5918466" y="3062933"/>
            <a:ext cx="769200" cy="6547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この平均から、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母平均を推定したい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6C02FA1F-F63C-1895-28FB-FE9FC265D53C}"/>
              </a:ext>
            </a:extLst>
          </p:cNvPr>
          <p:cNvSpPr txBox="1">
            <a:spLocks/>
          </p:cNvSpPr>
          <p:nvPr/>
        </p:nvSpPr>
        <p:spPr>
          <a:xfrm>
            <a:off x="5918466" y="4041199"/>
            <a:ext cx="3406982" cy="123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母分散が小さいほど精度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がよい。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が大きいほど精度がよい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4. </a:t>
            </a:r>
            <a:r>
              <a:rPr lang="ja-JP" altLang="en-US" dirty="0"/>
              <a:t>標本の分散値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277A7B9-3E7B-4B4C-9390-95356C192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74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今から行うことのイメージ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9" name="雲 18"/>
          <p:cNvSpPr/>
          <p:nvPr/>
        </p:nvSpPr>
        <p:spPr>
          <a:xfrm>
            <a:off x="290762" y="1644475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97133" y="1283181"/>
            <a:ext cx="260840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たくさんの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 rot="5400000">
            <a:off x="5638193" y="2147931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67509" y="4711870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の推定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21">
            <a:extLst>
              <a:ext uri="{FF2B5EF4-FFF2-40B4-BE49-F238E27FC236}">
                <a16:creationId xmlns:a16="http://schemas.microsoft.com/office/drawing/2014/main" id="{1380E6AF-EA7C-490A-A0B4-24C57DB26B27}"/>
              </a:ext>
            </a:extLst>
          </p:cNvPr>
          <p:cNvSpPr/>
          <p:nvPr/>
        </p:nvSpPr>
        <p:spPr>
          <a:xfrm rot="5400000">
            <a:off x="5638192" y="393065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BAD3FE-6016-4D5F-8274-436CFDA980EC}"/>
              </a:ext>
            </a:extLst>
          </p:cNvPr>
          <p:cNvSpPr txBox="1"/>
          <p:nvPr/>
        </p:nvSpPr>
        <p:spPr>
          <a:xfrm>
            <a:off x="4697132" y="3080281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の算出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C1B44-EDEE-A91E-C040-60EF3630AC1B}"/>
              </a:ext>
            </a:extLst>
          </p:cNvPr>
          <p:cNvSpPr txBox="1"/>
          <p:nvPr/>
        </p:nvSpPr>
        <p:spPr>
          <a:xfrm>
            <a:off x="1282456" y="104863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D978B4-7C7D-017D-E6EF-6EB1F2ABE826}"/>
              </a:ext>
            </a:extLst>
          </p:cNvPr>
          <p:cNvSpPr txBox="1"/>
          <p:nvPr/>
        </p:nvSpPr>
        <p:spPr>
          <a:xfrm>
            <a:off x="1828097" y="5464789"/>
            <a:ext cx="6862436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推定の精度を分析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ために、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分布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であると仮定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t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分布は正規分布と少し異なる形）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B844A1-19C5-2477-D7E2-0DBA8E01111C}"/>
              </a:ext>
            </a:extLst>
          </p:cNvPr>
          <p:cNvSpPr txBox="1"/>
          <p:nvPr/>
        </p:nvSpPr>
        <p:spPr>
          <a:xfrm>
            <a:off x="781287" y="3605836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知りたい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897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DC1B3C-DD3C-6797-C6BB-849F4B7C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7CA0C-901C-7900-32A8-42DC6E30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分散</a:t>
            </a:r>
            <a:r>
              <a:rPr lang="ja-JP" altLang="en-US" dirty="0"/>
              <a:t>は，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散らばり度合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を表す</a:t>
            </a:r>
            <a:endParaRPr lang="en-US" altLang="ja-JP" dirty="0"/>
          </a:p>
          <a:p>
            <a:r>
              <a:rPr kumimoji="1" lang="ja-JP" altLang="en-US" dirty="0"/>
              <a:t>母分散（母集団の分散）は、標本からは</a:t>
            </a:r>
            <a:r>
              <a:rPr kumimoji="1" lang="ja-JP" altLang="en-US" dirty="0">
                <a:solidFill>
                  <a:srgbClr val="C00000"/>
                </a:solidFill>
              </a:rPr>
              <a:t>推定できない</a:t>
            </a:r>
            <a:r>
              <a:rPr kumimoji="1" lang="ja-JP" altLang="en-US" dirty="0"/>
              <a:t>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母分散の代わりに、不偏分散を用いる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89FD46-8A50-7952-127C-7D094120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6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56603"/>
          </a:xfrm>
        </p:spPr>
        <p:txBody>
          <a:bodyPr>
            <a:noAutofit/>
          </a:bodyPr>
          <a:lstStyle/>
          <a:p>
            <a:r>
              <a:rPr lang="ja-JP" altLang="en-US" dirty="0"/>
              <a:t>標本の分散値を算出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80612" y="97680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標本（標本数は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，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n = 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6680" y="5603019"/>
            <a:ext cx="1101210" cy="5563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13">
            <a:extLst>
              <a:ext uri="{FF2B5EF4-FFF2-40B4-BE49-F238E27FC236}">
                <a16:creationId xmlns:a16="http://schemas.microsoft.com/office/drawing/2014/main" id="{2DC84440-9127-8E2D-EB0D-B3CB5FDAB942}"/>
              </a:ext>
            </a:extLst>
          </p:cNvPr>
          <p:cNvSpPr/>
          <p:nvPr/>
        </p:nvSpPr>
        <p:spPr>
          <a:xfrm rot="5400000">
            <a:off x="6569880" y="3878540"/>
            <a:ext cx="292595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2542D2-F539-96D2-837E-570F778ECA17}"/>
              </a:ext>
            </a:extLst>
          </p:cNvPr>
          <p:cNvSpPr txBox="1"/>
          <p:nvPr/>
        </p:nvSpPr>
        <p:spPr>
          <a:xfrm>
            <a:off x="4572000" y="4391252"/>
            <a:ext cx="163735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314.2	170.3	591.8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D47F67-25A1-23FE-82B3-186F4AF0C969}"/>
              </a:ext>
            </a:extLst>
          </p:cNvPr>
          <p:cNvSpPr/>
          <p:nvPr/>
        </p:nvSpPr>
        <p:spPr>
          <a:xfrm>
            <a:off x="4980612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9D9936-CD83-20F2-EC97-5DF4BFDBFE44}"/>
              </a:ext>
            </a:extLst>
          </p:cNvPr>
          <p:cNvSpPr txBox="1"/>
          <p:nvPr/>
        </p:nvSpPr>
        <p:spPr>
          <a:xfrm>
            <a:off x="5134924" y="1830958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431CADE-E59E-C52F-4EA7-76366F3B29DA}"/>
              </a:ext>
            </a:extLst>
          </p:cNvPr>
          <p:cNvSpPr/>
          <p:nvPr/>
        </p:nvSpPr>
        <p:spPr>
          <a:xfrm>
            <a:off x="7253728" y="1742923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0331C-C4FC-8E7F-1247-A9858B4AEDC1}"/>
              </a:ext>
            </a:extLst>
          </p:cNvPr>
          <p:cNvSpPr txBox="1"/>
          <p:nvPr/>
        </p:nvSpPr>
        <p:spPr>
          <a:xfrm>
            <a:off x="7393041" y="1834413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6508B0A-08C9-6737-91F5-5666D88C228A}"/>
              </a:ext>
            </a:extLst>
          </p:cNvPr>
          <p:cNvSpPr/>
          <p:nvPr/>
        </p:nvSpPr>
        <p:spPr>
          <a:xfrm>
            <a:off x="6094048" y="175993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67CCB3-1529-B92F-E4E5-A423604DA358}"/>
              </a:ext>
            </a:extLst>
          </p:cNvPr>
          <p:cNvSpPr txBox="1"/>
          <p:nvPr/>
        </p:nvSpPr>
        <p:spPr>
          <a:xfrm>
            <a:off x="6237224" y="1853274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DC57B175-6D70-1224-7801-7A3CE81A0773}"/>
              </a:ext>
            </a:extLst>
          </p:cNvPr>
          <p:cNvSpPr/>
          <p:nvPr/>
        </p:nvSpPr>
        <p:spPr>
          <a:xfrm>
            <a:off x="8382391" y="2772508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D1BE660-EE5F-F73E-AA86-D42827250103}"/>
              </a:ext>
            </a:extLst>
          </p:cNvPr>
          <p:cNvSpPr/>
          <p:nvPr/>
        </p:nvSpPr>
        <p:spPr>
          <a:xfrm>
            <a:off x="8626001" y="2765132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0D1D8F8-80C1-5B12-0E07-E5287B40E658}"/>
              </a:ext>
            </a:extLst>
          </p:cNvPr>
          <p:cNvSpPr/>
          <p:nvPr/>
        </p:nvSpPr>
        <p:spPr>
          <a:xfrm>
            <a:off x="8869611" y="2757756"/>
            <a:ext cx="157301" cy="146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13">
            <a:extLst>
              <a:ext uri="{FF2B5EF4-FFF2-40B4-BE49-F238E27FC236}">
                <a16:creationId xmlns:a16="http://schemas.microsoft.com/office/drawing/2014/main" id="{2CC9D0D5-6930-A2EB-43FA-44E8D9280DC5}"/>
              </a:ext>
            </a:extLst>
          </p:cNvPr>
          <p:cNvSpPr/>
          <p:nvPr/>
        </p:nvSpPr>
        <p:spPr>
          <a:xfrm rot="5400000">
            <a:off x="6558452" y="4804884"/>
            <a:ext cx="292597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C6A7DD6-61E3-B5ED-669E-0716B57CA49D}"/>
              </a:ext>
            </a:extLst>
          </p:cNvPr>
          <p:cNvSpPr txBox="1"/>
          <p:nvPr/>
        </p:nvSpPr>
        <p:spPr>
          <a:xfrm>
            <a:off x="3022155" y="5314582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求まった値はばらつく。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・その分布の平均は、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元の母集団の不偏分散に等しい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n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が大きいほど精度がよい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5946443-54CD-60EC-B43D-0F4A4742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735" y="5815943"/>
            <a:ext cx="495117" cy="9221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B06BFB-DDCF-EA9E-BCCC-625BBEF6097E}"/>
              </a:ext>
            </a:extLst>
          </p:cNvPr>
          <p:cNvSpPr txBox="1"/>
          <p:nvPr/>
        </p:nvSpPr>
        <p:spPr>
          <a:xfrm>
            <a:off x="1334542" y="4185272"/>
            <a:ext cx="116544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</a:t>
            </a:r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分布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931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5.</a:t>
            </a:r>
            <a:r>
              <a:rPr lang="ja-JP" altLang="en-US" dirty="0"/>
              <a:t> 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81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 </a:t>
            </a:r>
            <a:r>
              <a:rPr lang="ja-JP" altLang="en-US" dirty="0"/>
              <a:t>のベクトル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685365"/>
            <a:ext cx="8461208" cy="4494054"/>
          </a:xfrm>
        </p:spPr>
        <p:txBody>
          <a:bodyPr>
            <a:noAutofit/>
          </a:bodyPr>
          <a:lstStyle/>
          <a:p>
            <a:r>
              <a:rPr lang="ja-JP" altLang="en-US" dirty="0"/>
              <a:t>コンストラクタ（ベクトルデータの組み立て）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c </a:t>
            </a:r>
            <a:r>
              <a:rPr lang="ja-JP" altLang="en-US" dirty="0"/>
              <a:t>や </a:t>
            </a:r>
            <a:r>
              <a:rPr lang="en-US" altLang="ja-JP" dirty="0"/>
              <a:t>numeric </a:t>
            </a:r>
            <a:r>
              <a:rPr lang="ja-JP" altLang="en-US" dirty="0"/>
              <a:t>など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添え字によるアクセス </a:t>
            </a:r>
            <a:r>
              <a:rPr lang="en-US" altLang="ja-JP" dirty="0"/>
              <a:t>[]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2" y="2796503"/>
            <a:ext cx="3491151" cy="1006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23" y="4681897"/>
            <a:ext cx="2107565" cy="203957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246" y="2740662"/>
            <a:ext cx="4086807" cy="1005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418757" y="644893"/>
            <a:ext cx="541686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ベクトル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とは，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データの並び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のこと．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各要素に番号（添え字）がある．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428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 </a:t>
            </a:r>
            <a:r>
              <a:rPr lang="ja-JP" altLang="en-US" dirty="0" err="1"/>
              <a:t>での</a:t>
            </a:r>
            <a:r>
              <a:rPr lang="ja-JP" altLang="en-US" dirty="0"/>
              <a:t>平均と不偏分散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平均 </a:t>
            </a:r>
            <a:r>
              <a:rPr lang="en-US" altLang="ja-JP" dirty="0"/>
              <a:t>		mean</a:t>
            </a:r>
          </a:p>
          <a:p>
            <a:r>
              <a:rPr lang="ja-JP" altLang="en-US" dirty="0"/>
              <a:t>不偏分散 </a:t>
            </a:r>
            <a:r>
              <a:rPr lang="en-US" altLang="ja-JP" dirty="0"/>
              <a:t>		var		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※ </a:t>
            </a:r>
            <a:r>
              <a:rPr lang="ja-JP" altLang="en-US" dirty="0"/>
              <a:t>不偏分散は，標本値のばらつきを表す値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5857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R </a:t>
            </a:r>
            <a:r>
              <a:rPr lang="ja-JP" altLang="en-US" dirty="0" err="1"/>
              <a:t>での</a:t>
            </a:r>
            <a:r>
              <a:rPr lang="ja-JP" altLang="en-US" dirty="0"/>
              <a:t>平均と不偏分散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764686"/>
            <a:ext cx="8461208" cy="399668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c1 &lt;- c(128, 104, 124, 85, 120)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c2 &lt;- c(118, 110, 96, 85, 109)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c3 &lt;- c(80, 80, 126, 122, 79)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c4 &lt;- c(127, 72, 111, 82, 81)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mean(c1)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mean(c2)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mean(c3)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mean(c4)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var(c1)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var(c2)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var(c3)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var(c4)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898" y="572998"/>
            <a:ext cx="2993930" cy="30619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右矢印 6"/>
          <p:cNvSpPr/>
          <p:nvPr/>
        </p:nvSpPr>
        <p:spPr>
          <a:xfrm>
            <a:off x="4091213" y="1373663"/>
            <a:ext cx="537436" cy="474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40697" y="802014"/>
            <a:ext cx="3269303" cy="1610985"/>
            <a:chOff x="5642669" y="923493"/>
            <a:chExt cx="6382609" cy="2963665"/>
          </a:xfrm>
        </p:grpSpPr>
        <p:sp>
          <p:nvSpPr>
            <p:cNvPr id="16" name="正方形/長方形 15"/>
            <p:cNvSpPr/>
            <p:nvPr/>
          </p:nvSpPr>
          <p:spPr>
            <a:xfrm>
              <a:off x="5714384" y="923493"/>
              <a:ext cx="1278832" cy="27893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391738" y="939133"/>
              <a:ext cx="1278832" cy="27893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9069092" y="954773"/>
              <a:ext cx="1278832" cy="27893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746446" y="970413"/>
              <a:ext cx="1278832" cy="27893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42669" y="1040873"/>
              <a:ext cx="1100107" cy="2741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128</a:t>
              </a:r>
              <a:b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</a:br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104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124</a:t>
              </a:r>
            </a:p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85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120</a:t>
              </a:r>
              <a:endParaRPr kumimoji="1" lang="ja-JP" altLang="en-US" sz="15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45569" y="1061119"/>
              <a:ext cx="1100107" cy="2741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118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110</a:t>
              </a:r>
            </a:p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96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85</a:t>
              </a:r>
            </a:p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109</a:t>
              </a:r>
              <a:endParaRPr kumimoji="1" lang="ja-JP" altLang="en-US" sz="15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982529" y="1079218"/>
              <a:ext cx="1100107" cy="2741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80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80</a:t>
              </a:r>
            </a:p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126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122</a:t>
              </a:r>
            </a:p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79</a:t>
              </a:r>
              <a:endParaRPr kumimoji="1" lang="ja-JP" altLang="en-US" sz="15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709941" y="1145914"/>
              <a:ext cx="1100107" cy="2741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127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72</a:t>
              </a:r>
            </a:p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111</a:t>
              </a:r>
            </a:p>
            <a:p>
              <a:pPr algn="r"/>
              <a:r>
                <a:rPr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82</a:t>
              </a:r>
            </a:p>
            <a:p>
              <a:pPr algn="r"/>
              <a:r>
                <a:rPr kumimoji="1" lang="en-US" altLang="ja-JP" sz="1500" dirty="0">
                  <a:solidFill>
                    <a:srgbClr val="006600"/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81</a:t>
              </a:r>
              <a:endParaRPr kumimoji="1" lang="ja-JP" altLang="en-US" sz="15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57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6" name="フローチャート: 磁気ディスク 5"/>
          <p:cNvSpPr/>
          <p:nvPr/>
        </p:nvSpPr>
        <p:spPr>
          <a:xfrm>
            <a:off x="477812" y="2663190"/>
            <a:ext cx="1671028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812" y="3215586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乱数による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合成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293" y="4228457"/>
            <a:ext cx="2042547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サイズ：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左矢印 8"/>
          <p:cNvSpPr/>
          <p:nvPr/>
        </p:nvSpPr>
        <p:spPr>
          <a:xfrm rot="10405349">
            <a:off x="2745354" y="2521497"/>
            <a:ext cx="2081263" cy="46790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左矢印 9"/>
          <p:cNvSpPr/>
          <p:nvPr/>
        </p:nvSpPr>
        <p:spPr>
          <a:xfrm rot="11359851">
            <a:off x="2725404" y="3478553"/>
            <a:ext cx="3279155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左矢印 10"/>
          <p:cNvSpPr/>
          <p:nvPr/>
        </p:nvSpPr>
        <p:spPr>
          <a:xfrm rot="11669407">
            <a:off x="2692159" y="3960188"/>
            <a:ext cx="1318528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9977" y="698230"/>
            <a:ext cx="2610010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個の中から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ランダムに標本を選ぶ」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137064" y="1533525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57218" y="1621560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29002" y="333504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68315" y="3426539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77940" y="3901150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86958" y="3994485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F0D6E4-A7CF-4A5E-8A70-5DA67465B556}"/>
              </a:ext>
            </a:extLst>
          </p:cNvPr>
          <p:cNvSpPr txBox="1"/>
          <p:nvPr/>
        </p:nvSpPr>
        <p:spPr>
          <a:xfrm>
            <a:off x="6329002" y="2080669"/>
            <a:ext cx="13902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F604E84-A5F8-4993-8BB7-2D9BC688B5B1}"/>
              </a:ext>
            </a:extLst>
          </p:cNvPr>
          <p:cNvSpPr txBox="1"/>
          <p:nvPr/>
        </p:nvSpPr>
        <p:spPr>
          <a:xfrm>
            <a:off x="7520940" y="4228457"/>
            <a:ext cx="13902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C1E18E-8EE4-4C22-904F-2EC8CA5ADECE}"/>
              </a:ext>
            </a:extLst>
          </p:cNvPr>
          <p:cNvSpPr txBox="1"/>
          <p:nvPr/>
        </p:nvSpPr>
        <p:spPr>
          <a:xfrm>
            <a:off x="5213240" y="4863181"/>
            <a:ext cx="13902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</a:p>
        </p:txBody>
      </p:sp>
    </p:spTree>
    <p:extLst>
      <p:ext uri="{BB962C8B-B14F-4D97-AF65-F5344CB8AC3E}">
        <p14:creationId xmlns:p14="http://schemas.microsoft.com/office/powerpoint/2010/main" val="35784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</a:t>
            </a:r>
            <a:r>
              <a:rPr lang="ja-JP" altLang="en-US" dirty="0"/>
              <a:t> 平均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48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6" name="フローチャート: 磁気ディスク 5"/>
          <p:cNvSpPr/>
          <p:nvPr/>
        </p:nvSpPr>
        <p:spPr>
          <a:xfrm>
            <a:off x="477812" y="2663190"/>
            <a:ext cx="1671028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812" y="3215586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乱数による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合成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293" y="4228457"/>
            <a:ext cx="2042547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サイズ：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左矢印 8"/>
          <p:cNvSpPr/>
          <p:nvPr/>
        </p:nvSpPr>
        <p:spPr>
          <a:xfrm rot="10405349">
            <a:off x="2745354" y="2521497"/>
            <a:ext cx="2081263" cy="46790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左矢印 9"/>
          <p:cNvSpPr/>
          <p:nvPr/>
        </p:nvSpPr>
        <p:spPr>
          <a:xfrm rot="11359851">
            <a:off x="2725404" y="3478553"/>
            <a:ext cx="3279155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左矢印 10"/>
          <p:cNvSpPr/>
          <p:nvPr/>
        </p:nvSpPr>
        <p:spPr>
          <a:xfrm rot="11669407">
            <a:off x="2692159" y="3960188"/>
            <a:ext cx="1318528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9977" y="698230"/>
            <a:ext cx="2610010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個の中から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ランダムに標本を選ぶ」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137064" y="1533525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57218" y="1621560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29002" y="3335049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68315" y="3426539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77940" y="3901150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86958" y="3994485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F0D6E4-A7CF-4A5E-8A70-5DA67465B556}"/>
              </a:ext>
            </a:extLst>
          </p:cNvPr>
          <p:cNvSpPr txBox="1"/>
          <p:nvPr/>
        </p:nvSpPr>
        <p:spPr>
          <a:xfrm>
            <a:off x="6329002" y="2080669"/>
            <a:ext cx="13902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F604E84-A5F8-4993-8BB7-2D9BC688B5B1}"/>
              </a:ext>
            </a:extLst>
          </p:cNvPr>
          <p:cNvSpPr txBox="1"/>
          <p:nvPr/>
        </p:nvSpPr>
        <p:spPr>
          <a:xfrm>
            <a:off x="7520940" y="4228457"/>
            <a:ext cx="13902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C1E18E-8EE4-4C22-904F-2EC8CA5ADECE}"/>
              </a:ext>
            </a:extLst>
          </p:cNvPr>
          <p:cNvSpPr txBox="1"/>
          <p:nvPr/>
        </p:nvSpPr>
        <p:spPr>
          <a:xfrm>
            <a:off x="5213240" y="4863181"/>
            <a:ext cx="139023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</a:p>
        </p:txBody>
      </p:sp>
      <p:sp>
        <p:nvSpPr>
          <p:cNvPr id="22" name="角丸四角形吹き出し 2">
            <a:extLst>
              <a:ext uri="{FF2B5EF4-FFF2-40B4-BE49-F238E27FC236}">
                <a16:creationId xmlns:a16="http://schemas.microsoft.com/office/drawing/2014/main" id="{0956CF47-4A4E-478F-A2DC-7852609BABF9}"/>
              </a:ext>
            </a:extLst>
          </p:cNvPr>
          <p:cNvSpPr/>
          <p:nvPr/>
        </p:nvSpPr>
        <p:spPr>
          <a:xfrm>
            <a:off x="2432116" y="2111551"/>
            <a:ext cx="6234071" cy="2506980"/>
          </a:xfrm>
          <a:prstGeom prst="wedgeRoundRectCallout">
            <a:avLst>
              <a:gd name="adj1" fmla="val -37802"/>
              <a:gd name="adj2" fmla="val -747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7C31B-827B-44B2-8409-CD12F07C5803}"/>
              </a:ext>
            </a:extLst>
          </p:cNvPr>
          <p:cNvSpPr txBox="1"/>
          <p:nvPr/>
        </p:nvSpPr>
        <p:spPr>
          <a:xfrm>
            <a:off x="2613211" y="2336348"/>
            <a:ext cx="4387740" cy="18466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R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では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ベクトルデータ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個の中から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ランダムに</a:t>
            </a:r>
            <a:r>
              <a:rPr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個選びたいときは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[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floor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 </a:t>
            </a: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runif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 1,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1000000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+1) )]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743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7958555" cy="949629"/>
          </a:xfrm>
        </p:spPr>
        <p:txBody>
          <a:bodyPr>
            <a:noAutofit/>
          </a:bodyPr>
          <a:lstStyle/>
          <a:p>
            <a:r>
              <a:rPr lang="ja-JP" altLang="en-US" dirty="0"/>
              <a:t>合成データからランダムに</a:t>
            </a:r>
            <a:r>
              <a:rPr lang="en-US" altLang="ja-JP" dirty="0"/>
              <a:t>5</a:t>
            </a:r>
            <a:r>
              <a:rPr lang="ja-JP" altLang="en-US" dirty="0"/>
              <a:t>個選び標本を作る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901" y="4142466"/>
            <a:ext cx="8461208" cy="175007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x &lt;- round( </a:t>
            </a:r>
            <a:r>
              <a:rPr lang="en-US" altLang="ja-JP" sz="2000" dirty="0" err="1"/>
              <a:t>rnorm</a:t>
            </a:r>
            <a:r>
              <a:rPr lang="en-US" altLang="ja-JP" sz="2000" dirty="0"/>
              <a:t>(1000000, mean=100, </a:t>
            </a:r>
            <a:r>
              <a:rPr lang="en-US" altLang="ja-JP" sz="2000" dirty="0" err="1"/>
              <a:t>sd</a:t>
            </a:r>
            <a:r>
              <a:rPr lang="en-US" altLang="ja-JP" sz="2000" dirty="0"/>
              <a:t>=20)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x[floor( </a:t>
            </a:r>
            <a:r>
              <a:rPr lang="en-US" altLang="ja-JP" sz="2000" dirty="0" err="1"/>
              <a:t>runif</a:t>
            </a:r>
            <a:r>
              <a:rPr lang="en-US" altLang="ja-JP" sz="2000" dirty="0"/>
              <a:t>(5, 1, 1000000+1) )]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x[floor( </a:t>
            </a:r>
            <a:r>
              <a:rPr lang="en-US" altLang="ja-JP" sz="2000" dirty="0" err="1"/>
              <a:t>runif</a:t>
            </a:r>
            <a:r>
              <a:rPr lang="en-US" altLang="ja-JP" sz="2000" dirty="0"/>
              <a:t>(5, 1, 1000000+1) )]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x[floor( </a:t>
            </a:r>
            <a:r>
              <a:rPr lang="en-US" altLang="ja-JP" sz="2000" dirty="0" err="1"/>
              <a:t>runif</a:t>
            </a:r>
            <a:r>
              <a:rPr lang="en-US" altLang="ja-JP" sz="2000" dirty="0"/>
              <a:t>(5, 1, 1000000+1) )]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25" name="フローチャート: 磁気ディスク 24"/>
          <p:cNvSpPr/>
          <p:nvPr/>
        </p:nvSpPr>
        <p:spPr>
          <a:xfrm>
            <a:off x="638711" y="1533525"/>
            <a:ext cx="1788770" cy="100012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8711" y="199283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合成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2389" y="2560007"/>
            <a:ext cx="2042547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タイプ：数値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サイズ：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endParaRPr kumimoji="1" lang="ja-JP" altLang="en-US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左矢印 27"/>
          <p:cNvSpPr/>
          <p:nvPr/>
        </p:nvSpPr>
        <p:spPr>
          <a:xfrm rot="10800000">
            <a:off x="2530911" y="1865396"/>
            <a:ext cx="776169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0509" y="1860463"/>
            <a:ext cx="110799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サイズ</a:t>
            </a:r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の標本</a:t>
            </a:r>
          </a:p>
        </p:txBody>
      </p:sp>
      <p:sp>
        <p:nvSpPr>
          <p:cNvPr id="30" name="角丸四角形吹き出し 29"/>
          <p:cNvSpPr/>
          <p:nvPr/>
        </p:nvSpPr>
        <p:spPr>
          <a:xfrm>
            <a:off x="4572000" y="4983471"/>
            <a:ext cx="4453450" cy="640080"/>
          </a:xfrm>
          <a:prstGeom prst="wedgeRoundRectCallout">
            <a:avLst>
              <a:gd name="adj1" fmla="val -40387"/>
              <a:gd name="adj2" fmla="val -1350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4316" y="5118845"/>
            <a:ext cx="410881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乱数による合成データの生成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87" y="1615678"/>
            <a:ext cx="4047535" cy="1498613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020305" y="3187709"/>
            <a:ext cx="410881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毎回違う結果が出る</a:t>
            </a:r>
          </a:p>
        </p:txBody>
      </p:sp>
    </p:spTree>
    <p:extLst>
      <p:ext uri="{BB962C8B-B14F-4D97-AF65-F5344CB8AC3E}">
        <p14:creationId xmlns:p14="http://schemas.microsoft.com/office/powerpoint/2010/main" val="595816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吹き出し 16"/>
          <p:cNvSpPr/>
          <p:nvPr/>
        </p:nvSpPr>
        <p:spPr>
          <a:xfrm>
            <a:off x="4454901" y="4877754"/>
            <a:ext cx="3224366" cy="639373"/>
          </a:xfrm>
          <a:prstGeom prst="wedgeRoundRectCallout">
            <a:avLst>
              <a:gd name="adj1" fmla="val -41000"/>
              <a:gd name="adj2" fmla="val -834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標本を</a:t>
            </a:r>
            <a:r>
              <a:rPr lang="en-US" altLang="ja-JP" dirty="0"/>
              <a:t>20</a:t>
            </a:r>
            <a:r>
              <a:rPr lang="ja-JP" altLang="en-US" dirty="0"/>
              <a:t>個作り，各標本の平均や不偏分散を求める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21965"/>
            <a:ext cx="8461208" cy="3497368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x &lt;- round( </a:t>
            </a:r>
            <a:r>
              <a:rPr lang="en-US" altLang="ja-JP" sz="2000" dirty="0" err="1"/>
              <a:t>rnorm</a:t>
            </a:r>
            <a:r>
              <a:rPr lang="en-US" altLang="ja-JP" sz="2000" dirty="0"/>
              <a:t>(1000000, mean=100, </a:t>
            </a:r>
            <a:r>
              <a:rPr lang="en-US" altLang="ja-JP" sz="2000" dirty="0" err="1"/>
              <a:t>sd</a:t>
            </a:r>
            <a:r>
              <a:rPr lang="en-US" altLang="ja-JP" sz="2000" dirty="0"/>
              <a:t>=20)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m &lt;- numeric(20)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v &lt;- numeric(20)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for 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1:20)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s &lt;- x[floor( </a:t>
            </a:r>
            <a:r>
              <a:rPr lang="en-US" altLang="ja-JP" sz="2000" dirty="0" err="1"/>
              <a:t>runif</a:t>
            </a:r>
            <a:r>
              <a:rPr lang="en-US" altLang="ja-JP" sz="2000" dirty="0"/>
              <a:t>(5, 1, 1000000+1) )]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m[</a:t>
            </a:r>
            <a:r>
              <a:rPr lang="en-US" altLang="ja-JP" sz="2000" dirty="0" err="1"/>
              <a:t>i</a:t>
            </a:r>
            <a:r>
              <a:rPr lang="en-US" altLang="ja-JP" sz="2000" dirty="0"/>
              <a:t>] &lt;- mean(s)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v[</a:t>
            </a:r>
            <a:r>
              <a:rPr lang="en-US" altLang="ja-JP" sz="2000" dirty="0" err="1"/>
              <a:t>i</a:t>
            </a:r>
            <a:r>
              <a:rPr lang="en-US" altLang="ja-JP" sz="2000" dirty="0"/>
              <a:t>] &lt;- </a:t>
            </a:r>
            <a:r>
              <a:rPr lang="en-US" altLang="ja-JP" sz="2000" dirty="0" err="1"/>
              <a:t>var</a:t>
            </a:r>
            <a:r>
              <a:rPr lang="en-US" altLang="ja-JP" sz="2000" dirty="0"/>
              <a:t>(s)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print(m)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print(v)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25" name="フローチャート: 磁気ディスク 24"/>
          <p:cNvSpPr/>
          <p:nvPr/>
        </p:nvSpPr>
        <p:spPr>
          <a:xfrm>
            <a:off x="331983" y="1095976"/>
            <a:ext cx="1463040" cy="843103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17617" y="1501606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合成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9952" y="1979779"/>
            <a:ext cx="2042547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タイプ：数値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サイズ：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endParaRPr kumimoji="1" lang="ja-JP" altLang="en-US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左矢印 27"/>
          <p:cNvSpPr/>
          <p:nvPr/>
        </p:nvSpPr>
        <p:spPr>
          <a:xfrm rot="10800000">
            <a:off x="1969382" y="1388592"/>
            <a:ext cx="453361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90454" y="1177946"/>
            <a:ext cx="1107996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サイズ</a:t>
            </a:r>
            <a:r>
              <a:rPr kumimoji="1" lang="ja-JP" altLang="en-US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en-US" altLang="ja-JP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の標本を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07460" y="2263575"/>
            <a:ext cx="410881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毎回違う結果が出る</a:t>
            </a:r>
          </a:p>
        </p:txBody>
      </p:sp>
      <p:sp>
        <p:nvSpPr>
          <p:cNvPr id="14" name="左矢印 13"/>
          <p:cNvSpPr/>
          <p:nvPr/>
        </p:nvSpPr>
        <p:spPr>
          <a:xfrm rot="10800000">
            <a:off x="3619995" y="1373262"/>
            <a:ext cx="453361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45869" y="1177946"/>
            <a:ext cx="1338828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各標本の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平均や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不偏分散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652" y="928097"/>
            <a:ext cx="2528888" cy="135016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656667" y="4923696"/>
            <a:ext cx="2366635" cy="5078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合成データからランダムに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個選び標本を作る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024757" y="4320328"/>
            <a:ext cx="3883715" cy="32799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120698" y="5277104"/>
            <a:ext cx="2118360" cy="493164"/>
          </a:xfrm>
          <a:prstGeom prst="wedgeRoundRectCallout">
            <a:avLst>
              <a:gd name="adj1" fmla="val -39128"/>
              <a:gd name="adj2" fmla="val -1061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288434" y="4733286"/>
            <a:ext cx="1097091" cy="288099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90402" y="5068295"/>
            <a:ext cx="862157" cy="288099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02715" y="5390470"/>
            <a:ext cx="180049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平均と不偏分散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57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2344525" y="809461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各標本の平均値を比べる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53545" y="2603767"/>
            <a:ext cx="203132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	103.6	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731550" y="3778599"/>
            <a:ext cx="341632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	103.6	97.4		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53545" y="4861099"/>
            <a:ext cx="349807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	103.6	97.4	94.6</a:t>
            </a:r>
          </a:p>
        </p:txBody>
      </p:sp>
      <p:sp>
        <p:nvSpPr>
          <p:cNvPr id="8" name="右中かっこ 7"/>
          <p:cNvSpPr/>
          <p:nvPr/>
        </p:nvSpPr>
        <p:spPr>
          <a:xfrm rot="5400000">
            <a:off x="3844143" y="2104679"/>
            <a:ext cx="227975" cy="21895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7316" y="3377643"/>
            <a:ext cx="179408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総平均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107.9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中かっこ 10"/>
          <p:cNvSpPr/>
          <p:nvPr/>
        </p:nvSpPr>
        <p:spPr>
          <a:xfrm rot="5400000">
            <a:off x="4049477" y="3052182"/>
            <a:ext cx="200773" cy="261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8720" y="4552475"/>
            <a:ext cx="2049993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総平均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104.4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中かっこ 12"/>
          <p:cNvSpPr/>
          <p:nvPr/>
        </p:nvSpPr>
        <p:spPr>
          <a:xfrm rot="5400000">
            <a:off x="4447729" y="3792155"/>
            <a:ext cx="161151" cy="332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3791" y="5654501"/>
            <a:ext cx="2925118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総平均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101.95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0424" y="2691491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標本２個の各平均値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8429" y="3891224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標本３個の各平均値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0424" y="4998625"/>
            <a:ext cx="226215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標本４個の各平均値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418138" y="801007"/>
            <a:ext cx="500583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47632" y="802765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50739" y="815530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51322" y="823742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127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72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111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82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81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05397" y="1396973"/>
            <a:ext cx="69762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標本の例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2918722" y="801007"/>
            <a:ext cx="484792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403514" y="801007"/>
            <a:ext cx="484791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888306" y="801007"/>
            <a:ext cx="484792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587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各標本の不偏分散値を比べる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8" name="右中かっこ 7"/>
          <p:cNvSpPr/>
          <p:nvPr/>
        </p:nvSpPr>
        <p:spPr>
          <a:xfrm rot="5400000">
            <a:off x="4269039" y="2210704"/>
            <a:ext cx="227975" cy="21895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2212" y="3483668"/>
            <a:ext cx="198163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その平均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242.25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中かっこ 10"/>
          <p:cNvSpPr/>
          <p:nvPr/>
        </p:nvSpPr>
        <p:spPr>
          <a:xfrm rot="5400000">
            <a:off x="4972705" y="2657299"/>
            <a:ext cx="199863" cy="35687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25612" y="4633930"/>
            <a:ext cx="344861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その平均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358.7667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中かっこ 12"/>
          <p:cNvSpPr/>
          <p:nvPr/>
        </p:nvSpPr>
        <p:spPr>
          <a:xfrm rot="5400000">
            <a:off x="5506106" y="3158675"/>
            <a:ext cx="199863" cy="46355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8688" y="5654501"/>
            <a:ext cx="292511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その平均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404.9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88267" y="2706190"/>
            <a:ext cx="203132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314.2	170.3	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288268" y="3825027"/>
            <a:ext cx="273023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314.2	170.3	591.8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339115" y="4879230"/>
            <a:ext cx="370486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314.2	170.3	591.8    543.3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4969" y="2860959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標本２個の各不偏分散値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4358" y="3917360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標本３個の各不偏分散値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3748" y="4973760"/>
            <a:ext cx="272382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標本４個の各不偏分散値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44525" y="809461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418138" y="801007"/>
            <a:ext cx="500583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47632" y="802765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50739" y="815530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80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126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122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79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51322" y="823742"/>
            <a:ext cx="574196" cy="16312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127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72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111</a:t>
            </a:r>
          </a:p>
          <a:p>
            <a:pPr algn="r"/>
            <a:r>
              <a:rPr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82</a:t>
            </a:r>
          </a:p>
          <a:p>
            <a:pPr algn="r"/>
            <a:r>
              <a:rPr kumimoji="1" lang="en-US" altLang="ja-JP" sz="20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81</a:t>
            </a:r>
            <a:endParaRPr kumimoji="1" lang="ja-JP" altLang="en-US" sz="20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31089" y="1239240"/>
            <a:ext cx="697627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2918722" y="801007"/>
            <a:ext cx="484792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403514" y="801007"/>
            <a:ext cx="484791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888306" y="801007"/>
            <a:ext cx="484792" cy="1592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884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7941622" cy="775498"/>
          </a:xfrm>
        </p:spPr>
        <p:txBody>
          <a:bodyPr>
            <a:noAutofit/>
          </a:bodyPr>
          <a:lstStyle/>
          <a:p>
            <a:r>
              <a:rPr lang="ja-JP" altLang="en-US" dirty="0"/>
              <a:t>各標本の平均値や不偏分散値を集めて，平均をとる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149600"/>
            <a:ext cx="8461208" cy="353337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x &lt;- round( </a:t>
            </a:r>
            <a:r>
              <a:rPr lang="en-US" altLang="ja-JP" sz="2000" dirty="0" err="1"/>
              <a:t>rnorm</a:t>
            </a:r>
            <a:r>
              <a:rPr lang="en-US" altLang="ja-JP" sz="2000" dirty="0"/>
              <a:t>(1000000, mean=100, </a:t>
            </a:r>
            <a:r>
              <a:rPr lang="en-US" altLang="ja-JP" sz="2000" dirty="0" err="1"/>
              <a:t>sd</a:t>
            </a:r>
            <a:r>
              <a:rPr lang="en-US" altLang="ja-JP" sz="2000" dirty="0"/>
              <a:t>=20) 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m &lt;- numeric(20)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v &lt;- numeric(20)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for 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1:20)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s &lt;- x[floor( </a:t>
            </a:r>
            <a:r>
              <a:rPr lang="en-US" altLang="ja-JP" sz="2000" dirty="0" err="1"/>
              <a:t>runif</a:t>
            </a:r>
            <a:r>
              <a:rPr lang="en-US" altLang="ja-JP" sz="2000" dirty="0"/>
              <a:t>(5, 1, 1000000+1) )]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m[</a:t>
            </a:r>
            <a:r>
              <a:rPr lang="en-US" altLang="ja-JP" sz="2000" dirty="0" err="1"/>
              <a:t>i</a:t>
            </a:r>
            <a:r>
              <a:rPr lang="en-US" altLang="ja-JP" sz="2000" dirty="0"/>
              <a:t>] &lt;- mean(s)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  v[</a:t>
            </a:r>
            <a:r>
              <a:rPr lang="en-US" altLang="ja-JP" sz="2000" dirty="0" err="1"/>
              <a:t>i</a:t>
            </a:r>
            <a:r>
              <a:rPr lang="en-US" altLang="ja-JP" sz="2000" dirty="0"/>
              <a:t>] &lt;- </a:t>
            </a:r>
            <a:r>
              <a:rPr lang="en-US" altLang="ja-JP" sz="2000" dirty="0" err="1"/>
              <a:t>var</a:t>
            </a:r>
            <a:r>
              <a:rPr lang="en-US" altLang="ja-JP" sz="2000" dirty="0"/>
              <a:t>(s)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for 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1:20) { print( mean(m[</a:t>
            </a:r>
            <a:r>
              <a:rPr lang="en-US" altLang="ja-JP" sz="2000" dirty="0" err="1"/>
              <a:t>1:i</a:t>
            </a:r>
            <a:r>
              <a:rPr lang="en-US" altLang="ja-JP" sz="2000" dirty="0"/>
              <a:t>]) )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for 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 in 1:20) { print( mean(v[</a:t>
            </a:r>
            <a:r>
              <a:rPr lang="en-US" altLang="ja-JP" sz="2000" dirty="0" err="1"/>
              <a:t>1:i</a:t>
            </a:r>
            <a:r>
              <a:rPr lang="en-US" altLang="ja-JP" sz="2000" dirty="0"/>
              <a:t>]) ) }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25" name="フローチャート: 磁気ディスク 24"/>
          <p:cNvSpPr/>
          <p:nvPr/>
        </p:nvSpPr>
        <p:spPr>
          <a:xfrm>
            <a:off x="646083" y="921679"/>
            <a:ext cx="2384984" cy="157531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4688" y="1416180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合成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6083" y="1744458"/>
            <a:ext cx="2042547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タイプ：数値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サイズ：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1,000,000</a:t>
            </a:r>
            <a:endParaRPr kumimoji="1" lang="ja-JP" altLang="en-US" sz="2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左矢印 27"/>
          <p:cNvSpPr/>
          <p:nvPr/>
        </p:nvSpPr>
        <p:spPr>
          <a:xfrm rot="10800000">
            <a:off x="3425872" y="1462892"/>
            <a:ext cx="453361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46944" y="1252246"/>
            <a:ext cx="1107996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サイズ</a:t>
            </a:r>
            <a:r>
              <a:rPr kumimoji="1" lang="ja-JP" altLang="en-US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５</a:t>
            </a:r>
            <a:endParaRPr kumimoji="1" lang="en-US" altLang="ja-JP" sz="2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の標本を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個</a:t>
            </a:r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左矢印 13"/>
          <p:cNvSpPr/>
          <p:nvPr/>
        </p:nvSpPr>
        <p:spPr>
          <a:xfrm rot="10800000">
            <a:off x="5313551" y="1436844"/>
            <a:ext cx="453361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76733" y="1252246"/>
            <a:ext cx="1338828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各標本の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平均値や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不偏分散値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左矢印 15"/>
          <p:cNvSpPr/>
          <p:nvPr/>
        </p:nvSpPr>
        <p:spPr>
          <a:xfrm rot="10800000">
            <a:off x="7437016" y="1426898"/>
            <a:ext cx="453361" cy="43337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86146" y="1524671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560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9589" y="6237908"/>
            <a:ext cx="410881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ランダムなので，毎回違う結果が出る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1307544"/>
            <a:ext cx="4141618" cy="35578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8696" y="2774833"/>
            <a:ext cx="1511952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だんだんと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に近づく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15" y="1307544"/>
            <a:ext cx="4141618" cy="355782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00242" y="2774833"/>
            <a:ext cx="1511952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だんだんと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00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に近づく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5182" y="4956809"/>
            <a:ext cx="3653352" cy="9698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各標本の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を集めて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平均を求める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84" y="4960159"/>
            <a:ext cx="457048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各標本の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を集めて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平均を求める</a:t>
            </a:r>
          </a:p>
        </p:txBody>
      </p:sp>
    </p:spTree>
    <p:extLst>
      <p:ext uri="{BB962C8B-B14F-4D97-AF65-F5344CB8AC3E}">
        <p14:creationId xmlns:p14="http://schemas.microsoft.com/office/powerpoint/2010/main" val="88233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04" y="1389927"/>
            <a:ext cx="4206230" cy="35668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4" y="1389927"/>
            <a:ext cx="4221801" cy="35800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6162" y="6170254"/>
            <a:ext cx="410881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ランダムなので，毎回違う結果が出る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8696" y="2774832"/>
            <a:ext cx="20313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だんだんと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に近づく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何度やっても同じ</a:t>
            </a:r>
            <a:endParaRPr kumimoji="1" lang="ja-JP" altLang="en-US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00242" y="2774833"/>
            <a:ext cx="2031325" cy="14773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だんだんと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00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に近づく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何度やっても同じ</a:t>
            </a:r>
          </a:p>
          <a:p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5181" y="4956810"/>
            <a:ext cx="410881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各標本の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を集めて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平均を求める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84" y="4960159"/>
            <a:ext cx="457048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各標本の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不偏分散値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を集めて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平均を求める</a:t>
            </a:r>
          </a:p>
        </p:txBody>
      </p:sp>
    </p:spTree>
    <p:extLst>
      <p:ext uri="{BB962C8B-B14F-4D97-AF65-F5344CB8AC3E}">
        <p14:creationId xmlns:p14="http://schemas.microsoft.com/office/powerpoint/2010/main" val="3287469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49439"/>
          </a:xfrm>
        </p:spPr>
        <p:txBody>
          <a:bodyPr>
            <a:noAutofit/>
          </a:bodyPr>
          <a:lstStyle/>
          <a:p>
            <a:r>
              <a:rPr lang="ja-JP" altLang="en-US" dirty="0"/>
              <a:t>標本の個数を </a:t>
            </a:r>
            <a:r>
              <a:rPr lang="en-US" altLang="ja-JP" dirty="0"/>
              <a:t>20 </a:t>
            </a:r>
            <a:r>
              <a:rPr lang="ja-JP" altLang="en-US" dirty="0"/>
              <a:t>から </a:t>
            </a:r>
            <a:r>
              <a:rPr lang="en-US" altLang="ja-JP" dirty="0"/>
              <a:t>1000 </a:t>
            </a:r>
            <a:r>
              <a:rPr lang="ja-JP" altLang="en-US" dirty="0"/>
              <a:t>の間で変えて，</a:t>
            </a:r>
            <a:br>
              <a:rPr lang="en-US" altLang="ja-JP" dirty="0"/>
            </a:br>
            <a:r>
              <a:rPr lang="ja-JP" altLang="en-US" dirty="0"/>
              <a:t>総平均を求めてみる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47821" y="5197302"/>
            <a:ext cx="433965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各標本の平均値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を集めて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総平均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を求める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78" y="1967627"/>
            <a:ext cx="6503642" cy="325841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705024" y="4667250"/>
            <a:ext cx="747336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9820" y="3335975"/>
            <a:ext cx="1511952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だんだんと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に近づく</a:t>
            </a:r>
          </a:p>
        </p:txBody>
      </p:sp>
    </p:spTree>
    <p:extLst>
      <p:ext uri="{BB962C8B-B14F-4D97-AF65-F5344CB8AC3E}">
        <p14:creationId xmlns:p14="http://schemas.microsoft.com/office/powerpoint/2010/main" val="2921554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86" y="1941347"/>
            <a:ext cx="6614875" cy="3314147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15572"/>
          </a:xfrm>
        </p:spPr>
        <p:txBody>
          <a:bodyPr>
            <a:noAutofit/>
          </a:bodyPr>
          <a:lstStyle/>
          <a:p>
            <a:r>
              <a:rPr lang="ja-JP" altLang="en-US" dirty="0"/>
              <a:t>標本の個数を </a:t>
            </a:r>
            <a:r>
              <a:rPr lang="en-US" altLang="ja-JP" dirty="0"/>
              <a:t>20 </a:t>
            </a:r>
            <a:r>
              <a:rPr lang="ja-JP" altLang="en-US" dirty="0"/>
              <a:t>から </a:t>
            </a:r>
            <a:r>
              <a:rPr lang="en-US" altLang="ja-JP" dirty="0"/>
              <a:t>1000 </a:t>
            </a:r>
            <a:r>
              <a:rPr lang="ja-JP" altLang="en-US" dirty="0"/>
              <a:t>の間で変えて，</a:t>
            </a:r>
            <a:br>
              <a:rPr lang="en-US" altLang="ja-JP" dirty="0"/>
            </a:br>
            <a:r>
              <a:rPr lang="ja-JP" altLang="en-US" dirty="0"/>
              <a:t>総平均を求めてみる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47821" y="5197302"/>
            <a:ext cx="480131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各標本の不偏分散値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を集めて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総平均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を求める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05024" y="4667250"/>
            <a:ext cx="747336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4973" y="3463298"/>
            <a:ext cx="1511952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だんだんと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00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に近づく</a:t>
            </a:r>
          </a:p>
        </p:txBody>
      </p:sp>
    </p:spTree>
    <p:extLst>
      <p:ext uri="{BB962C8B-B14F-4D97-AF65-F5344CB8AC3E}">
        <p14:creationId xmlns:p14="http://schemas.microsoft.com/office/powerpoint/2010/main" val="157241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は，データの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を，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</a:t>
            </a:r>
            <a:r>
              <a:rPr kumimoji="1" lang="ja-JP" altLang="en-US" dirty="0"/>
              <a:t>で</a:t>
            </a:r>
            <a:r>
              <a:rPr kumimoji="1" lang="ja-JP" altLang="en-US" b="1" dirty="0">
                <a:solidFill>
                  <a:srgbClr val="C00000"/>
                </a:solidFill>
              </a:rPr>
              <a:t>割ったもの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データ集合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とみることができる場合がある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計測に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があるとき，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複数の計測を繰り返し，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をとることで，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誤差を軽減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55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5BBD8-A313-52C6-3BC4-9D59ECF8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標本の平均から母平均を推定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D8FDF4-FC57-9301-21A3-18571F05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b="1" dirty="0"/>
              <a:t>標本の平均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母平均</a:t>
            </a:r>
            <a:r>
              <a:rPr lang="ja-JP" altLang="en-US" sz="2400" dirty="0"/>
              <a:t>を推定するときに気を付けること</a:t>
            </a:r>
            <a:endParaRPr lang="en-US" altLang="ja-JP" sz="2400" dirty="0"/>
          </a:p>
          <a:p>
            <a:r>
              <a:rPr kumimoji="1" lang="ja-JP" altLang="en-US" sz="2400" b="1" dirty="0"/>
              <a:t>標本の大きさ</a:t>
            </a:r>
            <a:br>
              <a:rPr lang="en-US" altLang="ja-JP" sz="2400" b="1" dirty="0"/>
            </a:br>
            <a:r>
              <a:rPr kumimoji="1" lang="ja-JP" altLang="en-US" sz="2400" dirty="0"/>
              <a:t>標本の大きさは、母平均の推定精度に大きく影響．標本の大きさが大きいほど精度が向上</a:t>
            </a:r>
            <a:endParaRPr kumimoji="1" lang="en-US" altLang="ja-JP" sz="2400" dirty="0"/>
          </a:p>
          <a:p>
            <a:r>
              <a:rPr kumimoji="1" lang="ja-JP" altLang="en-US" sz="2400" b="1" dirty="0"/>
              <a:t>誤差の認識</a:t>
            </a:r>
            <a:br>
              <a:rPr kumimoji="1" lang="en-US" altLang="ja-JP" sz="2400" dirty="0"/>
            </a:br>
            <a:r>
              <a:rPr kumimoji="1" lang="ja-JP" altLang="en-US" sz="2400" dirty="0"/>
              <a:t>標本の平均から母集団を推定する際は、</a:t>
            </a:r>
            <a:r>
              <a:rPr lang="ja-JP" altLang="en-US" sz="2400" dirty="0"/>
              <a:t>必ず誤差が発生する（論文などに細かすぎる値を書かないこと）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サンプリングはランダムに</a:t>
            </a:r>
            <a:br>
              <a:rPr kumimoji="1" lang="en-US" altLang="ja-JP" sz="2400" dirty="0"/>
            </a:br>
            <a:r>
              <a:rPr lang="ja-JP" altLang="en-US" sz="2400" dirty="0"/>
              <a:t>母集団を正確に反映する標本を得ることが重要</a:t>
            </a:r>
            <a:endParaRPr lang="en-US" altLang="ja-JP" sz="2400" dirty="0"/>
          </a:p>
          <a:p>
            <a:r>
              <a:rPr lang="ja-JP" altLang="en-US" sz="2400" b="1" dirty="0"/>
              <a:t>母集団のデータの分布の確認</a:t>
            </a:r>
            <a:br>
              <a:rPr lang="en-US" altLang="ja-JP" sz="2400" dirty="0"/>
            </a:br>
            <a:r>
              <a:rPr lang="ja-JP" altLang="en-US" sz="2400" dirty="0"/>
              <a:t>正規分布か確認．統計手法では（</a:t>
            </a:r>
            <a:r>
              <a:rPr lang="en-US" altLang="ja-JP" sz="2400" dirty="0"/>
              <a:t>t </a:t>
            </a:r>
            <a:r>
              <a:rPr lang="ja-JP" altLang="en-US" sz="2400" dirty="0"/>
              <a:t>検定など）、正規分布を前提としている場合がある</a:t>
            </a:r>
            <a:endParaRPr lang="en-US" altLang="ja-JP" sz="2400" dirty="0"/>
          </a:p>
          <a:p>
            <a:r>
              <a:rPr kumimoji="1" lang="ja-JP" altLang="en-US" sz="2400" b="1" dirty="0"/>
              <a:t>外れ値の考慮</a:t>
            </a:r>
            <a:br>
              <a:rPr kumimoji="1" lang="en-US" altLang="ja-JP" sz="2400" dirty="0"/>
            </a:br>
            <a:r>
              <a:rPr kumimoji="1" lang="ja-JP" altLang="en-US" sz="2400" dirty="0"/>
              <a:t>外れ値は，平均値に大きく影響する．外れ値は取り除くか適切に書き換える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CECA2E-44B4-FE35-178A-5A4FB6FE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60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データの分布によって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役に立たない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こともある．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（平均は万能ではない）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このような平均に，</a:t>
            </a:r>
            <a:endParaRPr kumimoji="1" lang="en-US" altLang="ja-JP"/>
          </a:p>
          <a:p>
            <a:r>
              <a:rPr kumimoji="1" lang="ja-JP" altLang="en-US" dirty="0"/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91413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母集団と標本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81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28329-1B3A-70B2-2D8C-C3D6669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母集団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FFF29F-89AF-6B77-92B3-876E38A0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母集団</a:t>
            </a:r>
            <a:r>
              <a:rPr kumimoji="1" lang="ja-JP" altLang="en-US" sz="2400" dirty="0"/>
              <a:t>は，調査や研究の対象となる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全体の集団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母集団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把握と理解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重要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（例）人類全体、２０歳以上の人類全体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BA498C-1CB5-E9B7-A856-4C72F674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84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85C61-BF56-FC28-DB78-760712C7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サンプリングと標本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5CBAD8-391C-5793-4746-F983F884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母集団全体を調べることが困難な場合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を適切に行う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（例）１０００名をランダムに選ぶ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母集団から一部を選ぶ</a:t>
            </a:r>
            <a:r>
              <a:rPr kumimoji="1" lang="ja-JP" altLang="en-US" sz="2400" dirty="0"/>
              <a:t>こと。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母集団全体を調べるのでなく、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一部を調べる</a:t>
            </a:r>
            <a:r>
              <a:rPr kumimoji="1" lang="ja-JP" altLang="en-US" sz="2400" dirty="0"/>
              <a:t>ことになる。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標本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サンプリングで選ばれたもの</a:t>
            </a:r>
            <a:r>
              <a:rPr kumimoji="1" lang="ja-JP" altLang="en-US" sz="2400" dirty="0"/>
              <a:t>のこと。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2EC2D5-A743-746B-8FC7-E94F249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CD935BDC-0ED9-3C2B-9ECC-BDA0E32ED237}"/>
              </a:ext>
            </a:extLst>
          </p:cNvPr>
          <p:cNvSpPr/>
          <p:nvPr/>
        </p:nvSpPr>
        <p:spPr>
          <a:xfrm>
            <a:off x="1719819" y="48368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914A9E4D-E67E-C78E-506B-30BA866B781F}"/>
              </a:ext>
            </a:extLst>
          </p:cNvPr>
          <p:cNvSpPr/>
          <p:nvPr/>
        </p:nvSpPr>
        <p:spPr>
          <a:xfrm>
            <a:off x="5481933" y="542547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0FFC25-93F2-D546-5421-8985C3025B80}"/>
              </a:ext>
            </a:extLst>
          </p:cNvPr>
          <p:cNvSpPr txBox="1"/>
          <p:nvPr/>
        </p:nvSpPr>
        <p:spPr>
          <a:xfrm>
            <a:off x="6715303" y="5402394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DF7AE-2E2A-424E-C2CF-B9E81614E96E}"/>
              </a:ext>
            </a:extLst>
          </p:cNvPr>
          <p:cNvSpPr txBox="1"/>
          <p:nvPr/>
        </p:nvSpPr>
        <p:spPr>
          <a:xfrm>
            <a:off x="2754234" y="412024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E774C4-ED56-4442-6521-7FABB51DD241}"/>
              </a:ext>
            </a:extLst>
          </p:cNvPr>
          <p:cNvSpPr txBox="1"/>
          <p:nvPr/>
        </p:nvSpPr>
        <p:spPr>
          <a:xfrm>
            <a:off x="4794489" y="4647461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51291"/>
          </a:xfrm>
        </p:spPr>
        <p:txBody>
          <a:bodyPr>
            <a:noAutofit/>
          </a:bodyPr>
          <a:lstStyle/>
          <a:p>
            <a:r>
              <a:rPr lang="ja-JP" altLang="en-US" dirty="0"/>
              <a:t>サンプリングと標本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0743" y="87611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67022" y="1609129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00766" y="1678261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06335" y="1700619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0612" y="4000053"/>
            <a:ext cx="1101210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115FFB-909C-4368-8CCE-0FD6597048A5}"/>
              </a:ext>
            </a:extLst>
          </p:cNvPr>
          <p:cNvSpPr txBox="1"/>
          <p:nvPr/>
        </p:nvSpPr>
        <p:spPr>
          <a:xfrm>
            <a:off x="7047400" y="4000053"/>
            <a:ext cx="1895071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AD221-3F21-9B29-8542-0EAA6C609FC5}"/>
              </a:ext>
            </a:extLst>
          </p:cNvPr>
          <p:cNvSpPr txBox="1"/>
          <p:nvPr/>
        </p:nvSpPr>
        <p:spPr>
          <a:xfrm>
            <a:off x="3044096" y="550206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選ばれた標本によっては、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値が違い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平均なども異なってくる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B57817-C9A9-C942-718D-1CB417E8366A}"/>
              </a:ext>
            </a:extLst>
          </p:cNvPr>
          <p:cNvSpPr txBox="1"/>
          <p:nvPr/>
        </p:nvSpPr>
        <p:spPr>
          <a:xfrm>
            <a:off x="6885010" y="89404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別の標本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32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2221</Words>
  <Application>Microsoft Office PowerPoint</Application>
  <PresentationFormat>画面に合わせる (4:3)</PresentationFormat>
  <Paragraphs>506</Paragraphs>
  <Slides>40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ＭＳ 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アウトライン</vt:lpstr>
      <vt:lpstr>1. 平均</vt:lpstr>
      <vt:lpstr>平均</vt:lpstr>
      <vt:lpstr>平均を使うときの注意点</vt:lpstr>
      <vt:lpstr>2. 母集団と標本</vt:lpstr>
      <vt:lpstr>母集団</vt:lpstr>
      <vt:lpstr>サンプリングと標本</vt:lpstr>
      <vt:lpstr>サンプリングと標本</vt:lpstr>
      <vt:lpstr>十分な数の標本が必要</vt:lpstr>
      <vt:lpstr>まとめ</vt:lpstr>
      <vt:lpstr>3. 標本の平均値 </vt:lpstr>
      <vt:lpstr>今から行うことのイメージ</vt:lpstr>
      <vt:lpstr>正規分布</vt:lpstr>
      <vt:lpstr>正規分布</vt:lpstr>
      <vt:lpstr>母集団は正規分布であるとし、標本の 平均値を算出</vt:lpstr>
      <vt:lpstr>母集団は正規分布であるとし、標本の 平均値を算出</vt:lpstr>
      <vt:lpstr>母集団は正規分布であるとし、標本の 平均値を算出</vt:lpstr>
      <vt:lpstr>母集団は正規分布であるとし、標本の 平均値を算出</vt:lpstr>
      <vt:lpstr>まとめ</vt:lpstr>
      <vt:lpstr>4. 標本の分散値 </vt:lpstr>
      <vt:lpstr>今から行うことのイメージ</vt:lpstr>
      <vt:lpstr>PowerPoint プレゼンテーション</vt:lpstr>
      <vt:lpstr>標本の分散値を算出</vt:lpstr>
      <vt:lpstr>5. 演習</vt:lpstr>
      <vt:lpstr>R のベクトル</vt:lpstr>
      <vt:lpstr>R での平均と不偏分散</vt:lpstr>
      <vt:lpstr>R での平均と不偏分散</vt:lpstr>
      <vt:lpstr>今から行うこと</vt:lpstr>
      <vt:lpstr>今から行うこと</vt:lpstr>
      <vt:lpstr>合成データからランダムに5個選び標本を作る</vt:lpstr>
      <vt:lpstr>標本を20個作り，各標本の平均や不偏分散を求める</vt:lpstr>
      <vt:lpstr>各標本の平均値を比べる</vt:lpstr>
      <vt:lpstr>各標本の不偏分散値を比べる</vt:lpstr>
      <vt:lpstr>各標本の平均値や不偏分散値を集めて，平均をとる</vt:lpstr>
      <vt:lpstr>PowerPoint プレゼンテーション</vt:lpstr>
      <vt:lpstr>PowerPoint プレゼンテーション</vt:lpstr>
      <vt:lpstr>標本の個数を 20 から 1000 の間で変えて， 総平均を求めてみる</vt:lpstr>
      <vt:lpstr>標本の個数を 20 から 1000 の間で変えて， 総平均を求めてみる</vt:lpstr>
      <vt:lpstr>標本の平均から母平均を推定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66</cp:revision>
  <dcterms:created xsi:type="dcterms:W3CDTF">2019-11-02T00:06:04Z</dcterms:created>
  <dcterms:modified xsi:type="dcterms:W3CDTF">2023-06-01T07:38:38Z</dcterms:modified>
</cp:coreProperties>
</file>