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589" r:id="rId2"/>
    <p:sldId id="309" r:id="rId3"/>
    <p:sldId id="595" r:id="rId4"/>
    <p:sldId id="597" r:id="rId5"/>
    <p:sldId id="955" r:id="rId6"/>
    <p:sldId id="598" r:id="rId7"/>
    <p:sldId id="258" r:id="rId8"/>
    <p:sldId id="600" r:id="rId9"/>
    <p:sldId id="602" r:id="rId10"/>
    <p:sldId id="336" r:id="rId11"/>
    <p:sldId id="310" r:id="rId12"/>
    <p:sldId id="311" r:id="rId13"/>
    <p:sldId id="313" r:id="rId14"/>
    <p:sldId id="314" r:id="rId15"/>
    <p:sldId id="315" r:id="rId16"/>
    <p:sldId id="952" r:id="rId17"/>
    <p:sldId id="954" r:id="rId18"/>
    <p:sldId id="316" r:id="rId19"/>
    <p:sldId id="317" r:id="rId20"/>
    <p:sldId id="312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5" d="100"/>
          <a:sy n="65" d="100"/>
        </p:scale>
        <p:origin x="151" y="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66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 err="1">
                <a:solidFill>
                  <a:schemeClr val="tx1"/>
                </a:solidFill>
              </a:rPr>
              <a:t>rd</a:t>
            </a:r>
            <a:r>
              <a:rPr lang="en-US" altLang="ja-JP" sz="3600" b="1" dirty="0">
                <a:solidFill>
                  <a:schemeClr val="tx1"/>
                </a:solidFill>
              </a:rPr>
              <a:t>-4. </a:t>
            </a:r>
            <a:r>
              <a:rPr lang="ja-JP" altLang="en-US" sz="3600" b="1" dirty="0">
                <a:solidFill>
                  <a:schemeClr val="tx1"/>
                </a:solidFill>
              </a:rPr>
              <a:t>平均と分散</a:t>
            </a:r>
            <a:br>
              <a:rPr lang="ja-JP" altLang="en-US" b="1" dirty="0">
                <a:solidFill>
                  <a:schemeClr val="tx1"/>
                </a:solidFill>
              </a:rPr>
            </a:b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514604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>
                <a:solidFill>
                  <a:schemeClr val="tx1"/>
                </a:solidFill>
              </a:rPr>
              <a:t>de</a:t>
            </a:r>
            <a:r>
              <a:rPr lang="en-US" altLang="ja-JP" sz="200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6" name="フローチャート: 磁気ディスク 5"/>
          <p:cNvSpPr/>
          <p:nvPr/>
        </p:nvSpPr>
        <p:spPr>
          <a:xfrm>
            <a:off x="477812" y="2663190"/>
            <a:ext cx="1671028" cy="13716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293" y="4228457"/>
            <a:ext cx="2042547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 rot="10405349">
            <a:off x="2745354" y="2521497"/>
            <a:ext cx="2081263" cy="467903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左矢印 9"/>
          <p:cNvSpPr/>
          <p:nvPr/>
        </p:nvSpPr>
        <p:spPr>
          <a:xfrm rot="11359851">
            <a:off x="2623841" y="3568254"/>
            <a:ext cx="3279155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左矢印 10"/>
          <p:cNvSpPr/>
          <p:nvPr/>
        </p:nvSpPr>
        <p:spPr>
          <a:xfrm rot="11669407">
            <a:off x="2255793" y="4157578"/>
            <a:ext cx="459265" cy="369454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472" y="933022"/>
            <a:ext cx="4158879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個の中から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ランダムに標本を選ぶ」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137064" y="1533525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57218" y="1621560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17998" y="3979166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157311" y="4070656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32268" y="4146658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41286" y="4239993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F0D6E4-A7CF-4A5E-8A70-5DA67465B556}"/>
              </a:ext>
            </a:extLst>
          </p:cNvPr>
          <p:cNvSpPr txBox="1"/>
          <p:nvPr/>
        </p:nvSpPr>
        <p:spPr>
          <a:xfrm>
            <a:off x="6074267" y="1201233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F604E84-A5F8-4993-8BB7-2D9BC688B5B1}"/>
              </a:ext>
            </a:extLst>
          </p:cNvPr>
          <p:cNvSpPr txBox="1"/>
          <p:nvPr/>
        </p:nvSpPr>
        <p:spPr>
          <a:xfrm>
            <a:off x="6113333" y="6106044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C1E18E-8EE4-4C22-904F-2EC8CA5ADECE}"/>
              </a:ext>
            </a:extLst>
          </p:cNvPr>
          <p:cNvSpPr txBox="1"/>
          <p:nvPr/>
        </p:nvSpPr>
        <p:spPr>
          <a:xfrm>
            <a:off x="2732268" y="6238638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EB123053-6AAE-42CE-9033-900B5922F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3A8F715-B7F9-436C-B8E1-64BD19E5D580}"/>
              </a:ext>
            </a:extLst>
          </p:cNvPr>
          <p:cNvSpPr txBox="1"/>
          <p:nvPr/>
        </p:nvSpPr>
        <p:spPr>
          <a:xfrm>
            <a:off x="6157311" y="1925788"/>
            <a:ext cx="530465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	</a:t>
            </a:r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	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314.2</a:t>
            </a:r>
            <a:endParaRPr kumimoji="1" lang="en-US" altLang="ja-JP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54AAE75-2D7D-4087-891F-C4691C9AF79C}"/>
              </a:ext>
            </a:extLst>
          </p:cNvPr>
          <p:cNvSpPr txBox="1"/>
          <p:nvPr/>
        </p:nvSpPr>
        <p:spPr>
          <a:xfrm>
            <a:off x="6935071" y="4578613"/>
            <a:ext cx="2585799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	</a:t>
            </a:r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103.6</a:t>
            </a:r>
          </a:p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170.3</a:t>
            </a:r>
            <a:endParaRPr kumimoji="1" lang="en-US" altLang="ja-JP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0EBA0A-B76F-4B27-97C7-061EBE48D2B6}"/>
              </a:ext>
            </a:extLst>
          </p:cNvPr>
          <p:cNvSpPr txBox="1"/>
          <p:nvPr/>
        </p:nvSpPr>
        <p:spPr>
          <a:xfrm>
            <a:off x="3691392" y="4938470"/>
            <a:ext cx="2981070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	</a:t>
            </a:r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97.4</a:t>
            </a:r>
            <a:endParaRPr lang="en-US" altLang="ja-JP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591.8</a:t>
            </a:r>
            <a:endParaRPr kumimoji="1" lang="en-US" altLang="ja-JP" sz="2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368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4-1 </a:t>
            </a:r>
            <a:r>
              <a:rPr lang="ja-JP" altLang="en-US" dirty="0"/>
              <a:t>変数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CBDAB164-BE1B-42C9-B85C-40D5189C3F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77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変数の例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64613" y="429682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元データ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674674" y="1713216"/>
          <a:ext cx="2749486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科目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受講者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得点</a:t>
                      </a:r>
                      <a:endParaRPr kumimoji="1" lang="en-US" altLang="ja-JP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ja-JP" altLang="en-US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国語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ja-JP" altLang="en-US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国語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ja-JP" altLang="en-US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　　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95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ja-JP" altLang="en-US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算数　　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90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ja-JP" altLang="en-US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理科　　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altLang="ja-JP" sz="2100" dirty="0"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80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551852" y="1679847"/>
            <a:ext cx="981038" cy="236509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76859" y="1665525"/>
            <a:ext cx="974993" cy="236509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40936" y="1665524"/>
            <a:ext cx="981038" cy="236509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1845" y="1107909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変数が３つ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89538" y="1713216"/>
            <a:ext cx="4224233" cy="203132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プログラムでの変数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値を１つ保持するためのもの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ここで説明する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変数</a:t>
            </a: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　変化する値のこと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460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変数の例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97387" y="1605974"/>
            <a:ext cx="1931939" cy="203132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kumimoji="1"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kumimoji="1"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</a:t>
            </a:r>
            <a:r>
              <a:rPr kumimoji="1"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  </a:t>
            </a:r>
            <a:r>
              <a:rPr kumimoji="1" lang="en-US" altLang="ja-JP" sz="21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  <a:r>
              <a:rPr kumimoji="1"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en-US" altLang="ja-JP" sz="21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1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1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1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1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 </a:t>
            </a:r>
            <a:r>
              <a:rPr lang="en-US" altLang="ja-JP" sz="21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70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1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 </a:t>
            </a:r>
            <a:r>
              <a:rPr lang="en-US" altLang="ja-JP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 </a:t>
            </a:r>
            <a:r>
              <a:rPr lang="en-US" altLang="ja-JP" sz="2100" b="1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r>
              <a:rPr lang="ja-JP" altLang="en-US" sz="21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lang="en-US" altLang="ja-JP" sz="21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549246" y="1605974"/>
            <a:ext cx="2168035" cy="2125745"/>
            <a:chOff x="7614727" y="1087433"/>
            <a:chExt cx="4342501" cy="3692849"/>
          </a:xfrm>
        </p:grpSpPr>
        <p:sp>
          <p:nvSpPr>
            <p:cNvPr id="6" name="正方形/長方形 5"/>
            <p:cNvSpPr/>
            <p:nvPr/>
          </p:nvSpPr>
          <p:spPr>
            <a:xfrm>
              <a:off x="7643756" y="1254247"/>
              <a:ext cx="2880000" cy="36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cxnSp>
          <p:nvCxnSpPr>
            <p:cNvPr id="8" name="直線コネクタ 7"/>
            <p:cNvCxnSpPr/>
            <p:nvPr/>
          </p:nvCxnSpPr>
          <p:spPr>
            <a:xfrm flipH="1">
              <a:off x="7614727" y="1087433"/>
              <a:ext cx="29029" cy="36928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正方形/長方形 14"/>
            <p:cNvSpPr/>
            <p:nvPr/>
          </p:nvSpPr>
          <p:spPr>
            <a:xfrm>
              <a:off x="7640492" y="1920997"/>
              <a:ext cx="3960000" cy="36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7637228" y="2587747"/>
              <a:ext cx="4320000" cy="36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633964" y="3254497"/>
              <a:ext cx="2520000" cy="36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7630700" y="3921247"/>
              <a:ext cx="4320000" cy="36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292641" y="2368671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87498" y="3726802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＜標本＞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137" y="3716543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雲 9"/>
          <p:cNvSpPr/>
          <p:nvPr/>
        </p:nvSpPr>
        <p:spPr>
          <a:xfrm>
            <a:off x="209550" y="180561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514494" y="2387790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312075" y="1532541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7584" y="4212089"/>
            <a:ext cx="3659976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（例）</a:t>
            </a:r>
            <a:endParaRPr kumimoji="1"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日本人全員</a:t>
            </a:r>
            <a:endParaRPr kumimoji="1"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（超巨大だったり）</a:t>
            </a:r>
            <a:endParaRPr kumimoji="1"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1900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年から</a:t>
            </a:r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2100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年までの人口変化</a:t>
            </a:r>
            <a:endParaRPr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（未知だったり）</a:t>
            </a:r>
            <a:endParaRPr kumimoji="1"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45017" y="4242156"/>
            <a:ext cx="3890809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（例）</a:t>
            </a:r>
            <a:endParaRPr kumimoji="1"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ランダム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抽出された３０人</a:t>
            </a:r>
            <a:endParaRPr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2016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年</a:t>
            </a:r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月</a:t>
            </a:r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日から</a:t>
            </a:r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日までのデータ</a:t>
            </a:r>
            <a:endParaRPr kumimoji="1" lang="en-US" altLang="ja-JP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6795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変数と標本の例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2641" y="2368671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137" y="3716543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雲 9"/>
          <p:cNvSpPr/>
          <p:nvPr/>
        </p:nvSpPr>
        <p:spPr>
          <a:xfrm>
            <a:off x="209550" y="180561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514494" y="2387790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96980" y="3716543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標本１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43804" y="3716542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標本２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90627" y="3716542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標本３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037450" y="3716541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標本４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417950" y="4285234"/>
            <a:ext cx="441819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◆ 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をとるたびに</a:t>
            </a:r>
            <a:r>
              <a:rPr kumimoji="1" lang="ja-JP" altLang="en-US" sz="27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違う値</a:t>
            </a:r>
            <a:endParaRPr kumimoji="1" lang="en-US" altLang="ja-JP" sz="27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27974" y="691101"/>
            <a:ext cx="5485797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各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のデータ数（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標本の大きさ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）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を決め，標本を得る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285788" y="154987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543804" y="156160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801819" y="157333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059835" y="158506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05942" y="1637905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683117" y="1653089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910837" y="1666664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206396" y="1716686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127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111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81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21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4-2 </a:t>
            </a:r>
            <a:r>
              <a:rPr lang="ja-JP" altLang="en-US" dirty="0"/>
              <a:t>平均と不偏分散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A277A7B9-3E7B-4B4C-9390-95356C192B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489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3F421-22C9-4A92-B072-FD2DF1BB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平均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201AA8-5C51-417C-BE10-C69370729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平均</a:t>
            </a:r>
            <a:r>
              <a:rPr kumimoji="1" lang="ja-JP" altLang="en-US" dirty="0"/>
              <a:t>の基本，</a:t>
            </a:r>
            <a:r>
              <a:rPr kumimoji="1" lang="ja-JP" altLang="en-US" b="1" dirty="0">
                <a:solidFill>
                  <a:srgbClr val="C00000"/>
                </a:solidFill>
              </a:rPr>
              <a:t>合計</a:t>
            </a:r>
            <a:r>
              <a:rPr kumimoji="1" lang="ja-JP" altLang="en-US" dirty="0"/>
              <a:t>して，</a:t>
            </a:r>
            <a:r>
              <a:rPr kumimoji="1" lang="ja-JP" altLang="en-US" b="1" dirty="0">
                <a:solidFill>
                  <a:srgbClr val="C00000"/>
                </a:solidFill>
              </a:rPr>
              <a:t>データの個数で割る</a:t>
            </a:r>
            <a:endParaRPr kumimoji="1"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         10, 40, 30, 40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平均</a:t>
            </a:r>
            <a:r>
              <a:rPr lang="en-US" altLang="ja-JP" dirty="0"/>
              <a:t>: </a:t>
            </a:r>
            <a:r>
              <a:rPr lang="en-US" altLang="ja-JP" b="1" dirty="0">
                <a:solidFill>
                  <a:srgbClr val="C00000"/>
                </a:solidFill>
              </a:rPr>
              <a:t>120</a:t>
            </a:r>
            <a:r>
              <a:rPr lang="en-US" altLang="ja-JP" dirty="0"/>
              <a:t> ÷ </a:t>
            </a:r>
            <a:r>
              <a:rPr lang="en-US" altLang="ja-JP" b="1" dirty="0">
                <a:solidFill>
                  <a:srgbClr val="C00000"/>
                </a:solidFill>
              </a:rPr>
              <a:t>4</a:t>
            </a:r>
            <a:r>
              <a:rPr lang="en-US" altLang="ja-JP" dirty="0"/>
              <a:t> </a:t>
            </a:r>
            <a:r>
              <a:rPr lang="ja-JP" altLang="en-US" dirty="0"/>
              <a:t>で </a:t>
            </a:r>
            <a:r>
              <a:rPr lang="en-US" altLang="ja-JP" b="1" dirty="0"/>
              <a:t>30</a:t>
            </a:r>
          </a:p>
          <a:p>
            <a:pPr marL="0" indent="0">
              <a:buNone/>
            </a:pPr>
            <a:endParaRPr kumimoji="1" lang="en-US" altLang="ja-JP" b="1" dirty="0"/>
          </a:p>
          <a:p>
            <a:r>
              <a:rPr kumimoji="1" lang="ja-JP" altLang="en-US" b="1" dirty="0"/>
              <a:t>複数の値の組</a:t>
            </a:r>
            <a:r>
              <a:rPr kumimoji="1" lang="ja-JP" altLang="en-US" dirty="0"/>
              <a:t>の</a:t>
            </a:r>
            <a:r>
              <a:rPr kumimoji="1" lang="ja-JP" altLang="en-US" b="1" dirty="0">
                <a:solidFill>
                  <a:srgbClr val="C00000"/>
                </a:solidFill>
              </a:rPr>
              <a:t>平均</a:t>
            </a:r>
            <a:r>
              <a:rPr kumimoji="1" lang="ja-JP" altLang="en-US" dirty="0"/>
              <a:t>を考えることもある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(10, 5), (40, 10), (30, 5), (40, 20) </a:t>
            </a:r>
            <a:r>
              <a:rPr lang="ja-JP" altLang="en-US" dirty="0"/>
              <a:t>の平均</a:t>
            </a:r>
            <a:r>
              <a:rPr lang="en-US" altLang="ja-JP" dirty="0"/>
              <a:t>: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合計は </a:t>
            </a:r>
            <a:r>
              <a:rPr lang="en-US" altLang="ja-JP" dirty="0"/>
              <a:t>120 </a:t>
            </a:r>
            <a:r>
              <a:rPr lang="ja-JP" altLang="en-US" dirty="0"/>
              <a:t>と </a:t>
            </a:r>
            <a:r>
              <a:rPr lang="en-US" altLang="ja-JP" dirty="0"/>
              <a:t>40</a:t>
            </a:r>
            <a:r>
              <a:rPr lang="ja-JP" altLang="en-US" dirty="0" err="1"/>
              <a:t>．</a:t>
            </a:r>
            <a:r>
              <a:rPr lang="en-US" altLang="ja-JP" dirty="0"/>
              <a:t>4</a:t>
            </a:r>
            <a:r>
              <a:rPr lang="ja-JP" altLang="en-US" dirty="0"/>
              <a:t>で割って </a:t>
            </a:r>
            <a:r>
              <a:rPr lang="en-US" altLang="ja-JP" dirty="0"/>
              <a:t>(30, 10)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B911CE-1ED1-4409-BD49-F1A844592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0E792E2-C92F-4458-AA19-759406920A6E}"/>
              </a:ext>
            </a:extLst>
          </p:cNvPr>
          <p:cNvCxnSpPr/>
          <p:nvPr/>
        </p:nvCxnSpPr>
        <p:spPr>
          <a:xfrm>
            <a:off x="1873250" y="6356351"/>
            <a:ext cx="23495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73A5F55-3F25-47F3-BAD1-C363FDCAFB65}"/>
              </a:ext>
            </a:extLst>
          </p:cNvPr>
          <p:cNvCxnSpPr>
            <a:cxnSpLocks/>
          </p:cNvCxnSpPr>
          <p:nvPr/>
        </p:nvCxnSpPr>
        <p:spPr>
          <a:xfrm flipV="1">
            <a:off x="2025650" y="5010151"/>
            <a:ext cx="0" cy="149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楕円 10">
            <a:extLst>
              <a:ext uri="{FF2B5EF4-FFF2-40B4-BE49-F238E27FC236}">
                <a16:creationId xmlns:a16="http://schemas.microsoft.com/office/drawing/2014/main" id="{39635268-BBF5-498B-A70C-C558D7E1173D}"/>
              </a:ext>
            </a:extLst>
          </p:cNvPr>
          <p:cNvSpPr/>
          <p:nvPr/>
        </p:nvSpPr>
        <p:spPr>
          <a:xfrm>
            <a:off x="2844800" y="544830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C9FB27C-3323-49D6-A946-A85AFB1C84B0}"/>
              </a:ext>
            </a:extLst>
          </p:cNvPr>
          <p:cNvSpPr/>
          <p:nvPr/>
        </p:nvSpPr>
        <p:spPr>
          <a:xfrm>
            <a:off x="2997200" y="560070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F846ED4-81DC-48F5-A7A4-FA02A262CB89}"/>
              </a:ext>
            </a:extLst>
          </p:cNvPr>
          <p:cNvSpPr/>
          <p:nvPr/>
        </p:nvSpPr>
        <p:spPr>
          <a:xfrm>
            <a:off x="3070222" y="558165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58E0C22-5C6F-4076-83D8-5C03D790E5D4}"/>
              </a:ext>
            </a:extLst>
          </p:cNvPr>
          <p:cNvSpPr/>
          <p:nvPr/>
        </p:nvSpPr>
        <p:spPr>
          <a:xfrm>
            <a:off x="2800347" y="5758582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4FB948C7-7072-49BB-A6A8-4A7D050DB214}"/>
              </a:ext>
            </a:extLst>
          </p:cNvPr>
          <p:cNvSpPr/>
          <p:nvPr/>
        </p:nvSpPr>
        <p:spPr>
          <a:xfrm>
            <a:off x="2836858" y="5625232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C1365901-F3EC-4746-926C-754506B173AC}"/>
              </a:ext>
            </a:extLst>
          </p:cNvPr>
          <p:cNvSpPr/>
          <p:nvPr/>
        </p:nvSpPr>
        <p:spPr>
          <a:xfrm>
            <a:off x="2505069" y="558165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5110E8E-7CC7-49D1-8EBD-C099E3E5149D}"/>
              </a:ext>
            </a:extLst>
          </p:cNvPr>
          <p:cNvSpPr/>
          <p:nvPr/>
        </p:nvSpPr>
        <p:spPr>
          <a:xfrm>
            <a:off x="3176580" y="5258772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396D51DE-9BA8-4FF0-843D-C8CB1BA7879D}"/>
              </a:ext>
            </a:extLst>
          </p:cNvPr>
          <p:cNvSpPr/>
          <p:nvPr/>
        </p:nvSpPr>
        <p:spPr>
          <a:xfrm>
            <a:off x="2651114" y="5117231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9A391D-C478-49E2-8B2A-B337C7795F1F}"/>
              </a:ext>
            </a:extLst>
          </p:cNvPr>
          <p:cNvSpPr/>
          <p:nvPr/>
        </p:nvSpPr>
        <p:spPr>
          <a:xfrm>
            <a:off x="3176579" y="5945072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6C32A0CE-0167-473D-9D16-45327A19629A}"/>
              </a:ext>
            </a:extLst>
          </p:cNvPr>
          <p:cNvSpPr/>
          <p:nvPr/>
        </p:nvSpPr>
        <p:spPr>
          <a:xfrm>
            <a:off x="2382047" y="6055593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B52842C8-34D4-40B0-8271-2BE18F8D74A9}"/>
              </a:ext>
            </a:extLst>
          </p:cNvPr>
          <p:cNvSpPr/>
          <p:nvPr/>
        </p:nvSpPr>
        <p:spPr>
          <a:xfrm>
            <a:off x="2811466" y="5594350"/>
            <a:ext cx="146045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DB1DB7-C9A5-4F7A-8C6E-81A76B246389}"/>
              </a:ext>
            </a:extLst>
          </p:cNvPr>
          <p:cNvSpPr txBox="1"/>
          <p:nvPr/>
        </p:nvSpPr>
        <p:spPr>
          <a:xfrm>
            <a:off x="2550203" y="603060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36E2250-16AD-4183-8F85-88851E03046D}"/>
              </a:ext>
            </a:extLst>
          </p:cNvPr>
          <p:cNvSpPr txBox="1"/>
          <p:nvPr/>
        </p:nvSpPr>
        <p:spPr>
          <a:xfrm>
            <a:off x="4736690" y="4604250"/>
            <a:ext cx="3737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データ集合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とみることができる場合がある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D10A6FB-B992-41E8-B9FC-2EB3078C88C9}"/>
              </a:ext>
            </a:extLst>
          </p:cNvPr>
          <p:cNvSpPr txBox="1"/>
          <p:nvPr/>
        </p:nvSpPr>
        <p:spPr>
          <a:xfrm>
            <a:off x="4736690" y="5514975"/>
            <a:ext cx="4046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計測に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誤差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があるとき，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複数の計測を繰り返し，</a:t>
            </a:r>
            <a:r>
              <a:rPr kumimoji="1"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をとることで，</a:t>
            </a:r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誤差を軽減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できることも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1683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3F421-22C9-4A92-B072-FD2DF1BB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平均を使うときの注意点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B911CE-1ED1-4409-BD49-F1A844592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0E792E2-C92F-4458-AA19-759406920A6E}"/>
              </a:ext>
            </a:extLst>
          </p:cNvPr>
          <p:cNvCxnSpPr/>
          <p:nvPr/>
        </p:nvCxnSpPr>
        <p:spPr>
          <a:xfrm>
            <a:off x="1090374" y="3130899"/>
            <a:ext cx="23495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E73A5F55-3F25-47F3-BAD1-C363FDCAFB65}"/>
              </a:ext>
            </a:extLst>
          </p:cNvPr>
          <p:cNvCxnSpPr>
            <a:cxnSpLocks/>
          </p:cNvCxnSpPr>
          <p:nvPr/>
        </p:nvCxnSpPr>
        <p:spPr>
          <a:xfrm flipV="1">
            <a:off x="1242774" y="1784699"/>
            <a:ext cx="0" cy="149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楕円 10">
            <a:extLst>
              <a:ext uri="{FF2B5EF4-FFF2-40B4-BE49-F238E27FC236}">
                <a16:creationId xmlns:a16="http://schemas.microsoft.com/office/drawing/2014/main" id="{39635268-BBF5-498B-A70C-C558D7E1173D}"/>
              </a:ext>
            </a:extLst>
          </p:cNvPr>
          <p:cNvSpPr/>
          <p:nvPr/>
        </p:nvSpPr>
        <p:spPr>
          <a:xfrm>
            <a:off x="2061924" y="2222848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C9FB27C-3323-49D6-A946-A85AFB1C84B0}"/>
              </a:ext>
            </a:extLst>
          </p:cNvPr>
          <p:cNvSpPr/>
          <p:nvPr/>
        </p:nvSpPr>
        <p:spPr>
          <a:xfrm>
            <a:off x="2214324" y="2375248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F846ED4-81DC-48F5-A7A4-FA02A262CB89}"/>
              </a:ext>
            </a:extLst>
          </p:cNvPr>
          <p:cNvSpPr/>
          <p:nvPr/>
        </p:nvSpPr>
        <p:spPr>
          <a:xfrm>
            <a:off x="2287346" y="2356198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58E0C22-5C6F-4076-83D8-5C03D790E5D4}"/>
              </a:ext>
            </a:extLst>
          </p:cNvPr>
          <p:cNvSpPr/>
          <p:nvPr/>
        </p:nvSpPr>
        <p:spPr>
          <a:xfrm>
            <a:off x="2017471" y="253313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4FB948C7-7072-49BB-A6A8-4A7D050DB214}"/>
              </a:ext>
            </a:extLst>
          </p:cNvPr>
          <p:cNvSpPr/>
          <p:nvPr/>
        </p:nvSpPr>
        <p:spPr>
          <a:xfrm>
            <a:off x="2053982" y="239978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C1365901-F3EC-4746-926C-754506B173AC}"/>
              </a:ext>
            </a:extLst>
          </p:cNvPr>
          <p:cNvSpPr/>
          <p:nvPr/>
        </p:nvSpPr>
        <p:spPr>
          <a:xfrm>
            <a:off x="1722193" y="2356198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5110E8E-7CC7-49D1-8EBD-C099E3E5149D}"/>
              </a:ext>
            </a:extLst>
          </p:cNvPr>
          <p:cNvSpPr/>
          <p:nvPr/>
        </p:nvSpPr>
        <p:spPr>
          <a:xfrm>
            <a:off x="2393704" y="203332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9A391D-C478-49E2-8B2A-B337C7795F1F}"/>
              </a:ext>
            </a:extLst>
          </p:cNvPr>
          <p:cNvSpPr/>
          <p:nvPr/>
        </p:nvSpPr>
        <p:spPr>
          <a:xfrm>
            <a:off x="2393703" y="271962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6C32A0CE-0167-473D-9D16-45327A19629A}"/>
              </a:ext>
            </a:extLst>
          </p:cNvPr>
          <p:cNvSpPr/>
          <p:nvPr/>
        </p:nvSpPr>
        <p:spPr>
          <a:xfrm>
            <a:off x="1599171" y="2830141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B52842C8-34D4-40B0-8271-2BE18F8D74A9}"/>
              </a:ext>
            </a:extLst>
          </p:cNvPr>
          <p:cNvSpPr/>
          <p:nvPr/>
        </p:nvSpPr>
        <p:spPr>
          <a:xfrm>
            <a:off x="2028590" y="2368898"/>
            <a:ext cx="146045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DB1DB7-C9A5-4F7A-8C6E-81A76B246389}"/>
              </a:ext>
            </a:extLst>
          </p:cNvPr>
          <p:cNvSpPr txBox="1"/>
          <p:nvPr/>
        </p:nvSpPr>
        <p:spPr>
          <a:xfrm>
            <a:off x="1767327" y="280514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D10A6FB-B992-41E8-B9FC-2EB3078C88C9}"/>
              </a:ext>
            </a:extLst>
          </p:cNvPr>
          <p:cNvSpPr txBox="1"/>
          <p:nvPr/>
        </p:nvSpPr>
        <p:spPr>
          <a:xfrm>
            <a:off x="1995658" y="4994604"/>
            <a:ext cx="5726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データの分布によって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は，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役に立たない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こともある．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（平均は万能ではない）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C587FEAB-6CD2-4A81-B180-8EB5B01365CF}"/>
              </a:ext>
            </a:extLst>
          </p:cNvPr>
          <p:cNvCxnSpPr/>
          <p:nvPr/>
        </p:nvCxnSpPr>
        <p:spPr>
          <a:xfrm>
            <a:off x="4777029" y="3174481"/>
            <a:ext cx="23495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BE293F24-78D4-42B6-BB31-BD6AE7DF1BBB}"/>
              </a:ext>
            </a:extLst>
          </p:cNvPr>
          <p:cNvCxnSpPr>
            <a:cxnSpLocks/>
          </p:cNvCxnSpPr>
          <p:nvPr/>
        </p:nvCxnSpPr>
        <p:spPr>
          <a:xfrm flipV="1">
            <a:off x="4929429" y="1828281"/>
            <a:ext cx="0" cy="149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楕円 26">
            <a:extLst>
              <a:ext uri="{FF2B5EF4-FFF2-40B4-BE49-F238E27FC236}">
                <a16:creationId xmlns:a16="http://schemas.microsoft.com/office/drawing/2014/main" id="{D099AC8A-92D8-4540-A7C3-B4AFF7D36D84}"/>
              </a:ext>
            </a:extLst>
          </p:cNvPr>
          <p:cNvSpPr/>
          <p:nvPr/>
        </p:nvSpPr>
        <p:spPr>
          <a:xfrm>
            <a:off x="5527004" y="2753644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A9ED5F67-95B7-4EDF-8925-586043A42741}"/>
              </a:ext>
            </a:extLst>
          </p:cNvPr>
          <p:cNvSpPr/>
          <p:nvPr/>
        </p:nvSpPr>
        <p:spPr>
          <a:xfrm>
            <a:off x="6923326" y="2058200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758B2ED-29D4-4C27-9E4B-7E060569D1B4}"/>
              </a:ext>
            </a:extLst>
          </p:cNvPr>
          <p:cNvSpPr/>
          <p:nvPr/>
        </p:nvSpPr>
        <p:spPr>
          <a:xfrm>
            <a:off x="5527634" y="2584568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683AE0A9-937E-4767-A738-00E1E943DCD6}"/>
              </a:ext>
            </a:extLst>
          </p:cNvPr>
          <p:cNvSpPr/>
          <p:nvPr/>
        </p:nvSpPr>
        <p:spPr>
          <a:xfrm>
            <a:off x="5314632" y="2505853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D9A71F6C-BAB2-4E2D-A9A2-D4EE8686D7B6}"/>
              </a:ext>
            </a:extLst>
          </p:cNvPr>
          <p:cNvSpPr/>
          <p:nvPr/>
        </p:nvSpPr>
        <p:spPr>
          <a:xfrm>
            <a:off x="7275762" y="2352155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90928F5C-085F-4FF9-88B1-FB407BDF46F5}"/>
              </a:ext>
            </a:extLst>
          </p:cNvPr>
          <p:cNvSpPr/>
          <p:nvPr/>
        </p:nvSpPr>
        <p:spPr>
          <a:xfrm>
            <a:off x="5314632" y="2720455"/>
            <a:ext cx="146045" cy="13335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2555F5-CE2A-4FDB-BE01-E7408DF7480C}"/>
              </a:ext>
            </a:extLst>
          </p:cNvPr>
          <p:cNvSpPr txBox="1"/>
          <p:nvPr/>
        </p:nvSpPr>
        <p:spPr>
          <a:xfrm>
            <a:off x="5791878" y="270232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3A6F99ED-F304-48A5-B794-1B8DD72D067B}"/>
              </a:ext>
            </a:extLst>
          </p:cNvPr>
          <p:cNvSpPr/>
          <p:nvPr/>
        </p:nvSpPr>
        <p:spPr>
          <a:xfrm>
            <a:off x="5968999" y="2487865"/>
            <a:ext cx="146045" cy="1333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484519-14BD-4F20-A064-87D9231FA69A}"/>
              </a:ext>
            </a:extLst>
          </p:cNvPr>
          <p:cNvSpPr txBox="1"/>
          <p:nvPr/>
        </p:nvSpPr>
        <p:spPr>
          <a:xfrm>
            <a:off x="5062888" y="3686476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このような平均に，</a:t>
            </a:r>
            <a:endParaRPr kumimoji="1" lang="en-US" altLang="ja-JP"/>
          </a:p>
          <a:p>
            <a:r>
              <a:rPr kumimoji="1" lang="ja-JP" altLang="en-US" dirty="0"/>
              <a:t>意味があるでしょうか？</a:t>
            </a:r>
          </a:p>
        </p:txBody>
      </p:sp>
    </p:spTree>
    <p:extLst>
      <p:ext uri="{BB962C8B-B14F-4D97-AF65-F5344CB8AC3E}">
        <p14:creationId xmlns:p14="http://schemas.microsoft.com/office/powerpoint/2010/main" val="3106426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平均と不偏分散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1437" y="3958915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標本１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71853" y="1666664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69150" y="1800632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284843" y="1666194"/>
            <a:ext cx="6417141" cy="30008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■ 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とは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すべての数値を足して，データの個数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で割った値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■ 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とは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数値データの散らばり具合を表す数値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の１つ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4397" y="4643933"/>
            <a:ext cx="203132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数値データの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集まり</a:t>
            </a:r>
          </a:p>
        </p:txBody>
      </p:sp>
    </p:spTree>
    <p:extLst>
      <p:ext uri="{BB962C8B-B14F-4D97-AF65-F5344CB8AC3E}">
        <p14:creationId xmlns:p14="http://schemas.microsoft.com/office/powerpoint/2010/main" val="3191338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平均と不偏分散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2641" y="2368671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137" y="3716543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雲 9"/>
          <p:cNvSpPr/>
          <p:nvPr/>
        </p:nvSpPr>
        <p:spPr>
          <a:xfrm>
            <a:off x="209550" y="180561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514494" y="2387790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46921" y="4393530"/>
            <a:ext cx="607089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それぞれの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を求めると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96980" y="3716543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標本１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43804" y="3716542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標本２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90627" y="3716542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標本３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037450" y="3716541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標本４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85788" y="154987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543804" y="156160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801819" y="157333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059835" y="158506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5942" y="1637905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83117" y="1653089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910837" y="1666664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206396" y="1716686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127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111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81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55310" y="4958272"/>
            <a:ext cx="530465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	</a:t>
            </a:r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		103.6	</a:t>
            </a:r>
            <a:r>
              <a:rPr kumimoji="1" lang="ja-JP" altLang="en-US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97.4	 94.6</a:t>
            </a:r>
            <a:endParaRPr lang="en-US" altLang="ja-JP" sz="2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 </a:t>
            </a:r>
            <a:r>
              <a:rPr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314.2	170.3	</a:t>
            </a:r>
            <a:r>
              <a:rPr lang="ja-JP" altLang="en-US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591.8  </a:t>
            </a:r>
            <a:r>
              <a:rPr lang="ja-JP" altLang="en-US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543.3</a:t>
            </a:r>
            <a:endParaRPr kumimoji="1" lang="en-US" altLang="ja-JP" sz="2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90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4-1 </a:t>
            </a:r>
            <a:r>
              <a:rPr lang="ja-JP" altLang="en-US" dirty="0"/>
              <a:t>母集団と標本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4-2 </a:t>
            </a:r>
            <a:r>
              <a:rPr lang="ja-JP" altLang="en-US" dirty="0"/>
              <a:t>平均、母平均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4-3 </a:t>
            </a:r>
            <a:r>
              <a:rPr lang="ja-JP" altLang="en-US" dirty="0"/>
              <a:t>不偏分散、母分散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775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のベクトル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685365"/>
            <a:ext cx="8461208" cy="4494054"/>
          </a:xfrm>
        </p:spPr>
        <p:txBody>
          <a:bodyPr>
            <a:noAutofit/>
          </a:bodyPr>
          <a:lstStyle/>
          <a:p>
            <a:r>
              <a:rPr lang="ja-JP" altLang="en-US" dirty="0"/>
              <a:t>コンストラクタ（ベクトルデータの組み立て）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c </a:t>
            </a:r>
            <a:r>
              <a:rPr lang="ja-JP" altLang="en-US" dirty="0"/>
              <a:t>や </a:t>
            </a:r>
            <a:r>
              <a:rPr lang="en-US" altLang="ja-JP" dirty="0"/>
              <a:t>numeric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添え字によるアクセス </a:t>
            </a:r>
            <a:r>
              <a:rPr lang="en-US" altLang="ja-JP" dirty="0"/>
              <a:t>[]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2" y="2796503"/>
            <a:ext cx="3491151" cy="100681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623" y="4681897"/>
            <a:ext cx="2107565" cy="203957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6246" y="2740662"/>
            <a:ext cx="4086807" cy="100522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1418757" y="644893"/>
            <a:ext cx="541686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ベクトル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とは，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データの並び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のこと．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各要素に番号（添え字）がある．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428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 err="1"/>
              <a:t>での</a:t>
            </a:r>
            <a:r>
              <a:rPr lang="ja-JP" altLang="en-US" dirty="0"/>
              <a:t>平均と不偏分散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平均 </a:t>
            </a:r>
            <a:r>
              <a:rPr lang="en-US" altLang="ja-JP" dirty="0"/>
              <a:t>		mean</a:t>
            </a:r>
          </a:p>
          <a:p>
            <a:r>
              <a:rPr lang="ja-JP" altLang="en-US" dirty="0"/>
              <a:t>不偏分散 </a:t>
            </a:r>
            <a:r>
              <a:rPr lang="en-US" altLang="ja-JP" dirty="0"/>
              <a:t>		var		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※ </a:t>
            </a:r>
            <a:r>
              <a:rPr lang="ja-JP" altLang="en-US" dirty="0"/>
              <a:t>不偏分散は，標本値のばらつきを表す値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5857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 err="1"/>
              <a:t>での</a:t>
            </a:r>
            <a:r>
              <a:rPr lang="ja-JP" altLang="en-US" dirty="0"/>
              <a:t>平均と不偏分散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2764686"/>
            <a:ext cx="8461208" cy="399668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c1 &lt;- c(128, 104, 124, 85, 120)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c2 &lt;- c(118, 110, 96, 85, 109)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c3 &lt;- c(80, 80, 126, 122, 79)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c4 &lt;- c(127, 72, 111, 82, 81)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mean(c1)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mean(c2)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mean(c3)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mean(c4)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var(c1)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var(c2)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var(c3)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var(c4)</a:t>
            </a:r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8898" y="572998"/>
            <a:ext cx="2993930" cy="30619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右矢印 6"/>
          <p:cNvSpPr/>
          <p:nvPr/>
        </p:nvSpPr>
        <p:spPr>
          <a:xfrm>
            <a:off x="4091213" y="1373663"/>
            <a:ext cx="537436" cy="4743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540697" y="802014"/>
            <a:ext cx="3269303" cy="1610985"/>
            <a:chOff x="5642669" y="923493"/>
            <a:chExt cx="6382609" cy="2963665"/>
          </a:xfrm>
        </p:grpSpPr>
        <p:sp>
          <p:nvSpPr>
            <p:cNvPr id="16" name="正方形/長方形 15"/>
            <p:cNvSpPr/>
            <p:nvPr/>
          </p:nvSpPr>
          <p:spPr>
            <a:xfrm>
              <a:off x="5714384" y="923493"/>
              <a:ext cx="1278832" cy="278930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391738" y="939133"/>
              <a:ext cx="1278832" cy="278930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69092" y="954773"/>
              <a:ext cx="1278832" cy="278930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0746446" y="970413"/>
              <a:ext cx="1278832" cy="2789306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642669" y="1040873"/>
              <a:ext cx="1100107" cy="2741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128</a:t>
              </a:r>
              <a:b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</a:br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104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124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85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120</a:t>
              </a:r>
              <a:endParaRPr kumimoji="1" lang="ja-JP" altLang="en-US" sz="15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7345569" y="1061119"/>
              <a:ext cx="1100107" cy="2741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118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110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96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85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109</a:t>
              </a:r>
              <a:endParaRPr kumimoji="1" lang="ja-JP" altLang="en-US" sz="15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982529" y="1079218"/>
              <a:ext cx="1100107" cy="2741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80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80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126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122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79</a:t>
              </a:r>
              <a:endParaRPr kumimoji="1" lang="ja-JP" altLang="en-US" sz="15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0709941" y="1145914"/>
              <a:ext cx="1100107" cy="2741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127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72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111</a:t>
              </a:r>
            </a:p>
            <a:p>
              <a:pPr algn="r"/>
              <a:r>
                <a:rPr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82</a:t>
              </a:r>
            </a:p>
            <a:p>
              <a:pPr algn="r"/>
              <a:r>
                <a:rPr kumimoji="1" lang="en-US" altLang="ja-JP" sz="1500" dirty="0">
                  <a:solidFill>
                    <a:srgbClr val="006600"/>
                  </a:solidFill>
                  <a:latin typeface="Arial" panose="020B0604020202020204" pitchFamily="34" charset="0"/>
                  <a:ea typeface="メイリオ" panose="020B0604030504040204" pitchFamily="50" charset="-128"/>
                </a:rPr>
                <a:t>81</a:t>
              </a:r>
              <a:endParaRPr kumimoji="1" lang="ja-JP" altLang="en-US" sz="15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3576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4-3 </a:t>
            </a:r>
            <a:r>
              <a:rPr lang="ja-JP" altLang="en-US" dirty="0"/>
              <a:t>母平均と母分散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01FE478-478A-4B2A-9FE2-00A73BCB3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3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母平均と母分散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188" y="2175487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19685" y="3523360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雲 9"/>
          <p:cNvSpPr/>
          <p:nvPr/>
        </p:nvSpPr>
        <p:spPr>
          <a:xfrm>
            <a:off x="144098" y="1612429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537190" y="2126296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9550" y="4280195"/>
            <a:ext cx="3647152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</a:t>
            </a:r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：変数値の平均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：変数値の分散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26285" y="3433173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標本１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73109" y="3433172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標本２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19932" y="3433171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標本３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66755" y="3433171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標本４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85788" y="1247327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543804" y="1259057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801819" y="1270787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059835" y="1282517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5942" y="1335362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83117" y="1350547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910837" y="1364122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206396" y="1414143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127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111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81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96981" y="3893269"/>
            <a:ext cx="4028667" cy="175432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</a:t>
            </a:r>
          </a:p>
          <a:p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	  103.6	97.4		94.6</a:t>
            </a:r>
            <a:endParaRPr lang="en-US" altLang="ja-JP" sz="2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 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314.2	  170.3	591.8    543.3</a:t>
            </a:r>
            <a:endParaRPr kumimoji="1" lang="en-US" altLang="ja-JP" sz="2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9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501140" y="1869440"/>
          <a:ext cx="6324600" cy="2948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6498"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変数に関するもの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標本に関するもの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母平均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平均</a:t>
                      </a:r>
                      <a:endParaRPr kumimoji="1" lang="en-US" altLang="ja-JP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母分散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不偏分散</a:t>
                      </a:r>
                      <a:endParaRPr kumimoji="1" lang="en-US" altLang="ja-JP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4686300" y="2836265"/>
            <a:ext cx="2956560" cy="19583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63440" y="5038188"/>
            <a:ext cx="357020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標本データから，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平均，不偏分散が求まる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2BB42BA-3E9B-435F-9E9C-DA884B3F9B5D}"/>
              </a:ext>
            </a:extLst>
          </p:cNvPr>
          <p:cNvSpPr txBox="1"/>
          <p:nvPr/>
        </p:nvSpPr>
        <p:spPr>
          <a:xfrm>
            <a:off x="563880" y="4953521"/>
            <a:ext cx="387798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標本や不偏分散を使って，</a:t>
            </a:r>
            <a:endParaRPr kumimoji="1" lang="en-US" altLang="ja-JP" sz="2400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母平均や母分散を</a:t>
            </a:r>
            <a:r>
              <a:rPr kumimoji="1" lang="ja-JP" altLang="en-US" sz="2400" b="1" u="sng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推定</a:t>
            </a:r>
            <a:r>
              <a:rPr kumimoji="1" lang="ja-JP" altLang="en-US" sz="24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</a:p>
        </p:txBody>
      </p:sp>
    </p:spTree>
    <p:extLst>
      <p:ext uri="{BB962C8B-B14F-4D97-AF65-F5344CB8AC3E}">
        <p14:creationId xmlns:p14="http://schemas.microsoft.com/office/powerpoint/2010/main" val="1316747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今から行うことのイメージ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3853" y="2207533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05890" y="2630047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雲 18"/>
          <p:cNvSpPr/>
          <p:nvPr/>
        </p:nvSpPr>
        <p:spPr>
          <a:xfrm>
            <a:off x="290762" y="1644475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52449" y="2122216"/>
            <a:ext cx="260840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たくさんの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右矢印 21"/>
          <p:cNvSpPr/>
          <p:nvPr/>
        </p:nvSpPr>
        <p:spPr>
          <a:xfrm rot="5400000">
            <a:off x="5794451" y="2849685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310633" y="5415645"/>
            <a:ext cx="3993401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の推定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矢印 21">
            <a:extLst>
              <a:ext uri="{FF2B5EF4-FFF2-40B4-BE49-F238E27FC236}">
                <a16:creationId xmlns:a16="http://schemas.microsoft.com/office/drawing/2014/main" id="{1380E6AF-EA7C-490A-A0B4-24C57DB26B27}"/>
              </a:ext>
            </a:extLst>
          </p:cNvPr>
          <p:cNvSpPr/>
          <p:nvPr/>
        </p:nvSpPr>
        <p:spPr>
          <a:xfrm rot="5400000">
            <a:off x="5794450" y="4632411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4BAD3FE-6016-4D5F-8274-436CFDA980EC}"/>
              </a:ext>
            </a:extLst>
          </p:cNvPr>
          <p:cNvSpPr txBox="1"/>
          <p:nvPr/>
        </p:nvSpPr>
        <p:spPr>
          <a:xfrm>
            <a:off x="4310632" y="3707354"/>
            <a:ext cx="3993401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の算出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114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今から行うこと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6" name="フローチャート: 磁気ディスク 5"/>
          <p:cNvSpPr/>
          <p:nvPr/>
        </p:nvSpPr>
        <p:spPr>
          <a:xfrm>
            <a:off x="477812" y="2663190"/>
            <a:ext cx="1671028" cy="13716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7812" y="3215586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乱数による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293" y="4228457"/>
            <a:ext cx="2042547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 rot="10405349">
            <a:off x="2745354" y="2521497"/>
            <a:ext cx="2081263" cy="467903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左矢印 9"/>
          <p:cNvSpPr/>
          <p:nvPr/>
        </p:nvSpPr>
        <p:spPr>
          <a:xfrm rot="11359851">
            <a:off x="2725404" y="3478553"/>
            <a:ext cx="3279155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左矢印 10"/>
          <p:cNvSpPr/>
          <p:nvPr/>
        </p:nvSpPr>
        <p:spPr>
          <a:xfrm rot="11669407">
            <a:off x="2692159" y="3960188"/>
            <a:ext cx="1318528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39977" y="698230"/>
            <a:ext cx="2610010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個の中から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ランダムに標本を選ぶ」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137064" y="1533525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57218" y="1621560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329002" y="3335049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68315" y="3426539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77940" y="390115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86958" y="3994485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F0D6E4-A7CF-4A5E-8A70-5DA67465B556}"/>
              </a:ext>
            </a:extLst>
          </p:cNvPr>
          <p:cNvSpPr txBox="1"/>
          <p:nvPr/>
        </p:nvSpPr>
        <p:spPr>
          <a:xfrm>
            <a:off x="6329002" y="2080669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F604E84-A5F8-4993-8BB7-2D9BC688B5B1}"/>
              </a:ext>
            </a:extLst>
          </p:cNvPr>
          <p:cNvSpPr txBox="1"/>
          <p:nvPr/>
        </p:nvSpPr>
        <p:spPr>
          <a:xfrm>
            <a:off x="7520940" y="4228457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C1E18E-8EE4-4C22-904F-2EC8CA5ADECE}"/>
              </a:ext>
            </a:extLst>
          </p:cNvPr>
          <p:cNvSpPr txBox="1"/>
          <p:nvPr/>
        </p:nvSpPr>
        <p:spPr>
          <a:xfrm>
            <a:off x="5213240" y="4863181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</p:spTree>
    <p:extLst>
      <p:ext uri="{BB962C8B-B14F-4D97-AF65-F5344CB8AC3E}">
        <p14:creationId xmlns:p14="http://schemas.microsoft.com/office/powerpoint/2010/main" val="357845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今から行うこと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6" name="フローチャート: 磁気ディスク 5"/>
          <p:cNvSpPr/>
          <p:nvPr/>
        </p:nvSpPr>
        <p:spPr>
          <a:xfrm>
            <a:off x="477812" y="2663190"/>
            <a:ext cx="1671028" cy="1371600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7812" y="3215586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乱数による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293" y="4228457"/>
            <a:ext cx="2042547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 rot="10405349">
            <a:off x="2745354" y="2521497"/>
            <a:ext cx="2081263" cy="467903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左矢印 9"/>
          <p:cNvSpPr/>
          <p:nvPr/>
        </p:nvSpPr>
        <p:spPr>
          <a:xfrm rot="11359851">
            <a:off x="2725404" y="3478553"/>
            <a:ext cx="3279155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左矢印 10"/>
          <p:cNvSpPr/>
          <p:nvPr/>
        </p:nvSpPr>
        <p:spPr>
          <a:xfrm rot="11669407">
            <a:off x="2692159" y="3960188"/>
            <a:ext cx="1318528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39977" y="698230"/>
            <a:ext cx="2610010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個の中から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ランダムに標本を選ぶ」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137064" y="1533525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57218" y="1621560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329002" y="3335049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68315" y="3426539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77940" y="3901150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86958" y="3994485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F0D6E4-A7CF-4A5E-8A70-5DA67465B556}"/>
              </a:ext>
            </a:extLst>
          </p:cNvPr>
          <p:cNvSpPr txBox="1"/>
          <p:nvPr/>
        </p:nvSpPr>
        <p:spPr>
          <a:xfrm>
            <a:off x="6329002" y="2080669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F604E84-A5F8-4993-8BB7-2D9BC688B5B1}"/>
              </a:ext>
            </a:extLst>
          </p:cNvPr>
          <p:cNvSpPr txBox="1"/>
          <p:nvPr/>
        </p:nvSpPr>
        <p:spPr>
          <a:xfrm>
            <a:off x="7520940" y="4228457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0C1E18E-8EE4-4C22-904F-2EC8CA5ADECE}"/>
              </a:ext>
            </a:extLst>
          </p:cNvPr>
          <p:cNvSpPr txBox="1"/>
          <p:nvPr/>
        </p:nvSpPr>
        <p:spPr>
          <a:xfrm>
            <a:off x="5213240" y="4863181"/>
            <a:ext cx="139023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22" name="角丸四角形吹き出し 2">
            <a:extLst>
              <a:ext uri="{FF2B5EF4-FFF2-40B4-BE49-F238E27FC236}">
                <a16:creationId xmlns:a16="http://schemas.microsoft.com/office/drawing/2014/main" id="{0956CF47-4A4E-478F-A2DC-7852609BABF9}"/>
              </a:ext>
            </a:extLst>
          </p:cNvPr>
          <p:cNvSpPr/>
          <p:nvPr/>
        </p:nvSpPr>
        <p:spPr>
          <a:xfrm>
            <a:off x="2432116" y="2111551"/>
            <a:ext cx="6234071" cy="2506980"/>
          </a:xfrm>
          <a:prstGeom prst="wedgeRoundRectCallout">
            <a:avLst>
              <a:gd name="adj1" fmla="val -37802"/>
              <a:gd name="adj2" fmla="val -7478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C17C31B-827B-44B2-8409-CD12F07C5803}"/>
              </a:ext>
            </a:extLst>
          </p:cNvPr>
          <p:cNvSpPr txBox="1"/>
          <p:nvPr/>
        </p:nvSpPr>
        <p:spPr>
          <a:xfrm>
            <a:off x="2613211" y="2336348"/>
            <a:ext cx="4387740" cy="18466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R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では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ベクトルデータ 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の 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個の中から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ランダムに</a:t>
            </a: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個選びたいときは</a:t>
            </a: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[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floor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( </a:t>
            </a:r>
            <a:r>
              <a:rPr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runif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, 1, 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1000000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+1) )]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743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7958555" cy="949629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合成データからランダムに</a:t>
            </a:r>
            <a:r>
              <a:rPr lang="en-US" altLang="ja-JP" dirty="0"/>
              <a:t>5</a:t>
            </a:r>
            <a:r>
              <a:rPr lang="ja-JP" altLang="en-US" dirty="0"/>
              <a:t>個選び標本を作る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7901" y="4142466"/>
            <a:ext cx="8461208" cy="175007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x &lt;- 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(1000000, mean=100,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=20)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x[floor(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(5, 1, 1000000+1) )]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x[floor(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(5, 1, 1000000+1) )]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x[floor(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(5, 1, 1000000+1) )]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638711" y="1533525"/>
            <a:ext cx="1788770" cy="10001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8711" y="1992831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2389" y="2560007"/>
            <a:ext cx="2042547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タイプ：数値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endParaRPr kumimoji="1" lang="ja-JP" altLang="en-US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左矢印 27"/>
          <p:cNvSpPr/>
          <p:nvPr/>
        </p:nvSpPr>
        <p:spPr>
          <a:xfrm rot="10800000">
            <a:off x="2530911" y="1865396"/>
            <a:ext cx="776169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10509" y="1860463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サイズ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endParaRPr kumimoji="1"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の標本</a:t>
            </a:r>
          </a:p>
        </p:txBody>
      </p:sp>
      <p:sp>
        <p:nvSpPr>
          <p:cNvPr id="30" name="角丸四角形吹き出し 29"/>
          <p:cNvSpPr/>
          <p:nvPr/>
        </p:nvSpPr>
        <p:spPr>
          <a:xfrm>
            <a:off x="4572000" y="4983471"/>
            <a:ext cx="4453450" cy="640080"/>
          </a:xfrm>
          <a:prstGeom prst="wedgeRoundRectCallout">
            <a:avLst>
              <a:gd name="adj1" fmla="val -40387"/>
              <a:gd name="adj2" fmla="val -13505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44316" y="5118845"/>
            <a:ext cx="41088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乱数による合成データの生成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587" y="1615678"/>
            <a:ext cx="4047535" cy="1498613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5020305" y="3187709"/>
            <a:ext cx="41088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毎回違う結果が出る</a:t>
            </a:r>
          </a:p>
        </p:txBody>
      </p:sp>
    </p:spTree>
    <p:extLst>
      <p:ext uri="{BB962C8B-B14F-4D97-AF65-F5344CB8AC3E}">
        <p14:creationId xmlns:p14="http://schemas.microsoft.com/office/powerpoint/2010/main" val="59581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4-1 </a:t>
            </a:r>
            <a:r>
              <a:rPr lang="ja-JP" altLang="en-US" dirty="0"/>
              <a:t>母集団と標本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5B467F0-12AC-4EE6-8368-3A99E7316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2814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吹き出し 16"/>
          <p:cNvSpPr/>
          <p:nvPr/>
        </p:nvSpPr>
        <p:spPr>
          <a:xfrm>
            <a:off x="4454901" y="4877754"/>
            <a:ext cx="3224366" cy="639373"/>
          </a:xfrm>
          <a:prstGeom prst="wedgeRoundRectCallout">
            <a:avLst>
              <a:gd name="adj1" fmla="val -41000"/>
              <a:gd name="adj2" fmla="val -8347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標本を</a:t>
            </a:r>
            <a:r>
              <a:rPr lang="en-US" altLang="ja-JP" dirty="0"/>
              <a:t>20</a:t>
            </a:r>
            <a:r>
              <a:rPr lang="ja-JP" altLang="en-US" dirty="0"/>
              <a:t>個作り，各標本の平均や不偏分散を求める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3021965"/>
            <a:ext cx="8461208" cy="3497368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x &lt;- 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(1000000, mean=100,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=20)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m &lt;- numeric(20)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v &lt;- numeric(20)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1:20)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s &lt;- x[floor(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(5, 1, 1000000+1) )]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m[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 &lt;- mean(s)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v[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 &lt;- </a:t>
            </a:r>
            <a:r>
              <a:rPr lang="en-US" altLang="ja-JP" sz="2000" dirty="0" err="1"/>
              <a:t>var</a:t>
            </a:r>
            <a:r>
              <a:rPr lang="en-US" altLang="ja-JP" sz="2000" dirty="0"/>
              <a:t>(s)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print(m)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print(v)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331983" y="1095976"/>
            <a:ext cx="1463040" cy="843103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7617" y="1501606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9952" y="1979779"/>
            <a:ext cx="2042547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タイプ：数値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endParaRPr kumimoji="1" lang="ja-JP" altLang="en-US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左矢印 27"/>
          <p:cNvSpPr/>
          <p:nvPr/>
        </p:nvSpPr>
        <p:spPr>
          <a:xfrm rot="10800000">
            <a:off x="1969382" y="1388592"/>
            <a:ext cx="453361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490454" y="1177946"/>
            <a:ext cx="1107996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サイズ</a:t>
            </a:r>
            <a:r>
              <a:rPr kumimoji="1"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endParaRPr kumimoji="1" lang="en-US" altLang="ja-JP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の標本を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07460" y="2263575"/>
            <a:ext cx="41088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毎回違う結果が出る</a:t>
            </a:r>
          </a:p>
        </p:txBody>
      </p:sp>
      <p:sp>
        <p:nvSpPr>
          <p:cNvPr id="14" name="左矢印 13"/>
          <p:cNvSpPr/>
          <p:nvPr/>
        </p:nvSpPr>
        <p:spPr>
          <a:xfrm rot="10800000">
            <a:off x="3619995" y="1373262"/>
            <a:ext cx="453361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45869" y="1177946"/>
            <a:ext cx="1338828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各標本の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平均や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不偏分散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652" y="928097"/>
            <a:ext cx="2528888" cy="1350169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656667" y="4923696"/>
            <a:ext cx="2366635" cy="50783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合成データからランダムに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個選び標本を作る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24757" y="4320328"/>
            <a:ext cx="3883715" cy="327991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2120698" y="5277104"/>
            <a:ext cx="2118360" cy="493164"/>
          </a:xfrm>
          <a:prstGeom prst="wedgeRoundRectCallout">
            <a:avLst>
              <a:gd name="adj1" fmla="val -39128"/>
              <a:gd name="adj2" fmla="val -10614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88434" y="4733286"/>
            <a:ext cx="1097091" cy="288099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190402" y="5068295"/>
            <a:ext cx="862157" cy="288099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02715" y="5390470"/>
            <a:ext cx="180049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平均と不偏分散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5720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2344525" y="809461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各標本の平均値を比べる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53545" y="2603767"/>
            <a:ext cx="2031325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	103.6	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731550" y="3778599"/>
            <a:ext cx="3416320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	103.6	97.4		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53545" y="4861099"/>
            <a:ext cx="3498073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	103.6	97.4	94.6</a:t>
            </a:r>
          </a:p>
        </p:txBody>
      </p:sp>
      <p:sp>
        <p:nvSpPr>
          <p:cNvPr id="8" name="右中かっこ 7"/>
          <p:cNvSpPr/>
          <p:nvPr/>
        </p:nvSpPr>
        <p:spPr>
          <a:xfrm rot="5400000">
            <a:off x="3844143" y="2104679"/>
            <a:ext cx="227975" cy="21895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67316" y="3377643"/>
            <a:ext cx="1794081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総平均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107.9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中かっこ 10"/>
          <p:cNvSpPr/>
          <p:nvPr/>
        </p:nvSpPr>
        <p:spPr>
          <a:xfrm rot="5400000">
            <a:off x="4049477" y="3052182"/>
            <a:ext cx="200773" cy="26169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78720" y="4552475"/>
            <a:ext cx="2049993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総平均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104.4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中かっこ 12"/>
          <p:cNvSpPr/>
          <p:nvPr/>
        </p:nvSpPr>
        <p:spPr>
          <a:xfrm rot="5400000">
            <a:off x="4447729" y="3792155"/>
            <a:ext cx="161151" cy="332986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3791" y="5654501"/>
            <a:ext cx="2925118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総平均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101.95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0424" y="2691491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標本２個の各平均値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8429" y="3891224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標本３個の各平均値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0424" y="4998625"/>
            <a:ext cx="226215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標本４個の各平均値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418138" y="801007"/>
            <a:ext cx="500583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47632" y="802765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50739" y="815530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51322" y="823742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127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72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111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82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81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05397" y="1396973"/>
            <a:ext cx="69762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標本の例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918722" y="801007"/>
            <a:ext cx="484792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403514" y="801007"/>
            <a:ext cx="484791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88306" y="801007"/>
            <a:ext cx="484792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3587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各標本の不偏分散値を比べる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8" name="右中かっこ 7"/>
          <p:cNvSpPr/>
          <p:nvPr/>
        </p:nvSpPr>
        <p:spPr>
          <a:xfrm rot="5400000">
            <a:off x="4269039" y="2210704"/>
            <a:ext cx="227975" cy="21895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2212" y="3483668"/>
            <a:ext cx="198163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その平均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242.25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右中かっこ 10"/>
          <p:cNvSpPr/>
          <p:nvPr/>
        </p:nvSpPr>
        <p:spPr>
          <a:xfrm rot="5400000">
            <a:off x="4972705" y="2657299"/>
            <a:ext cx="199863" cy="35687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25612" y="4633930"/>
            <a:ext cx="3448616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その平均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358.7667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中かっこ 12"/>
          <p:cNvSpPr/>
          <p:nvPr/>
        </p:nvSpPr>
        <p:spPr>
          <a:xfrm rot="5400000">
            <a:off x="5506106" y="3158675"/>
            <a:ext cx="199863" cy="46355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98688" y="5654501"/>
            <a:ext cx="292511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その平均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：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404.9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88267" y="2706190"/>
            <a:ext cx="2031325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314.2	170.3	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288268" y="3825027"/>
            <a:ext cx="2730235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314.2	170.3	591.8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339115" y="4879230"/>
            <a:ext cx="3704860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314.2	170.3	591.8    543.3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94969" y="2860959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標本２個の各不偏分散値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4358" y="3917360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標本３個の各不偏分散値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73748" y="4973760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標本４個の各不偏分散値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44525" y="809461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418138" y="801007"/>
            <a:ext cx="500583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47632" y="802765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350739" y="815530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80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126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122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79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51322" y="823742"/>
            <a:ext cx="574196" cy="163121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127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72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111</a:t>
            </a:r>
          </a:p>
          <a:p>
            <a:pPr algn="r"/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82</a:t>
            </a:r>
          </a:p>
          <a:p>
            <a:pPr algn="r"/>
            <a:r>
              <a:rPr kumimoji="1" lang="en-US" altLang="ja-JP" sz="20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81</a:t>
            </a:r>
            <a:endParaRPr kumimoji="1" lang="ja-JP" altLang="en-US" sz="20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31089" y="1239240"/>
            <a:ext cx="69762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2918722" y="801007"/>
            <a:ext cx="484792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403514" y="801007"/>
            <a:ext cx="484791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888306" y="801007"/>
            <a:ext cx="484792" cy="15920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9884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7941622" cy="775498"/>
          </a:xfrm>
        </p:spPr>
        <p:txBody>
          <a:bodyPr>
            <a:noAutofit/>
          </a:bodyPr>
          <a:lstStyle/>
          <a:p>
            <a:r>
              <a:rPr lang="ja-JP" altLang="en-US" dirty="0"/>
              <a:t>各標本の平均値や不偏分散値を集めて，平均をとる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3149600"/>
            <a:ext cx="8461208" cy="353337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x &lt;- 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(1000000, mean=100,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=20)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m &lt;- numeric(20)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v &lt;- numeric(20)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1:20)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s &lt;- x[floor(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(5, 1, 1000000+1) )]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m[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 &lt;- mean(s)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v[</a:t>
            </a:r>
            <a:r>
              <a:rPr lang="en-US" altLang="ja-JP" sz="2000" dirty="0" err="1"/>
              <a:t>i</a:t>
            </a:r>
            <a:r>
              <a:rPr lang="en-US" altLang="ja-JP" sz="2000" dirty="0"/>
              <a:t>] &lt;- </a:t>
            </a:r>
            <a:r>
              <a:rPr lang="en-US" altLang="ja-JP" sz="2000" dirty="0" err="1"/>
              <a:t>var</a:t>
            </a:r>
            <a:r>
              <a:rPr lang="en-US" altLang="ja-JP" sz="2000" dirty="0"/>
              <a:t>(s)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1:20) { print( mean(m[</a:t>
            </a:r>
            <a:r>
              <a:rPr lang="en-US" altLang="ja-JP" sz="2000" dirty="0" err="1"/>
              <a:t>1:i</a:t>
            </a:r>
            <a:r>
              <a:rPr lang="en-US" altLang="ja-JP" sz="2000" dirty="0"/>
              <a:t>]) ) 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in 1:20) { print( mean(v[</a:t>
            </a:r>
            <a:r>
              <a:rPr lang="en-US" altLang="ja-JP" sz="2000" dirty="0" err="1"/>
              <a:t>1:i</a:t>
            </a:r>
            <a:r>
              <a:rPr lang="en-US" altLang="ja-JP" sz="2000" dirty="0"/>
              <a:t>]) ) }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646083" y="921679"/>
            <a:ext cx="2384984" cy="1575316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4688" y="1416180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6083" y="1744458"/>
            <a:ext cx="2042547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タイプ：数値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1,000,000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左矢印 27"/>
          <p:cNvSpPr/>
          <p:nvPr/>
        </p:nvSpPr>
        <p:spPr>
          <a:xfrm rot="10800000">
            <a:off x="3425872" y="1462892"/>
            <a:ext cx="453361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46944" y="1252246"/>
            <a:ext cx="1107996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</a:t>
            </a:r>
            <a:r>
              <a:rPr kumimoji="1"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  <a:endParaRPr kumimoji="1" lang="en-US" altLang="ja-JP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の標本を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個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左矢印 13"/>
          <p:cNvSpPr/>
          <p:nvPr/>
        </p:nvSpPr>
        <p:spPr>
          <a:xfrm rot="10800000">
            <a:off x="5313551" y="1436844"/>
            <a:ext cx="453361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76733" y="1252246"/>
            <a:ext cx="1338828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各標本の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平均値や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不偏分散値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左矢印 15"/>
          <p:cNvSpPr/>
          <p:nvPr/>
        </p:nvSpPr>
        <p:spPr>
          <a:xfrm rot="10800000">
            <a:off x="7437016" y="1426898"/>
            <a:ext cx="453361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986146" y="1524671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95608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29589" y="6237908"/>
            <a:ext cx="41088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ランダムなので，毎回違う結果が出る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5" y="1307544"/>
            <a:ext cx="4141618" cy="355782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168696" y="2774833"/>
            <a:ext cx="151195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515" y="1307544"/>
            <a:ext cx="4141618" cy="3557826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700242" y="2774833"/>
            <a:ext cx="151195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5182" y="4956809"/>
            <a:ext cx="3653352" cy="96985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各標本の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を集めて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平均を求める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19684" y="4960159"/>
            <a:ext cx="4570482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各標本の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を集めて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平均を求める</a:t>
            </a:r>
          </a:p>
        </p:txBody>
      </p:sp>
    </p:spTree>
    <p:extLst>
      <p:ext uri="{BB962C8B-B14F-4D97-AF65-F5344CB8AC3E}">
        <p14:creationId xmlns:p14="http://schemas.microsoft.com/office/powerpoint/2010/main" val="88233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504" y="1389927"/>
            <a:ext cx="4206230" cy="356688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64" y="1389927"/>
            <a:ext cx="4221801" cy="35800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96162" y="6170254"/>
            <a:ext cx="41088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ランダムなので，毎回違う結果が出る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68696" y="2774832"/>
            <a:ext cx="2031325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何度やっても同じ</a:t>
            </a:r>
            <a:endParaRPr kumimoji="1" lang="ja-JP" altLang="en-US" sz="24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00242" y="2774833"/>
            <a:ext cx="2031325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何度やっても同じ</a:t>
            </a:r>
          </a:p>
          <a:p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5181" y="4956810"/>
            <a:ext cx="410881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各標本の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を集めて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平均を求める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19684" y="4960159"/>
            <a:ext cx="4570482" cy="36933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各標本の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不偏分散値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を集めて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平均を求める</a:t>
            </a:r>
          </a:p>
        </p:txBody>
      </p:sp>
    </p:spTree>
    <p:extLst>
      <p:ext uri="{BB962C8B-B14F-4D97-AF65-F5344CB8AC3E}">
        <p14:creationId xmlns:p14="http://schemas.microsoft.com/office/powerpoint/2010/main" val="32874691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49439"/>
          </a:xfrm>
        </p:spPr>
        <p:txBody>
          <a:bodyPr>
            <a:noAutofit/>
          </a:bodyPr>
          <a:lstStyle/>
          <a:p>
            <a:r>
              <a:rPr lang="ja-JP" altLang="en-US" dirty="0"/>
              <a:t>標本の個数を </a:t>
            </a:r>
            <a:r>
              <a:rPr lang="en-US" altLang="ja-JP" dirty="0"/>
              <a:t>20 </a:t>
            </a:r>
            <a:r>
              <a:rPr lang="ja-JP" altLang="en-US" dirty="0"/>
              <a:t>から </a:t>
            </a:r>
            <a:r>
              <a:rPr lang="en-US" altLang="ja-JP" dirty="0"/>
              <a:t>1000 </a:t>
            </a:r>
            <a:r>
              <a:rPr lang="ja-JP" altLang="en-US" dirty="0"/>
              <a:t>の間で変えて，</a:t>
            </a:r>
            <a:br>
              <a:rPr lang="en-US" altLang="ja-JP" dirty="0"/>
            </a:br>
            <a:r>
              <a:rPr lang="ja-JP" altLang="en-US" dirty="0"/>
              <a:t>総平均を求めてみる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47821" y="5197302"/>
            <a:ext cx="433965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各標本の平均値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を集めて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総平均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を求める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78" y="1967627"/>
            <a:ext cx="6503642" cy="325841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6705024" y="4667250"/>
            <a:ext cx="747336" cy="419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09820" y="3335975"/>
            <a:ext cx="151195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</a:p>
        </p:txBody>
      </p:sp>
    </p:spTree>
    <p:extLst>
      <p:ext uri="{BB962C8B-B14F-4D97-AF65-F5344CB8AC3E}">
        <p14:creationId xmlns:p14="http://schemas.microsoft.com/office/powerpoint/2010/main" val="2921554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86" y="1941347"/>
            <a:ext cx="6614875" cy="3314147"/>
          </a:xfrm>
          <a:prstGeom prst="rect">
            <a:avLst/>
          </a:prstGeom>
        </p:spPr>
      </p:pic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15572"/>
          </a:xfrm>
        </p:spPr>
        <p:txBody>
          <a:bodyPr>
            <a:noAutofit/>
          </a:bodyPr>
          <a:lstStyle/>
          <a:p>
            <a:r>
              <a:rPr lang="ja-JP" altLang="en-US" dirty="0"/>
              <a:t>標本の個数を </a:t>
            </a:r>
            <a:r>
              <a:rPr lang="en-US" altLang="ja-JP" dirty="0"/>
              <a:t>20 </a:t>
            </a:r>
            <a:r>
              <a:rPr lang="ja-JP" altLang="en-US" dirty="0"/>
              <a:t>から </a:t>
            </a:r>
            <a:r>
              <a:rPr lang="en-US" altLang="ja-JP" dirty="0"/>
              <a:t>1000 </a:t>
            </a:r>
            <a:r>
              <a:rPr lang="ja-JP" altLang="en-US" dirty="0"/>
              <a:t>の間で変えて，</a:t>
            </a:r>
            <a:br>
              <a:rPr lang="en-US" altLang="ja-JP" dirty="0"/>
            </a:br>
            <a:r>
              <a:rPr lang="ja-JP" altLang="en-US" dirty="0"/>
              <a:t>総平均を求めてみる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47821" y="5197302"/>
            <a:ext cx="480131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各標本の不偏分散値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を集めて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総平均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を求める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05024" y="4667250"/>
            <a:ext cx="747336" cy="419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04973" y="3463298"/>
            <a:ext cx="151195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</a:p>
        </p:txBody>
      </p:sp>
    </p:spTree>
    <p:extLst>
      <p:ext uri="{BB962C8B-B14F-4D97-AF65-F5344CB8AC3E}">
        <p14:creationId xmlns:p14="http://schemas.microsoft.com/office/powerpoint/2010/main" val="15724142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38</a:t>
            </a:fld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339340" y="1633022"/>
          <a:ext cx="6324600" cy="2882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6498"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標本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母平均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平均</a:t>
                      </a:r>
                      <a:endParaRPr kumimoji="1" lang="en-US" altLang="ja-JP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※ R </a:t>
                      </a:r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では </a:t>
                      </a:r>
                      <a:r>
                        <a:rPr kumimoji="1" lang="en-US" altLang="ja-JP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mean</a:t>
                      </a:r>
                      <a:endParaRPr kumimoji="1" lang="ja-JP" altLang="en-US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80"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母分散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不偏分散</a:t>
                      </a:r>
                      <a:endParaRPr kumimoji="1" lang="en-US" altLang="ja-JP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※ R </a:t>
                      </a:r>
                      <a:r>
                        <a:rPr kumimoji="1" lang="ja-JP" altLang="en-US" sz="30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では </a:t>
                      </a:r>
                      <a:r>
                        <a:rPr kumimoji="1" lang="en-US" altLang="ja-JP" sz="30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var</a:t>
                      </a:r>
                      <a:endParaRPr kumimoji="1" lang="ja-JP" altLang="en-US" sz="30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516880" y="2533452"/>
            <a:ext cx="2956560" cy="19583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16880" y="4717103"/>
            <a:ext cx="357020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標本はデータなので，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平均は不偏分散は求まる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02080" y="4717103"/>
            <a:ext cx="3877985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標本や不偏分散を使って，</a:t>
            </a:r>
            <a:endParaRPr kumimoji="1" lang="en-US" altLang="ja-JP" sz="2400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母平均や母分散を</a:t>
            </a:r>
            <a:r>
              <a:rPr kumimoji="1" lang="ja-JP" altLang="en-US" sz="2400" b="1" u="sng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推定</a:t>
            </a:r>
            <a:r>
              <a:rPr kumimoji="1" lang="ja-JP" altLang="en-US" sz="2400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339340" y="2533452"/>
            <a:ext cx="2956560" cy="195834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218" y="2590726"/>
            <a:ext cx="151195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</a:p>
        </p:txBody>
      </p:sp>
      <p:cxnSp>
        <p:nvCxnSpPr>
          <p:cNvPr id="12" name="直線矢印コネクタ 11"/>
          <p:cNvCxnSpPr>
            <a:stCxn id="11" idx="3"/>
          </p:cNvCxnSpPr>
          <p:nvPr/>
        </p:nvCxnSpPr>
        <p:spPr>
          <a:xfrm flipV="1">
            <a:off x="2007870" y="2813690"/>
            <a:ext cx="407670" cy="886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1927860" y="3785509"/>
            <a:ext cx="472440" cy="297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49128" y="4028342"/>
            <a:ext cx="1511952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だんだんと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  <a:r>
              <a:rPr kumimoji="1"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に近づく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1708137"/>
            <a:ext cx="1875004" cy="93940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569" y="3219077"/>
            <a:ext cx="1677631" cy="840517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2339340" y="3046268"/>
            <a:ext cx="29498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その値は </a:t>
            </a:r>
            <a:r>
              <a:rPr lang="en-US" altLang="ja-JP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 </a:t>
            </a:r>
            <a:r>
              <a:rPr lang="ja-JP" altLang="en-US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であると</a:t>
            </a:r>
            <a:r>
              <a:rPr kumimoji="1" lang="ja-JP" altLang="en-US" b="1" u="sng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推定</a:t>
            </a:r>
            <a:endParaRPr kumimoji="1" lang="ja-JP" altLang="en-US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46535" y="4007950"/>
            <a:ext cx="294984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その値は </a:t>
            </a:r>
            <a:r>
              <a:rPr lang="en-US" altLang="ja-JP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400 </a:t>
            </a:r>
            <a:r>
              <a:rPr lang="ja-JP" altLang="en-US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であると</a:t>
            </a:r>
            <a:r>
              <a:rPr kumimoji="1" lang="ja-JP" altLang="en-US" b="1" u="sng" dirty="0">
                <a:solidFill>
                  <a:srgbClr val="7030A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推定</a:t>
            </a:r>
            <a:endParaRPr kumimoji="1" lang="ja-JP" altLang="en-US" dirty="0">
              <a:solidFill>
                <a:srgbClr val="7030A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481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28329-1B3A-70B2-2D8C-C3D66690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母集団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FFF29F-89AF-6B77-92B3-876E38A0C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kumimoji="1" lang="ja-JP" altLang="en-US" sz="2400" b="1" dirty="0">
                <a:solidFill>
                  <a:srgbClr val="C00000"/>
                </a:solidFill>
              </a:rPr>
              <a:t>母集団</a:t>
            </a:r>
            <a:r>
              <a:rPr kumimoji="1" lang="ja-JP" altLang="en-US" sz="2400" dirty="0"/>
              <a:t>は，調査や研究の対象となる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全体の集団</a:t>
            </a:r>
            <a:r>
              <a:rPr kumimoji="1" lang="ja-JP" altLang="en-US" sz="2400" dirty="0"/>
              <a:t>のこと</a:t>
            </a:r>
            <a:endParaRPr kumimoji="1" lang="en-US" altLang="ja-JP" sz="2400" dirty="0"/>
          </a:p>
          <a:p>
            <a:pPr marL="0" indent="0">
              <a:spcBef>
                <a:spcPts val="1200"/>
              </a:spcBef>
              <a:buNone/>
            </a:pPr>
            <a:endParaRPr kumimoji="1" lang="en-US" altLang="ja-JP" sz="2400" dirty="0"/>
          </a:p>
          <a:p>
            <a:pPr>
              <a:spcBef>
                <a:spcPts val="1200"/>
              </a:spcBef>
            </a:pPr>
            <a:r>
              <a:rPr kumimoji="1" lang="ja-JP" altLang="en-US" sz="2400" b="1" u="sng" dirty="0">
                <a:solidFill>
                  <a:srgbClr val="FF0000"/>
                </a:solidFill>
              </a:rPr>
              <a:t>母集団</a:t>
            </a:r>
            <a:r>
              <a:rPr kumimoji="1" lang="ja-JP" altLang="en-US" sz="2400" dirty="0"/>
              <a:t>の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把握と理解</a:t>
            </a:r>
            <a:r>
              <a:rPr kumimoji="1" lang="ja-JP" altLang="en-US" sz="2400" dirty="0"/>
              <a:t>が</a:t>
            </a:r>
            <a:r>
              <a:rPr lang="ja-JP" altLang="en-US" sz="2400" dirty="0"/>
              <a:t>重要</a:t>
            </a:r>
            <a:endParaRPr kumimoji="1"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（例）人類全体、２０歳以上の人類全体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BA498C-1CB5-E9B7-A856-4C72F674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4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33EE294-A8CE-99C4-914C-1B82C975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507FF7-4671-7DCB-D4A4-7DABB644DC29}"/>
              </a:ext>
            </a:extLst>
          </p:cNvPr>
          <p:cNvSpPr txBox="1"/>
          <p:nvPr/>
        </p:nvSpPr>
        <p:spPr>
          <a:xfrm>
            <a:off x="2286000" y="31615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https://www.jstage.jst.go.jp/article/kagakutoseibutsu/51/6/51_408/_pdf</a:t>
            </a:r>
          </a:p>
        </p:txBody>
      </p:sp>
    </p:spTree>
    <p:extLst>
      <p:ext uri="{BB962C8B-B14F-4D97-AF65-F5344CB8AC3E}">
        <p14:creationId xmlns:p14="http://schemas.microsoft.com/office/powerpoint/2010/main" val="258515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585C61-BF56-FC28-DB78-760712C74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サンプリングと標本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5CBAD8-391C-5793-4746-F983F8846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b="1" u="sng" dirty="0">
                <a:solidFill>
                  <a:srgbClr val="FF0000"/>
                </a:solidFill>
              </a:rPr>
              <a:t>母集団全体を調べることが困難な場合</a:t>
            </a:r>
            <a:r>
              <a:rPr lang="ja-JP" altLang="en-US" sz="2400" dirty="0"/>
              <a:t>、</a:t>
            </a:r>
            <a:r>
              <a:rPr lang="ja-JP" altLang="en-US" sz="2400" b="1" dirty="0">
                <a:solidFill>
                  <a:srgbClr val="C00000"/>
                </a:solidFill>
              </a:rPr>
              <a:t>サンプリング</a:t>
            </a:r>
            <a:r>
              <a:rPr lang="ja-JP" altLang="en-US" sz="2400" dirty="0"/>
              <a:t>を適切に行う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kumimoji="1" lang="en-US" altLang="ja-JP" sz="2400" dirty="0"/>
              <a:t>	</a:t>
            </a:r>
            <a:r>
              <a:rPr kumimoji="1" lang="ja-JP" altLang="en-US" sz="2400" dirty="0"/>
              <a:t>（例）１０００名をランダムに選ぶ</a:t>
            </a:r>
          </a:p>
          <a:p>
            <a:pPr>
              <a:spcBef>
                <a:spcPts val="1200"/>
              </a:spcBef>
            </a:pPr>
            <a:r>
              <a:rPr kumimoji="1" lang="ja-JP" altLang="en-US" sz="2400" b="1" dirty="0">
                <a:solidFill>
                  <a:srgbClr val="C00000"/>
                </a:solidFill>
              </a:rPr>
              <a:t>サンプリング</a:t>
            </a:r>
            <a:r>
              <a:rPr kumimoji="1" lang="ja-JP" altLang="en-US" sz="2400" dirty="0"/>
              <a:t>は、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母集団から一部を選ぶ</a:t>
            </a:r>
            <a:r>
              <a:rPr kumimoji="1" lang="ja-JP" altLang="en-US" sz="2400" dirty="0"/>
              <a:t>こと。</a:t>
            </a:r>
            <a:endParaRPr lang="en-US" altLang="ja-JP" sz="2400" dirty="0"/>
          </a:p>
          <a:p>
            <a:pPr>
              <a:spcBef>
                <a:spcPts val="1200"/>
              </a:spcBef>
            </a:pPr>
            <a:r>
              <a:rPr kumimoji="1" lang="ja-JP" altLang="en-US" sz="2400" dirty="0"/>
              <a:t>母集団全体を調べるのでなく、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一部を調べる</a:t>
            </a:r>
            <a:r>
              <a:rPr kumimoji="1" lang="ja-JP" altLang="en-US" sz="2400" dirty="0"/>
              <a:t>ことになる。</a:t>
            </a:r>
            <a:endParaRPr kumimoji="1" lang="en-US" altLang="ja-JP" sz="2400" dirty="0"/>
          </a:p>
          <a:p>
            <a:pPr>
              <a:spcBef>
                <a:spcPts val="1200"/>
              </a:spcBef>
            </a:pPr>
            <a:r>
              <a:rPr kumimoji="1" lang="ja-JP" altLang="en-US" sz="2400" b="1" dirty="0">
                <a:solidFill>
                  <a:srgbClr val="C00000"/>
                </a:solidFill>
              </a:rPr>
              <a:t>標本</a:t>
            </a:r>
            <a:r>
              <a:rPr kumimoji="1" lang="ja-JP" altLang="en-US" sz="2400" dirty="0"/>
              <a:t>は、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サンプリングで選ばれたもの</a:t>
            </a:r>
            <a:r>
              <a:rPr kumimoji="1" lang="ja-JP" altLang="en-US" sz="2400" dirty="0"/>
              <a:t>のこと。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2EC2D5-A743-746B-8FC7-E94F24919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CD935BDC-0ED9-3C2B-9ECC-BDA0E32ED237}"/>
              </a:ext>
            </a:extLst>
          </p:cNvPr>
          <p:cNvSpPr/>
          <p:nvPr/>
        </p:nvSpPr>
        <p:spPr>
          <a:xfrm>
            <a:off x="1719819" y="4836889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13">
            <a:extLst>
              <a:ext uri="{FF2B5EF4-FFF2-40B4-BE49-F238E27FC236}">
                <a16:creationId xmlns:a16="http://schemas.microsoft.com/office/drawing/2014/main" id="{914A9E4D-E67E-C78E-506B-30BA866B781F}"/>
              </a:ext>
            </a:extLst>
          </p:cNvPr>
          <p:cNvSpPr/>
          <p:nvPr/>
        </p:nvSpPr>
        <p:spPr>
          <a:xfrm>
            <a:off x="5481933" y="5425477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A0FFC25-93F2-D546-5421-8985C3025B80}"/>
              </a:ext>
            </a:extLst>
          </p:cNvPr>
          <p:cNvSpPr txBox="1"/>
          <p:nvPr/>
        </p:nvSpPr>
        <p:spPr>
          <a:xfrm>
            <a:off x="6715303" y="5402394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7DF7AE-2E2A-424E-C2CF-B9E81614E96E}"/>
              </a:ext>
            </a:extLst>
          </p:cNvPr>
          <p:cNvSpPr txBox="1"/>
          <p:nvPr/>
        </p:nvSpPr>
        <p:spPr>
          <a:xfrm>
            <a:off x="2754234" y="412024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E774C4-ED56-4442-6521-7FABB51DD241}"/>
              </a:ext>
            </a:extLst>
          </p:cNvPr>
          <p:cNvSpPr txBox="1"/>
          <p:nvPr/>
        </p:nvSpPr>
        <p:spPr>
          <a:xfrm>
            <a:off x="4794489" y="4647461"/>
            <a:ext cx="1915909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サンプリング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80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551291"/>
          </a:xfrm>
        </p:spPr>
        <p:txBody>
          <a:bodyPr>
            <a:noAutofit/>
          </a:bodyPr>
          <a:lstStyle/>
          <a:p>
            <a:r>
              <a:rPr lang="ja-JP" altLang="en-US" dirty="0"/>
              <a:t>サンプリングと標本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885071" y="6356350"/>
            <a:ext cx="2057400" cy="428399"/>
          </a:xfrm>
        </p:spPr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3" name="雲 12"/>
          <p:cNvSpPr/>
          <p:nvPr/>
        </p:nvSpPr>
        <p:spPr>
          <a:xfrm>
            <a:off x="364427" y="1929072"/>
            <a:ext cx="3074670" cy="1922847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4057757" y="2579047"/>
            <a:ext cx="541020" cy="568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40743" y="876110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あるときの標本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80612" y="1590226"/>
            <a:ext cx="959124" cy="24545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967022" y="1609129"/>
            <a:ext cx="959124" cy="24545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00766" y="1678261"/>
            <a:ext cx="651140" cy="227501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06335" y="1700619"/>
            <a:ext cx="651140" cy="227501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118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110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96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109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80612" y="4000053"/>
            <a:ext cx="1101210" cy="108333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</a:t>
            </a:r>
          </a:p>
          <a:p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112.2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115FFB-909C-4368-8CCE-0FD6597048A5}"/>
              </a:ext>
            </a:extLst>
          </p:cNvPr>
          <p:cNvSpPr txBox="1"/>
          <p:nvPr/>
        </p:nvSpPr>
        <p:spPr>
          <a:xfrm>
            <a:off x="7047400" y="4000053"/>
            <a:ext cx="1895071" cy="108333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平均</a:t>
            </a:r>
            <a:r>
              <a:rPr kumimoji="1" lang="en-US" altLang="ja-JP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</a:t>
            </a:r>
          </a:p>
          <a:p>
            <a:r>
              <a:rPr kumimoji="1" lang="en-US" altLang="ja-JP" sz="2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103.6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5CEC0D-5A60-44C6-FEBA-52BB482EA8AC}"/>
              </a:ext>
            </a:extLst>
          </p:cNvPr>
          <p:cNvSpPr txBox="1"/>
          <p:nvPr/>
        </p:nvSpPr>
        <p:spPr>
          <a:xfrm>
            <a:off x="1334542" y="1295116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AAD221-3F21-9B29-8542-0EAA6C609FC5}"/>
              </a:ext>
            </a:extLst>
          </p:cNvPr>
          <p:cNvSpPr txBox="1"/>
          <p:nvPr/>
        </p:nvSpPr>
        <p:spPr>
          <a:xfrm>
            <a:off x="3044096" y="5502069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選ばれた標本によっては、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値が違い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、</a:t>
            </a:r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平均なども異なってくる</a:t>
            </a:r>
            <a:endParaRPr kumimoji="1" lang="en-US" altLang="ja-JP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FB57817-C9A9-C942-718D-1CB417E8366A}"/>
              </a:ext>
            </a:extLst>
          </p:cNvPr>
          <p:cNvSpPr txBox="1"/>
          <p:nvPr/>
        </p:nvSpPr>
        <p:spPr>
          <a:xfrm>
            <a:off x="6885010" y="894040"/>
            <a:ext cx="1223412" cy="5958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別の標本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324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6E4E47-0E8C-B4AE-DADF-5CF75D2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十分な数の標本が必要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A1C5AD-30BA-7DA0-E50A-7587CE32D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4217669"/>
            <a:ext cx="8461208" cy="2503807"/>
          </a:xfrm>
        </p:spPr>
        <p:txBody>
          <a:bodyPr>
            <a:normAutofit fontScale="92500"/>
          </a:bodyPr>
          <a:lstStyle/>
          <a:p>
            <a:r>
              <a:rPr lang="ja-JP" altLang="en-US" dirty="0"/>
              <a:t>標本の大きさが</a:t>
            </a:r>
            <a:r>
              <a:rPr lang="ja-JP" altLang="en-US" b="1" u="sng" dirty="0">
                <a:solidFill>
                  <a:srgbClr val="FF0000"/>
                </a:solidFill>
              </a:rPr>
              <a:t>小さい</a:t>
            </a:r>
            <a:r>
              <a:rPr lang="ja-JP" altLang="en-US" dirty="0"/>
              <a:t>と、</a:t>
            </a:r>
            <a:r>
              <a:rPr lang="ja-JP" altLang="en-US" b="1" i="1" u="sng" dirty="0">
                <a:solidFill>
                  <a:srgbClr val="FF0000"/>
                </a:solidFill>
              </a:rPr>
              <a:t>結果の信頼性が下がる</a:t>
            </a:r>
            <a:endParaRPr lang="en-US" altLang="ja-JP" b="1" i="1" u="sng" dirty="0">
              <a:solidFill>
                <a:srgbClr val="FF0000"/>
              </a:solidFill>
            </a:endParaRPr>
          </a:p>
          <a:p>
            <a:r>
              <a:rPr kumimoji="1" lang="ja-JP" altLang="en-US" b="1" u="sng" dirty="0">
                <a:solidFill>
                  <a:srgbClr val="FF0000"/>
                </a:solidFill>
              </a:rPr>
              <a:t>十分な数の標本を得る</a:t>
            </a:r>
            <a:r>
              <a:rPr kumimoji="1" lang="ja-JP" altLang="en-US" dirty="0"/>
              <a:t>ことが重要</a:t>
            </a:r>
            <a:endParaRPr kumimoji="1" lang="en-US" altLang="ja-JP" dirty="0"/>
          </a:p>
          <a:p>
            <a:r>
              <a:rPr kumimoji="1" lang="ja-JP" altLang="en-US" dirty="0"/>
              <a:t>標本の大きさの決定は簡単に決めることができない</a:t>
            </a:r>
            <a:endParaRPr kumimoji="1" lang="en-US" altLang="ja-JP" dirty="0"/>
          </a:p>
          <a:p>
            <a:r>
              <a:rPr kumimoji="1" lang="ja-JP" altLang="en-US" dirty="0"/>
              <a:t>母集団の特徴、調査や研究の目的に</a:t>
            </a:r>
            <a:r>
              <a:rPr lang="ja-JP" altLang="en-US" b="1" u="sng" dirty="0">
                <a:solidFill>
                  <a:srgbClr val="FF0000"/>
                </a:solidFill>
              </a:rPr>
              <a:t>よって，適切な標本の大きさは変わる</a:t>
            </a:r>
            <a:r>
              <a:rPr kumimoji="1" lang="ja-JP" altLang="en-US" dirty="0"/>
              <a:t>ことに注意しよう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A4F138-84AF-049E-4CF4-E2E39623D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A83E5BF8-F8E0-753B-5506-B3E707139113}"/>
              </a:ext>
            </a:extLst>
          </p:cNvPr>
          <p:cNvSpPr/>
          <p:nvPr/>
        </p:nvSpPr>
        <p:spPr>
          <a:xfrm>
            <a:off x="364427" y="1929073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13">
            <a:extLst>
              <a:ext uri="{FF2B5EF4-FFF2-40B4-BE49-F238E27FC236}">
                <a16:creationId xmlns:a16="http://schemas.microsoft.com/office/drawing/2014/main" id="{211B73C4-7A33-BAC9-46C3-9648749046B5}"/>
              </a:ext>
            </a:extLst>
          </p:cNvPr>
          <p:cNvSpPr/>
          <p:nvPr/>
        </p:nvSpPr>
        <p:spPr>
          <a:xfrm>
            <a:off x="4057757" y="2579047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50830A-4E13-2A64-F423-87C1CDFC25C7}"/>
              </a:ext>
            </a:extLst>
          </p:cNvPr>
          <p:cNvSpPr txBox="1"/>
          <p:nvPr/>
        </p:nvSpPr>
        <p:spPr>
          <a:xfrm>
            <a:off x="3940743" y="876110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あるときの標本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EB7486F-C9B0-6F53-6391-6896405E6906}"/>
              </a:ext>
            </a:extLst>
          </p:cNvPr>
          <p:cNvSpPr/>
          <p:nvPr/>
        </p:nvSpPr>
        <p:spPr>
          <a:xfrm>
            <a:off x="4980612" y="1590227"/>
            <a:ext cx="959124" cy="20919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0259B53-BBB9-8BFD-D609-B2C432448D3D}"/>
              </a:ext>
            </a:extLst>
          </p:cNvPr>
          <p:cNvSpPr txBox="1"/>
          <p:nvPr/>
        </p:nvSpPr>
        <p:spPr>
          <a:xfrm>
            <a:off x="5100766" y="1678262"/>
            <a:ext cx="651140" cy="19389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128</a:t>
            </a:r>
            <a:b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</a:br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104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124</a:t>
            </a:r>
          </a:p>
          <a:p>
            <a:pPr algn="r"/>
            <a:r>
              <a:rPr kumimoji="1"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85</a:t>
            </a:r>
          </a:p>
          <a:p>
            <a:pPr algn="r"/>
            <a:r>
              <a:rPr lang="en-US" altLang="ja-JP" sz="24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120</a:t>
            </a:r>
            <a:endParaRPr kumimoji="1" lang="ja-JP" altLang="en-US" sz="2400" dirty="0">
              <a:solidFill>
                <a:srgbClr val="0066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6ADDCD-E525-48C9-4225-25375D9DE80C}"/>
              </a:ext>
            </a:extLst>
          </p:cNvPr>
          <p:cNvSpPr txBox="1"/>
          <p:nvPr/>
        </p:nvSpPr>
        <p:spPr>
          <a:xfrm>
            <a:off x="1334542" y="1295116"/>
            <a:ext cx="1223412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母集団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836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97EB3B-998D-D083-1072-A3EAA788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FCE804-6A0A-156D-45A9-82DC1B7C8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65106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ja-JP" altLang="en-US" sz="2400" b="1" dirty="0">
                <a:solidFill>
                  <a:srgbClr val="C00000"/>
                </a:solidFill>
              </a:rPr>
              <a:t>母集団</a:t>
            </a:r>
            <a:r>
              <a:rPr lang="ja-JP" altLang="en-US" sz="2400" dirty="0"/>
              <a:t>：調査や研究の対象となる</a:t>
            </a:r>
            <a:r>
              <a:rPr lang="ja-JP" altLang="en-US" sz="2400" b="1" dirty="0">
                <a:solidFill>
                  <a:srgbClr val="FF0000"/>
                </a:solidFill>
              </a:rPr>
              <a:t>全体の集団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</a:pPr>
            <a:r>
              <a:rPr lang="ja-JP" altLang="en-US" sz="2400" b="1" dirty="0">
                <a:solidFill>
                  <a:srgbClr val="C00000"/>
                </a:solidFill>
              </a:rPr>
              <a:t>サンプリング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b="1" u="sng" dirty="0">
                <a:solidFill>
                  <a:srgbClr val="FF0000"/>
                </a:solidFill>
              </a:rPr>
              <a:t>母集団全体を調べることが困難</a:t>
            </a:r>
            <a:r>
              <a:rPr lang="ja-JP" altLang="en-US" sz="2400" dirty="0"/>
              <a:t>な場合、</a:t>
            </a:r>
            <a:r>
              <a:rPr lang="ja-JP" altLang="en-US" sz="2400" b="1" u="sng" dirty="0">
                <a:solidFill>
                  <a:srgbClr val="FF0000"/>
                </a:solidFill>
              </a:rPr>
              <a:t>母集団から一部を選ぶサンプリング</a:t>
            </a:r>
            <a:r>
              <a:rPr lang="ja-JP" altLang="en-US" sz="2400" dirty="0"/>
              <a:t>を行う。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dirty="0"/>
              <a:t>母集団の特徴や性質を</a:t>
            </a:r>
            <a:r>
              <a:rPr lang="ja-JP" altLang="en-US" sz="2400" b="1" u="sng" dirty="0">
                <a:solidFill>
                  <a:srgbClr val="FF0000"/>
                </a:solidFill>
              </a:rPr>
              <a:t>推測</a:t>
            </a:r>
            <a:r>
              <a:rPr lang="ja-JP" altLang="en-US" sz="2400" dirty="0"/>
              <a:t>することが可能となる。</a:t>
            </a:r>
            <a:endParaRPr lang="en-US" altLang="ja-JP" sz="2400" dirty="0"/>
          </a:p>
          <a:p>
            <a:pPr>
              <a:spcBef>
                <a:spcPts val="1200"/>
              </a:spcBef>
            </a:pPr>
            <a:r>
              <a:rPr lang="ja-JP" altLang="en-US" sz="2400" dirty="0"/>
              <a:t> </a:t>
            </a:r>
            <a:r>
              <a:rPr lang="ja-JP" altLang="en-US" sz="2400" b="1" dirty="0">
                <a:solidFill>
                  <a:srgbClr val="C00000"/>
                </a:solidFill>
              </a:rPr>
              <a:t>標本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b="1" dirty="0">
                <a:solidFill>
                  <a:srgbClr val="C00000"/>
                </a:solidFill>
              </a:rPr>
              <a:t>標本</a:t>
            </a:r>
            <a:r>
              <a:rPr lang="ja-JP" altLang="en-US" sz="2400" dirty="0"/>
              <a:t>は、サンプリングで選ばれた</a:t>
            </a:r>
            <a:r>
              <a:rPr lang="ja-JP" altLang="en-US" sz="2400" b="1" u="sng" dirty="0">
                <a:solidFill>
                  <a:srgbClr val="FF0000"/>
                </a:solidFill>
              </a:rPr>
              <a:t>母集団の一部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2400" dirty="0"/>
              <a:t>標本から得られたデータを分析し、</a:t>
            </a:r>
            <a:r>
              <a:rPr lang="ja-JP" altLang="en-US" sz="2400" b="1" u="sng" dirty="0">
                <a:solidFill>
                  <a:srgbClr val="FF0000"/>
                </a:solidFill>
              </a:rPr>
              <a:t>母集団全体の性質や傾向を推測</a:t>
            </a:r>
            <a:r>
              <a:rPr lang="ja-JP" altLang="en-US" sz="2400" dirty="0"/>
              <a:t>可能。</a:t>
            </a:r>
            <a:endParaRPr lang="en-US" altLang="ja-JP" sz="2400" dirty="0"/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sz="2400" dirty="0"/>
              <a:t>【</a:t>
            </a:r>
            <a:r>
              <a:rPr lang="ja-JP" altLang="en-US" sz="2400" dirty="0"/>
              <a:t>注意点</a:t>
            </a:r>
            <a:r>
              <a:rPr lang="en-US" altLang="ja-JP" sz="2400" dirty="0"/>
              <a:t>】</a:t>
            </a:r>
            <a:r>
              <a:rPr lang="ja-JP" altLang="en-US" sz="2400" b="1" u="sng" dirty="0">
                <a:solidFill>
                  <a:srgbClr val="FF0000"/>
                </a:solidFill>
              </a:rPr>
              <a:t>十分な標本サイズの確保</a:t>
            </a:r>
            <a:r>
              <a:rPr lang="ja-JP" altLang="en-US" sz="2400" dirty="0"/>
              <a:t>が必要。ランダムに選択するなどの考慮が重要。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4E2B2A-BF6A-1778-7828-F719B585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78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2150</Words>
  <Application>Microsoft Office PowerPoint</Application>
  <PresentationFormat>画面に合わせる (4:3)</PresentationFormat>
  <Paragraphs>574</Paragraphs>
  <Slides>38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3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アウトライン</vt:lpstr>
      <vt:lpstr>4-1 母集団と標本</vt:lpstr>
      <vt:lpstr>母集団</vt:lpstr>
      <vt:lpstr>PowerPoint プレゼンテーション</vt:lpstr>
      <vt:lpstr>サンプリングと標本</vt:lpstr>
      <vt:lpstr>サンプリングと標本</vt:lpstr>
      <vt:lpstr>十分な数の標本が必要</vt:lpstr>
      <vt:lpstr>まとめ</vt:lpstr>
      <vt:lpstr>PowerPoint プレゼンテーション</vt:lpstr>
      <vt:lpstr>4-1 変数</vt:lpstr>
      <vt:lpstr>変数の例</vt:lpstr>
      <vt:lpstr>変数の例</vt:lpstr>
      <vt:lpstr>変数と標本の例</vt:lpstr>
      <vt:lpstr>4-2 平均と不偏分散 </vt:lpstr>
      <vt:lpstr>平均</vt:lpstr>
      <vt:lpstr>平均を使うときの注意点</vt:lpstr>
      <vt:lpstr>平均と不偏分散</vt:lpstr>
      <vt:lpstr>平均と不偏分散</vt:lpstr>
      <vt:lpstr>R のベクトル</vt:lpstr>
      <vt:lpstr>R での平均と不偏分散</vt:lpstr>
      <vt:lpstr>R での平均と不偏分散</vt:lpstr>
      <vt:lpstr>4-3 母平均と母分散 </vt:lpstr>
      <vt:lpstr>母平均と母分散</vt:lpstr>
      <vt:lpstr>PowerPoint プレゼンテーション</vt:lpstr>
      <vt:lpstr>今から行うことのイメージ</vt:lpstr>
      <vt:lpstr>今から行うこと</vt:lpstr>
      <vt:lpstr>今から行うこと</vt:lpstr>
      <vt:lpstr>合成データからランダムに5個選び標本を作る</vt:lpstr>
      <vt:lpstr>標本を20個作り，各標本の平均や不偏分散を求める</vt:lpstr>
      <vt:lpstr>各標本の平均値を比べる</vt:lpstr>
      <vt:lpstr>各標本の不偏分散値を比べる</vt:lpstr>
      <vt:lpstr>各標本の平均値や不偏分散値を集めて，平均をとる</vt:lpstr>
      <vt:lpstr>PowerPoint プレゼンテーション</vt:lpstr>
      <vt:lpstr>PowerPoint プレゼンテーション</vt:lpstr>
      <vt:lpstr>標本の個数を 20 から 1000 の間で変えて， 総平均を求めてみる</vt:lpstr>
      <vt:lpstr>標本の個数を 20 から 1000 の間で変えて， 総平均を求めてみる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金子　邦彦</cp:lastModifiedBy>
  <cp:revision>56</cp:revision>
  <dcterms:created xsi:type="dcterms:W3CDTF">2019-11-02T00:06:04Z</dcterms:created>
  <dcterms:modified xsi:type="dcterms:W3CDTF">2023-05-23T04:15:24Z</dcterms:modified>
</cp:coreProperties>
</file>