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544" r:id="rId2"/>
    <p:sldId id="591" r:id="rId3"/>
    <p:sldId id="547" r:id="rId4"/>
    <p:sldId id="585" r:id="rId5"/>
    <p:sldId id="586" r:id="rId6"/>
    <p:sldId id="587" r:id="rId7"/>
    <p:sldId id="588" r:id="rId8"/>
    <p:sldId id="553" r:id="rId9"/>
    <p:sldId id="554" r:id="rId10"/>
    <p:sldId id="555" r:id="rId11"/>
    <p:sldId id="556" r:id="rId12"/>
    <p:sldId id="557" r:id="rId13"/>
    <p:sldId id="589" r:id="rId14"/>
    <p:sldId id="559" r:id="rId15"/>
    <p:sldId id="560" r:id="rId16"/>
    <p:sldId id="561" r:id="rId17"/>
    <p:sldId id="562" r:id="rId18"/>
    <p:sldId id="590" r:id="rId19"/>
    <p:sldId id="564" r:id="rId20"/>
    <p:sldId id="456" r:id="rId21"/>
    <p:sldId id="565" r:id="rId22"/>
    <p:sldId id="459" r:id="rId23"/>
    <p:sldId id="460" r:id="rId24"/>
    <p:sldId id="568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472" r:id="rId37"/>
    <p:sldId id="582" r:id="rId38"/>
    <p:sldId id="583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要約：スクラッチ（Scratch）でのキャラクタの操作 キャラクタの削除      キャラクタの強制移動 56  削除したいキャラクタ の「x」で 「削除」  マウスでドラッグ （左ボタンを押しながら） ※プログラム実行中でも OK。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要約：プログラム 21 プログラムとは，コンピュータに実行させたい一連の手順を記述したもの プログラムの起動により，手順を実行し，必要な処理を行う   プログラム。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要約：プログラミングを学ぶことの魅力 ①コンピュータを自分の思い通りに活用できるようになる ② コンピュータの活用で，自分自身の能力増幅も ③ 創造力，発想力，デザイン力，行動力，チャレンジ精神など，総合的な人間力の成長にも ④論理的な思考力を試すチャンスにも ⑤ 「部品」を組み立てて作品を作り上げることに似ているため，エンジニアとしての素養や知識を磨くことにも ⑥ プログラミングは，情報工学の基礎．基礎を学ぶことで，将来，応用や最新技術の進歩を学ぶときにも役立つ．自分の可能性を広げることができる ⑦プログラミング自体も重要であり，将来のキャリアにも有利に働くことが期待される ．   22。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要約：Scratch Scratchを用いて，ビジュアルにプログラムの製作を行うことができる． 23  その鍵は プログラム   キャラクタ プログラム プログラムに書いた 手順通りにキャラクタ が動く キャラクタを自在に操る。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要約：いまからの実習   24 キャラクタを自在に操る ・ダンス ・ゲームの世界を作る。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要約：Webブラウザを起動 Webブラウザで，次のURLを開く https://scratch.mit.edu/  3.「作る」をクリック   31 ※次ページに続く  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要約：Scratchの良さ 日本語対応 ビジュアルで，誰でも使いやすい オンラインで動くので，インターネットがあれば，すぐに開始できる ビジュアルなブロックを組み合わせることで，複雑なプログラミングも可能  プログラミングを学ぶための良い手段である  36。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8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04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scratch.mit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Scratch </a:t>
            </a:r>
            <a:r>
              <a:rPr lang="ja-JP" altLang="en-US" sz="3600" dirty="0"/>
              <a:t>プログラミング，</a:t>
            </a:r>
            <a:r>
              <a:rPr lang="en-US" altLang="ja-JP" sz="3600" dirty="0"/>
              <a:t>Scratch </a:t>
            </a:r>
            <a:r>
              <a:rPr lang="ja-JP" altLang="en-US" sz="3600" dirty="0"/>
              <a:t>のキャラクタ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Scratch</a:t>
            </a:r>
            <a:r>
              <a:rPr lang="ja-JP" altLang="en-US" dirty="0"/>
              <a:t>）</a:t>
            </a:r>
          </a:p>
          <a:p>
            <a:r>
              <a:rPr lang="en-US" altLang="ja-JP" dirty="0"/>
              <a:t>URL: https://www.kkaneko.jp/cc/scratch/index.html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7" y="1847464"/>
            <a:ext cx="7846208" cy="3463109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③　プログラムの起動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622C21-4408-40BD-9C6B-FA1232926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643029" y="2097005"/>
            <a:ext cx="440301" cy="419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3336392" y="2034191"/>
            <a:ext cx="1885950" cy="918680"/>
          </a:xfrm>
          <a:prstGeom prst="wedgeRectCallout">
            <a:avLst>
              <a:gd name="adj1" fmla="val 68561"/>
              <a:gd name="adj2" fmla="val -266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44932" y="2126498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起動ボタンを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6971371" y="2254591"/>
            <a:ext cx="2172629" cy="790575"/>
          </a:xfrm>
          <a:prstGeom prst="wedgeRectCallout">
            <a:avLst>
              <a:gd name="adj1" fmla="val -22260"/>
              <a:gd name="adj2" fmla="val 816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57438" y="2306502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動く！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74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4" y="1883144"/>
            <a:ext cx="7502298" cy="3311316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ブロックの削除（間違っても大丈夫！）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83481" y="3732352"/>
            <a:ext cx="272382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不要なブロック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ブロックを削除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64291" y="3329252"/>
            <a:ext cx="819479" cy="2838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86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6" y="2357438"/>
            <a:ext cx="8637443" cy="3383330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41396" y="34271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キャラクタの強制移動（間違っても大丈夫！）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7426531" y="3838217"/>
            <a:ext cx="1094942" cy="315541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73260" y="4307676"/>
            <a:ext cx="36471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がおかしな場所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に行ってしまったときは、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ドラッグして動かす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ことができる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390437" y="3667735"/>
            <a:ext cx="541793" cy="9088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45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2E2E1A7-C064-5663-F875-16F8182A7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08" y="4226594"/>
            <a:ext cx="4952163" cy="213021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119" y="1029461"/>
            <a:ext cx="4952163" cy="3879057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b="1" dirty="0">
                <a:solidFill>
                  <a:srgbClr val="C00000"/>
                </a:solidFill>
              </a:rPr>
              <a:t>Web</a:t>
            </a:r>
            <a:r>
              <a:rPr lang="ja-JP" altLang="en-US" b="1" dirty="0">
                <a:solidFill>
                  <a:srgbClr val="C00000"/>
                </a:solidFill>
              </a:rPr>
              <a:t>ブラウザ</a:t>
            </a:r>
            <a:r>
              <a:rPr lang="ja-JP" altLang="en-US" dirty="0"/>
              <a:t>を</a:t>
            </a:r>
            <a:r>
              <a:rPr lang="ja-JP" altLang="en-US" b="1" dirty="0"/>
              <a:t>起動</a:t>
            </a: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dirty="0"/>
              <a:t>Web</a:t>
            </a:r>
            <a:r>
              <a:rPr kumimoji="1" lang="ja-JP" altLang="en-US" dirty="0"/>
              <a:t>ブラウザで，次</a:t>
            </a:r>
            <a:r>
              <a:rPr lang="ja-JP" altLang="en-US" dirty="0"/>
              <a:t>の</a:t>
            </a:r>
            <a:r>
              <a:rPr lang="en-US" altLang="ja-JP" dirty="0"/>
              <a:t>URL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hlinkClick r:id="rId4"/>
              </a:rPr>
              <a:t>https://scratch.mit.edu/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ja-JP" dirty="0"/>
              <a:t>3.</a:t>
            </a:r>
            <a:r>
              <a:rPr kumimoji="1" lang="ja-JP" altLang="en-US" dirty="0"/>
              <a:t>「</a:t>
            </a:r>
            <a:r>
              <a:rPr lang="ja-JP" altLang="en-US" b="1" dirty="0"/>
              <a:t>作る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682" y="2873430"/>
            <a:ext cx="4221629" cy="5863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8112" y="56335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414280" y="3054697"/>
            <a:ext cx="1586324" cy="3318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7572" y="4243895"/>
            <a:ext cx="548689" cy="2848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演習１</a:t>
            </a:r>
          </a:p>
        </p:txBody>
      </p:sp>
    </p:spTree>
    <p:extLst>
      <p:ext uri="{BB962C8B-B14F-4D97-AF65-F5344CB8AC3E}">
        <p14:creationId xmlns:p14="http://schemas.microsoft.com/office/powerpoint/2010/main" val="186638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523194" y="78537"/>
            <a:ext cx="4576528" cy="65759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6.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7.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 　を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し、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と合体</a:t>
            </a:r>
            <a:endParaRPr lang="en-US" altLang="ja-JP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32" y="4157642"/>
            <a:ext cx="3714750" cy="19788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7" y="4331805"/>
            <a:ext cx="3243304" cy="172768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65" y="630093"/>
            <a:ext cx="2222069" cy="1752812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2306" y="98390"/>
            <a:ext cx="4010025" cy="59597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4.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イベント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5.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　　　を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  <a:endParaRPr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（左ボタンを押しながら移動し、左ボタンを離す）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06864" y="1202173"/>
            <a:ext cx="512539" cy="4032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038516" y="5028330"/>
            <a:ext cx="1006250" cy="36263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01081" y="4793297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848" y="2982563"/>
            <a:ext cx="878681" cy="335756"/>
          </a:xfrm>
          <a:prstGeom prst="rect">
            <a:avLst/>
          </a:prstGeom>
        </p:spPr>
      </p:pic>
      <p:cxnSp>
        <p:nvCxnSpPr>
          <p:cNvPr id="26" name="直線矢印コネクタ 25"/>
          <p:cNvCxnSpPr/>
          <p:nvPr/>
        </p:nvCxnSpPr>
        <p:spPr>
          <a:xfrm>
            <a:off x="6156248" y="4571173"/>
            <a:ext cx="1295651" cy="71639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54224" y="4457199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87937" y="5582476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２つを合体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071" y="721539"/>
            <a:ext cx="2136192" cy="168507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1127071" y="1910192"/>
            <a:ext cx="440301" cy="419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8DAB86A-091E-4E3D-B2E8-EFD4B806C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29" y="2905866"/>
            <a:ext cx="1208190" cy="52313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6BE1D0B-D4B4-490D-B4A3-4074406BB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810" y="2888874"/>
            <a:ext cx="1208190" cy="5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54" y="1321101"/>
            <a:ext cx="7858720" cy="417739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472586" y="2221717"/>
            <a:ext cx="1965463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イベント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6980" y="3782580"/>
            <a:ext cx="1965463" cy="507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</a:t>
            </a:r>
          </a:p>
        </p:txBody>
      </p:sp>
      <p:sp>
        <p:nvSpPr>
          <p:cNvPr id="3" name="楕円 2"/>
          <p:cNvSpPr/>
          <p:nvPr/>
        </p:nvSpPr>
        <p:spPr>
          <a:xfrm>
            <a:off x="2133600" y="3204804"/>
            <a:ext cx="1654865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4603" y="2613236"/>
            <a:ext cx="1965463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組み合わせて合体</a:t>
            </a:r>
          </a:p>
        </p:txBody>
      </p:sp>
    </p:spTree>
    <p:extLst>
      <p:ext uri="{BB962C8B-B14F-4D97-AF65-F5344CB8AC3E}">
        <p14:creationId xmlns:p14="http://schemas.microsoft.com/office/powerpoint/2010/main" val="388019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2" y="4022632"/>
            <a:ext cx="1809016" cy="1424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12" y="1216083"/>
            <a:ext cx="2555422" cy="2012395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07698" y="282114"/>
            <a:ext cx="5234490" cy="18673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8.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 ボタンをクリックすると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が、少し右に、動く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679604" y="1276191"/>
            <a:ext cx="333938" cy="3807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3" y="274933"/>
            <a:ext cx="440954" cy="423863"/>
          </a:xfrm>
          <a:prstGeom prst="rect">
            <a:avLst/>
          </a:prstGeom>
        </p:spPr>
      </p:pic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68872" y="3550913"/>
            <a:ext cx="5658731" cy="18673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9.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ボタンを数回クリックしてみよう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55" y="3521732"/>
            <a:ext cx="440954" cy="423863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1536621" y="3942589"/>
            <a:ext cx="333938" cy="3807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92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</a:t>
            </a:r>
            <a:r>
              <a:rPr lang="ja-JP" altLang="en-US" dirty="0"/>
              <a:t> のブロック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21845" y="1205497"/>
            <a:ext cx="8172450" cy="412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を組み合わせて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キャラクタ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を動かす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には、たくさんの種類がある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6" y="1680735"/>
            <a:ext cx="2464681" cy="16775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64150" y="2642876"/>
            <a:ext cx="180049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離れていると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うまく動かない</a:t>
            </a:r>
          </a:p>
        </p:txBody>
      </p:sp>
      <p:sp>
        <p:nvSpPr>
          <p:cNvPr id="8" name="楕円 7"/>
          <p:cNvSpPr/>
          <p:nvPr/>
        </p:nvSpPr>
        <p:spPr>
          <a:xfrm>
            <a:off x="1004005" y="2327502"/>
            <a:ext cx="668372" cy="383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05" y="1680735"/>
            <a:ext cx="2274445" cy="16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</a:t>
            </a:r>
            <a:r>
              <a:rPr lang="ja-JP" altLang="en-US" dirty="0"/>
              <a:t>の良さ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日本語対応</a:t>
            </a:r>
            <a:endParaRPr lang="en-US" altLang="ja-JP" dirty="0"/>
          </a:p>
          <a:p>
            <a:r>
              <a:rPr lang="ja-JP" altLang="en-US" dirty="0"/>
              <a:t>ビジュアルで，誰でも使いやすい</a:t>
            </a:r>
          </a:p>
          <a:p>
            <a:r>
              <a:rPr lang="ja-JP" altLang="en-US" dirty="0"/>
              <a:t>オンラインで動くので，インターネットがあれば，すぐに開始できる</a:t>
            </a:r>
            <a:endParaRPr lang="en-US" altLang="ja-JP" dirty="0"/>
          </a:p>
          <a:p>
            <a:r>
              <a:rPr lang="ja-JP" altLang="en-US" dirty="0"/>
              <a:t>ビジュアルなブロックを組み合わせることで，複雑なプログラミングも可能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プログラミングを学ぶための良い手段である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7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</a:t>
            </a:r>
            <a:r>
              <a:rPr lang="en-US" altLang="ja-JP" dirty="0"/>
              <a:t>. Scratch </a:t>
            </a:r>
            <a:r>
              <a:rPr lang="ja-JP" altLang="en-US" dirty="0"/>
              <a:t>のキャラクタ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B43278C-2AD9-48D4-A99B-F848F329C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44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DCF87B-A4D8-D888-7360-D9F48505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/>
              <a:t>Scratch</a:t>
            </a:r>
            <a:r>
              <a:rPr lang="ja-JP" altLang="en-US" sz="2400" b="1" dirty="0"/>
              <a:t>でブロックを組み合わせ、キャラクタを動かすプログラムの作成。</a:t>
            </a:r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学習内容の構成</a:t>
            </a:r>
            <a:r>
              <a:rPr lang="en-US" altLang="ja-JP" sz="2400" dirty="0"/>
              <a:t>】</a:t>
            </a:r>
          </a:p>
          <a:p>
            <a:r>
              <a:rPr lang="ja-JP" altLang="en-US" sz="2400" b="1" dirty="0"/>
              <a:t>プログラミングの基礎</a:t>
            </a:r>
            <a:r>
              <a:rPr lang="ja-JP" altLang="en-US" sz="2400" dirty="0"/>
              <a:t>：コンピュータに実行させる手順の記述</a:t>
            </a:r>
          </a:p>
          <a:p>
            <a:r>
              <a:rPr lang="ja-JP" altLang="en-US" sz="2400" b="1" dirty="0"/>
              <a:t>ブロック操作</a:t>
            </a:r>
            <a:r>
              <a:rPr lang="ja-JP" altLang="en-US" sz="2400" dirty="0"/>
              <a:t>：種類選択、ドラッグ、合体によるプログラム構築</a:t>
            </a:r>
          </a:p>
          <a:p>
            <a:r>
              <a:rPr lang="ja-JP" altLang="en-US" sz="2400" b="1" dirty="0"/>
              <a:t>キャラクタ管理</a:t>
            </a:r>
            <a:r>
              <a:rPr lang="ja-JP" altLang="en-US" sz="2400" dirty="0"/>
              <a:t>：スプライトの追加と個別プログラムの設定</a:t>
            </a:r>
          </a:p>
          <a:p>
            <a:r>
              <a:rPr lang="ja-JP" altLang="en-US" sz="2400" b="1" dirty="0"/>
              <a:t>制御構造</a:t>
            </a:r>
            <a:r>
              <a:rPr lang="ja-JP" altLang="en-US" sz="2400" dirty="0"/>
              <a:t>：「ずっと」による繰り返しと「もし端に着いたら」による条件分岐</a:t>
            </a:r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前提と発展</a:t>
            </a:r>
            <a:r>
              <a:rPr lang="en-US" altLang="ja-JP" sz="2400" dirty="0"/>
              <a:t>】</a:t>
            </a:r>
          </a:p>
          <a:p>
            <a:r>
              <a:rPr lang="ja-JP" altLang="en-US" sz="2400" b="1" dirty="0"/>
              <a:t>前提</a:t>
            </a:r>
            <a:r>
              <a:rPr lang="ja-JP" altLang="en-US" sz="2400" dirty="0"/>
              <a:t>：</a:t>
            </a:r>
            <a:r>
              <a:rPr lang="en-US" altLang="ja-JP" sz="2400" dirty="0"/>
              <a:t>Web</a:t>
            </a:r>
            <a:r>
              <a:rPr lang="ja-JP" altLang="en-US" sz="2400" dirty="0"/>
              <a:t>ブラウザの基本操作</a:t>
            </a:r>
          </a:p>
          <a:p>
            <a:r>
              <a:rPr lang="ja-JP" altLang="en-US" sz="2400" b="1" dirty="0"/>
              <a:t>発展</a:t>
            </a:r>
            <a:r>
              <a:rPr lang="ja-JP" altLang="en-US" sz="2400" dirty="0"/>
              <a:t>：変数やメッセージを用いたゲーム制作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67313-846E-B61A-5C6E-4244EA3B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07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642253"/>
            <a:ext cx="8753475" cy="50720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キャラクタ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5775" y="1658737"/>
            <a:ext cx="8172450" cy="4697614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キャラクタ</a:t>
            </a:r>
            <a:r>
              <a:rPr lang="ja-JP" altLang="en-US" sz="2400" dirty="0"/>
              <a:t>は自由に増やすことができる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>
                <a:solidFill>
                  <a:srgbClr val="C00000"/>
                </a:solidFill>
              </a:rPr>
              <a:t>キャラクタ</a:t>
            </a:r>
            <a:r>
              <a:rPr lang="ja-JP" altLang="en-US" sz="2400" b="1" dirty="0"/>
              <a:t>ごと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プログラムを組み立てる</a:t>
            </a:r>
            <a:endParaRPr lang="en-US" altLang="ja-JP" sz="2400" b="1" dirty="0"/>
          </a:p>
          <a:p>
            <a:endParaRPr lang="en-US" altLang="ja-JP" sz="2400" dirty="0"/>
          </a:p>
          <a:p>
            <a:r>
              <a:rPr lang="ja-JP" altLang="en-US" sz="2400" dirty="0">
                <a:solidFill>
                  <a:srgbClr val="C00000"/>
                </a:solidFill>
              </a:rPr>
              <a:t>キャラクタ</a:t>
            </a:r>
            <a:r>
              <a:rPr lang="ja-JP" altLang="en-US" sz="2400" dirty="0"/>
              <a:t>を増やした直後は、</a:t>
            </a:r>
            <a:r>
              <a:rPr lang="ja-JP" altLang="en-US" sz="2400" b="1" dirty="0"/>
              <a:t>プログラムは空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13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0" y="1427516"/>
            <a:ext cx="3971281" cy="37603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スプライトとは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スプライトとは、キャラクタの画像データのこと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22873" y="4590492"/>
            <a:ext cx="846572" cy="59735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98" y="1922816"/>
            <a:ext cx="3989573" cy="28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757" y="644894"/>
            <a:ext cx="8201025" cy="4340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1</a:t>
            </a:r>
            <a:r>
              <a:rPr lang="ja-JP" altLang="en-US" dirty="0" err="1"/>
              <a:t>．</a:t>
            </a:r>
            <a:r>
              <a:rPr lang="ja-JP" altLang="en-US" dirty="0"/>
              <a:t>「</a:t>
            </a:r>
            <a:r>
              <a:rPr lang="ja-JP" altLang="en-US" b="1" dirty="0"/>
              <a:t>スプライトを選ぶ</a:t>
            </a:r>
            <a:r>
              <a:rPr lang="ja-JP" altLang="en-US" dirty="0"/>
              <a:t>」をクリック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2</a:t>
            </a:r>
            <a:r>
              <a:rPr lang="ja-JP" altLang="en-US" dirty="0" err="1"/>
              <a:t>．</a:t>
            </a:r>
            <a:r>
              <a:rPr lang="ja-JP" altLang="en-US" dirty="0"/>
              <a:t>好きな</a:t>
            </a:r>
            <a:r>
              <a:rPr lang="ja-JP" altLang="en-US" b="1" dirty="0">
                <a:solidFill>
                  <a:srgbClr val="C00000"/>
                </a:solidFill>
              </a:rPr>
              <a:t>キャラクタ</a:t>
            </a:r>
            <a:r>
              <a:rPr lang="ja-JP" altLang="en-US" dirty="0"/>
              <a:t>を選ぶ</a:t>
            </a: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93" y="1426729"/>
            <a:ext cx="2537086" cy="240232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49871" y="3372783"/>
            <a:ext cx="476458" cy="4072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27" y="4780124"/>
            <a:ext cx="2224746" cy="15657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F0FD64E-C05C-4170-5B4A-97E17F69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演習２</a:t>
            </a:r>
          </a:p>
        </p:txBody>
      </p:sp>
    </p:spTree>
    <p:extLst>
      <p:ext uri="{BB962C8B-B14F-4D97-AF65-F5344CB8AC3E}">
        <p14:creationId xmlns:p14="http://schemas.microsoft.com/office/powerpoint/2010/main" val="265681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38" y="1099233"/>
            <a:ext cx="1856864" cy="19465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793" y="336191"/>
            <a:ext cx="8201025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3</a:t>
            </a:r>
            <a:r>
              <a:rPr lang="ja-JP" altLang="en-US" dirty="0" err="1"/>
              <a:t>．</a:t>
            </a:r>
            <a:r>
              <a:rPr lang="ja-JP" altLang="en-US" dirty="0"/>
              <a:t>新しいキャラクタを選んでから。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4. </a:t>
            </a:r>
            <a:r>
              <a:rPr lang="ja-JP" altLang="en-US" dirty="0"/>
              <a:t>前と同じようにブロックを組み立てる</a:t>
            </a:r>
            <a:endParaRPr lang="en-US" altLang="ja-JP" dirty="0"/>
          </a:p>
          <a:p>
            <a:pPr marL="385763" indent="-385763">
              <a:lnSpc>
                <a:spcPct val="120000"/>
              </a:lnSpc>
              <a:buFont typeface="+mj-lt"/>
              <a:buAutoNum type="arabicPeriod" startAt="4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58458" y="1517946"/>
            <a:ext cx="361930" cy="4134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0" y="4092252"/>
            <a:ext cx="5544061" cy="17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1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90" y="2093013"/>
            <a:ext cx="4772025" cy="3774886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319856" y="429986"/>
            <a:ext cx="7420085" cy="11334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5.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ボタンをクリックするとキャラクタが動く。何度かクリックしてみよう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2" y="475422"/>
            <a:ext cx="440954" cy="42386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252993" y="2185542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93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３</a:t>
            </a:r>
            <a:r>
              <a:rPr lang="en-US" altLang="ja-JP" dirty="0"/>
              <a:t>. </a:t>
            </a:r>
            <a:r>
              <a:rPr lang="ja-JP" altLang="en-US" dirty="0"/>
              <a:t>キャラクタの制御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0C57BC67-2212-4ABA-90C5-E6F634C4F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35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5" y="1212784"/>
            <a:ext cx="4546991" cy="35968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①　繰り返し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745971" y="3767186"/>
            <a:ext cx="598330" cy="4408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54535" y="3591965"/>
            <a:ext cx="1188326" cy="6662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16749" y="4278625"/>
            <a:ext cx="145424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ずっと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3553097" y="3277289"/>
            <a:ext cx="1372250" cy="44983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963109" y="3539962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19817" y="4467602"/>
            <a:ext cx="3339376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キャラクタが自動で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動き続ける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ようになる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9321" y="3727123"/>
            <a:ext cx="118494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制御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77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47" y="1806646"/>
            <a:ext cx="4489303" cy="31932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②　もし・・・たら、・・・する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08467" y="2150249"/>
            <a:ext cx="591252" cy="3294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650899" y="2775119"/>
            <a:ext cx="1565230" cy="459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6377" y="2107220"/>
            <a:ext cx="149209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010185" y="2980433"/>
            <a:ext cx="1023257" cy="386443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050410" y="3770806"/>
            <a:ext cx="158249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32899" y="3896498"/>
            <a:ext cx="342956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端に着いたら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跳ね返るようになる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01534" y="2738624"/>
            <a:ext cx="256789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もし端に着いたら、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跳ね返る</a:t>
            </a:r>
          </a:p>
        </p:txBody>
      </p:sp>
    </p:spTree>
    <p:extLst>
      <p:ext uri="{BB962C8B-B14F-4D97-AF65-F5344CB8AC3E}">
        <p14:creationId xmlns:p14="http://schemas.microsoft.com/office/powerpoint/2010/main" val="4250071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9" y="1757596"/>
            <a:ext cx="4462110" cy="33445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③　強制中断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7" name="四角形吹き出し 16"/>
          <p:cNvSpPr/>
          <p:nvPr/>
        </p:nvSpPr>
        <p:spPr>
          <a:xfrm>
            <a:off x="726037" y="2643359"/>
            <a:ext cx="2042602" cy="903581"/>
          </a:xfrm>
          <a:prstGeom prst="wedgeRectCallout">
            <a:avLst>
              <a:gd name="adj1" fmla="val 89918"/>
              <a:gd name="adj2" fmla="val -93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414635" y="1992947"/>
            <a:ext cx="394562" cy="3335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1849" y="2727878"/>
            <a:ext cx="197679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強制中断用の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ボタン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51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１．新しいキャラクタが選ばれていることを確認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２．「制御」を選び　　　　をドラッグ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5" y="4246865"/>
            <a:ext cx="3149055" cy="17977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39" y="1415990"/>
            <a:ext cx="2258921" cy="17274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5888" y="6388608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200946" y="2137312"/>
            <a:ext cx="633306" cy="5695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00322" y="5676245"/>
            <a:ext cx="420895" cy="2787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055" y="3541707"/>
            <a:ext cx="1063864" cy="5971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283228" y="4917853"/>
            <a:ext cx="764678" cy="546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1717" y="5535545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29648" y="5329996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合体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013742" y="5257701"/>
            <a:ext cx="1054632" cy="159761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69" y="4261013"/>
            <a:ext cx="2681803" cy="25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1. Scratch </a:t>
            </a:r>
            <a:r>
              <a:rPr lang="ja-JP" altLang="en-US" dirty="0"/>
              <a:t>プログラミング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089621-73E5-43D0-938F-9E806024B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051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822639"/>
            <a:ext cx="4510315" cy="250832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0F999581-A64C-4EC4-9E4C-65399381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3.</a:t>
            </a:r>
            <a:r>
              <a:rPr lang="ja-JP" altLang="en-US" dirty="0"/>
              <a:t>「動き」を選び　　　　　　　　をドラッグ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819" y="6392803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72866" y="2223332"/>
            <a:ext cx="501311" cy="3684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13738" y="3698618"/>
            <a:ext cx="1373813" cy="406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99023" y="389827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80044" y="3866569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合体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287550" y="3530353"/>
            <a:ext cx="1122938" cy="33621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60" y="755116"/>
            <a:ext cx="2444183" cy="5720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904" y="1693375"/>
            <a:ext cx="3837386" cy="38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94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41" y="2038698"/>
            <a:ext cx="4335066" cy="343815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94617" y="406061"/>
            <a:ext cx="8392985" cy="8556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4.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動く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止まる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48" y="457036"/>
            <a:ext cx="440954" cy="42386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237649" y="2277733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16403" y="2277733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26" y="1182651"/>
            <a:ext cx="401398" cy="38081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66204" y="6350858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2314186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39917" y="233063"/>
            <a:ext cx="8669191" cy="8556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ボタンをクリックして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止めてから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度回す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加える．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動き始める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ときに、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ななめに傾く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ようになる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740552" y="3787904"/>
            <a:ext cx="435428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0" y="331961"/>
            <a:ext cx="401398" cy="3808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4" y="2473100"/>
            <a:ext cx="3432196" cy="33014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311" y="2764987"/>
            <a:ext cx="4628797" cy="2557802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5831059" y="3723712"/>
            <a:ext cx="1480007" cy="9763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4820071" y="3514986"/>
            <a:ext cx="1056417" cy="411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115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98" y="1995252"/>
            <a:ext cx="3890099" cy="349931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09757" y="246173"/>
            <a:ext cx="8649017" cy="8556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6.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動く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ボタンをクリックすると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止まる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6" y="304896"/>
            <a:ext cx="440954" cy="42386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019885" y="2163982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8639" y="2163982"/>
            <a:ext cx="378754" cy="3601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94" y="977318"/>
            <a:ext cx="401398" cy="38081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42309" y="3283646"/>
            <a:ext cx="264687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動き始めの瞬間に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１５度傾く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47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４．繰り返しの例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04" y="959722"/>
            <a:ext cx="4989094" cy="49692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27916" y="3038957"/>
            <a:ext cx="260840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強制中断する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まで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動き続ける</a:t>
            </a:r>
          </a:p>
        </p:txBody>
      </p:sp>
    </p:spTree>
    <p:extLst>
      <p:ext uri="{BB962C8B-B14F-4D97-AF65-F5344CB8AC3E}">
        <p14:creationId xmlns:p14="http://schemas.microsoft.com/office/powerpoint/2010/main" val="1542643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自由制作のストーリー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いろいろな機能を実際に試す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うまく行ったこと（成功）を仲間と分かち合う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迷ったときは質問する（質問すること自体が勉強になる）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8274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30" y="1768078"/>
            <a:ext cx="2532342" cy="21196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スクラッチ（</a:t>
            </a:r>
            <a:r>
              <a:rPr kumimoji="1" lang="en-US" altLang="ja-JP" dirty="0"/>
              <a:t>Scratch</a:t>
            </a:r>
            <a:r>
              <a:rPr kumimoji="1" lang="ja-JP" altLang="en-US" dirty="0"/>
              <a:t>）での</a:t>
            </a:r>
            <a:r>
              <a:rPr lang="ja-JP" altLang="en-US" dirty="0"/>
              <a:t>キャラクタの操作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キャラクタ</a:t>
            </a:r>
            <a:r>
              <a:rPr kumimoji="1" lang="ja-JP" altLang="en-US" dirty="0"/>
              <a:t>の削除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キャラクタ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強制移動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40299" y="2171700"/>
            <a:ext cx="431739" cy="5500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63243" y="2254946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削除したいキャラクタ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削除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641859" y="5233143"/>
            <a:ext cx="324839" cy="548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27434" y="4786691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ドラッグ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左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を押しながら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プログラム実行中でも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92" y="4781455"/>
            <a:ext cx="1956137" cy="149252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129" y="4750339"/>
            <a:ext cx="1996919" cy="15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7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作ってみよう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1E9D046-CF92-495D-B39B-42693E2E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4" y="644893"/>
            <a:ext cx="6052232" cy="60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090" y="2028190"/>
            <a:ext cx="4117116" cy="260239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339" y="5081407"/>
            <a:ext cx="264687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たくさんの種類の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212554" y="3391620"/>
            <a:ext cx="1441307" cy="36175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271281" y="4630580"/>
            <a:ext cx="2895903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同じ形の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ブロックは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合体できる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75760" y="2570545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六角形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16379" y="2617297"/>
            <a:ext cx="11079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六角形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の穴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" y="1124629"/>
            <a:ext cx="1426267" cy="376534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061" y="1105983"/>
            <a:ext cx="1387669" cy="3044313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4905265" y="3116585"/>
            <a:ext cx="1368607" cy="3431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42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21845" y="953263"/>
            <a:ext cx="8461208" cy="2476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とは，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コンピュータに実行させたい一連の手順を記述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したもの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起動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により，手順を実行し，必要な処理を行う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63397" y="26518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42" y="3438267"/>
            <a:ext cx="6501834" cy="286973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316543" y="5546679"/>
            <a:ext cx="2216698" cy="981121"/>
          </a:xfrm>
          <a:prstGeom prst="wedgeRectCallout">
            <a:avLst>
              <a:gd name="adj1" fmla="val -25724"/>
              <a:gd name="adj2" fmla="val -86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16245" y="5806406"/>
            <a:ext cx="209588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6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プログラミングを学ぶことの魅力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r>
              <a:rPr lang="ja-JP" altLang="en-US" sz="2400" b="1" dirty="0"/>
              <a:t>コンピュータ</a:t>
            </a:r>
            <a:r>
              <a:rPr lang="ja-JP" altLang="en-US" sz="2400" dirty="0"/>
              <a:t>を</a:t>
            </a:r>
            <a:r>
              <a:rPr lang="ja-JP" altLang="en-US" sz="2400" b="1" dirty="0"/>
              <a:t>自分の思い通りに活用できる</a:t>
            </a:r>
            <a:r>
              <a:rPr lang="ja-JP" altLang="en-US" sz="2400" dirty="0"/>
              <a:t>ようになる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コンピュータの活用で，</a:t>
            </a:r>
            <a:r>
              <a:rPr lang="ja-JP" altLang="en-US" sz="2400" b="1" dirty="0"/>
              <a:t>自分自身の能力増幅</a:t>
            </a:r>
            <a:r>
              <a:rPr lang="ja-JP" altLang="en-US" sz="2400" dirty="0"/>
              <a:t>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創造力，発想力，デザイン力，行動力，チャレンジ精神など，</a:t>
            </a:r>
            <a:r>
              <a:rPr lang="ja-JP" altLang="en-US" sz="2400" b="1" dirty="0"/>
              <a:t>総合的な人間力の成長</a:t>
            </a:r>
            <a:r>
              <a:rPr lang="ja-JP" altLang="en-US" sz="2400" dirty="0"/>
              <a:t>にも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lang="ja-JP" altLang="en-US" sz="2400" b="1" dirty="0"/>
              <a:t>論理的な思考力</a:t>
            </a:r>
            <a:r>
              <a:rPr lang="ja-JP" altLang="en-US" sz="2400" dirty="0"/>
              <a:t>を試すチャンスにも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ja-JP" altLang="en-US" sz="2400" b="1" dirty="0"/>
              <a:t>部品」を組み立てて作品を作り上げる</a:t>
            </a:r>
            <a:r>
              <a:rPr lang="ja-JP" altLang="en-US" sz="2400" dirty="0"/>
              <a:t>ことに似ているため，エンジニアとしての素養や知識を磨くことにも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プログラミングは，情報工学の基礎．</a:t>
            </a:r>
            <a:r>
              <a:rPr lang="ja-JP" altLang="en-US" sz="2400" b="1" dirty="0"/>
              <a:t>基礎を学ぶことで，将来，応用や最新技術の進歩を学ぶときにも役立つ</a:t>
            </a:r>
            <a:r>
              <a:rPr lang="ja-JP" altLang="en-US" sz="2400" dirty="0"/>
              <a:t>．</a:t>
            </a:r>
            <a:r>
              <a:rPr lang="ja-JP" altLang="en-US" sz="2400" b="1" dirty="0"/>
              <a:t>自分の可能性を広げる</a:t>
            </a:r>
            <a:r>
              <a:rPr lang="ja-JP" altLang="en-US" sz="2400" dirty="0"/>
              <a:t>ことができる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</a:t>
            </a:r>
            <a:r>
              <a:rPr lang="ja-JP" altLang="en-US" sz="2400" b="1" dirty="0"/>
              <a:t>プログラミング自体も重要</a:t>
            </a:r>
            <a:r>
              <a:rPr lang="ja-JP" altLang="en-US" sz="2400" dirty="0"/>
              <a:t>であり，将来のキャリアにも有利に働くことが期待される</a:t>
            </a:r>
          </a:p>
          <a:p>
            <a:pPr marL="0" indent="0">
              <a:buNone/>
            </a:pPr>
            <a:r>
              <a:rPr lang="ja-JP" altLang="en-US" sz="2400" dirty="0" err="1"/>
              <a:t>．</a:t>
            </a: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3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Scratch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Scratch</a:t>
            </a:r>
            <a:r>
              <a:rPr lang="ja-JP" altLang="en-US" sz="2400" dirty="0"/>
              <a:t>を用いて，ビジュアルに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の製作を行うことができる．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6" y="2032951"/>
            <a:ext cx="8052529" cy="3554173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5069840" y="6266779"/>
            <a:ext cx="292048" cy="344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4147" y="6057087"/>
            <a:ext cx="339380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その鍵は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3316543" y="4178598"/>
            <a:ext cx="2216698" cy="981121"/>
          </a:xfrm>
          <a:prstGeom prst="wedgeRectCallout">
            <a:avLst>
              <a:gd name="adj1" fmla="val -25724"/>
              <a:gd name="adj2" fmla="val -86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6853092" y="1965109"/>
            <a:ext cx="2019636" cy="897198"/>
          </a:xfrm>
          <a:prstGeom prst="wedgeRectCallout">
            <a:avLst>
              <a:gd name="adj1" fmla="val -11154"/>
              <a:gd name="adj2" fmla="val 117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2482" y="2258276"/>
            <a:ext cx="191095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16245" y="4438325"/>
            <a:ext cx="209588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32943" y="4403910"/>
            <a:ext cx="331105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プログラム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に書いた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手順通りに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が動く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7684" y="6208313"/>
            <a:ext cx="357020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を自在に操る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3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いまからの演習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buNone/>
            </a:pP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8524" y="5615583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キャラクタを自在に操る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・ダンス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・ゲームの世界を作る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59" y="767830"/>
            <a:ext cx="7378423" cy="4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5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13" y="1989638"/>
            <a:ext cx="7790770" cy="34386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①　ブロックを置く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50898" y="2364505"/>
            <a:ext cx="656296" cy="29687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07193" y="2546562"/>
            <a:ext cx="1563461" cy="28095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141436" y="1477525"/>
            <a:ext cx="1885950" cy="790575"/>
          </a:xfrm>
          <a:prstGeom prst="wedgeRectCallout">
            <a:avLst>
              <a:gd name="adj1" fmla="val -7825"/>
              <a:gd name="adj2" fmla="val 860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8835" y="171020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種類を選ぶ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3287123" y="1927523"/>
            <a:ext cx="2526572" cy="790575"/>
          </a:xfrm>
          <a:prstGeom prst="wedgeRectCallout">
            <a:avLst>
              <a:gd name="adj1" fmla="val -54138"/>
              <a:gd name="adj2" fmla="val 78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61621" y="2145691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428252" y="3023976"/>
            <a:ext cx="1399685" cy="354527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474593" y="3737804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ドラッグして置く</a:t>
            </a:r>
          </a:p>
        </p:txBody>
      </p:sp>
    </p:spTree>
    <p:extLst>
      <p:ext uri="{BB962C8B-B14F-4D97-AF65-F5344CB8AC3E}">
        <p14:creationId xmlns:p14="http://schemas.microsoft.com/office/powerpoint/2010/main" val="258163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4" y="1901841"/>
            <a:ext cx="7806707" cy="3445674"/>
          </a:xfrm>
          <a:prstGeom prst="rect">
            <a:avLst/>
          </a:prstGeom>
        </p:spPr>
      </p:pic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②　ブロックを組み合わせる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53276" y="2523026"/>
            <a:ext cx="454478" cy="28087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07754" y="2523026"/>
            <a:ext cx="1604183" cy="28244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96290" y="1527114"/>
            <a:ext cx="1971302" cy="790575"/>
          </a:xfrm>
          <a:prstGeom prst="wedgeRectCallout">
            <a:avLst>
              <a:gd name="adj1" fmla="val -1569"/>
              <a:gd name="adj2" fmla="val 72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9151" y="1738195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種類を選ぶ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3161048" y="1912683"/>
            <a:ext cx="2403672" cy="790575"/>
          </a:xfrm>
          <a:prstGeom prst="wedgeRectCallout">
            <a:avLst>
              <a:gd name="adj1" fmla="val -59649"/>
              <a:gd name="adj2" fmla="val 70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6382" y="2130610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5618" y="3821749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ドラッグして合体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164399" y="2921186"/>
            <a:ext cx="1495076" cy="595618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7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画面に合わせる (4:3)</PresentationFormat>
  <Paragraphs>251</Paragraphs>
  <Slides>38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メイリオ</vt:lpstr>
      <vt:lpstr>游ゴシック</vt:lpstr>
      <vt:lpstr>Arial</vt:lpstr>
      <vt:lpstr>Calibri</vt:lpstr>
      <vt:lpstr>Segoe UI</vt:lpstr>
      <vt:lpstr>Office テーマ</vt:lpstr>
      <vt:lpstr>Scratch プログラミング，Scratch のキャラクタ </vt:lpstr>
      <vt:lpstr>PowerPoint プレゼンテーション</vt:lpstr>
      <vt:lpstr>1. Scratch プログラミング</vt:lpstr>
      <vt:lpstr>プログラム</vt:lpstr>
      <vt:lpstr>プログラミングを学ぶことの魅力</vt:lpstr>
      <vt:lpstr>Scratch</vt:lpstr>
      <vt:lpstr>いまからの演習</vt:lpstr>
      <vt:lpstr>①　ブロックを置く</vt:lpstr>
      <vt:lpstr>②　ブロックを組み合わせる</vt:lpstr>
      <vt:lpstr>③　プログラムの起動</vt:lpstr>
      <vt:lpstr>ブロックの削除（間違っても大丈夫！）</vt:lpstr>
      <vt:lpstr>キャラクタの強制移動（間違っても大丈夫！）</vt:lpstr>
      <vt:lpstr>演習１</vt:lpstr>
      <vt:lpstr>PowerPoint プレゼンテーション</vt:lpstr>
      <vt:lpstr>PowerPoint プレゼンテーション</vt:lpstr>
      <vt:lpstr>PowerPoint プレゼンテーション</vt:lpstr>
      <vt:lpstr>Scratch のブロック</vt:lpstr>
      <vt:lpstr>Scratchの良さ</vt:lpstr>
      <vt:lpstr>２. Scratch のキャラクタ</vt:lpstr>
      <vt:lpstr>Scratch のキャラクタ</vt:lpstr>
      <vt:lpstr>スプライトとは</vt:lpstr>
      <vt:lpstr>演習２</vt:lpstr>
      <vt:lpstr>PowerPoint プレゼンテーション</vt:lpstr>
      <vt:lpstr>PowerPoint プレゼンテーション</vt:lpstr>
      <vt:lpstr>３. キャラクタの制御</vt:lpstr>
      <vt:lpstr>①　繰り返し</vt:lpstr>
      <vt:lpstr>②　もし・・・たら、・・・する</vt:lpstr>
      <vt:lpstr>③　強制中断</vt:lpstr>
      <vt:lpstr>演習３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４．繰り返しの例</vt:lpstr>
      <vt:lpstr>自由制作のストーリー</vt:lpstr>
      <vt:lpstr>スクラッチ（Scratch）でのキャラクタの操作</vt:lpstr>
      <vt:lpstr>作ってみよう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kaneko kunihiko</dc:creator>
  <cp:lastModifiedBy>金子　邦彦</cp:lastModifiedBy>
  <cp:revision>50</cp:revision>
  <dcterms:created xsi:type="dcterms:W3CDTF">2019-11-02T00:06:04Z</dcterms:created>
  <dcterms:modified xsi:type="dcterms:W3CDTF">2026-01-27T13:36:14Z</dcterms:modified>
</cp:coreProperties>
</file>