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601" r:id="rId2"/>
    <p:sldId id="602" r:id="rId3"/>
    <p:sldId id="545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83" r:id="rId42"/>
    <p:sldId id="584" r:id="rId43"/>
    <p:sldId id="585" r:id="rId44"/>
    <p:sldId id="586" r:id="rId45"/>
    <p:sldId id="587" r:id="rId46"/>
    <p:sldId id="588" r:id="rId47"/>
    <p:sldId id="589" r:id="rId48"/>
    <p:sldId id="590" r:id="rId49"/>
    <p:sldId id="591" r:id="rId50"/>
    <p:sldId id="592" r:id="rId51"/>
    <p:sldId id="593" r:id="rId52"/>
    <p:sldId id="594" r:id="rId53"/>
    <p:sldId id="595" r:id="rId54"/>
    <p:sldId id="596" r:id="rId55"/>
    <p:sldId id="597" r:id="rId56"/>
    <p:sldId id="598" r:id="rId57"/>
    <p:sldId id="599" r:id="rId58"/>
    <p:sldId id="600" r:id="rId5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84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scratch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Scratch </a:t>
            </a:r>
            <a:r>
              <a:rPr lang="ja-JP" altLang="en-US" sz="3600" dirty="0"/>
              <a:t>の変数</a:t>
            </a:r>
            <a:br>
              <a:rPr lang="en-US" altLang="ja-JP" sz="3600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91" y="3232846"/>
            <a:ext cx="7961847" cy="1377536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Scratch</a:t>
            </a:r>
            <a:r>
              <a:rPr lang="ja-JP" altLang="en-US" dirty="0"/>
              <a:t>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https://www.kkaneko.jp/cc/scratch/index.html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0AA17DB0-784F-4097-9D8F-907E64D26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006" y="1999088"/>
            <a:ext cx="4527116" cy="36561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7. </a:t>
            </a:r>
            <a:r>
              <a:rPr lang="ja-JP" altLang="en-US" dirty="0"/>
              <a:t>「</a:t>
            </a:r>
            <a:r>
              <a:rPr lang="en-US" altLang="ja-JP" dirty="0"/>
              <a:t>x </a:t>
            </a:r>
            <a:r>
              <a:rPr lang="ja-JP" altLang="en-US" dirty="0"/>
              <a:t>を </a:t>
            </a:r>
            <a:r>
              <a:rPr lang="en-US" altLang="ja-JP" dirty="0"/>
              <a:t>0</a:t>
            </a:r>
            <a:r>
              <a:rPr lang="ja-JP" altLang="en-US" dirty="0"/>
              <a:t> にする」と「変数 </a:t>
            </a:r>
            <a:r>
              <a:rPr lang="en-US" altLang="ja-JP" dirty="0"/>
              <a:t>x </a:t>
            </a:r>
            <a:r>
              <a:rPr lang="ja-JP" altLang="en-US" dirty="0"/>
              <a:t>を表示する」を置き、この２つを組み合わせる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664580" y="3827236"/>
            <a:ext cx="1296236" cy="4090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960817" y="4030830"/>
            <a:ext cx="1401644" cy="4867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758998" y="4119466"/>
            <a:ext cx="2227282" cy="12431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42799" y="4478608"/>
            <a:ext cx="1467871" cy="4090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110670" y="4702497"/>
            <a:ext cx="1251791" cy="385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070122" y="4478608"/>
            <a:ext cx="1569660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２つを</a:t>
            </a:r>
            <a:endParaRPr lang="en-US" altLang="ja-JP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組み合わせる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65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70" y="1802923"/>
            <a:ext cx="5316855" cy="38453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8. </a:t>
            </a:r>
            <a:r>
              <a:rPr lang="ja-JP" altLang="en-US" dirty="0"/>
              <a:t>「イベント」をクリック．「🚩がクリックされたとき」を組み合わせる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244085" y="1914871"/>
            <a:ext cx="1296236" cy="4090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892203" y="3725574"/>
            <a:ext cx="1051272" cy="5892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758998" y="4119466"/>
            <a:ext cx="2227282" cy="12431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72578" y="4394771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組み合わせる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13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28" y="2040529"/>
            <a:ext cx="2321621" cy="22521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0" y="2320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9. </a:t>
            </a:r>
            <a:r>
              <a:rPr lang="ja-JP" altLang="en-US" dirty="0"/>
              <a:t>実行ボタンをクリックすると，「</a:t>
            </a:r>
            <a:r>
              <a:rPr lang="en-US" altLang="ja-JP" dirty="0"/>
              <a:t>x 0</a:t>
            </a:r>
            <a:r>
              <a:rPr lang="ja-JP" altLang="en-US" dirty="0"/>
              <a:t>」のように表示されるので確認する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57164" y="2463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74733" y="3017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21231" y="3326236"/>
            <a:ext cx="1004897" cy="4113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5255" y="2015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056" y="4422583"/>
            <a:ext cx="2436777" cy="1578167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336057" y="4667541"/>
            <a:ext cx="315816" cy="1557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コネクタ 11"/>
          <p:cNvCxnSpPr>
            <a:endCxn id="14" idx="1"/>
          </p:cNvCxnSpPr>
          <p:nvPr/>
        </p:nvCxnSpPr>
        <p:spPr>
          <a:xfrm>
            <a:off x="4205690" y="3737610"/>
            <a:ext cx="130367" cy="1007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4651873" y="3764704"/>
            <a:ext cx="578664" cy="902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434856" y="3369302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表示を確認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1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39" y="2571980"/>
            <a:ext cx="5164217" cy="30525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10. </a:t>
            </a:r>
            <a:r>
              <a:rPr lang="ja-JP" altLang="en-US" dirty="0"/>
              <a:t>「</a:t>
            </a:r>
            <a:r>
              <a:rPr lang="en-US" altLang="ja-JP" dirty="0"/>
              <a:t>x</a:t>
            </a:r>
            <a:r>
              <a:rPr lang="ja-JP" altLang="en-US" dirty="0"/>
              <a:t> を </a:t>
            </a:r>
            <a:r>
              <a:rPr lang="en-US" altLang="ja-JP" dirty="0"/>
              <a:t>0 </a:t>
            </a:r>
            <a:r>
              <a:rPr lang="ja-JP" altLang="en-US" dirty="0"/>
              <a:t>にする」を「</a:t>
            </a:r>
            <a:r>
              <a:rPr lang="en-US" altLang="ja-JP" dirty="0"/>
              <a:t>x </a:t>
            </a:r>
            <a:r>
              <a:rPr lang="ja-JP" altLang="en-US" dirty="0"/>
              <a:t>を </a:t>
            </a:r>
            <a:r>
              <a:rPr lang="en-US" altLang="ja-JP" dirty="0"/>
              <a:t>11 </a:t>
            </a:r>
            <a:r>
              <a:rPr lang="ja-JP" altLang="en-US" dirty="0"/>
              <a:t>にする」に書き換えてみる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　半角の「</a:t>
            </a:r>
            <a:r>
              <a:rPr lang="en-US" altLang="ja-JP" dirty="0"/>
              <a:t>11</a:t>
            </a:r>
            <a:r>
              <a:rPr lang="ja-JP" altLang="en-US" dirty="0"/>
              <a:t>」 （全角の１１では動かない）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289450" y="3809443"/>
            <a:ext cx="872975" cy="7339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3725938" y="2425320"/>
            <a:ext cx="130128" cy="14852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88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910" y="2190871"/>
            <a:ext cx="4526192" cy="25483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0" y="2320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11. </a:t>
            </a:r>
            <a:r>
              <a:rPr lang="ja-JP" altLang="en-US" dirty="0"/>
              <a:t>実行ボタンをクリックすると，「</a:t>
            </a:r>
            <a:r>
              <a:rPr lang="en-US" altLang="ja-JP" dirty="0"/>
              <a:t>x 11</a:t>
            </a:r>
            <a:r>
              <a:rPr lang="ja-JP" altLang="en-US" dirty="0"/>
              <a:t>」のように表示されるので確認する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57164" y="2463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74733" y="3017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97711" y="3689139"/>
            <a:ext cx="1622942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5255" y="2015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107733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08" y="2047832"/>
            <a:ext cx="1811759" cy="18282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217" y="4591008"/>
            <a:ext cx="3000375" cy="18716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新しい変数 </a:t>
            </a:r>
            <a:r>
              <a:rPr lang="en-US" altLang="ja-JP" dirty="0"/>
              <a:t>a </a:t>
            </a:r>
            <a:r>
              <a:rPr lang="ja-JP" altLang="en-US" dirty="0"/>
              <a:t>を追加し，値を </a:t>
            </a:r>
            <a:r>
              <a:rPr lang="en-US" altLang="ja-JP" dirty="0"/>
              <a:t>100 </a:t>
            </a:r>
            <a:r>
              <a:rPr lang="ja-JP" altLang="en-US" dirty="0"/>
              <a:t>に設定したい．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12. </a:t>
            </a:r>
            <a:r>
              <a:rPr lang="ja-JP" altLang="en-US" dirty="0"/>
              <a:t>「データ」をクリックし，「変数を作る」をクリック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13. </a:t>
            </a:r>
            <a:r>
              <a:rPr lang="ja-JP" altLang="en-US" dirty="0"/>
              <a:t>今度は，変数名を「</a:t>
            </a:r>
            <a:r>
              <a:rPr lang="en-US" altLang="ja-JP" dirty="0"/>
              <a:t>a</a:t>
            </a:r>
            <a:r>
              <a:rPr lang="ja-JP" altLang="en-US" dirty="0"/>
              <a:t>」．（半角の </a:t>
            </a:r>
            <a:r>
              <a:rPr lang="en-US" altLang="ja-JP" dirty="0"/>
              <a:t>a 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ja-JP" altLang="en-US" dirty="0"/>
              <a:t>「</a:t>
            </a:r>
            <a:r>
              <a:rPr lang="en-US" altLang="ja-JP" dirty="0"/>
              <a:t>OK</a:t>
            </a:r>
            <a:r>
              <a:rPr lang="ja-JP" altLang="en-US" dirty="0"/>
              <a:t>」をクリック．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613367" y="3004084"/>
            <a:ext cx="934079" cy="2965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72387" y="3326139"/>
            <a:ext cx="707676" cy="2597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99426" y="6127464"/>
            <a:ext cx="606566" cy="3441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581726" y="5002941"/>
            <a:ext cx="934079" cy="2965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81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45" y="2858639"/>
            <a:ext cx="5890063" cy="30262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91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14. </a:t>
            </a:r>
            <a:r>
              <a:rPr lang="ja-JP" altLang="en-US" dirty="0"/>
              <a:t>「</a:t>
            </a:r>
            <a:r>
              <a:rPr lang="en-US" altLang="ja-JP" dirty="0"/>
              <a:t>a</a:t>
            </a:r>
            <a:r>
              <a:rPr lang="ja-JP" altLang="en-US" dirty="0"/>
              <a:t>を</a:t>
            </a:r>
            <a:r>
              <a:rPr lang="en-US" altLang="ja-JP" dirty="0"/>
              <a:t>0</a:t>
            </a:r>
            <a:r>
              <a:rPr lang="ja-JP" altLang="en-US" dirty="0"/>
              <a:t>にする」と「変数</a:t>
            </a:r>
            <a:r>
              <a:rPr lang="en-US" altLang="ja-JP" dirty="0"/>
              <a:t>a</a:t>
            </a:r>
            <a:r>
              <a:rPr lang="ja-JP" altLang="en-US" dirty="0"/>
              <a:t>を表示する」を組み合わせる</a:t>
            </a:r>
            <a:r>
              <a:rPr lang="en-US" altLang="ja-JP" dirty="0"/>
              <a:t>.</a:t>
            </a:r>
          </a:p>
          <a:p>
            <a:pPr marL="0" indent="0">
              <a:buNone/>
            </a:pPr>
            <a:r>
              <a:rPr lang="ja-JP" altLang="en-US" dirty="0"/>
              <a:t>そして、「</a:t>
            </a:r>
            <a:r>
              <a:rPr lang="en-US" altLang="ja-JP" dirty="0"/>
              <a:t>0</a:t>
            </a:r>
            <a:r>
              <a:rPr lang="ja-JP" altLang="en-US" dirty="0"/>
              <a:t>」のところを「</a:t>
            </a:r>
            <a:r>
              <a:rPr lang="en-US" altLang="ja-JP" dirty="0"/>
              <a:t>100</a:t>
            </a:r>
            <a:r>
              <a:rPr lang="ja-JP" altLang="en-US" dirty="0"/>
              <a:t>」に書き換える（半角の「</a:t>
            </a:r>
            <a:r>
              <a:rPr lang="en-US" altLang="ja-JP" dirty="0"/>
              <a:t>100</a:t>
            </a:r>
            <a:r>
              <a:rPr lang="ja-JP" altLang="en-US" dirty="0"/>
              <a:t>」です）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427" y="626890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507484" y="4966155"/>
            <a:ext cx="2447924" cy="8435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847729" y="4450274"/>
            <a:ext cx="1813723" cy="7591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062118" y="5476156"/>
            <a:ext cx="1599333" cy="1420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434263" y="5029080"/>
            <a:ext cx="530546" cy="3615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98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10" y="2679992"/>
            <a:ext cx="4444215" cy="28140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0" y="2701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15. </a:t>
            </a:r>
            <a:r>
              <a:rPr lang="ja-JP" altLang="en-US" dirty="0"/>
              <a:t>実行ボタンをクリックすると，「</a:t>
            </a:r>
            <a:r>
              <a:rPr lang="en-US" altLang="ja-JP" dirty="0"/>
              <a:t>x 11</a:t>
            </a:r>
            <a:r>
              <a:rPr lang="ja-JP" altLang="en-US" dirty="0"/>
              <a:t>」</a:t>
            </a:r>
            <a:r>
              <a:rPr lang="en-US" altLang="ja-JP" dirty="0"/>
              <a:t>, </a:t>
            </a:r>
            <a:r>
              <a:rPr lang="ja-JP" altLang="en-US" dirty="0"/>
              <a:t>「</a:t>
            </a:r>
            <a:r>
              <a:rPr lang="en-US" altLang="ja-JP" dirty="0"/>
              <a:t>a 100</a:t>
            </a:r>
            <a:r>
              <a:rPr lang="ja-JP" altLang="en-US" dirty="0"/>
              <a:t>」のように表示されるので確認する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19064" y="2844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36633" y="3398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31036" y="4796421"/>
            <a:ext cx="1622942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7155" y="2396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757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演習問題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675649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◆新しい変数 </a:t>
            </a:r>
            <a:r>
              <a:rPr lang="en-US" altLang="ja-JP" dirty="0"/>
              <a:t>b </a:t>
            </a:r>
            <a:r>
              <a:rPr lang="ja-JP" altLang="en-US" dirty="0"/>
              <a:t>を追加し，値を </a:t>
            </a:r>
            <a:r>
              <a:rPr lang="en-US" altLang="ja-JP" dirty="0"/>
              <a:t>200 </a:t>
            </a:r>
            <a:r>
              <a:rPr lang="ja-JP" altLang="en-US" dirty="0"/>
              <a:t>に設定しなさい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◆新しい変数 </a:t>
            </a:r>
            <a:r>
              <a:rPr lang="en-US" altLang="ja-JP" dirty="0"/>
              <a:t>r </a:t>
            </a:r>
            <a:r>
              <a:rPr lang="ja-JP" altLang="en-US" dirty="0"/>
              <a:t>を追加し，値を </a:t>
            </a:r>
            <a:r>
              <a:rPr lang="en-US" altLang="ja-JP" dirty="0"/>
              <a:t>1.08 </a:t>
            </a:r>
            <a:r>
              <a:rPr lang="ja-JP" altLang="en-US" dirty="0"/>
              <a:t>に設定しなさい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◆新しい変数 </a:t>
            </a:r>
            <a:r>
              <a:rPr lang="en-US" altLang="ja-JP" dirty="0"/>
              <a:t>z </a:t>
            </a:r>
            <a:r>
              <a:rPr lang="ja-JP" altLang="en-US" dirty="0"/>
              <a:t>を追加し，値を </a:t>
            </a:r>
            <a:r>
              <a:rPr lang="en-US" altLang="ja-JP" dirty="0"/>
              <a:t>-10 </a:t>
            </a:r>
            <a:r>
              <a:rPr lang="ja-JP" altLang="en-US" dirty="0"/>
              <a:t>（マイナス</a:t>
            </a:r>
            <a:r>
              <a:rPr lang="en-US" altLang="ja-JP" dirty="0"/>
              <a:t>10</a:t>
            </a:r>
            <a:r>
              <a:rPr lang="ja-JP" altLang="en-US" dirty="0"/>
              <a:t>）に設定しなさい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◆下の図、左のように組み立てなさい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862" y="3675887"/>
            <a:ext cx="1911656" cy="29163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46" y="3561529"/>
            <a:ext cx="2152981" cy="308947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06618" y="4743208"/>
            <a:ext cx="180049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実行結果を確認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しなさい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068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2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 </a:t>
            </a:r>
            <a:r>
              <a:rPr lang="en-US" altLang="ja-JP" dirty="0"/>
              <a:t>Scratch </a:t>
            </a:r>
            <a:r>
              <a:rPr lang="ja-JP" altLang="en-US" dirty="0" err="1"/>
              <a:t>での</a:t>
            </a:r>
            <a:r>
              <a:rPr lang="ja-JP" altLang="en-US" dirty="0"/>
              <a:t>式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536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fld id="{12CAE7E7-E1EC-4CA4-BBC7-394FC41F7D00}" type="slidenum">
              <a:rPr lang="ja-JP" altLang="en-US" smtClean="0">
                <a:latin typeface="Arial" panose="020B0604020202020204" pitchFamily="34" charset="0"/>
              </a:rPr>
              <a:pPr/>
              <a:t>19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8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BF644-F9C1-2D10-0723-8E453A57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B8D60D-C65E-7058-2EAE-1101DC7EA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7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Scratch</a:t>
            </a:r>
            <a:r>
              <a:rPr kumimoji="1" lang="ja-JP" altLang="en-US" sz="2400" b="1" dirty="0"/>
              <a:t>で変数を使い、データの記憶・計算・条件分岐・繰り返しを組み合わせたプログラムの作成。</a:t>
            </a:r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学習内容の構成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en-US" altLang="ja-JP" sz="2400" dirty="0"/>
              <a:t>1. </a:t>
            </a:r>
            <a:r>
              <a:rPr kumimoji="1" lang="ja-JP" altLang="en-US" sz="2400" b="1" dirty="0"/>
              <a:t>変数の基本</a:t>
            </a:r>
            <a:r>
              <a:rPr kumimoji="1" lang="ja-JP" altLang="en-US" sz="2400" dirty="0"/>
              <a:t>：データを記憶する仕組み、値の設定と表示</a:t>
            </a:r>
          </a:p>
          <a:p>
            <a:pPr marL="0" indent="0">
              <a:buNone/>
            </a:pPr>
            <a:r>
              <a:rPr kumimoji="1" lang="en-US" altLang="ja-JP" sz="2400" dirty="0"/>
              <a:t>2. </a:t>
            </a:r>
            <a:r>
              <a:rPr kumimoji="1" lang="ja-JP" altLang="en-US" sz="2400" b="1" dirty="0"/>
              <a:t>式と演算</a:t>
            </a:r>
            <a:r>
              <a:rPr kumimoji="1" lang="ja-JP" altLang="en-US" sz="2400" dirty="0"/>
              <a:t>：変数を使った計算、値を変えながらの再実行</a:t>
            </a:r>
          </a:p>
          <a:p>
            <a:pPr marL="0" indent="0">
              <a:buNone/>
            </a:pPr>
            <a:r>
              <a:rPr kumimoji="1" lang="en-US" altLang="ja-JP" sz="2400" dirty="0"/>
              <a:t>3. </a:t>
            </a:r>
            <a:r>
              <a:rPr kumimoji="1" lang="ja-JP" altLang="en-US" sz="2400" b="1" dirty="0"/>
              <a:t>条件分岐</a:t>
            </a:r>
            <a:r>
              <a:rPr kumimoji="1" lang="ja-JP" altLang="en-US" sz="2400" dirty="0"/>
              <a:t>：変数の値による処理の切り替え（例：年齢別料金）</a:t>
            </a:r>
          </a:p>
          <a:p>
            <a:pPr marL="0" indent="0">
              <a:buNone/>
            </a:pPr>
            <a:r>
              <a:rPr kumimoji="1" lang="en-US" altLang="ja-JP" sz="2400" dirty="0"/>
              <a:t>4.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繰り返し</a:t>
            </a:r>
            <a:r>
              <a:rPr kumimoji="1" lang="ja-JP" altLang="en-US" sz="2400" dirty="0"/>
              <a:t>：変数の値を変化させながらの反復処理</a:t>
            </a:r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前提と発展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前提：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ブラウザ操作、</a:t>
            </a:r>
            <a:r>
              <a:rPr kumimoji="1" lang="en-US" altLang="ja-JP" sz="2400" dirty="0"/>
              <a:t>Scratch</a:t>
            </a:r>
            <a:r>
              <a:rPr kumimoji="1" lang="ja-JP" altLang="en-US" sz="2400" dirty="0"/>
              <a:t>のブロック操作</a:t>
            </a:r>
          </a:p>
          <a:p>
            <a:r>
              <a:rPr kumimoji="1" lang="ja-JP" altLang="en-US" sz="2400" dirty="0"/>
              <a:t>発展：複合的な条件分岐、変数を活用したゲーム制作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5FC84-2989-9F55-12F3-3E566DD6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715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変数が役に立つのは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 データを記憶したいとき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同じような計算などを，値を変えながら何度も行いたいとき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549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1. </a:t>
            </a:r>
            <a:r>
              <a:rPr lang="ja-JP" altLang="en-US" dirty="0"/>
              <a:t> さきほど作成したブロックは不要なので，ブロックを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マウスの右ボタンを押しながら，中央エリアにドラッグする．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37" y="2553303"/>
            <a:ext cx="3843814" cy="3378059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025508" y="2910802"/>
            <a:ext cx="1356242" cy="2366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962401" y="4581546"/>
            <a:ext cx="1129502" cy="579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758757" y="3967793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ドラッグすると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消える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91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63" y="1978888"/>
            <a:ext cx="7577376" cy="36727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ja-JP" altLang="en-US" dirty="0"/>
              <a:t>「イベント」をクリック．下の図のようにブロックを置く．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99283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019676" y="4376517"/>
            <a:ext cx="2995337" cy="8229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543300" y="4456674"/>
            <a:ext cx="1476375" cy="3710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721984" y="1951795"/>
            <a:ext cx="1802391" cy="4580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673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405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3. </a:t>
            </a:r>
            <a:r>
              <a:rPr lang="ja-JP" altLang="en-US" dirty="0"/>
              <a:t>「データ」をクリック．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新しい変数 </a:t>
            </a:r>
            <a:r>
              <a:rPr lang="en-US" altLang="ja-JP" dirty="0"/>
              <a:t>p </a:t>
            </a:r>
            <a:r>
              <a:rPr lang="ja-JP" altLang="en-US" dirty="0"/>
              <a:t>を作る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7125" y="571380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4023799"/>
            <a:ext cx="2317217" cy="145307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76014" y="4253334"/>
            <a:ext cx="457937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" y="2246415"/>
            <a:ext cx="2652243" cy="14016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04775" y="3253209"/>
            <a:ext cx="1228726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172021" y="1162429"/>
            <a:ext cx="5285199" cy="8524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ja-JP" altLang="en-US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下の図のようにブロック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を組み合わせる．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955" y="2216673"/>
            <a:ext cx="5870744" cy="2769665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866514" y="5082009"/>
            <a:ext cx="457937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38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4027410"/>
            <a:ext cx="2653977" cy="17966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5. </a:t>
            </a:r>
            <a:r>
              <a:rPr lang="ja-JP" altLang="en-US" dirty="0"/>
              <a:t>「データ」をクリック．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新しい変数 </a:t>
            </a:r>
            <a:r>
              <a:rPr lang="en-US" altLang="ja-JP" dirty="0"/>
              <a:t>t </a:t>
            </a:r>
            <a:r>
              <a:rPr lang="ja-JP" altLang="en-US" dirty="0"/>
              <a:t>を作る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95687" y="5699522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76014" y="4253334"/>
            <a:ext cx="457937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" y="2246415"/>
            <a:ext cx="2652243" cy="14016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04775" y="3253209"/>
            <a:ext cx="1228726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858801" y="1373699"/>
            <a:ext cx="5037654" cy="8524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</a:t>
            </a:r>
            <a:r>
              <a:rPr lang="ja-JP" altLang="en-US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下の図のようにブロック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を組み合わせる．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39176" y="5427079"/>
            <a:ext cx="575312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801" y="2332882"/>
            <a:ext cx="5234948" cy="30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06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059" y="2220475"/>
            <a:ext cx="6237837" cy="27304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18432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7. </a:t>
            </a:r>
            <a:r>
              <a:rPr lang="ja-JP" altLang="en-US" dirty="0"/>
              <a:t>「演算」をクリック．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95687" y="5699522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" y="1846871"/>
            <a:ext cx="2652243" cy="14016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26832" y="2577144"/>
            <a:ext cx="1002031" cy="4386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579576" y="1276221"/>
            <a:ext cx="5013763" cy="8524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8.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〇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〇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」のブロックを，下の図のように組み合わせる．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357531" y="3602322"/>
            <a:ext cx="1039178" cy="6151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772320" y="3436925"/>
            <a:ext cx="3585210" cy="4729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7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9.  </a:t>
            </a:r>
            <a:r>
              <a:rPr lang="ja-JP" altLang="en-US" dirty="0"/>
              <a:t>「</a:t>
            </a:r>
            <a:r>
              <a:rPr lang="en-US" altLang="ja-JP" dirty="0"/>
              <a:t>1.08</a:t>
            </a:r>
            <a:r>
              <a:rPr lang="ja-JP" altLang="en-US" dirty="0"/>
              <a:t>」のように書き換える．「</a:t>
            </a:r>
            <a:r>
              <a:rPr lang="en-US" altLang="ja-JP" dirty="0"/>
              <a:t>1.08</a:t>
            </a:r>
            <a:r>
              <a:rPr lang="ja-JP" altLang="en-US" dirty="0"/>
              <a:t>」も半角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9550" y="5654501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78" y="1991179"/>
            <a:ext cx="5718572" cy="358152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832860" y="3956852"/>
            <a:ext cx="1039178" cy="6151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99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5870" y="782906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10. </a:t>
            </a:r>
            <a:r>
              <a:rPr lang="ja-JP" altLang="en-US" dirty="0"/>
              <a:t>「データ」をクリック．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95687" y="5699522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9" y="2246415"/>
            <a:ext cx="2652243" cy="14016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04775" y="3253209"/>
            <a:ext cx="1228726" cy="3948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374364" y="1283979"/>
            <a:ext cx="5568107" cy="8524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</a:t>
            </a:r>
            <a:r>
              <a:rPr lang="ja-JP" altLang="en-US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下の図のように，変数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のオレンジ色のブロックをはめ込む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2136456"/>
            <a:ext cx="6238164" cy="2626066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7077075" y="3363753"/>
            <a:ext cx="523876" cy="5653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683563" y="3636338"/>
            <a:ext cx="3244928" cy="100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29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19" y="2155983"/>
            <a:ext cx="2539406" cy="36799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0" y="2320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12. </a:t>
            </a:r>
            <a:r>
              <a:rPr lang="ja-JP" altLang="en-US" dirty="0"/>
              <a:t>実行ボタンをクリックすると，「</a:t>
            </a:r>
            <a:r>
              <a:rPr lang="en-US" altLang="ja-JP" dirty="0"/>
              <a:t>t 0</a:t>
            </a:r>
            <a:r>
              <a:rPr lang="ja-JP" altLang="en-US" dirty="0"/>
              <a:t>」のように表示されるので確認する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57164" y="2463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74733" y="3017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97686" y="5302006"/>
            <a:ext cx="1622942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5255" y="2015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2321341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13. </a:t>
            </a:r>
            <a:r>
              <a:rPr lang="ja-JP" altLang="en-US" dirty="0"/>
              <a:t>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100 </a:t>
            </a:r>
            <a:r>
              <a:rPr lang="ja-JP" altLang="en-US" dirty="0"/>
              <a:t>に変えて，</a:t>
            </a:r>
            <a:r>
              <a:rPr lang="en-US" altLang="ja-JP" dirty="0"/>
              <a:t>100 * 1.08 </a:t>
            </a:r>
            <a:r>
              <a:rPr lang="ja-JP" altLang="en-US" dirty="0"/>
              <a:t>の値を求めてみる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08" y="1886812"/>
            <a:ext cx="5662375" cy="3623192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963346" y="3000432"/>
            <a:ext cx="1137167" cy="74289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76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2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1. Scratch </a:t>
            </a:r>
            <a:r>
              <a:rPr lang="ja-JP" altLang="en-US" sz="3600" dirty="0" err="1"/>
              <a:t>での</a:t>
            </a:r>
            <a:r>
              <a:rPr lang="ja-JP" altLang="en-US" sz="3600" dirty="0"/>
              <a:t>変数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536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fld id="{12CAE7E7-E1EC-4CA4-BBC7-394FC41F7D00}" type="slidenum">
              <a:rPr lang="ja-JP" altLang="en-US" smtClean="0">
                <a:latin typeface="Arial" panose="020B0604020202020204" pitchFamily="34" charset="0"/>
              </a:rPr>
              <a:pPr/>
              <a:t>3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10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685" y="2015118"/>
            <a:ext cx="2174540" cy="396219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0" y="2320050"/>
            <a:ext cx="2328747" cy="1923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14. </a:t>
            </a:r>
            <a:r>
              <a:rPr lang="ja-JP" altLang="en-US" dirty="0"/>
              <a:t>実行ボタンをクリックすると，「</a:t>
            </a:r>
            <a:r>
              <a:rPr lang="en-US" altLang="ja-JP" dirty="0"/>
              <a:t>t 108</a:t>
            </a:r>
            <a:r>
              <a:rPr lang="ja-JP" altLang="en-US" dirty="0"/>
              <a:t>」のように表示されるので確認する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057164" y="2463271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574733" y="3017520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97686" y="5302006"/>
            <a:ext cx="1622942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5255" y="201511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3233650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演習課題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変数の値を変えて，同じ計算を再実行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1000 </a:t>
            </a:r>
            <a:r>
              <a:rPr lang="ja-JP" altLang="en-US" dirty="0"/>
              <a:t>に変えて，</a:t>
            </a:r>
            <a:r>
              <a:rPr lang="en-US" altLang="ja-JP" dirty="0"/>
              <a:t>1000 * 1.08 </a:t>
            </a:r>
            <a:r>
              <a:rPr lang="ja-JP" altLang="en-US" dirty="0"/>
              <a:t>の値を求めなさい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2000 </a:t>
            </a:r>
            <a:r>
              <a:rPr lang="ja-JP" altLang="en-US" dirty="0"/>
              <a:t>に変えて，</a:t>
            </a:r>
            <a:r>
              <a:rPr lang="en-US" altLang="ja-JP" dirty="0"/>
              <a:t>2000 * 1.08 </a:t>
            </a:r>
            <a:r>
              <a:rPr lang="ja-JP" altLang="en-US" dirty="0"/>
              <a:t>の値を求めなさい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4000 </a:t>
            </a:r>
            <a:r>
              <a:rPr lang="ja-JP" altLang="en-US" dirty="0"/>
              <a:t>に変えて，</a:t>
            </a:r>
            <a:r>
              <a:rPr lang="en-US" altLang="ja-JP" dirty="0"/>
              <a:t>4000 * 1.08 </a:t>
            </a:r>
            <a:r>
              <a:rPr lang="ja-JP" altLang="en-US" dirty="0"/>
              <a:t>の値を求めなさい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</p:spTree>
    <p:extLst>
      <p:ext uri="{BB962C8B-B14F-4D97-AF65-F5344CB8AC3E}">
        <p14:creationId xmlns:p14="http://schemas.microsoft.com/office/powerpoint/2010/main" val="2711418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演習課題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２割引きの価格を求めたい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右のようにプログラムを作りなさい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100 </a:t>
            </a:r>
            <a:r>
              <a:rPr lang="ja-JP" altLang="en-US" dirty="0"/>
              <a:t>に変えて，変数 </a:t>
            </a:r>
            <a:r>
              <a:rPr lang="en-US" altLang="ja-JP" dirty="0"/>
              <a:t>t </a:t>
            </a:r>
            <a:r>
              <a:rPr lang="ja-JP" altLang="en-US" dirty="0"/>
              <a:t>の値を確認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4500 </a:t>
            </a:r>
            <a:r>
              <a:rPr lang="ja-JP" altLang="en-US" dirty="0"/>
              <a:t>に変えて，変数 </a:t>
            </a:r>
            <a:r>
              <a:rPr lang="en-US" altLang="ja-JP" dirty="0"/>
              <a:t>t </a:t>
            </a:r>
            <a:r>
              <a:rPr lang="ja-JP" altLang="en-US" dirty="0"/>
              <a:t>の値を確認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8000 </a:t>
            </a:r>
            <a:r>
              <a:rPr lang="ja-JP" altLang="en-US" dirty="0"/>
              <a:t>に変えて，変数 </a:t>
            </a:r>
            <a:r>
              <a:rPr lang="en-US" altLang="ja-JP" dirty="0"/>
              <a:t>t </a:t>
            </a:r>
            <a:r>
              <a:rPr lang="ja-JP" altLang="en-US" dirty="0"/>
              <a:t>の値を確認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812" y="978115"/>
            <a:ext cx="2421640" cy="15731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026" y="3995764"/>
            <a:ext cx="1712357" cy="6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7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演習課題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014" y="694695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正方形の面積を求めたい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下のようにプログラムを作りなさい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10 </a:t>
            </a:r>
            <a:r>
              <a:rPr lang="ja-JP" altLang="en-US" dirty="0"/>
              <a:t>に変えて，変数 </a:t>
            </a:r>
            <a:r>
              <a:rPr lang="en-US" altLang="ja-JP" dirty="0"/>
              <a:t>t </a:t>
            </a:r>
            <a:r>
              <a:rPr lang="ja-JP" altLang="en-US" dirty="0"/>
              <a:t>の値を確認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25 </a:t>
            </a:r>
            <a:r>
              <a:rPr lang="ja-JP" altLang="en-US" dirty="0"/>
              <a:t>に変えて，変数 </a:t>
            </a:r>
            <a:r>
              <a:rPr lang="en-US" altLang="ja-JP" dirty="0"/>
              <a:t>t </a:t>
            </a:r>
            <a:r>
              <a:rPr lang="ja-JP" altLang="en-US" dirty="0"/>
              <a:t>の値を確認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12.5 </a:t>
            </a:r>
            <a:r>
              <a:rPr lang="ja-JP" altLang="en-US" dirty="0"/>
              <a:t>に変えて，変数 </a:t>
            </a:r>
            <a:r>
              <a:rPr lang="en-US" altLang="ja-JP" dirty="0"/>
              <a:t>t </a:t>
            </a:r>
            <a:r>
              <a:rPr lang="ja-JP" altLang="en-US" dirty="0"/>
              <a:t>の値を確認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42" y="1797824"/>
            <a:ext cx="2656584" cy="19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4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各自への演習課題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69765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立方体の体積を求めたい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下のようにプログラムを作りなさい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10 </a:t>
            </a:r>
            <a:r>
              <a:rPr lang="ja-JP" altLang="en-US" dirty="0"/>
              <a:t>に変えて，変数 </a:t>
            </a:r>
            <a:r>
              <a:rPr lang="en-US" altLang="ja-JP" dirty="0"/>
              <a:t>t </a:t>
            </a:r>
            <a:r>
              <a:rPr lang="ja-JP" altLang="en-US" dirty="0"/>
              <a:t>の値を確認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25 </a:t>
            </a:r>
            <a:r>
              <a:rPr lang="ja-JP" altLang="en-US" dirty="0"/>
              <a:t>に変えて，変数 </a:t>
            </a:r>
            <a:r>
              <a:rPr lang="en-US" altLang="ja-JP" dirty="0"/>
              <a:t>t </a:t>
            </a:r>
            <a:r>
              <a:rPr lang="ja-JP" altLang="en-US" dirty="0"/>
              <a:t>の値を確認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変数 </a:t>
            </a:r>
            <a:r>
              <a:rPr lang="en-US" altLang="ja-JP" dirty="0"/>
              <a:t>p </a:t>
            </a:r>
            <a:r>
              <a:rPr lang="ja-JP" altLang="en-US" dirty="0"/>
              <a:t>の値を </a:t>
            </a:r>
            <a:r>
              <a:rPr lang="en-US" altLang="ja-JP" dirty="0"/>
              <a:t>12.5 </a:t>
            </a:r>
            <a:r>
              <a:rPr lang="ja-JP" altLang="en-US" dirty="0"/>
              <a:t>に変えて，変数 </a:t>
            </a:r>
            <a:r>
              <a:rPr lang="en-US" altLang="ja-JP" dirty="0"/>
              <a:t>t </a:t>
            </a:r>
            <a:r>
              <a:rPr lang="ja-JP" altLang="en-US" dirty="0"/>
              <a:t>の値を確認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93" y="1772297"/>
            <a:ext cx="3655011" cy="21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9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2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</a:t>
            </a:r>
            <a:r>
              <a:rPr lang="ja-JP" altLang="en-US" dirty="0"/>
              <a:t> </a:t>
            </a:r>
            <a:r>
              <a:rPr lang="en-US" altLang="ja-JP" dirty="0"/>
              <a:t>Scratch </a:t>
            </a:r>
            <a:r>
              <a:rPr lang="ja-JP" altLang="en-US" dirty="0" err="1"/>
              <a:t>での</a:t>
            </a:r>
            <a:r>
              <a:rPr lang="ja-JP" altLang="en-US" dirty="0"/>
              <a:t>条件分岐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536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fld id="{12CAE7E7-E1EC-4CA4-BBC7-394FC41F7D00}" type="slidenum">
              <a:rPr lang="ja-JP" altLang="en-US" smtClean="0">
                <a:latin typeface="Arial" panose="020B0604020202020204" pitchFamily="34" charset="0"/>
              </a:rPr>
              <a:pPr/>
              <a:t>35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73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条件分岐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　　変数や式の値によって，結果が変わる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例えば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en-US" altLang="ja-JP" dirty="0"/>
              <a:t>age </a:t>
            </a:r>
            <a:r>
              <a:rPr lang="ja-JP" altLang="en-US" dirty="0"/>
              <a:t>の値が </a:t>
            </a:r>
            <a:r>
              <a:rPr lang="en-US" altLang="ja-JP" dirty="0"/>
              <a:t>20</a:t>
            </a:r>
            <a:r>
              <a:rPr lang="ja-JP" altLang="en-US" dirty="0"/>
              <a:t>未満     →  </a:t>
            </a:r>
            <a:r>
              <a:rPr lang="en-US" altLang="ja-JP" dirty="0"/>
              <a:t>100 yen</a:t>
            </a:r>
          </a:p>
          <a:p>
            <a:pPr marL="0" indent="0">
              <a:buNone/>
            </a:pPr>
            <a:r>
              <a:rPr lang="en-US" altLang="ja-JP" dirty="0"/>
              <a:t>                              20</a:t>
            </a:r>
            <a:r>
              <a:rPr lang="ja-JP" altLang="en-US" dirty="0"/>
              <a:t>以上     →  </a:t>
            </a:r>
            <a:r>
              <a:rPr lang="en-US" altLang="ja-JP" dirty="0"/>
              <a:t>200 yen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446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63" y="3006506"/>
            <a:ext cx="4227185" cy="33498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今まで作成したブロックは不要なので，ブロックを</a:t>
            </a:r>
            <a:endParaRPr lang="en-US" altLang="ja-JP"/>
          </a:p>
          <a:p>
            <a:r>
              <a:rPr lang="ja-JP" altLang="en-US"/>
              <a:t>マウスの右ボタンを押しながら，中央エリアにドラッグする．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97630" y="4616174"/>
            <a:ext cx="1572128" cy="109388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668129" y="5141369"/>
            <a:ext cx="1129502" cy="579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495704" y="4783578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ドラッグすると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消える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20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次のブロックを使う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37" y="1878807"/>
            <a:ext cx="2414588" cy="412194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555124" y="1871662"/>
            <a:ext cx="1202990" cy="2714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52134" y="5001816"/>
            <a:ext cx="1420141" cy="8965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" y="1878806"/>
            <a:ext cx="3412946" cy="394811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179348" y="1994297"/>
            <a:ext cx="1278227" cy="3059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9633" y="5060156"/>
            <a:ext cx="1196305" cy="4405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802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次の２つの変数を作る</a:t>
            </a:r>
            <a:endParaRPr lang="en-US" altLang="ja-JP" dirty="0"/>
          </a:p>
          <a:p>
            <a:r>
              <a:rPr lang="en-US" altLang="ja-JP" dirty="0"/>
              <a:t>	age</a:t>
            </a:r>
          </a:p>
          <a:p>
            <a:r>
              <a:rPr lang="en-US" altLang="ja-JP" dirty="0"/>
              <a:t>	price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875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変数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変数は，データ（値）を記憶させるためのもの</a:t>
            </a:r>
            <a:endParaRPr lang="en-US" altLang="ja-JP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5868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ブロックを下のように組み立てる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91" y="1443274"/>
            <a:ext cx="45590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36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6" y="2711451"/>
            <a:ext cx="2735250" cy="32515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 </a:t>
            </a:r>
            <a:r>
              <a:rPr lang="en-US" altLang="ja-JP" dirty="0"/>
              <a:t>age </a:t>
            </a:r>
            <a:r>
              <a:rPr lang="ja-JP" altLang="en-US" dirty="0"/>
              <a:t>の値を </a:t>
            </a:r>
            <a:r>
              <a:rPr lang="en-US" altLang="ja-JP" dirty="0"/>
              <a:t>18 </a:t>
            </a:r>
            <a:r>
              <a:rPr lang="ja-JP" altLang="en-US" dirty="0"/>
              <a:t>にして，実行ボタンを押すと，</a:t>
            </a:r>
            <a:r>
              <a:rPr lang="en-US" altLang="ja-JP" dirty="0"/>
              <a:t>price </a:t>
            </a:r>
            <a:r>
              <a:rPr lang="ja-JP" altLang="en-US" dirty="0"/>
              <a:t>の値が</a:t>
            </a:r>
            <a:r>
              <a:rPr lang="en-US" altLang="ja-JP" dirty="0"/>
              <a:t> 100 </a:t>
            </a:r>
            <a:r>
              <a:rPr lang="ja-JP" altLang="en-US" dirty="0"/>
              <a:t>になることを確認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10545" y="3216573"/>
            <a:ext cx="645776" cy="3536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42" y="3348381"/>
            <a:ext cx="2328747" cy="192333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294435" y="3491602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5812004" y="4045851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2526" y="3043449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320" y="3775460"/>
            <a:ext cx="2777110" cy="12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8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" y="2274511"/>
            <a:ext cx="2806823" cy="35858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 </a:t>
            </a:r>
            <a:r>
              <a:rPr lang="en-US" altLang="ja-JP" dirty="0"/>
              <a:t>age </a:t>
            </a:r>
            <a:r>
              <a:rPr lang="ja-JP" altLang="en-US" dirty="0"/>
              <a:t>の値を </a:t>
            </a:r>
            <a:r>
              <a:rPr lang="en-US" altLang="ja-JP" dirty="0"/>
              <a:t>30 </a:t>
            </a:r>
            <a:r>
              <a:rPr lang="ja-JP" altLang="en-US" dirty="0"/>
              <a:t>にして，実行ボタンを押すと，</a:t>
            </a:r>
            <a:r>
              <a:rPr lang="en-US" altLang="ja-JP" dirty="0"/>
              <a:t>price </a:t>
            </a:r>
            <a:r>
              <a:rPr lang="ja-JP" altLang="en-US" dirty="0"/>
              <a:t>の値が</a:t>
            </a:r>
            <a:r>
              <a:rPr lang="en-US" altLang="ja-JP" dirty="0"/>
              <a:t> 200 </a:t>
            </a:r>
            <a:r>
              <a:rPr lang="ja-JP" altLang="en-US" dirty="0"/>
              <a:t>になることを確認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66116" y="2878093"/>
            <a:ext cx="645776" cy="3536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813" y="3009901"/>
            <a:ext cx="2328747" cy="192333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350006" y="3153122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5867575" y="3707371"/>
            <a:ext cx="37719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8097" y="2704969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955" y="3403996"/>
            <a:ext cx="2806771" cy="12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05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各自への演習問題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ある映画館は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12</a:t>
            </a:r>
            <a:r>
              <a:rPr lang="ja-JP" altLang="en-US" dirty="0"/>
              <a:t>歳未満 　</a:t>
            </a:r>
            <a:r>
              <a:rPr lang="en-US" altLang="ja-JP" dirty="0"/>
              <a:t>		400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12</a:t>
            </a:r>
            <a:r>
              <a:rPr lang="ja-JP" altLang="en-US" dirty="0"/>
              <a:t>歳以上</a:t>
            </a:r>
            <a:r>
              <a:rPr lang="en-US" altLang="ja-JP" dirty="0"/>
              <a:t>18</a:t>
            </a:r>
            <a:r>
              <a:rPr lang="ja-JP" altLang="en-US" dirty="0"/>
              <a:t>歳未満 </a:t>
            </a:r>
            <a:r>
              <a:rPr lang="en-US" altLang="ja-JP" dirty="0"/>
              <a:t>800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en-US" altLang="ja-JP" dirty="0"/>
              <a:t>    18</a:t>
            </a:r>
            <a:r>
              <a:rPr lang="ja-JP" altLang="en-US" dirty="0"/>
              <a:t>歳以上  </a:t>
            </a:r>
            <a:r>
              <a:rPr lang="en-US" altLang="ja-JP" dirty="0"/>
              <a:t>	</a:t>
            </a:r>
            <a:r>
              <a:rPr lang="ja-JP" altLang="en-US" dirty="0"/>
              <a:t>  </a:t>
            </a:r>
            <a:r>
              <a:rPr lang="en-US" altLang="ja-JP" dirty="0"/>
              <a:t>1500</a:t>
            </a:r>
            <a:r>
              <a:rPr lang="ja-JP" altLang="en-US" dirty="0"/>
              <a:t>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右のようにブロックを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組み立てなおしなさい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そして，変数 </a:t>
            </a:r>
            <a:r>
              <a:rPr lang="en-US" altLang="ja-JP" dirty="0"/>
              <a:t>age </a:t>
            </a:r>
            <a:r>
              <a:rPr lang="ja-JP" altLang="en-US" dirty="0"/>
              <a:t>の値を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10, 15, 20 </a:t>
            </a:r>
            <a:r>
              <a:rPr lang="ja-JP" altLang="en-US" dirty="0"/>
              <a:t>と変えて，実行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78" y="857250"/>
            <a:ext cx="34084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12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演習問題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あるバスは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6</a:t>
            </a:r>
            <a:r>
              <a:rPr lang="ja-JP" altLang="en-US" dirty="0"/>
              <a:t>歳未満 　  </a:t>
            </a:r>
            <a:r>
              <a:rPr lang="en-US" altLang="ja-JP" dirty="0"/>
              <a:t>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12</a:t>
            </a:r>
            <a:r>
              <a:rPr lang="ja-JP" altLang="en-US" dirty="0"/>
              <a:t>歳未満 </a:t>
            </a:r>
            <a:r>
              <a:rPr lang="en-US" altLang="ja-JP" dirty="0"/>
              <a:t>100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en-US" altLang="ja-JP" dirty="0"/>
              <a:t>    12</a:t>
            </a:r>
            <a:r>
              <a:rPr lang="ja-JP" altLang="en-US" dirty="0"/>
              <a:t>歳以上  </a:t>
            </a:r>
            <a:r>
              <a:rPr lang="en-US" altLang="ja-JP" dirty="0"/>
              <a:t>200</a:t>
            </a:r>
            <a:r>
              <a:rPr lang="ja-JP" altLang="en-US" dirty="0"/>
              <a:t>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自分で考えて，ブロックを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組み立てなおしなさい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そして，変数 </a:t>
            </a:r>
            <a:r>
              <a:rPr lang="en-US" altLang="ja-JP" dirty="0"/>
              <a:t>age </a:t>
            </a:r>
            <a:r>
              <a:rPr lang="ja-JP" altLang="en-US" dirty="0"/>
              <a:t>の値を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5, 10, 15, 20 </a:t>
            </a:r>
            <a:r>
              <a:rPr lang="ja-JP" altLang="en-US" dirty="0"/>
              <a:t>と変えて，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実行してみなさい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78" y="857250"/>
            <a:ext cx="3340637" cy="50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90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2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 </a:t>
            </a:r>
            <a:r>
              <a:rPr lang="en-US" altLang="ja-JP" dirty="0"/>
              <a:t>Scratch </a:t>
            </a:r>
            <a:r>
              <a:rPr lang="ja-JP" altLang="en-US" dirty="0" err="1"/>
              <a:t>での</a:t>
            </a:r>
            <a:r>
              <a:rPr lang="ja-JP" altLang="en-US" dirty="0"/>
              <a:t>繰り返し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536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fld id="{12CAE7E7-E1EC-4CA4-BBC7-394FC41F7D00}" type="slidenum">
              <a:rPr lang="ja-JP" altLang="en-US" smtClean="0">
                <a:latin typeface="Arial" panose="020B0604020202020204" pitchFamily="34" charset="0"/>
              </a:rPr>
              <a:pPr/>
              <a:t>45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60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繰り返し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　　同じような処理を繰り返すこと．</a:t>
            </a:r>
            <a:endParaRPr lang="en-US" altLang="ja-JP"/>
          </a:p>
          <a:p>
            <a:r>
              <a:rPr lang="ja-JP" altLang="en-US"/>
              <a:t>　　変数の値を変えながら，繰り返すのが定石</a:t>
            </a:r>
            <a:endParaRPr lang="en-US" altLang="ja-JP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20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87" y="1487891"/>
            <a:ext cx="2528720" cy="46546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03" y="1465865"/>
            <a:ext cx="2102338" cy="46380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新しいブロックを使う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93025" y="1487891"/>
            <a:ext cx="1202990" cy="2714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55689" y="5449100"/>
            <a:ext cx="1378560" cy="6548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99994" y="1487890"/>
            <a:ext cx="1278227" cy="3059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102240" y="5652101"/>
            <a:ext cx="2565614" cy="4518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14410" y="6289566"/>
            <a:ext cx="3392966" cy="4319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キャラクタを動かす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055689" y="6274906"/>
            <a:ext cx="3392966" cy="4319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繰り返す</a:t>
            </a:r>
          </a:p>
        </p:txBody>
      </p:sp>
    </p:spTree>
    <p:extLst>
      <p:ext uri="{BB962C8B-B14F-4D97-AF65-F5344CB8AC3E}">
        <p14:creationId xmlns:p14="http://schemas.microsoft.com/office/powerpoint/2010/main" val="2006735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21" y="2463958"/>
            <a:ext cx="3391130" cy="34343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今まで作成したブロックは不要なので，ブロックをマウスの右ボタンを押しながら，中央エリアにドラッグする．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215549" y="3521955"/>
            <a:ext cx="1356702" cy="13385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086047" y="4101804"/>
            <a:ext cx="1129502" cy="579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657480" y="3833439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ドラッグすると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消える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787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次の２つの変数を作る</a:t>
            </a:r>
            <a:endParaRPr lang="en-US" altLang="ja-JP" dirty="0"/>
          </a:p>
          <a:p>
            <a:r>
              <a:rPr lang="en-US" altLang="ja-JP" dirty="0"/>
              <a:t>	c</a:t>
            </a:r>
          </a:p>
          <a:p>
            <a:r>
              <a:rPr lang="en-US" altLang="ja-JP" dirty="0"/>
              <a:t>	d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26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8" y="1533525"/>
            <a:ext cx="8841808" cy="36625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コンピュータはプログラムで動く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645571" y="2686647"/>
            <a:ext cx="1735701" cy="9043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00550" y="3734177"/>
            <a:ext cx="1735701" cy="14618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627771" y="2863862"/>
            <a:ext cx="2172629" cy="790575"/>
          </a:xfrm>
          <a:prstGeom prst="wedgeRectCallout">
            <a:avLst>
              <a:gd name="adj1" fmla="val 42464"/>
              <a:gd name="adj2" fmla="val 832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80800" y="306294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キャラクタ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396" y="3563819"/>
            <a:ext cx="2087599" cy="1026108"/>
          </a:xfrm>
          <a:prstGeom prst="rect">
            <a:avLst/>
          </a:prstGeom>
        </p:spPr>
      </p:pic>
      <p:sp>
        <p:nvSpPr>
          <p:cNvPr id="17" name="四角形吹き出し 16"/>
          <p:cNvSpPr/>
          <p:nvPr/>
        </p:nvSpPr>
        <p:spPr>
          <a:xfrm>
            <a:off x="6790396" y="2348237"/>
            <a:ext cx="2172629" cy="790575"/>
          </a:xfrm>
          <a:prstGeom prst="wedgeRectCallout">
            <a:avLst>
              <a:gd name="adj1" fmla="val -19529"/>
              <a:gd name="adj2" fmla="val 1012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34199" y="256527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54300" y="5467306"/>
            <a:ext cx="272382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キャラクタを自在に操る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　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972814" y="5467306"/>
            <a:ext cx="286400" cy="331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27797" y="5467306"/>
            <a:ext cx="2781531" cy="4385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25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その鍵はプログラム</a:t>
            </a:r>
            <a:endParaRPr lang="en-US" altLang="ja-JP" sz="225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024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ブロックを下のように組み立てる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92" y="1664494"/>
            <a:ext cx="5606757" cy="4931244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9550" y="1664494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196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実行ボタンを押すとキャラクタが動くことを確認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51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5" y="2791084"/>
            <a:ext cx="2328747" cy="192333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049719" y="2807618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7810" y="2359465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006" y="2532589"/>
            <a:ext cx="3826832" cy="3365768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3611521" y="3655220"/>
            <a:ext cx="520449" cy="93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378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「</a:t>
            </a:r>
            <a:r>
              <a:rPr lang="en-US" altLang="ja-JP"/>
              <a:t>-0.6</a:t>
            </a:r>
            <a:r>
              <a:rPr lang="ja-JP" altLang="en-US"/>
              <a:t>」のように書き換えて，もう１度実行してみなさい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5" y="1993106"/>
            <a:ext cx="4481204" cy="39052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858536" y="3881437"/>
            <a:ext cx="813352" cy="5476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232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まとめ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669256"/>
            <a:ext cx="4825492" cy="4205288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H="1">
            <a:off x="4586288" y="3629025"/>
            <a:ext cx="1064958" cy="206723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651246" y="3178901"/>
            <a:ext cx="3416320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c 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の値が変わっても，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いつも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d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の値は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c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-0.6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倍にしたい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84567" y="3561903"/>
            <a:ext cx="1973021" cy="7672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071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48" y="1494434"/>
            <a:ext cx="4471452" cy="48619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今度は，次のブロックを使う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54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29150" y="1616473"/>
            <a:ext cx="1428750" cy="5203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94463" y="5118697"/>
            <a:ext cx="2034687" cy="11876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120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867" y="2508832"/>
            <a:ext cx="3455768" cy="34868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今まで作成したブロックは不要なので，ブロックをマウスの右ボタンを押しながら，中央エリアにドラッグする．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55</a:t>
            </a:fld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79798" y="3385622"/>
            <a:ext cx="1356702" cy="13385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750296" y="4114198"/>
            <a:ext cx="1129502" cy="579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657480" y="3833439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ドラッグすると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消える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390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次の２つの変数を作る</a:t>
            </a:r>
            <a:endParaRPr lang="en-US" altLang="ja-JP" dirty="0"/>
          </a:p>
          <a:p>
            <a:r>
              <a:rPr lang="en-US" altLang="ja-JP" dirty="0"/>
              <a:t>	xx</a:t>
            </a:r>
          </a:p>
          <a:p>
            <a:r>
              <a:rPr lang="en-US" altLang="ja-JP" dirty="0"/>
              <a:t>	</a:t>
            </a:r>
            <a:r>
              <a:rPr lang="en-US" altLang="ja-JP" dirty="0" err="1"/>
              <a:t>vx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29856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「ねこ」のキャラクタを，</a:t>
            </a:r>
            <a:endParaRPr lang="en-US" altLang="ja-JP" dirty="0"/>
          </a:p>
          <a:p>
            <a:r>
              <a:rPr lang="ja-JP" altLang="en-US" dirty="0"/>
              <a:t>　　　速さ：　</a:t>
            </a:r>
            <a:r>
              <a:rPr lang="en-US" altLang="ja-JP" dirty="0"/>
              <a:t>1</a:t>
            </a:r>
            <a:r>
              <a:rPr lang="ja-JP" altLang="en-US" dirty="0"/>
              <a:t>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に設定して，動かしていく．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一度，右のようにブロックを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組み立てなおしなさい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17" y="905621"/>
            <a:ext cx="3655180" cy="307582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233024" y="1848922"/>
            <a:ext cx="652047" cy="5453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2085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実行ボタンを押すとキャラクタが動くことを確認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（</a:t>
            </a:r>
            <a:r>
              <a:rPr lang="ja-JP" altLang="en-US" dirty="0"/>
              <a:t>キャラクタが右端まで行くと，プログラムが自動で止まる）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5" y="2791084"/>
            <a:ext cx="2328747" cy="192333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049719" y="2807618"/>
            <a:ext cx="540304" cy="5542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7810" y="2359465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9" name="右矢印 8"/>
          <p:cNvSpPr/>
          <p:nvPr/>
        </p:nvSpPr>
        <p:spPr>
          <a:xfrm>
            <a:off x="3611521" y="3655220"/>
            <a:ext cx="520449" cy="93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635" y="2489638"/>
            <a:ext cx="2061458" cy="223889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9" y="5006349"/>
            <a:ext cx="2764370" cy="831314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1107245" y="5390549"/>
            <a:ext cx="371846" cy="344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628700" y="5094853"/>
            <a:ext cx="8205788" cy="7267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vx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にする」、「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vx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0.1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にする」、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vx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-1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にする」など、いろいろ変えてみなさい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72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019552"/>
            <a:ext cx="8331731" cy="34512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Scratch</a:t>
            </a:r>
            <a:endParaRPr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6529" y="1557248"/>
            <a:ext cx="326243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組み合わせ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417448" y="3101055"/>
            <a:ext cx="1735701" cy="9043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17448" y="4086602"/>
            <a:ext cx="1735701" cy="11713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1828799" y="2843338"/>
            <a:ext cx="1885950" cy="790575"/>
          </a:xfrm>
          <a:prstGeom prst="wedgeRectCallout">
            <a:avLst>
              <a:gd name="adj1" fmla="val 82702"/>
              <a:gd name="adj2" fmla="val 54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29263" y="3042418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種類を選ぶ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1733550" y="4718345"/>
            <a:ext cx="2172629" cy="790575"/>
          </a:xfrm>
          <a:prstGeom prst="wedgeRectCallout">
            <a:avLst>
              <a:gd name="adj1" fmla="val 75631"/>
              <a:gd name="adj2" fmla="val -43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28800" y="4952218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ブロックを選ぶ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56123" y="4911677"/>
            <a:ext cx="203132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ドラッグして合体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360" y="3990974"/>
            <a:ext cx="1685925" cy="828675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5566007" y="4248401"/>
            <a:ext cx="1339617" cy="276246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158927" y="3158700"/>
            <a:ext cx="133882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さまざまな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ブロック</a:t>
            </a:r>
          </a:p>
        </p:txBody>
      </p:sp>
    </p:spTree>
    <p:extLst>
      <p:ext uri="{BB962C8B-B14F-4D97-AF65-F5344CB8AC3E}">
        <p14:creationId xmlns:p14="http://schemas.microsoft.com/office/powerpoint/2010/main" val="208388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変数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変数は，データ（値）を記憶させるためのもの</a:t>
            </a:r>
            <a:endParaRPr lang="en-US" altLang="ja-JP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81" y="2360683"/>
            <a:ext cx="4526192" cy="25483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73926" y="5070570"/>
            <a:ext cx="290816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変数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 x 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の値の表示結果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4" y="2635267"/>
            <a:ext cx="3241524" cy="191604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16201" y="4700780"/>
            <a:ext cx="2638864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変数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 x 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を使うような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4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パソコンにログインする</a:t>
            </a:r>
            <a:endParaRPr lang="en-US" altLang="ja-JP" dirty="0"/>
          </a:p>
          <a:p>
            <a:r>
              <a:rPr lang="en-US" altLang="ja-JP" dirty="0"/>
              <a:t>Web</a:t>
            </a:r>
            <a:r>
              <a:rPr lang="ja-JP" altLang="en-US" dirty="0"/>
              <a:t>ブラウザを起動する</a:t>
            </a:r>
            <a:endParaRPr lang="en-US" altLang="ja-JP" dirty="0"/>
          </a:p>
          <a:p>
            <a:r>
              <a:rPr lang="en-US" altLang="ja-JP" dirty="0"/>
              <a:t>Web</a:t>
            </a:r>
            <a:r>
              <a:rPr lang="ja-JP" altLang="en-US" dirty="0"/>
              <a:t>ブラウザで、次の</a:t>
            </a:r>
            <a:r>
              <a:rPr lang="en-US" altLang="ja-JP" dirty="0"/>
              <a:t>URL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https://scratch.mit.edu/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「やってみよう」をクリック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48" y="3240351"/>
            <a:ext cx="4221629" cy="58633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11389" y="2893161"/>
            <a:ext cx="1758879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Web</a:t>
            </a:r>
            <a:r>
              <a:rPr kumimoji="1"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ブラウザの起動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678546" y="3421618"/>
            <a:ext cx="1586324" cy="3318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219" y="4764151"/>
            <a:ext cx="4675301" cy="176890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078599" y="5461376"/>
            <a:ext cx="811091" cy="7649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91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5. </a:t>
            </a:r>
            <a:r>
              <a:rPr lang="ja-JP" altLang="en-US" dirty="0"/>
              <a:t>「データ」をクリックし，「変数を作る」をクリック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6. </a:t>
            </a:r>
            <a:r>
              <a:rPr lang="ja-JP" altLang="en-US" dirty="0"/>
              <a:t>変数名を「</a:t>
            </a:r>
            <a:r>
              <a:rPr lang="en-US" altLang="ja-JP" dirty="0"/>
              <a:t>x</a:t>
            </a:r>
            <a:r>
              <a:rPr lang="ja-JP" altLang="en-US" dirty="0"/>
              <a:t>」．（半角の </a:t>
            </a:r>
            <a:r>
              <a:rPr lang="en-US" altLang="ja-JP" dirty="0"/>
              <a:t>x </a:t>
            </a:r>
            <a:r>
              <a:rPr lang="ja-JP" altLang="en-US" dirty="0"/>
              <a:t>です）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ja-JP" altLang="en-US" dirty="0"/>
              <a:t>「</a:t>
            </a:r>
            <a:r>
              <a:rPr lang="en-US" altLang="ja-JP" dirty="0"/>
              <a:t>OK</a:t>
            </a:r>
            <a:r>
              <a:rPr lang="ja-JP" altLang="en-US" dirty="0"/>
              <a:t>」をクリック．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112" y="5633599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次ページに続く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838" y="1498430"/>
            <a:ext cx="1707356" cy="162163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726095" y="2143324"/>
            <a:ext cx="934079" cy="2965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774453" y="2483422"/>
            <a:ext cx="707676" cy="2597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80" y="4063548"/>
            <a:ext cx="2643188" cy="1735931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053609" y="5341041"/>
            <a:ext cx="606566" cy="3441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971547" y="4461735"/>
            <a:ext cx="934079" cy="2965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56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1851</Words>
  <Application>Microsoft Office PowerPoint</Application>
  <PresentationFormat>画面に合わせる (4:3)</PresentationFormat>
  <Paragraphs>341</Paragraphs>
  <Slides>58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2" baseType="lpstr">
      <vt:lpstr>游ゴシック</vt:lpstr>
      <vt:lpstr>Arial</vt:lpstr>
      <vt:lpstr>Calibri</vt:lpstr>
      <vt:lpstr>Office テーマ</vt:lpstr>
      <vt:lpstr>Scratch の変数 </vt:lpstr>
      <vt:lpstr>PowerPoint プレゼンテーション</vt:lpstr>
      <vt:lpstr>1. Scratch での変数</vt:lpstr>
      <vt:lpstr>変数</vt:lpstr>
      <vt:lpstr>コンピュータはプログラムで動く</vt:lpstr>
      <vt:lpstr>Scratch</vt:lpstr>
      <vt:lpstr>変数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演習問題</vt:lpstr>
      <vt:lpstr>2. Scratch での式</vt:lpstr>
      <vt:lpstr>変数が役に立つのは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</vt:lpstr>
      <vt:lpstr>演習課題</vt:lpstr>
      <vt:lpstr>演習課題</vt:lpstr>
      <vt:lpstr>演習課題</vt:lpstr>
      <vt:lpstr>各自への演習課題</vt:lpstr>
      <vt:lpstr>3. Scratch での条件分岐</vt:lpstr>
      <vt:lpstr>条件分岐</vt:lpstr>
      <vt:lpstr>演習</vt:lpstr>
      <vt:lpstr>演習</vt:lpstr>
      <vt:lpstr>演習</vt:lpstr>
      <vt:lpstr>演習</vt:lpstr>
      <vt:lpstr>演習</vt:lpstr>
      <vt:lpstr>演習</vt:lpstr>
      <vt:lpstr>各自への演習問題</vt:lpstr>
      <vt:lpstr>演習問題</vt:lpstr>
      <vt:lpstr>4. Scratch での繰り返し</vt:lpstr>
      <vt:lpstr>繰り返し</vt:lpstr>
      <vt:lpstr>演習</vt:lpstr>
      <vt:lpstr>演習</vt:lpstr>
      <vt:lpstr>演習</vt:lpstr>
      <vt:lpstr>演習</vt:lpstr>
      <vt:lpstr>PowerPoint プレゼンテーション</vt:lpstr>
      <vt:lpstr>演習</vt:lpstr>
      <vt:lpstr>まとめ</vt:lpstr>
      <vt:lpstr>演習</vt:lpstr>
      <vt:lpstr>演習</vt:lpstr>
      <vt:lpstr>演習</vt:lpstr>
      <vt:lpstr>演習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の変数</dc:title>
  <dc:creator>kaneko kunihiko</dc:creator>
  <cp:lastModifiedBy>金子　邦彦</cp:lastModifiedBy>
  <cp:revision>53</cp:revision>
  <dcterms:created xsi:type="dcterms:W3CDTF">2019-11-02T00:06:04Z</dcterms:created>
  <dcterms:modified xsi:type="dcterms:W3CDTF">2026-01-27T13:37:12Z</dcterms:modified>
</cp:coreProperties>
</file>