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484" r:id="rId2"/>
    <p:sldId id="516" r:id="rId3"/>
    <p:sldId id="510" r:id="rId4"/>
    <p:sldId id="511" r:id="rId5"/>
    <p:sldId id="513" r:id="rId6"/>
    <p:sldId id="514" r:id="rId7"/>
    <p:sldId id="515" r:id="rId8"/>
    <p:sldId id="518" r:id="rId9"/>
    <p:sldId id="520" r:id="rId10"/>
    <p:sldId id="563" r:id="rId11"/>
    <p:sldId id="522" r:id="rId12"/>
    <p:sldId id="523" r:id="rId13"/>
    <p:sldId id="524" r:id="rId14"/>
    <p:sldId id="525" r:id="rId15"/>
    <p:sldId id="564" r:id="rId16"/>
    <p:sldId id="565" r:id="rId17"/>
    <p:sldId id="566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62" r:id="rId28"/>
    <p:sldId id="541" r:id="rId29"/>
    <p:sldId id="567" r:id="rId30"/>
    <p:sldId id="543" r:id="rId31"/>
    <p:sldId id="568" r:id="rId32"/>
    <p:sldId id="545" r:id="rId33"/>
    <p:sldId id="546" r:id="rId34"/>
    <p:sldId id="547" r:id="rId35"/>
    <p:sldId id="548" r:id="rId36"/>
    <p:sldId id="550" r:id="rId37"/>
    <p:sldId id="551" r:id="rId38"/>
    <p:sldId id="569" r:id="rId39"/>
    <p:sldId id="553" r:id="rId40"/>
    <p:sldId id="570" r:id="rId41"/>
    <p:sldId id="555" r:id="rId42"/>
    <p:sldId id="556" r:id="rId43"/>
    <p:sldId id="557" r:id="rId44"/>
    <p:sldId id="559" r:id="rId45"/>
    <p:sldId id="560" r:id="rId46"/>
    <p:sldId id="561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325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80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81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74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5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946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449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78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08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242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25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90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3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57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559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663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016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20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1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1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6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17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45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21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02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vc</a:t>
            </a:r>
            <a:r>
              <a:rPr lang="en-US" altLang="ja-JP" dirty="0"/>
              <a:t>-2. Visual Studio C++ </a:t>
            </a:r>
            <a:r>
              <a:rPr lang="ja-JP" altLang="en-US" dirty="0"/>
              <a:t>のデバッガー</a:t>
            </a:r>
            <a:br>
              <a:rPr lang="en-US" altLang="ja-JP" dirty="0"/>
            </a:br>
            <a:r>
              <a:rPr lang="ja-JP" altLang="en-US" sz="3200" dirty="0">
                <a:solidFill>
                  <a:schemeClr val="tx1"/>
                </a:solidFill>
              </a:rPr>
              <a:t>（</a:t>
            </a:r>
            <a:r>
              <a:rPr lang="en-US" altLang="ja-JP" sz="3200" dirty="0">
                <a:solidFill>
                  <a:schemeClr val="tx1"/>
                </a:solidFill>
              </a:rPr>
              <a:t>Visual Studio C++ </a:t>
            </a:r>
            <a:r>
              <a:rPr lang="ja-JP" altLang="en-US" sz="3200" dirty="0">
                <a:solidFill>
                  <a:schemeClr val="tx1"/>
                </a:solidFill>
              </a:rPr>
              <a:t>の機能と操作演習，全</a:t>
            </a:r>
            <a:r>
              <a:rPr lang="en-US" altLang="ja-JP" sz="3200" dirty="0">
                <a:solidFill>
                  <a:schemeClr val="tx1"/>
                </a:solidFill>
              </a:rPr>
              <a:t>5</a:t>
            </a:r>
            <a:r>
              <a:rPr lang="ja-JP" altLang="en-US" sz="3200">
                <a:solidFill>
                  <a:schemeClr val="tx1"/>
                </a:solidFill>
              </a:rPr>
              <a:t>回）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843358" y="3633998"/>
            <a:ext cx="5590634" cy="461665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https://</a:t>
            </a:r>
            <a:r>
              <a:rPr lang="en-US" altLang="ja-JP" sz="2400">
                <a:latin typeface="Arial" panose="020B0604020202020204" pitchFamily="34" charset="0"/>
                <a:ea typeface="メイリオ" panose="020B0604030504040204" pitchFamily="50" charset="-128"/>
              </a:rPr>
              <a:t>www.kkaneko.jp/cc/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vc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index.html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04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ステップ実行の種類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ステップオーバー  </a:t>
            </a:r>
            <a:r>
              <a:rPr lang="en-US" altLang="ja-JP" dirty="0"/>
              <a:t>F10</a:t>
            </a:r>
            <a:r>
              <a:rPr lang="ja-JP" altLang="en-US" dirty="0"/>
              <a:t>キー</a:t>
            </a:r>
            <a:endParaRPr lang="en-US" altLang="ja-JP" dirty="0"/>
          </a:p>
          <a:p>
            <a:pPr lvl="1"/>
            <a:r>
              <a:rPr lang="ja-JP" altLang="en-US" dirty="0"/>
              <a:t>プログラム実行を１行進める．関数の中に入らない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ステップイン  </a:t>
            </a:r>
            <a:r>
              <a:rPr lang="en-US" altLang="ja-JP" dirty="0"/>
              <a:t>F11</a:t>
            </a:r>
            <a:r>
              <a:rPr lang="ja-JP" altLang="en-US" dirty="0"/>
              <a:t>キー</a:t>
            </a:r>
            <a:endParaRPr lang="en-US" altLang="ja-JP" dirty="0"/>
          </a:p>
          <a:p>
            <a:pPr lvl="1"/>
            <a:r>
              <a:rPr lang="ja-JP" altLang="en-US" dirty="0"/>
              <a:t>プログラム実行を１行進める．関数の中に入る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ステップアウト　</a:t>
            </a:r>
            <a:r>
              <a:rPr lang="en-US" altLang="ja-JP" dirty="0"/>
              <a:t>Shift</a:t>
            </a:r>
            <a:r>
              <a:rPr lang="ja-JP" altLang="en-US" dirty="0"/>
              <a:t> と </a:t>
            </a:r>
            <a:r>
              <a:rPr lang="en-US" altLang="ja-JP" dirty="0"/>
              <a:t>F1</a:t>
            </a:r>
            <a:r>
              <a:rPr lang="ja-JP" altLang="en-US" dirty="0"/>
              <a:t>１キー同時押し</a:t>
            </a:r>
            <a:endParaRPr lang="en-US" altLang="ja-JP" dirty="0"/>
          </a:p>
          <a:p>
            <a:pPr lvl="1"/>
            <a:r>
              <a:rPr lang="ja-JP" altLang="en-US" dirty="0"/>
              <a:t>関数の外に出る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4685" y="5525354"/>
            <a:ext cx="4801314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関数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」は、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プログラミング言語の</a:t>
            </a:r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関数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のこと</a:t>
            </a:r>
          </a:p>
        </p:txBody>
      </p:sp>
    </p:spTree>
    <p:extLst>
      <p:ext uri="{BB962C8B-B14F-4D97-AF65-F5344CB8AC3E}">
        <p14:creationId xmlns:p14="http://schemas.microsoft.com/office/powerpoint/2010/main" val="68821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7" y="1483873"/>
            <a:ext cx="4886132" cy="40204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C++ </a:t>
            </a:r>
            <a:r>
              <a:rPr lang="ja-JP" altLang="en-US" dirty="0"/>
              <a:t>のソースファイル例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236109" y="3676664"/>
            <a:ext cx="3219399" cy="1128569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1845" y="5809139"/>
            <a:ext cx="8186857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自動生成されたプログラムを活用（４行追加するだけ）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03789" y="4096438"/>
            <a:ext cx="2032929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行追加</a:t>
            </a:r>
          </a:p>
        </p:txBody>
      </p:sp>
    </p:spTree>
    <p:extLst>
      <p:ext uri="{BB962C8B-B14F-4D97-AF65-F5344CB8AC3E}">
        <p14:creationId xmlns:p14="http://schemas.microsoft.com/office/powerpoint/2010/main" val="358189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40" y="1177178"/>
            <a:ext cx="4886132" cy="40204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C++ </a:t>
            </a:r>
            <a:r>
              <a:rPr lang="ja-JP" altLang="en-US" dirty="0"/>
              <a:t>のソースファイル例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07051" y="3696564"/>
            <a:ext cx="1157188" cy="520713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8185" y="5540293"/>
            <a:ext cx="828875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static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x, y, z;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static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」は、変数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x, y, z 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のメモリへの格納法をコントロールするキーワード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802563" y="2093651"/>
            <a:ext cx="3808037" cy="1115942"/>
          </a:xfrm>
          <a:prstGeom prst="wedgeRoundRectCallout">
            <a:avLst>
              <a:gd name="adj1" fmla="val -78790"/>
              <a:gd name="adj2" fmla="val 1210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に値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  <a:endParaRPr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に値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  <a:endParaRPr kumimoji="1" lang="ja-JP" altLang="en-US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07051" y="4249540"/>
            <a:ext cx="1589674" cy="233407"/>
          </a:xfrm>
          <a:prstGeom prst="rect">
            <a:avLst/>
          </a:prstGeom>
          <a:solidFill>
            <a:schemeClr val="accent6">
              <a:lumMod val="50000"/>
              <a:alpha val="16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4754848" y="3923377"/>
            <a:ext cx="3855752" cy="1115942"/>
          </a:xfrm>
          <a:prstGeom prst="wedgeRoundRectCallout">
            <a:avLst>
              <a:gd name="adj1" fmla="val -66397"/>
              <a:gd name="adj2" fmla="val -101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 ｙ の値を足して</a:t>
            </a:r>
            <a:r>
              <a:rPr kumimoji="1"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endParaRPr kumimoji="1"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結果を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kumimoji="1"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に格納</a:t>
            </a:r>
          </a:p>
        </p:txBody>
      </p:sp>
    </p:spTree>
    <p:extLst>
      <p:ext uri="{BB962C8B-B14F-4D97-AF65-F5344CB8AC3E}">
        <p14:creationId xmlns:p14="http://schemas.microsoft.com/office/powerpoint/2010/main" val="80321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9787"/>
            <a:ext cx="6722269" cy="23853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変数の値の変化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3910078" y="1760632"/>
            <a:ext cx="5153912" cy="649647"/>
          </a:xfrm>
          <a:prstGeom prst="wedgeRoundRectCallout">
            <a:avLst>
              <a:gd name="adj1" fmla="val -70818"/>
              <a:gd name="adj2" fmla="val 462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この行で、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に変化</a:t>
            </a:r>
            <a:endParaRPr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3910078" y="2609434"/>
            <a:ext cx="5153912" cy="649647"/>
          </a:xfrm>
          <a:prstGeom prst="wedgeRoundRectCallout">
            <a:avLst>
              <a:gd name="adj1" fmla="val -70596"/>
              <a:gd name="adj2" fmla="val 269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この行で、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に変化</a:t>
            </a:r>
            <a:endParaRPr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3910078" y="4703943"/>
            <a:ext cx="5153912" cy="649647"/>
          </a:xfrm>
          <a:prstGeom prst="wedgeRoundRectCallout">
            <a:avLst>
              <a:gd name="adj1" fmla="val -44427"/>
              <a:gd name="adj2" fmla="val -1191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この行で、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に変化</a:t>
            </a:r>
            <a:endParaRPr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61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B8E47CB-EB5B-4AF4-AE13-188144A9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cs typeface="Calibri" panose="020F0502020204030204" pitchFamily="34" charset="0"/>
              </a:rPr>
              <a:t>パソコン演習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ja-JP" altLang="ja-JP" dirty="0"/>
          </a:p>
          <a:p>
            <a:r>
              <a:rPr lang="en-US" altLang="ja-JP" dirty="0"/>
              <a:t>Visual Studio 2015 </a:t>
            </a:r>
            <a:r>
              <a:rPr lang="ja-JP" altLang="ja-JP" dirty="0"/>
              <a:t>を起動しなさい</a:t>
            </a:r>
            <a:br>
              <a:rPr lang="en-US" altLang="ja-JP" dirty="0"/>
            </a:br>
            <a:endParaRPr lang="ja-JP" altLang="ja-JP" dirty="0"/>
          </a:p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2015 </a:t>
            </a:r>
            <a:r>
              <a:rPr lang="ja-JP" altLang="ja-JP" dirty="0"/>
              <a:t>で、</a:t>
            </a:r>
            <a:r>
              <a:rPr lang="en-US" altLang="ja-JP" dirty="0"/>
              <a:t>Win32 </a:t>
            </a:r>
            <a:r>
              <a:rPr lang="ja-JP" altLang="ja-JP" dirty="0"/>
              <a:t>コンソールアプリケーション用プロジェクトを新規作成しなさい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13332" y="4586850"/>
            <a:ext cx="5914139" cy="5434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プロジェクトの「名前」は何でもよい</a:t>
            </a:r>
            <a:endParaRPr lang="ja-JP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61076" y="846253"/>
            <a:ext cx="7182746" cy="3498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機能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8DF3FFD-F964-4C83-8225-F31288D4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954349" cy="1110724"/>
          </a:xfrm>
        </p:spPr>
        <p:txBody>
          <a:bodyPr>
            <a:noAutofit/>
          </a:bodyPr>
          <a:lstStyle/>
          <a:p>
            <a:r>
              <a:rPr lang="en-US" altLang="ja-JP" dirty="0">
                <a:cs typeface="Calibri" panose="020F0502020204030204" pitchFamily="34" charset="0"/>
              </a:rPr>
              <a:t>Visual Studio 2015 </a:t>
            </a:r>
            <a:r>
              <a:rPr lang="ja-JP" altLang="en-US" dirty="0">
                <a:cs typeface="Calibri" panose="020F0502020204030204" pitchFamily="34" charset="0"/>
              </a:rPr>
              <a:t>で </a:t>
            </a:r>
            <a:r>
              <a:rPr lang="en-US" altLang="ja-JP" dirty="0">
                <a:cs typeface="Calibri" panose="020F0502020204030204" pitchFamily="34" charset="0"/>
              </a:rPr>
              <a:t>Win 32 </a:t>
            </a:r>
            <a:r>
              <a:rPr lang="ja-JP" altLang="en-US" dirty="0">
                <a:cs typeface="Calibri" panose="020F0502020204030204" pitchFamily="34" charset="0"/>
              </a:rPr>
              <a:t>コンソールアプリケーション用プロジェクトの新規作成 </a:t>
            </a:r>
            <a:r>
              <a:rPr lang="en-US" altLang="ja-JP" dirty="0">
                <a:cs typeface="Calibri" panose="020F0502020204030204" pitchFamily="34" charset="0"/>
              </a:rPr>
              <a:t>(1/2)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7209" y="3546571"/>
            <a:ext cx="2970791" cy="105180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「ファイル」→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「新規作成」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238489" y="3676013"/>
            <a:ext cx="3034643" cy="150265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Win32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コンソールアプリケーション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931227" y="221048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984982" y="221048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514788" y="3676013"/>
            <a:ext cx="2427683" cy="36271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「次へ」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" y="1734738"/>
            <a:ext cx="2762837" cy="164663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30" y="1707145"/>
            <a:ext cx="2732662" cy="187888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32" y="1715051"/>
            <a:ext cx="2870869" cy="17744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619399" y="4123530"/>
            <a:ext cx="232307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次ページに続く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10" y="5474292"/>
            <a:ext cx="539909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Win32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コンソールアプリケーションとは，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起動すると，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Win32</a:t>
            </a:r>
            <a:r>
              <a:rPr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（例えば右図）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が開くアプリのこと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94" y="5408667"/>
            <a:ext cx="1350467" cy="981432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238489" y="3105442"/>
            <a:ext cx="979181" cy="117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4118328" y="2796838"/>
            <a:ext cx="335168" cy="274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432665" y="2482621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名前は変えなくてもよい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233607" y="2096043"/>
            <a:ext cx="442282" cy="16938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41750" y="5408667"/>
            <a:ext cx="5602264" cy="105733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321845" y="175028"/>
            <a:ext cx="7564855" cy="127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5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125" y="1746246"/>
            <a:ext cx="3353842" cy="2741248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321845" y="175028"/>
            <a:ext cx="7919403" cy="1214072"/>
          </a:xfrm>
        </p:spPr>
        <p:txBody>
          <a:bodyPr>
            <a:noAutofit/>
          </a:bodyPr>
          <a:lstStyle/>
          <a:p>
            <a:r>
              <a:rPr lang="en-US" altLang="ja-JP" dirty="0"/>
              <a:t>Visual Studio 2015 </a:t>
            </a:r>
            <a:r>
              <a:rPr lang="ja-JP" altLang="en-US" dirty="0"/>
              <a:t>で </a:t>
            </a:r>
            <a:r>
              <a:rPr lang="en-US" altLang="ja-JP" dirty="0"/>
              <a:t>Win 32 </a:t>
            </a:r>
            <a:r>
              <a:rPr lang="ja-JP" altLang="en-US" dirty="0"/>
              <a:t>コンソールアプリケーション用プロジェクトの新規作成 </a:t>
            </a:r>
            <a:r>
              <a:rPr lang="en-US" altLang="ja-JP" dirty="0"/>
              <a:t>(2/2)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58671" y="3862260"/>
            <a:ext cx="2563121" cy="72578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完了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931227" y="2526175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974475" y="4588048"/>
            <a:ext cx="3136491" cy="85439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が新規作成されるので確認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464452" y="2604051"/>
            <a:ext cx="1236386" cy="7463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" y="2030739"/>
            <a:ext cx="2821070" cy="17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" y="1663577"/>
            <a:ext cx="6066390" cy="3184061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16AF5B2C-0095-49D5-B199-5C695850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>
                <a:cs typeface="Calibri" panose="020F0502020204030204" pitchFamily="34" charset="0"/>
              </a:rPr>
              <a:t>Visual Studio 2015 </a:t>
            </a:r>
            <a:r>
              <a:rPr lang="ja-JP" altLang="en-US" dirty="0">
                <a:cs typeface="Calibri" panose="020F0502020204030204" pitchFamily="34" charset="0"/>
              </a:rPr>
              <a:t>の </a:t>
            </a:r>
            <a:r>
              <a:rPr lang="en-US" altLang="ja-JP" dirty="0">
                <a:cs typeface="Calibri" panose="020F0502020204030204" pitchFamily="34" charset="0"/>
              </a:rPr>
              <a:t>Win 32 </a:t>
            </a:r>
            <a:r>
              <a:rPr lang="ja-JP" altLang="en-US" dirty="0">
                <a:cs typeface="Calibri" panose="020F0502020204030204" pitchFamily="34" charset="0"/>
              </a:rPr>
              <a:t>コンソールアプリケーション用プロジェクト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724256" y="3719289"/>
            <a:ext cx="2374583" cy="2057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15178" y="3509530"/>
            <a:ext cx="264687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ソースファイルを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クリックすると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2488" y="4151263"/>
            <a:ext cx="172354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エディタが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自動で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開く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左矢印 5"/>
          <p:cNvSpPr/>
          <p:nvPr/>
        </p:nvSpPr>
        <p:spPr>
          <a:xfrm>
            <a:off x="5659974" y="3649765"/>
            <a:ext cx="565785" cy="4322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5906" y="2634685"/>
            <a:ext cx="2876714" cy="144733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1658221" y="1822377"/>
            <a:ext cx="771524" cy="68445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25263" y="2567092"/>
            <a:ext cx="1132958" cy="19708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0171" y="1311743"/>
            <a:ext cx="38779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編集中のファイル名が表示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8595" y="5221052"/>
            <a:ext cx="82296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Win32 </a:t>
            </a:r>
            <a:r>
              <a:rPr kumimoji="1"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コンソールアプリケーション用プロジェクトを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新規作成したとき、</a:t>
            </a:r>
            <a:r>
              <a:rPr lang="ja-JP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エディタが自動で開く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ので、</a:t>
            </a:r>
            <a:r>
              <a:rPr kumimoji="1" lang="ja-JP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そのまま使ってよい</a:t>
            </a:r>
            <a:r>
              <a:rPr kumimoji="1" lang="en-US" altLang="ja-JP" sz="2400" b="1" u="sng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kumimoji="1" lang="ja-JP" altLang="en-US" sz="2400" b="1" u="sng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321845" y="175028"/>
            <a:ext cx="7740701" cy="99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9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8" y="1891783"/>
            <a:ext cx="4886132" cy="40204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2015 </a:t>
            </a:r>
            <a:r>
              <a:rPr lang="ja-JP" altLang="en-US" dirty="0"/>
              <a:t>のエディタを使って、ソースファイルを編集しなさい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324337" y="4115892"/>
            <a:ext cx="2735755" cy="1084758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2907" y="4438479"/>
            <a:ext cx="203292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行追加</a:t>
            </a:r>
          </a:p>
        </p:txBody>
      </p:sp>
    </p:spTree>
    <p:extLst>
      <p:ext uri="{BB962C8B-B14F-4D97-AF65-F5344CB8AC3E}">
        <p14:creationId xmlns:p14="http://schemas.microsoft.com/office/powerpoint/2010/main" val="384488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5F7B40DA-61AE-4D4F-BC64-6B5BB32A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ビルドしなさい．ビルドのあと「１　正常終了、０　失敗」の表示を確認しなさい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　表示されなければ、プログラムのミスを自分で確認し、修正して、ビルドをやり直す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40" y="4459884"/>
            <a:ext cx="5974340" cy="17284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36814" y="5855656"/>
            <a:ext cx="3931190" cy="267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40" y="2874901"/>
            <a:ext cx="2479227" cy="116459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159621" y="2874901"/>
            <a:ext cx="623422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31293" y="3115571"/>
            <a:ext cx="1485959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3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2-1. </a:t>
            </a:r>
            <a:r>
              <a:rPr lang="ja-JP" altLang="en-US" dirty="0"/>
              <a:t>デバッガーの機能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2-2. </a:t>
            </a:r>
            <a:r>
              <a:rPr lang="ja-JP" altLang="en-US" dirty="0"/>
              <a:t>ステップオーバー機能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2-3. </a:t>
            </a:r>
            <a:r>
              <a:rPr lang="ja-JP" altLang="en-US" dirty="0"/>
              <a:t>変数の変化，プログラム実行の流れ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50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4" y="2049650"/>
            <a:ext cx="2019228" cy="1372040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B62A5794-CC84-4B5E-AAC7-4E90F942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2015 </a:t>
            </a:r>
            <a:r>
              <a:rPr lang="ja-JP" altLang="ja-JP" dirty="0"/>
              <a:t>で</a:t>
            </a:r>
            <a:r>
              <a:rPr lang="ja-JP" altLang="en-US" dirty="0"/>
              <a:t>「</a:t>
            </a:r>
            <a:r>
              <a:rPr lang="en-US" altLang="ja-JP" dirty="0"/>
              <a:t>x = 3;</a:t>
            </a:r>
            <a:r>
              <a:rPr lang="ja-JP" altLang="en-US" dirty="0"/>
              <a:t>」の行に、ブレークポイントを設定しなさい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225795" y="3511461"/>
            <a:ext cx="2760105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= 3;</a:t>
            </a:r>
            <a:r>
              <a:rPr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マウスでクリック     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151297" y="3431554"/>
            <a:ext cx="2868239" cy="104610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ブレークポイントの設定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228937" y="5119335"/>
            <a:ext cx="3656134" cy="123701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ブレークポイントが設定されるので</a:t>
            </a:r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</a:t>
            </a:r>
            <a:endParaRPr lang="en-US" altLang="ja-JP" sz="20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がブレークポイントの印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19644" y="2735477"/>
            <a:ext cx="1497249" cy="111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7" y="2133195"/>
            <a:ext cx="1818799" cy="18801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9" y="4862033"/>
            <a:ext cx="2259529" cy="15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4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4" y="5144806"/>
            <a:ext cx="2754411" cy="1567166"/>
          </a:xfrm>
          <a:prstGeom prst="rect">
            <a:avLst/>
          </a:prstGeom>
        </p:spPr>
      </p:pic>
      <p:sp>
        <p:nvSpPr>
          <p:cNvPr id="31" name="角丸四角形吹き出し 30"/>
          <p:cNvSpPr/>
          <p:nvPr/>
        </p:nvSpPr>
        <p:spPr>
          <a:xfrm>
            <a:off x="3959968" y="5362246"/>
            <a:ext cx="3452359" cy="1288391"/>
          </a:xfrm>
          <a:prstGeom prst="wedgeRoundRectCallout">
            <a:avLst>
              <a:gd name="adj1" fmla="val -125348"/>
              <a:gd name="adj2" fmla="val 49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5D86368-72B1-4236-A425-26C4D297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2015 </a:t>
            </a:r>
            <a:r>
              <a:rPr lang="ja-JP" altLang="en-US" dirty="0"/>
              <a:t>で、デバッガーを起動しなさい．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x = 3;</a:t>
            </a:r>
            <a:r>
              <a:rPr lang="ja-JP" altLang="en-US" dirty="0"/>
              <a:t>」の行で、実行が中断することを確認しなさい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    あとで使うので、中断したままにしておくこと</a:t>
            </a:r>
            <a:endParaRPr lang="ja-JP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2536684" y="2073712"/>
            <a:ext cx="2495987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165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デバッグの開始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6267" y="5644390"/>
            <a:ext cx="303480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x = 3;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」の行で実行が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中断している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9" y="1725554"/>
            <a:ext cx="1929593" cy="13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7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02C442FA-7FFF-44C1-81B8-4D6A0AFC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x = 3;</a:t>
            </a:r>
            <a:r>
              <a:rPr lang="ja-JP" altLang="en-US" dirty="0"/>
              <a:t>」の行で、実行が中断した状態で、変数の値を表示させなさい．手順は次の通り．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04861" y="5270895"/>
            <a:ext cx="37376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 = 3;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未実行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　あることを確認！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954833" y="5100934"/>
            <a:ext cx="2918667" cy="109666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　「</a:t>
            </a:r>
            <a:r>
              <a:rPr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ローカル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678871" y="4046614"/>
            <a:ext cx="3263600" cy="93161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変数名と値の対応表が</a:t>
            </a:r>
            <a:endParaRPr kumimoji="1"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表示される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648935" y="3018357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94910" y="3594902"/>
            <a:ext cx="341099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x, y, z 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の値はすべて</a:t>
            </a:r>
            <a:r>
              <a:rPr kumimoji="1"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5" y="2270684"/>
            <a:ext cx="4034622" cy="27075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211" y="2257557"/>
            <a:ext cx="3914497" cy="120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2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28266259-7458-4803-97FB-E93A9E8A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１回だけステップオーバーの操作を行い、変数 </a:t>
            </a:r>
            <a:r>
              <a:rPr lang="en-US" altLang="ja-JP" dirty="0"/>
              <a:t>x </a:t>
            </a:r>
            <a:r>
              <a:rPr lang="ja-JP" altLang="en-US" dirty="0"/>
              <a:t>の値が </a:t>
            </a:r>
            <a:r>
              <a:rPr lang="en-US" altLang="ja-JP" dirty="0"/>
              <a:t>3 </a:t>
            </a:r>
            <a:r>
              <a:rPr lang="ja-JP" altLang="en-US" dirty="0"/>
              <a:t>に変化することを確認しなさい．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72637" y="5472085"/>
            <a:ext cx="427482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 = 3;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」が実行された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35648" y="5139756"/>
            <a:ext cx="3426752" cy="109594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391699" y="3206172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36369" y="4030279"/>
            <a:ext cx="373371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3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に変化！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1" y="2048844"/>
            <a:ext cx="2142065" cy="29913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89" y="2330787"/>
            <a:ext cx="4705795" cy="1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2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EA1CEE32-2351-4AF4-A8CB-C89F5712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もう１回だけステップオーバーの操作を行い、変数 </a:t>
            </a:r>
            <a:r>
              <a:rPr lang="en-US" altLang="ja-JP" dirty="0"/>
              <a:t>y </a:t>
            </a:r>
            <a:r>
              <a:rPr lang="ja-JP" altLang="en-US" dirty="0"/>
              <a:t>の値が </a:t>
            </a:r>
            <a:r>
              <a:rPr lang="en-US" altLang="ja-JP" dirty="0"/>
              <a:t>4 </a:t>
            </a:r>
            <a:r>
              <a:rPr lang="ja-JP" altLang="en-US" dirty="0"/>
              <a:t>に変化することを確認しなさい．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72637" y="5472085"/>
            <a:ext cx="427482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 = 4;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」が実行された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64214" y="4150084"/>
            <a:ext cx="373692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4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に変化！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636" y="2573974"/>
            <a:ext cx="4630681" cy="1583783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535648" y="5139757"/>
            <a:ext cx="3388652" cy="12165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3391699" y="3206172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1" y="2048844"/>
            <a:ext cx="2142065" cy="29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3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8A2F19D-DDD5-4A0E-8BE6-35AD70F3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もう１回だけステップオーバーの操作を行い、変数 </a:t>
            </a:r>
            <a:r>
              <a:rPr lang="en-US" altLang="ja-JP" dirty="0"/>
              <a:t>z </a:t>
            </a:r>
            <a:r>
              <a:rPr lang="ja-JP" altLang="en-US" dirty="0"/>
              <a:t>の値が </a:t>
            </a:r>
            <a:r>
              <a:rPr lang="en-US" altLang="ja-JP" dirty="0"/>
              <a:t>7 </a:t>
            </a:r>
            <a:r>
              <a:rPr lang="ja-JP" altLang="en-US" dirty="0"/>
              <a:t>に変化することを確認しなさい．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70464" y="5595412"/>
            <a:ext cx="495550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z = x + y;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」が実行された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96867" y="4226398"/>
            <a:ext cx="371768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7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に変化！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35648" y="5139756"/>
            <a:ext cx="3350552" cy="121659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3391699" y="3206172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1" y="2048844"/>
            <a:ext cx="2142065" cy="29913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74" y="2489913"/>
            <a:ext cx="4877043" cy="16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01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5936AC4-36DD-49EF-86F5-4549180D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最後に、プログラム実行の続行の操作を行いなさい。これで、デバッガーが終了する。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849110" y="4996506"/>
            <a:ext cx="2737177" cy="8073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34" y="2268526"/>
            <a:ext cx="3308494" cy="2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95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2-3 </a:t>
            </a:r>
            <a:r>
              <a:rPr lang="ja-JP" altLang="en-US" dirty="0"/>
              <a:t>変数の変化，プログラム実行の流れ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B98CEFF6-6BF5-4B0E-B518-41110BE29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2549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86844" y="1246849"/>
            <a:ext cx="35779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0440" y="1241182"/>
            <a:ext cx="35779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</a:p>
        </p:txBody>
      </p:sp>
      <p:graphicFrame>
        <p:nvGraphicFramePr>
          <p:cNvPr id="16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579953"/>
              </p:ext>
            </p:extLst>
          </p:nvPr>
        </p:nvGraphicFramePr>
        <p:xfrm>
          <a:off x="1414041" y="1725930"/>
          <a:ext cx="642802" cy="2331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2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05810"/>
              </p:ext>
            </p:extLst>
          </p:nvPr>
        </p:nvGraphicFramePr>
        <p:xfrm>
          <a:off x="248359" y="1725930"/>
          <a:ext cx="642802" cy="2331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2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36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60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24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24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24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352811" y="1376297"/>
            <a:ext cx="361752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のプログラム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57" y="2213695"/>
            <a:ext cx="6512569" cy="224400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3315357" y="4614664"/>
            <a:ext cx="5339923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700" dirty="0" err="1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の値は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0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→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1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→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2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→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3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→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4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→ 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5</a:t>
            </a: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と</a:t>
            </a:r>
            <a:r>
              <a:rPr lang="ja-JP" altLang="en-US" sz="27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変化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し，全部済んだら終わる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07519" y="3629025"/>
            <a:ext cx="3128953" cy="42862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29341" y="3645013"/>
            <a:ext cx="203132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繰り返す処理</a:t>
            </a:r>
          </a:p>
        </p:txBody>
      </p:sp>
    </p:spTree>
    <p:extLst>
      <p:ext uri="{BB962C8B-B14F-4D97-AF65-F5344CB8AC3E}">
        <p14:creationId xmlns:p14="http://schemas.microsoft.com/office/powerpoint/2010/main" val="255840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2DFA51B-E4C0-4410-A5FE-4E8E910F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>
                <a:cs typeface="Calibri" panose="020F0502020204030204" pitchFamily="34" charset="0"/>
              </a:rPr>
              <a:t>パソコン演習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ja-JP" altLang="ja-JP" dirty="0"/>
          </a:p>
          <a:p>
            <a:r>
              <a:rPr lang="en-US" altLang="ja-JP" dirty="0"/>
              <a:t>Visual Studio 2015 </a:t>
            </a:r>
            <a:r>
              <a:rPr lang="ja-JP" altLang="ja-JP" dirty="0"/>
              <a:t>を起動しなさい</a:t>
            </a:r>
            <a:br>
              <a:rPr lang="en-US" altLang="ja-JP" dirty="0"/>
            </a:br>
            <a:endParaRPr lang="ja-JP" altLang="ja-JP" dirty="0"/>
          </a:p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2015 </a:t>
            </a:r>
            <a:r>
              <a:rPr lang="ja-JP" altLang="ja-JP" dirty="0"/>
              <a:t>で、</a:t>
            </a:r>
            <a:r>
              <a:rPr lang="en-US" altLang="ja-JP" dirty="0"/>
              <a:t>Win32 </a:t>
            </a:r>
            <a:r>
              <a:rPr lang="ja-JP" altLang="ja-JP" dirty="0"/>
              <a:t>コンソールアプリケーション用プロジェクトを新規作成しなさい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13332" y="3939150"/>
            <a:ext cx="5914139" cy="5434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プロジェクトの「名前」は何でもよい</a:t>
            </a:r>
            <a:endParaRPr lang="ja-JP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9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2-1 </a:t>
            </a:r>
            <a:r>
              <a:rPr lang="ja-JP" altLang="en-US" dirty="0"/>
              <a:t>デバッガーの機能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319AEDD0-1509-467D-A0E1-1FD50EA03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9279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964531"/>
            <a:ext cx="8700155" cy="3603614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457F36C1-AADC-412F-A97F-CBB016F0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2015 </a:t>
            </a:r>
            <a:r>
              <a:rPr lang="ja-JP" altLang="en-US" dirty="0"/>
              <a:t>のエディタを使って、ソースファイルを編集しなさい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244119" y="2693064"/>
            <a:ext cx="7435538" cy="2201017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96313" y="4894693"/>
            <a:ext cx="156966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６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行追加</a:t>
            </a:r>
          </a:p>
        </p:txBody>
      </p:sp>
    </p:spTree>
    <p:extLst>
      <p:ext uri="{BB962C8B-B14F-4D97-AF65-F5344CB8AC3E}">
        <p14:creationId xmlns:p14="http://schemas.microsoft.com/office/powerpoint/2010/main" val="222002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528B172C-6BE7-43FE-AC23-A0608BD5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ビルドしなさい．ビルドのあと「１　正常終了、０　失敗」の表示を確認しなさい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　表示されなければ、プログラムのミスを自分で確認し、修正して、ビルドをやり直す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40" y="4459884"/>
            <a:ext cx="5974340" cy="17284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36814" y="5855656"/>
            <a:ext cx="3931190" cy="267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40" y="2874901"/>
            <a:ext cx="2479227" cy="116459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159621" y="2874901"/>
            <a:ext cx="623422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31293" y="3115571"/>
            <a:ext cx="1485959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946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28" y="2728973"/>
            <a:ext cx="3257968" cy="11143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4" y="2949747"/>
            <a:ext cx="2750344" cy="971550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2A8DBEA5-53E0-434D-B08D-F8413A68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2015 </a:t>
            </a:r>
            <a:r>
              <a:rPr lang="ja-JP" altLang="ja-JP" dirty="0"/>
              <a:t>で</a:t>
            </a:r>
            <a:r>
              <a:rPr lang="ja-JP" altLang="en-US" dirty="0"/>
              <a:t>「</a:t>
            </a:r>
            <a:r>
              <a:rPr lang="en-US" altLang="ja-JP" dirty="0"/>
              <a:t>for (</a:t>
            </a:r>
            <a:r>
              <a:rPr lang="en-US" altLang="ja-JP" dirty="0" err="1"/>
              <a:t>i</a:t>
            </a:r>
            <a:r>
              <a:rPr lang="en-US" altLang="ja-JP" dirty="0"/>
              <a:t> = 0; …</a:t>
            </a:r>
            <a:r>
              <a:rPr lang="ja-JP" altLang="en-US" dirty="0"/>
              <a:t>」の行に、ブレークポイントを設定しなさい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825728" y="3274580"/>
            <a:ext cx="315548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0" y="4337177"/>
            <a:ext cx="2743407" cy="107191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for (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= 0;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をマウスでクリック     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2887309" y="4398580"/>
            <a:ext cx="2849123" cy="1095749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ブレークポイントの設定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5935" y="3435523"/>
            <a:ext cx="2071538" cy="13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70" y="2518241"/>
            <a:ext cx="1727555" cy="1759461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105381" y="2581604"/>
            <a:ext cx="513971" cy="183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105380" y="3734869"/>
            <a:ext cx="1220238" cy="168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997894" y="4247158"/>
            <a:ext cx="3085802" cy="1531342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ブレークポイントが設定されるので</a:t>
            </a:r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確認．</a:t>
            </a:r>
            <a:endParaRPr lang="en-US" altLang="ja-JP" sz="20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がブレークポイントの印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304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9" y="5354204"/>
            <a:ext cx="2936081" cy="950119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3CE7F2EE-17AB-435A-97E1-43F20655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2015 </a:t>
            </a:r>
            <a:r>
              <a:rPr lang="ja-JP" altLang="en-US" dirty="0"/>
              <a:t>で、デバッガーを起動しなさい．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for (</a:t>
            </a:r>
            <a:r>
              <a:rPr lang="en-US" altLang="ja-JP" dirty="0" err="1"/>
              <a:t>i</a:t>
            </a:r>
            <a:r>
              <a:rPr lang="en-US" altLang="ja-JP" dirty="0"/>
              <a:t> = 0; …</a:t>
            </a:r>
            <a:r>
              <a:rPr lang="ja-JP" altLang="en-US" dirty="0"/>
              <a:t>」の行で、実行が中断することを確認しなさい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    あとで使うので、中断したままにしておくこと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2498036" y="2211874"/>
            <a:ext cx="2899464" cy="81072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デバッグ開始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3108483" y="5197878"/>
            <a:ext cx="4547136" cy="1132284"/>
          </a:xfrm>
          <a:prstGeom prst="wedgeRoundRectCallout">
            <a:avLst>
              <a:gd name="adj1" fmla="val -97888"/>
              <a:gd name="adj2" fmla="val 118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03813" y="5449499"/>
            <a:ext cx="3754554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for (</a:t>
            </a:r>
            <a:r>
              <a:rPr lang="en-US" altLang="ja-JP" sz="21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= 0;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…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」の行で実行が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中断している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09033" y="5764020"/>
            <a:ext cx="315548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65298" y="4607494"/>
            <a:ext cx="7732215" cy="413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93" y="1727359"/>
            <a:ext cx="1806788" cy="1628094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677135" y="2259433"/>
            <a:ext cx="952223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81619" y="1892908"/>
            <a:ext cx="571628" cy="212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513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828" y="2545605"/>
            <a:ext cx="3800657" cy="1077655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9DCD7835-5107-415C-9094-8748FC88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for (</a:t>
            </a:r>
            <a:r>
              <a:rPr lang="en-US" altLang="ja-JP" dirty="0" err="1"/>
              <a:t>i</a:t>
            </a:r>
            <a:r>
              <a:rPr lang="en-US" altLang="ja-JP" dirty="0"/>
              <a:t> = 0; …</a:t>
            </a:r>
            <a:r>
              <a:rPr lang="ja-JP" altLang="en-US" dirty="0"/>
              <a:t>」の行で、実行が中断した状態で、変数の値を表示させなさい．手順は次の通り．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96828" y="5197214"/>
            <a:ext cx="422026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次ページに拡大図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70499" y="5106712"/>
            <a:ext cx="2837901" cy="106548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　「</a:t>
            </a:r>
            <a:r>
              <a:rPr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ローカル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636847" y="3881388"/>
            <a:ext cx="3260638" cy="830312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変数名と値の対応表が</a:t>
            </a:r>
            <a:endParaRPr kumimoji="1"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表示される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648935" y="3018357"/>
            <a:ext cx="300255" cy="50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148841"/>
            <a:ext cx="3433763" cy="285837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500062" y="2211938"/>
            <a:ext cx="494348" cy="149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13829" y="2374073"/>
            <a:ext cx="872084" cy="137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39087" y="3414392"/>
            <a:ext cx="967742" cy="208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760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419"/>
            <a:ext cx="8990410" cy="2549180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2D653187-3146-43DB-AACF-2853AA80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DD499F6-1E75-4A5B-A1AE-033207C20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42825" y="5081140"/>
            <a:ext cx="4220268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y[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] = x[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] * 12;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未実行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であることを確認！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07986" y="3362957"/>
            <a:ext cx="7755107" cy="110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07131" y="2369811"/>
            <a:ext cx="37160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の値は、変な値に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なっているはず</a:t>
            </a:r>
          </a:p>
        </p:txBody>
      </p:sp>
    </p:spTree>
    <p:extLst>
      <p:ext uri="{BB962C8B-B14F-4D97-AF65-F5344CB8AC3E}">
        <p14:creationId xmlns:p14="http://schemas.microsoft.com/office/powerpoint/2010/main" val="1156574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82" y="2081740"/>
            <a:ext cx="2164556" cy="2943225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A3F99640-F044-4201-9958-6F312D20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ステップオーバーの操作を１回ずつ行いながら、実行の流れを確認しなさい．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086028" y="2118139"/>
            <a:ext cx="677888" cy="270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32407" y="4596611"/>
            <a:ext cx="1181102" cy="19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350918" y="5248377"/>
            <a:ext cx="3277484" cy="12905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031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90" y="2124091"/>
            <a:ext cx="2939654" cy="2339079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BEB9A7D1-1C49-4E8D-A633-80543482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最後に、プログラム実行の再開の操作を行いなさい。これで、デバッガーが終了する。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979535" y="2368243"/>
            <a:ext cx="1012268" cy="279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65135" y="3141206"/>
            <a:ext cx="952223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523202" y="4606933"/>
            <a:ext cx="2737177" cy="8733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51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26A26F1-9BBA-4F97-9823-F03F914B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cs typeface="Calibri" panose="020F0502020204030204" pitchFamily="34" charset="0"/>
              </a:rPr>
              <a:t>パソコン演習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ja-JP" altLang="ja-JP" dirty="0"/>
          </a:p>
          <a:p>
            <a:r>
              <a:rPr lang="en-US" altLang="ja-JP" dirty="0"/>
              <a:t>Visual Studio 2015 </a:t>
            </a:r>
            <a:r>
              <a:rPr lang="ja-JP" altLang="ja-JP" dirty="0"/>
              <a:t>を起動しなさい</a:t>
            </a:r>
            <a:br>
              <a:rPr lang="en-US" altLang="ja-JP" dirty="0"/>
            </a:br>
            <a:endParaRPr lang="ja-JP" altLang="ja-JP" dirty="0"/>
          </a:p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2015 </a:t>
            </a:r>
            <a:r>
              <a:rPr lang="ja-JP" altLang="ja-JP" dirty="0"/>
              <a:t>で、</a:t>
            </a:r>
            <a:r>
              <a:rPr lang="en-US" altLang="ja-JP" dirty="0"/>
              <a:t>Win32 </a:t>
            </a:r>
            <a:r>
              <a:rPr lang="ja-JP" altLang="ja-JP" dirty="0"/>
              <a:t>コンソールアプリケーション用プロジェクトを新規作成しなさい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13332" y="3939150"/>
            <a:ext cx="5914139" cy="5434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プロジェクトの「名前」は何でもよい</a:t>
            </a:r>
            <a:endParaRPr lang="ja-JP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45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089966"/>
            <a:ext cx="6850433" cy="3910784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74518565-2745-4028-8A5B-901EFC3D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2015 </a:t>
            </a:r>
            <a:r>
              <a:rPr lang="ja-JP" altLang="en-US" dirty="0"/>
              <a:t>のエディタを使って、ソースファイルを編集しなさい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689784" y="2782366"/>
            <a:ext cx="5215841" cy="2243474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99785" y="3773853"/>
            <a:ext cx="134043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← 追加</a:t>
            </a:r>
          </a:p>
        </p:txBody>
      </p:sp>
    </p:spTree>
    <p:extLst>
      <p:ext uri="{BB962C8B-B14F-4D97-AF65-F5344CB8AC3E}">
        <p14:creationId xmlns:p14="http://schemas.microsoft.com/office/powerpoint/2010/main" val="27639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2-1 </a:t>
            </a:r>
            <a:r>
              <a:rPr lang="ja-JP" altLang="en-US" dirty="0"/>
              <a:t>デバッガー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デバッガーとは、プログラムの不具合（バグ）の発見や修正を支援するソフトウェアのこと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1468" y="3301147"/>
            <a:ext cx="8598829" cy="14080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u="sng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主な機能</a:t>
            </a:r>
            <a:endParaRPr lang="en-US" altLang="ja-JP" sz="2400" u="sng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機能：　プログラムの実行中断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トレース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機能：　プログラム実行中に</a:t>
            </a: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の値などを表示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135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2016" y="2234520"/>
            <a:ext cx="7074833" cy="669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バグ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を自動的に取り除いてくれるわけではない</a:t>
            </a:r>
          </a:p>
          <a:p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80757" y="3140181"/>
            <a:ext cx="8861714" cy="1600696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128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69C83E2B-1120-448C-AD6F-8D833FE1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ビルドしなさい．ビルドのあと「１　正常終了、０　失敗」の表示を確認しなさい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　表示されなければ、プログラムのミスを自分で確認し、修正して、ビルドをやり直す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40" y="4459884"/>
            <a:ext cx="5974340" cy="17284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36814" y="5855656"/>
            <a:ext cx="3931190" cy="267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40" y="2874901"/>
            <a:ext cx="2479227" cy="116459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159621" y="2874901"/>
            <a:ext cx="623422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31293" y="3115571"/>
            <a:ext cx="1485959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675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710" y="1952300"/>
            <a:ext cx="2843853" cy="16235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89" y="2106965"/>
            <a:ext cx="2400293" cy="1370282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28EF17B1-A8D5-478E-BCA7-7CBDE05C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2015 </a:t>
            </a:r>
            <a:r>
              <a:rPr lang="ja-JP" altLang="ja-JP" dirty="0"/>
              <a:t>で</a:t>
            </a:r>
            <a:r>
              <a:rPr lang="ja-JP" altLang="en-US" dirty="0"/>
              <a:t>「</a:t>
            </a:r>
            <a:r>
              <a:rPr lang="en-US" altLang="ja-JP" dirty="0"/>
              <a:t>s = 0;</a:t>
            </a:r>
            <a:r>
              <a:rPr lang="ja-JP" altLang="en-US" dirty="0"/>
              <a:t>」の行に、ブレークポイントを設定しなさい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41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71" y="2068764"/>
            <a:ext cx="1365360" cy="139057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526381" y="2132127"/>
            <a:ext cx="406214" cy="152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04963" y="3032240"/>
            <a:ext cx="964406" cy="139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25795" y="3511460"/>
            <a:ext cx="2672263" cy="793839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 = 0;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マウスでクリック     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044471" y="3511460"/>
            <a:ext cx="2772130" cy="1187539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ブレークポイントの設定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963014" y="3632956"/>
            <a:ext cx="3113364" cy="144704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ブレークポイントが設定されるので</a:t>
            </a:r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確認．</a:t>
            </a:r>
            <a:endParaRPr lang="en-US" altLang="ja-JP" sz="20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がブレークポイントの印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0622" y="2513427"/>
            <a:ext cx="2417436" cy="13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49412" y="2284276"/>
            <a:ext cx="315548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163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74" y="5201286"/>
            <a:ext cx="2450074" cy="1398701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647879E2-7D27-4CEA-96F5-8D449273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2015 </a:t>
            </a:r>
            <a:r>
              <a:rPr lang="ja-JP" altLang="en-US" dirty="0"/>
              <a:t>で、デバッガーを起動しなさい．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s = 0;</a:t>
            </a:r>
            <a:r>
              <a:rPr lang="ja-JP" altLang="en-US" dirty="0"/>
              <a:t>」の行で、実行が中断することを確認しなさい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    あとで使うので、中断したままにしておくこと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93" y="1727359"/>
            <a:ext cx="1806788" cy="162809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677135" y="2259433"/>
            <a:ext cx="952223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81619" y="1892908"/>
            <a:ext cx="571628" cy="212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2498036" y="2105226"/>
            <a:ext cx="2975664" cy="792449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デバッグの開始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4216237" y="5444922"/>
            <a:ext cx="3894574" cy="1011269"/>
          </a:xfrm>
          <a:prstGeom prst="wedgeRoundRectCallout">
            <a:avLst>
              <a:gd name="adj1" fmla="val -113595"/>
              <a:gd name="adj2" fmla="val -299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70966" y="5596057"/>
            <a:ext cx="3005951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 = 0;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」の行で実行が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中断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している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124818" y="5523375"/>
            <a:ext cx="315548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4167" y="4610902"/>
            <a:ext cx="7745874" cy="413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0822" y="5663575"/>
            <a:ext cx="70403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黄色の</a:t>
            </a:r>
            <a:endParaRPr lang="en-US" altLang="ja-JP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矢印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065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148841"/>
            <a:ext cx="3433763" cy="2858375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6187479E-57EE-4E00-8ABB-3A0FED4E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s = 0;</a:t>
            </a:r>
            <a:r>
              <a:rPr lang="ja-JP" altLang="en-US" dirty="0"/>
              <a:t>」の行で、実行が中断した状態で、変数の値を表示させなさい．手順は次の通り．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47677" y="4169526"/>
            <a:ext cx="3737610" cy="2616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変数の値がおかしい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→　これは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正しい動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。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今の時点では，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s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= 0;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未実行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であることを確認！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0062" y="2211938"/>
            <a:ext cx="494348" cy="149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13829" y="2374073"/>
            <a:ext cx="872084" cy="137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39087" y="3414392"/>
            <a:ext cx="967742" cy="208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48355" y="5117303"/>
            <a:ext cx="2737177" cy="81707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　「</a:t>
            </a:r>
            <a:r>
              <a:rPr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ローカル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832178" y="3259724"/>
            <a:ext cx="3237239" cy="81697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変数名と値の対応表が</a:t>
            </a:r>
            <a:endParaRPr kumimoji="1"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表示される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75" y="2103975"/>
            <a:ext cx="3394842" cy="10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22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06" y="2205156"/>
            <a:ext cx="2164556" cy="2943225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74E5AB53-AC06-48C6-9C89-6BE1F6DF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ステップオーバーの操作を１回ずつ行いながら、実行の流れと、変数 </a:t>
            </a:r>
            <a:r>
              <a:rPr lang="en-US" altLang="ja-JP" dirty="0"/>
              <a:t>s, </a:t>
            </a:r>
            <a:r>
              <a:rPr lang="en-US" altLang="ja-JP" dirty="0" err="1"/>
              <a:t>i</a:t>
            </a:r>
            <a:r>
              <a:rPr lang="en-US" altLang="ja-JP" dirty="0"/>
              <a:t> </a:t>
            </a:r>
            <a:r>
              <a:rPr lang="ja-JP" altLang="en-US" dirty="0"/>
              <a:t>の値の変化を確認しなさい．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207052" y="2241555"/>
            <a:ext cx="677888" cy="270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53431" y="4720027"/>
            <a:ext cx="1181102" cy="19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500703" y="5362945"/>
            <a:ext cx="3219961" cy="110361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604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2777CA5-86F5-425E-B474-219E6F9D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FA07860D-9CC3-44B5-9774-F4FC84CA3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492761" y="2122171"/>
            <a:ext cx="304800" cy="421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492761" y="3323591"/>
            <a:ext cx="304800" cy="421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50" y="2011522"/>
            <a:ext cx="3698027" cy="10400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50" y="3232726"/>
            <a:ext cx="3698027" cy="104007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50" y="858033"/>
            <a:ext cx="3394842" cy="1062922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492761" y="4769150"/>
            <a:ext cx="304800" cy="421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5850" y="4824132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さらに続ける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896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90" y="2124091"/>
            <a:ext cx="2939654" cy="2339079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98B95026-A3EC-448D-AC4E-6222D7D7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最後</a:t>
            </a:r>
            <a:r>
              <a:rPr lang="ja-JP" altLang="en-US" dirty="0"/>
              <a:t>に、プログラム実行の再開の操作を行いなさい。これで、デバッガーが終了する。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979535" y="2368243"/>
            <a:ext cx="1012268" cy="279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65135" y="3141206"/>
            <a:ext cx="952223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523202" y="4606933"/>
            <a:ext cx="2737177" cy="8733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29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598" y="1500145"/>
            <a:ext cx="2443163" cy="1850231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046C243E-14F0-470A-8EE5-EF26AA10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79" y="547377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>
                <a:cs typeface="Calibri" panose="020F0502020204030204" pitchFamily="34" charset="0"/>
              </a:rPr>
              <a:t>Visual Studio 2015 </a:t>
            </a:r>
            <a:r>
              <a:rPr lang="ja-JP" altLang="en-US" dirty="0">
                <a:cs typeface="Calibri" panose="020F0502020204030204" pitchFamily="34" charset="0"/>
              </a:rPr>
              <a:t>でのブレークポイント設定手順</a:t>
            </a:r>
            <a:br>
              <a:rPr lang="ja-JP" altLang="en-US" dirty="0">
                <a:cs typeface="Calibri" panose="020F0502020204030204" pitchFamily="34" charset="0"/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9288" y="4900013"/>
            <a:ext cx="3570208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</a:t>
            </a:r>
            <a:r>
              <a:rPr kumimoji="1"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とは、</a:t>
            </a:r>
            <a:endParaRPr kumimoji="1"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中断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させたい行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．複数設定可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 flipV="1">
            <a:off x="7627423" y="2046311"/>
            <a:ext cx="1128364" cy="593401"/>
          </a:xfrm>
          <a:prstGeom prst="wedgeRoundRectCallout">
            <a:avLst>
              <a:gd name="adj1" fmla="val -155689"/>
              <a:gd name="adj2" fmla="val -886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7062" y="4870745"/>
            <a:ext cx="4565409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したいときは赤丸をクリック</a:t>
            </a:r>
            <a:endParaRPr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同様の操作で、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イント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設定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もできる</a:t>
            </a:r>
            <a:endParaRPr kumimoji="1"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240" y="3294084"/>
            <a:ext cx="3110115" cy="94564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return 0;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」の行を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マウスでクリック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71685" y="3359602"/>
            <a:ext cx="2819914" cy="994209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ブレークポイントの設定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393654" y="3311243"/>
            <a:ext cx="2518424" cy="104256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ブレークポイントが設定されるので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</a:t>
            </a:r>
            <a:endParaRPr lang="en-US" altLang="ja-JP" sz="2000" b="1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50790" y="2190782"/>
            <a:ext cx="72327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endParaRPr kumimoji="1"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8241" y="4781197"/>
            <a:ext cx="4203335" cy="1451459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3" y="1749802"/>
            <a:ext cx="2747981" cy="139781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8241" y="2841913"/>
            <a:ext cx="1354532" cy="14547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056" y="1520927"/>
            <a:ext cx="2463225" cy="175499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700675" y="1623821"/>
            <a:ext cx="422043" cy="1409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00675" y="2970971"/>
            <a:ext cx="1128845" cy="1766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321845" y="175028"/>
            <a:ext cx="7639307" cy="903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1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719" y="1620604"/>
            <a:ext cx="3654638" cy="26878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1538739"/>
            <a:ext cx="2970068" cy="203840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52C5F4F-48C3-408C-A2D7-8CF186A0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>
                <a:cs typeface="Calibri" panose="020F0502020204030204" pitchFamily="34" charset="0"/>
              </a:rPr>
              <a:t>Visual Studio 2015 </a:t>
            </a:r>
            <a:r>
              <a:rPr lang="ja-JP" altLang="en-US" dirty="0">
                <a:cs typeface="Calibri" panose="020F0502020204030204" pitchFamily="34" charset="0"/>
              </a:rPr>
              <a:t>でのデバッガー起動手順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613" y="5284079"/>
            <a:ext cx="418232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が設定された状態で、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デバッガー</a:t>
            </a: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を起動しようとしている</a:t>
            </a:r>
            <a:endParaRPr kumimoji="1"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99974" y="4769293"/>
            <a:ext cx="424249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形が変化！　これは、</a:t>
            </a:r>
            <a:r>
              <a:rPr kumimoji="1"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が、ここで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中断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していることを示す</a:t>
            </a:r>
            <a:endParaRPr kumimoji="1"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927" y="5068826"/>
            <a:ext cx="4444792" cy="1491588"/>
          </a:xfrm>
          <a:prstGeom prst="wedgeRoundRectCallout">
            <a:avLst>
              <a:gd name="adj1" fmla="val -39263"/>
              <a:gd name="adj2" fmla="val -1674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60811" y="3628163"/>
            <a:ext cx="3212474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デバッグの開始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417614" y="2295790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4552450" y="4585767"/>
            <a:ext cx="4390022" cy="1567383"/>
          </a:xfrm>
          <a:prstGeom prst="wedgeRoundRectCallout">
            <a:avLst>
              <a:gd name="adj1" fmla="val -49533"/>
              <a:gd name="adj2" fmla="val -1516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86214" y="1646721"/>
            <a:ext cx="540113" cy="1409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56656" y="2229619"/>
            <a:ext cx="750226" cy="1300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DA13B562-7900-44D4-A461-69B4EAD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cs typeface="Calibri" panose="020F0502020204030204" pitchFamily="34" charset="0"/>
              </a:rPr>
              <a:t>パソコン演習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 2015 </a:t>
            </a:r>
            <a:r>
              <a:rPr lang="ja-JP" altLang="en-US" dirty="0"/>
              <a:t>で「</a:t>
            </a:r>
            <a:r>
              <a:rPr lang="en-US" altLang="ja-JP" dirty="0"/>
              <a:t>return 0;</a:t>
            </a:r>
            <a:r>
              <a:rPr lang="ja-JP" altLang="en-US" dirty="0"/>
              <a:t>」の行にブレークポイントを設定しなさい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Visual Studio 2015 </a:t>
            </a:r>
            <a:r>
              <a:rPr lang="ja-JP" altLang="en-US" dirty="0"/>
              <a:t>でデバッガーを起動しなさい．「</a:t>
            </a:r>
            <a:r>
              <a:rPr lang="en-US" altLang="ja-JP" dirty="0"/>
              <a:t>return 0;</a:t>
            </a:r>
            <a:r>
              <a:rPr lang="ja-JP" altLang="en-US" dirty="0"/>
              <a:t>」の行で、実行が中断することを確認しなさい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あとで使うので、中断したままにしておくこと</a:t>
            </a:r>
            <a:endParaRPr lang="ja-JP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960244" y="5467300"/>
            <a:ext cx="4708616" cy="3334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2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484531" y="5070642"/>
            <a:ext cx="6147707" cy="5633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2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31" y="2286970"/>
            <a:ext cx="4707731" cy="317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6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2-2</a:t>
            </a:r>
            <a:r>
              <a:rPr lang="ja-JP" altLang="en-US" dirty="0"/>
              <a:t> ステップ実行機能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B30C0AED-9974-4802-A34A-315123294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94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2-1 </a:t>
            </a:r>
            <a:r>
              <a:rPr lang="ja-JP" altLang="en-US" dirty="0"/>
              <a:t>ステップ実行機能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ステップ実行機能を使うことで、</a:t>
            </a:r>
            <a:endParaRPr lang="en-US" altLang="ja-JP" dirty="0"/>
          </a:p>
          <a:p>
            <a:r>
              <a:rPr lang="ja-JP" altLang="en-US" dirty="0"/>
              <a:t>変数の値の変化</a:t>
            </a:r>
            <a:r>
              <a:rPr lang="en-US" altLang="ja-JP" dirty="0"/>
              <a:t>			</a:t>
            </a:r>
          </a:p>
          <a:p>
            <a:pPr marL="0" indent="0">
              <a:buNone/>
            </a:pPr>
            <a:r>
              <a:rPr lang="en-US" altLang="ja-JP" dirty="0"/>
              <a:t>     ※ </a:t>
            </a:r>
            <a:r>
              <a:rPr lang="ja-JP" altLang="en-US" dirty="0"/>
              <a:t>変数名と値の対応表</a:t>
            </a:r>
            <a:endParaRPr lang="en-US" altLang="ja-JP" dirty="0"/>
          </a:p>
          <a:p>
            <a:r>
              <a:rPr lang="ja-JP" altLang="en-US" dirty="0"/>
              <a:t>メモリ中のデータの変化</a:t>
            </a:r>
            <a:r>
              <a:rPr lang="en-US" altLang="ja-JP" dirty="0"/>
              <a:t>	※ </a:t>
            </a:r>
            <a:r>
              <a:rPr lang="ja-JP" altLang="en-US" dirty="0"/>
              <a:t>ダンプリスト形式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3985251" y="3917579"/>
            <a:ext cx="641838" cy="496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83897" y="4755556"/>
            <a:ext cx="4269117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の値が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変化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76" y="3870069"/>
            <a:ext cx="2307431" cy="750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864" y="3831713"/>
            <a:ext cx="2719572" cy="884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1896963" y="5059636"/>
            <a:ext cx="5109091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＜ステップ実行機能で表示できる＞</a:t>
            </a:r>
          </a:p>
        </p:txBody>
      </p:sp>
      <p:sp>
        <p:nvSpPr>
          <p:cNvPr id="5" name="円/楕円 4"/>
          <p:cNvSpPr/>
          <p:nvPr/>
        </p:nvSpPr>
        <p:spPr>
          <a:xfrm>
            <a:off x="1258447" y="1843113"/>
            <a:ext cx="3633884" cy="643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875432" y="3725689"/>
            <a:ext cx="7354034" cy="1705436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86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2007</Words>
  <Application>Microsoft Office PowerPoint</Application>
  <PresentationFormat>画面に合わせる (4:3)</PresentationFormat>
  <Paragraphs>349</Paragraphs>
  <Slides>46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0" baseType="lpstr">
      <vt:lpstr>游ゴシック</vt:lpstr>
      <vt:lpstr>Arial</vt:lpstr>
      <vt:lpstr>Calibri</vt:lpstr>
      <vt:lpstr>Office テーマ</vt:lpstr>
      <vt:lpstr>vc-2. Visual Studio C++ のデバッガー （Visual Studio C++ の機能と操作演習，全5回）</vt:lpstr>
      <vt:lpstr>目次</vt:lpstr>
      <vt:lpstr>2-1 デバッガーの機能</vt:lpstr>
      <vt:lpstr>2-1 デバッガー</vt:lpstr>
      <vt:lpstr>Visual Studio 2015 でのブレークポイント設定手順 </vt:lpstr>
      <vt:lpstr>Visual Studio 2015 でのデバッガー起動手順</vt:lpstr>
      <vt:lpstr>パソコン演習</vt:lpstr>
      <vt:lpstr>2-2 ステップ実行機能</vt:lpstr>
      <vt:lpstr>2-1 ステップ実行機能</vt:lpstr>
      <vt:lpstr>ステップ実行の種類</vt:lpstr>
      <vt:lpstr>Visual C++ のソースファイル例</vt:lpstr>
      <vt:lpstr>Visual C++ のソースファイル例</vt:lpstr>
      <vt:lpstr>変数の値の変化</vt:lpstr>
      <vt:lpstr>パソコン演習</vt:lpstr>
      <vt:lpstr>Visual Studio 2015 で Win 32 コンソールアプリケーション用プロジェクトの新規作成 (1/2) </vt:lpstr>
      <vt:lpstr>Visual Studio 2015 で Win 32 コンソールアプリケーション用プロジェクトの新規作成 (2/2) </vt:lpstr>
      <vt:lpstr>Visual Studio 2015 の Win 32 コンソールアプリケーション用プロジェクト</vt:lpstr>
      <vt:lpstr>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2-3 変数の変化，プログラム実行の流れ</vt:lpstr>
      <vt:lpstr>繰り返しの例</vt:lpstr>
      <vt:lpstr>パソコン演習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パソコン演習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Studio C++ のデバッガー</dc:title>
  <dc:creator>kaneko kunihiko</dc:creator>
  <cp:lastModifiedBy>kaneko kunihiko</cp:lastModifiedBy>
  <cp:revision>34</cp:revision>
  <dcterms:created xsi:type="dcterms:W3CDTF">2019-11-02T00:06:04Z</dcterms:created>
  <dcterms:modified xsi:type="dcterms:W3CDTF">2019-12-01T04:45:05Z</dcterms:modified>
</cp:coreProperties>
</file>