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484" r:id="rId2"/>
    <p:sldId id="543" r:id="rId3"/>
    <p:sldId id="555" r:id="rId4"/>
    <p:sldId id="545" r:id="rId5"/>
    <p:sldId id="546" r:id="rId6"/>
    <p:sldId id="547" r:id="rId7"/>
    <p:sldId id="548" r:id="rId8"/>
    <p:sldId id="549" r:id="rId9"/>
    <p:sldId id="550" r:id="rId10"/>
    <p:sldId id="551" r:id="rId11"/>
    <p:sldId id="552" r:id="rId12"/>
    <p:sldId id="553" r:id="rId13"/>
    <p:sldId id="554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71" d="100"/>
          <a:sy n="71" d="100"/>
        </p:scale>
        <p:origin x="325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802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61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461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755372-5CF4-4600-B730-5BA4AD849867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9461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3280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081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5464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957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2019/12/1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vc</a:t>
            </a:r>
            <a:r>
              <a:rPr lang="en-US" altLang="ja-JP" dirty="0"/>
              <a:t>-4. </a:t>
            </a:r>
            <a:r>
              <a:rPr lang="ja-JP" altLang="en-US" dirty="0"/>
              <a:t>文字データと文字コード</a:t>
            </a:r>
            <a:br>
              <a:rPr lang="en-US" altLang="ja-JP" dirty="0"/>
            </a:br>
            <a:r>
              <a:rPr lang="ja-JP" altLang="en-US" sz="3200" dirty="0">
                <a:solidFill>
                  <a:schemeClr val="tx1"/>
                </a:solidFill>
              </a:rPr>
              <a:t>（</a:t>
            </a:r>
            <a:r>
              <a:rPr lang="en-US" altLang="ja-JP" sz="3200" dirty="0">
                <a:solidFill>
                  <a:schemeClr val="tx1"/>
                </a:solidFill>
              </a:rPr>
              <a:t>Visual Studio C++ </a:t>
            </a:r>
            <a:r>
              <a:rPr lang="ja-JP" altLang="en-US" sz="3200" dirty="0">
                <a:solidFill>
                  <a:schemeClr val="tx1"/>
                </a:solidFill>
              </a:rPr>
              <a:t>の機能と操作演習，全</a:t>
            </a:r>
            <a:r>
              <a:rPr lang="en-US" altLang="ja-JP" sz="3200" dirty="0">
                <a:solidFill>
                  <a:schemeClr val="tx1"/>
                </a:solidFill>
              </a:rPr>
              <a:t>5</a:t>
            </a:r>
            <a:r>
              <a:rPr lang="ja-JP" altLang="en-US" sz="3200" dirty="0">
                <a:solidFill>
                  <a:schemeClr val="tx1"/>
                </a:solidFill>
              </a:rPr>
              <a:t>回）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660" y="4363597"/>
            <a:ext cx="1473994" cy="1473994"/>
          </a:xfrm>
          <a:prstGeom prst="rect">
            <a:avLst/>
          </a:prstGeom>
        </p:spPr>
      </p:pic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1843358" y="3633998"/>
            <a:ext cx="5590634" cy="461665"/>
          </a:xfrm>
          <a:prstGeom prst="rect">
            <a:avLst/>
          </a:prstGeom>
        </p:spPr>
        <p:txBody>
          <a:bodyPr wrap="none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https://</a:t>
            </a:r>
            <a:r>
              <a:rPr lang="en-US" altLang="ja-JP" sz="2400">
                <a:latin typeface="Arial" panose="020B0604020202020204" pitchFamily="34" charset="0"/>
                <a:ea typeface="メイリオ" panose="020B0604030504040204" pitchFamily="50" charset="-128"/>
              </a:rPr>
              <a:t>www.kkaneko.jp/cc/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vc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index.html</a:t>
            </a:r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6044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73" y="2088359"/>
            <a:ext cx="2562739" cy="3166961"/>
          </a:xfrm>
          <a:prstGeom prst="rect">
            <a:avLst/>
          </a:prstGeom>
        </p:spPr>
      </p:pic>
      <p:sp>
        <p:nvSpPr>
          <p:cNvPr id="11" name="タイトル 10">
            <a:extLst>
              <a:ext uri="{FF2B5EF4-FFF2-40B4-BE49-F238E27FC236}">
                <a16:creationId xmlns:a16="http://schemas.microsoft.com/office/drawing/2014/main" id="{1FA96F5C-A3F9-45A6-8FC2-75F2494FB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ステップオーバーの操作を</a:t>
            </a:r>
            <a:r>
              <a:rPr lang="en-US" altLang="ja-JP" dirty="0"/>
              <a:t>1</a:t>
            </a:r>
            <a:r>
              <a:rPr lang="ja-JP" altLang="en-US" dirty="0"/>
              <a:t>回行いなさい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10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682282" y="2118411"/>
            <a:ext cx="677888" cy="270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20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76298" y="4353964"/>
            <a:ext cx="1181102" cy="19517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20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257175" y="5355954"/>
            <a:ext cx="3209925" cy="1274818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「ステップオーバー」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（あるいは </a:t>
            </a:r>
            <a:r>
              <a:rPr kumimoji="1" lang="en-US" altLang="ja-JP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F10 </a:t>
            </a: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キー）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4088" y="2126045"/>
            <a:ext cx="5121744" cy="122389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4088" y="4239098"/>
            <a:ext cx="5102954" cy="1219407"/>
          </a:xfrm>
          <a:prstGeom prst="rect">
            <a:avLst/>
          </a:prstGeom>
        </p:spPr>
      </p:pic>
      <p:sp>
        <p:nvSpPr>
          <p:cNvPr id="8" name="下矢印 7"/>
          <p:cNvSpPr/>
          <p:nvPr/>
        </p:nvSpPr>
        <p:spPr>
          <a:xfrm>
            <a:off x="4416701" y="3656359"/>
            <a:ext cx="320537" cy="2758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908687" y="3590120"/>
            <a:ext cx="3838355" cy="40011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ja-JP" sz="2000" b="1" dirty="0">
                <a:solidFill>
                  <a:srgbClr val="0000FF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char</a:t>
            </a: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message[] = </a:t>
            </a:r>
            <a:r>
              <a:rPr lang="en-US" altLang="ja-JP" sz="2000" b="1" dirty="0">
                <a:solidFill>
                  <a:srgbClr val="A31515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"hello"</a:t>
            </a:r>
            <a:r>
              <a:rPr lang="en-US" altLang="ja-JP" sz="2000" b="1" dirty="0">
                <a:solidFill>
                  <a:srgbClr val="0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;</a:t>
            </a:r>
            <a:endParaRPr lang="ja-JP" altLang="en-US" sz="20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5057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88E3552-7C60-4C16-B514-0B8C025A5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41BBE644-C5C3-4A8A-8D5E-53B3BF38D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11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24617" y="3175743"/>
            <a:ext cx="8749889" cy="30008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685800">
              <a:defRPr/>
            </a:pPr>
            <a:r>
              <a:rPr kumimoji="1" lang="ja-JP" altLang="en-US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メモリの中身</a:t>
            </a:r>
            <a:r>
              <a:rPr kumimoji="1"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 </a:t>
            </a:r>
            <a:r>
              <a:rPr kumimoji="1" lang="en-US" altLang="ja-JP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68 65 6c </a:t>
            </a:r>
            <a:r>
              <a:rPr kumimoji="1" lang="en-US" altLang="ja-JP" sz="2700" b="1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6c</a:t>
            </a:r>
            <a:r>
              <a:rPr kumimoji="1" lang="en-US" altLang="ja-JP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6f 00 </a:t>
            </a:r>
            <a:r>
              <a:rPr kumimoji="1"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kumimoji="1" lang="ja-JP" altLang="en-US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変化</a:t>
            </a:r>
            <a:endParaRPr kumimoji="1" lang="en-US" altLang="ja-JP" sz="2700" b="1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kumimoji="1"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68</a:t>
            </a:r>
            <a:r>
              <a:rPr kumimoji="1"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</a:t>
            </a:r>
            <a:r>
              <a:rPr kumimoji="1" lang="en-US" altLang="ja-JP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h</a:t>
            </a:r>
            <a:r>
              <a:rPr kumimoji="1" lang="en-US" altLang="ja-JP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</a:p>
          <a:p>
            <a:pPr defTabSz="685800">
              <a:defRPr/>
            </a:pPr>
            <a:r>
              <a:rPr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65</a:t>
            </a:r>
            <a:r>
              <a:rPr kumimoji="1"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</a:t>
            </a:r>
            <a:r>
              <a:rPr kumimoji="1" lang="en-US" altLang="ja-JP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</a:t>
            </a:r>
            <a:r>
              <a:rPr kumimoji="1"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endParaRPr kumimoji="1" lang="en-US" altLang="ja-JP" sz="27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2700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6c</a:t>
            </a:r>
            <a:r>
              <a:rPr kumimoji="1"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</a:t>
            </a:r>
            <a:r>
              <a:rPr kumimoji="1" lang="en-US" altLang="ja-JP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l</a:t>
            </a:r>
            <a:r>
              <a:rPr kumimoji="1"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endParaRPr kumimoji="1" lang="en-US" altLang="ja-JP" sz="27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2700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6c</a:t>
            </a:r>
            <a:r>
              <a:rPr kumimoji="1"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</a:t>
            </a:r>
            <a:r>
              <a:rPr kumimoji="1" lang="en-US" altLang="ja-JP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l</a:t>
            </a:r>
            <a:r>
              <a:rPr kumimoji="1"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endParaRPr kumimoji="1" lang="en-US" altLang="ja-JP" sz="2700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2700" dirty="0" err="1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6f</a:t>
            </a:r>
            <a:r>
              <a:rPr kumimoji="1"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</a:t>
            </a:r>
            <a:r>
              <a:rPr kumimoji="1" lang="en-US" altLang="ja-JP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o</a:t>
            </a:r>
            <a:r>
              <a:rPr kumimoji="1" lang="ja-JP" altLang="en-US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endParaRPr kumimoji="1" lang="en-US" altLang="ja-JP" sz="2700" b="1" dirty="0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defTabSz="685800">
              <a:defRPr/>
            </a:pPr>
            <a:r>
              <a:rPr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en-US" altLang="ja-JP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00</a:t>
            </a:r>
            <a:r>
              <a:rPr kumimoji="1" lang="ja-JP" altLang="en-US" sz="27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</a:t>
            </a:r>
            <a:r>
              <a:rPr kumimoji="1" lang="ja-JP" altLang="en-US" sz="27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文字列の終わり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96" y="758302"/>
            <a:ext cx="7584154" cy="1812317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073098" y="4376414"/>
            <a:ext cx="1928733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ASCII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コード</a:t>
            </a:r>
          </a:p>
        </p:txBody>
      </p:sp>
      <p:sp>
        <p:nvSpPr>
          <p:cNvPr id="6" name="右中かっこ 5"/>
          <p:cNvSpPr/>
          <p:nvPr/>
        </p:nvSpPr>
        <p:spPr>
          <a:xfrm>
            <a:off x="2747515" y="3640044"/>
            <a:ext cx="253448" cy="19344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0987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B8F3A96-6E77-403A-9ED2-BE4D10D67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プログラム実行の再開の操作を行いなさい。これで、デバッガーが終了する。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12</a:t>
            </a:fld>
            <a:endParaRPr lang="ja-JP" altLang="en-US" dirty="0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602" y="2555971"/>
            <a:ext cx="2860130" cy="1867439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1879522" y="2829015"/>
            <a:ext cx="1012268" cy="2799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940120" y="3556570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635284" y="4606933"/>
            <a:ext cx="2915448" cy="74611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「続行」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0008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D56730E-BBC8-460A-BD72-3BBBC9E46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</a:t>
            </a:r>
            <a:r>
              <a:rPr lang="ja-JP" altLang="en-US" dirty="0"/>
              <a:t>を次のように書き換えて、同じことをもう</a:t>
            </a:r>
            <a:r>
              <a:rPr lang="en-US" altLang="ja-JP" dirty="0"/>
              <a:t>1</a:t>
            </a:r>
            <a:r>
              <a:rPr lang="ja-JP" altLang="en-US" dirty="0"/>
              <a:t>度行いなさい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13</a:t>
            </a:fld>
            <a:endParaRPr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12" y="5026400"/>
            <a:ext cx="3905888" cy="87195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3669" y="5026400"/>
            <a:ext cx="3905888" cy="871957"/>
          </a:xfrm>
          <a:prstGeom prst="rect">
            <a:avLst/>
          </a:prstGeom>
        </p:spPr>
      </p:pic>
      <p:sp>
        <p:nvSpPr>
          <p:cNvPr id="9" name="右矢印 8"/>
          <p:cNvSpPr/>
          <p:nvPr/>
        </p:nvSpPr>
        <p:spPr>
          <a:xfrm>
            <a:off x="4133336" y="5348167"/>
            <a:ext cx="250224" cy="3141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50" y="2400492"/>
            <a:ext cx="8682864" cy="242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475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619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207896"/>
              </p:ext>
            </p:extLst>
          </p:nvPr>
        </p:nvGraphicFramePr>
        <p:xfrm>
          <a:off x="1272571" y="1673190"/>
          <a:ext cx="4967288" cy="4274820"/>
        </p:xfrm>
        <a:graphic>
          <a:graphicData uri="http://schemas.openxmlformats.org/drawingml/2006/table">
            <a:tbl>
              <a:tblPr/>
              <a:tblGrid>
                <a:gridCol w="391715">
                  <a:extLst>
                    <a:ext uri="{9D8B030D-6E8A-4147-A177-3AD203B41FA5}">
                      <a16:colId xmlns:a16="http://schemas.microsoft.com/office/drawing/2014/main" val="1420539058"/>
                    </a:ext>
                  </a:extLst>
                </a:gridCol>
                <a:gridCol w="796529">
                  <a:extLst>
                    <a:ext uri="{9D8B030D-6E8A-4147-A177-3AD203B41FA5}">
                      <a16:colId xmlns:a16="http://schemas.microsoft.com/office/drawing/2014/main" val="3134308094"/>
                    </a:ext>
                  </a:extLst>
                </a:gridCol>
                <a:gridCol w="731044">
                  <a:extLst>
                    <a:ext uri="{9D8B030D-6E8A-4147-A177-3AD203B41FA5}">
                      <a16:colId xmlns:a16="http://schemas.microsoft.com/office/drawing/2014/main" val="271583082"/>
                    </a:ext>
                  </a:extLst>
                </a:gridCol>
                <a:gridCol w="508397">
                  <a:extLst>
                    <a:ext uri="{9D8B030D-6E8A-4147-A177-3AD203B41FA5}">
                      <a16:colId xmlns:a16="http://schemas.microsoft.com/office/drawing/2014/main" val="2486761660"/>
                    </a:ext>
                  </a:extLst>
                </a:gridCol>
                <a:gridCol w="507206">
                  <a:extLst>
                    <a:ext uri="{9D8B030D-6E8A-4147-A177-3AD203B41FA5}">
                      <a16:colId xmlns:a16="http://schemas.microsoft.com/office/drawing/2014/main" val="1018458467"/>
                    </a:ext>
                  </a:extLst>
                </a:gridCol>
                <a:gridCol w="508397">
                  <a:extLst>
                    <a:ext uri="{9D8B030D-6E8A-4147-A177-3AD203B41FA5}">
                      <a16:colId xmlns:a16="http://schemas.microsoft.com/office/drawing/2014/main" val="4191707173"/>
                    </a:ext>
                  </a:extLst>
                </a:gridCol>
                <a:gridCol w="508397">
                  <a:extLst>
                    <a:ext uri="{9D8B030D-6E8A-4147-A177-3AD203B41FA5}">
                      <a16:colId xmlns:a16="http://schemas.microsoft.com/office/drawing/2014/main" val="1424109300"/>
                    </a:ext>
                  </a:extLst>
                </a:gridCol>
                <a:gridCol w="507206">
                  <a:extLst>
                    <a:ext uri="{9D8B030D-6E8A-4147-A177-3AD203B41FA5}">
                      <a16:colId xmlns:a16="http://schemas.microsoft.com/office/drawing/2014/main" val="3027294797"/>
                    </a:ext>
                  </a:extLst>
                </a:gridCol>
                <a:gridCol w="508397">
                  <a:extLst>
                    <a:ext uri="{9D8B030D-6E8A-4147-A177-3AD203B41FA5}">
                      <a16:colId xmlns:a16="http://schemas.microsoft.com/office/drawing/2014/main" val="4027911159"/>
                    </a:ext>
                  </a:extLst>
                </a:gridCol>
              </a:tblGrid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２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３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４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５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６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７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4703720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NULL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DEL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SP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０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＠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1305271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SOH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DC1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！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１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Q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q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62380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２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STX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DC2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“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２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R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r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3669249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３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ETX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DC3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＃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３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2167542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４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EOT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DC4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＄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４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963836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５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ENQ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NAK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５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0396474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６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ACK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SYN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＆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６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F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f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28948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７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BEL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ETB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’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７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G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W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g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w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399172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８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（BS）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CAN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（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８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H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X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h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x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460177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９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HT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EM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）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９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Y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y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2563825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LF)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SUB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＊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J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Z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j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z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395014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VT)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ESC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＋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；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K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［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k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{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50593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FF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FS)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，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＜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￥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|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254462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CR)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GS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)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－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＝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］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}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035451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SO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RS)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．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＞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＾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~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928773"/>
                  </a:ext>
                </a:extLst>
              </a:tr>
              <a:tr h="2514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F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SI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US)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／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？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O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＿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o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DEL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653072"/>
                  </a:ext>
                </a:extLst>
              </a:tr>
            </a:tbl>
          </a:graphicData>
        </a:graphic>
      </p:graphicFrame>
      <p:sp>
        <p:nvSpPr>
          <p:cNvPr id="776377" name="Text Box 185"/>
          <p:cNvSpPr txBox="1">
            <a:spLocks noChangeArrowheads="1"/>
          </p:cNvSpPr>
          <p:nvPr/>
        </p:nvSpPr>
        <p:spPr bwMode="auto">
          <a:xfrm>
            <a:off x="6382942" y="5502293"/>
            <a:ext cx="18004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r>
              <a:rPr lang="ja-JP" altLang="en-US" sz="18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太字は特別用途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236016" y="956020"/>
            <a:ext cx="4464326" cy="71717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コンピュータで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英数文字データを扱うときの標準</a:t>
            </a:r>
          </a:p>
          <a:p>
            <a:endParaRPr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en-US" altLang="ja-JP" dirty="0">
                <a:latin typeface="Arial" panose="020B0604020202020204" pitchFamily="34" charset="0"/>
                <a:cs typeface="Calibri" panose="020F0502020204030204" pitchFamily="34" charset="0"/>
              </a:rPr>
              <a:t>ASCII </a:t>
            </a:r>
            <a:r>
              <a:rPr lang="ja-JP" altLang="en-US" dirty="0">
                <a:latin typeface="Arial" panose="020B0604020202020204" pitchFamily="34" charset="0"/>
                <a:cs typeface="Calibri" panose="020F0502020204030204" pitchFamily="34" charset="0"/>
              </a:rPr>
              <a:t>文字コード表</a:t>
            </a:r>
          </a:p>
        </p:txBody>
      </p:sp>
    </p:spTree>
    <p:extLst>
      <p:ext uri="{BB962C8B-B14F-4D97-AF65-F5344CB8AC3E}">
        <p14:creationId xmlns:p14="http://schemas.microsoft.com/office/powerpoint/2010/main" val="273144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7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63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r>
              <a:rPr lang="en-US" altLang="ja-JP" dirty="0"/>
              <a:t>Visual Studio 2015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2015 </a:t>
            </a:r>
            <a:r>
              <a:rPr lang="ja-JP" altLang="ja-JP" dirty="0"/>
              <a:t>で、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45868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1845" y="208716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dirty="0">
                <a:latin typeface="Arial" panose="020B0604020202020204" pitchFamily="34" charset="0"/>
                <a:cs typeface="Calibri" panose="020F0502020204030204" pitchFamily="34" charset="0"/>
              </a:rPr>
              <a:t>パソコン演習</a:t>
            </a:r>
          </a:p>
        </p:txBody>
      </p:sp>
    </p:spTree>
    <p:extLst>
      <p:ext uri="{BB962C8B-B14F-4D97-AF65-F5344CB8AC3E}">
        <p14:creationId xmlns:p14="http://schemas.microsoft.com/office/powerpoint/2010/main" val="3592943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31" y="2171710"/>
            <a:ext cx="9003306" cy="3161876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1AFD5FE4-0D74-418A-93B4-E313468F3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2015 </a:t>
            </a:r>
            <a:r>
              <a:rPr lang="ja-JP" altLang="en-US" dirty="0"/>
              <a:t>のエディタを使って、ソースファイルを編集しなさい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4</a:t>
            </a:fld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040924" y="3085362"/>
            <a:ext cx="5975110" cy="1055528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368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0BEE8448-4B72-4D05-B72B-1B32AE27C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ビルドしなさい．ビルドのあと「１　正常終了、０　失敗」の表示を確認しなさい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2015 </a:t>
            </a:r>
            <a:r>
              <a:rPr lang="ja-JP" altLang="ja-JP" dirty="0"/>
              <a:t>で</a:t>
            </a:r>
            <a:r>
              <a:rPr lang="ja-JP" altLang="en-US" dirty="0"/>
              <a:t>「</a:t>
            </a:r>
            <a:r>
              <a:rPr lang="en-US" altLang="ja-JP" dirty="0"/>
              <a:t>char message = “hello”;</a:t>
            </a:r>
            <a:r>
              <a:rPr lang="ja-JP" altLang="en-US" dirty="0"/>
              <a:t>」の行に、ブレークポイントを設定しなさい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Visual Studio 2015 </a:t>
            </a:r>
            <a:r>
              <a:rPr lang="ja-JP" altLang="en-US" dirty="0"/>
              <a:t>で、デバッガーを起動しなさい．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5</a:t>
            </a:fld>
            <a:endParaRPr lang="ja-JP" altLang="en-US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3" y="5529878"/>
            <a:ext cx="1833968" cy="1153094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816296" y="5995774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20779" y="5629303"/>
            <a:ext cx="571628" cy="21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717207" y="5902550"/>
            <a:ext cx="2495987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kumimoji="1"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「デバッグ開始」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214" y="2006692"/>
            <a:ext cx="6795975" cy="61077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298" y="3880963"/>
            <a:ext cx="2764631" cy="84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0033B9FE-6F81-4308-8287-40DF452A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/>
              <a:t>char message = “hello”;</a:t>
            </a:r>
            <a:r>
              <a:rPr lang="ja-JP" altLang="en-US" dirty="0"/>
              <a:t>」の行で、実行が中断することを確認しなさい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    あとで使うので、中断したままにしておくこと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6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89711" y="1835468"/>
            <a:ext cx="8082528" cy="4134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97" y="2546348"/>
            <a:ext cx="6455103" cy="4093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878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55" y="2319543"/>
            <a:ext cx="4496779" cy="2563100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476112A5-2F44-4412-BA35-A5D78D3A3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/>
              <a:t> char message = “hello”;</a:t>
            </a:r>
            <a:r>
              <a:rPr lang="ja-JP" altLang="en-US" dirty="0"/>
              <a:t>」の行で、実行が中断した状態で、変数の値を表示させなさい．手順は次の通り．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7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27689" y="2423626"/>
            <a:ext cx="531155" cy="25999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20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85462" y="2675766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20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022639" y="3955843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20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999855" y="5091064"/>
            <a:ext cx="2737177" cy="1078709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①「デバッグ」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kumimoji="1" lang="ja-JP" altLang="en-US" sz="2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ローカル</a:t>
            </a: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5712761" y="4164711"/>
            <a:ext cx="3221403" cy="726543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変数名と値の対応表が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表示される</a:t>
            </a:r>
          </a:p>
        </p:txBody>
      </p:sp>
      <p:sp>
        <p:nvSpPr>
          <p:cNvPr id="8" name="右矢印 7"/>
          <p:cNvSpPr/>
          <p:nvPr/>
        </p:nvSpPr>
        <p:spPr>
          <a:xfrm>
            <a:off x="4672192" y="3287188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20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7807" y="3123066"/>
            <a:ext cx="4116193" cy="86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787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51" y="2355790"/>
            <a:ext cx="4582117" cy="2714765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1B4F0A1A-AA9C-4384-976B-9B94CABAC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/>
              <a:t> char message = “hello”;</a:t>
            </a:r>
            <a:r>
              <a:rPr lang="ja-JP" altLang="en-US" dirty="0"/>
              <a:t>」の行で、実行が中断した状態で、メモリの中身を表示させなさい．手順は次の通り．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8</a:t>
            </a:fld>
            <a:endParaRPr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80350" y="2298750"/>
            <a:ext cx="536053" cy="1777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20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69083" y="2476500"/>
            <a:ext cx="967742" cy="1684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20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620462" y="4340975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20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988143" y="5070555"/>
            <a:ext cx="3221907" cy="1464474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①「デバッグ」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</a:t>
            </a:r>
            <a:endParaRPr kumimoji="1"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kumimoji="1" lang="ja-JP" altLang="en-US" sz="2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kumimoji="1" lang="ja-JP" altLang="en-US" sz="20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メモリ１（１）</a:t>
            </a: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5665422" y="4129037"/>
            <a:ext cx="2737177" cy="795387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r>
              <a:rPr kumimoji="1"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「メモリ１」の画面が表示される</a:t>
            </a:r>
          </a:p>
        </p:txBody>
      </p:sp>
      <p:sp>
        <p:nvSpPr>
          <p:cNvPr id="8" name="右矢印 7"/>
          <p:cNvSpPr/>
          <p:nvPr/>
        </p:nvSpPr>
        <p:spPr>
          <a:xfrm>
            <a:off x="4624853" y="3251514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20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133637" y="4333781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200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9461" y="2367236"/>
            <a:ext cx="4037903" cy="158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480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49" y="2199343"/>
            <a:ext cx="4333399" cy="2407444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6B446017-46CB-4307-B7A6-F466E331D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「メモリ１」の画面の「アドレス」に「</a:t>
            </a:r>
            <a:r>
              <a:rPr lang="en-US" altLang="ja-JP" dirty="0"/>
              <a:t>&amp;message</a:t>
            </a:r>
            <a:r>
              <a:rPr lang="ja-JP" altLang="en-US" dirty="0"/>
              <a:t>」と入れて </a:t>
            </a:r>
            <a:r>
              <a:rPr lang="en-US" altLang="ja-JP" dirty="0"/>
              <a:t>Enter </a:t>
            </a:r>
            <a:r>
              <a:rPr lang="ja-JP" altLang="en-US" dirty="0"/>
              <a:t>キーを押しなさい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9</a:t>
            </a:fld>
            <a:endParaRPr lang="ja-JP" altLang="en-US" dirty="0"/>
          </a:p>
        </p:txBody>
      </p:sp>
      <p:sp>
        <p:nvSpPr>
          <p:cNvPr id="8" name="右矢印 7"/>
          <p:cNvSpPr/>
          <p:nvPr/>
        </p:nvSpPr>
        <p:spPr>
          <a:xfrm>
            <a:off x="4703563" y="3099652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873375" y="2484219"/>
            <a:ext cx="1266605" cy="40085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800">
              <a:defRPr/>
            </a:pPr>
            <a:endParaRPr kumimoji="1" lang="ja-JP" altLang="en-US" sz="1350" dirty="0">
              <a:solidFill>
                <a:prstClr val="white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756710" y="4937267"/>
            <a:ext cx="418576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defTabSz="685800">
              <a:defRPr/>
            </a:pPr>
            <a:r>
              <a:rPr kumimoji="1" lang="ja-JP" altLang="en-US" sz="2400" b="1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画面が変化</a:t>
            </a:r>
            <a:r>
              <a:rPr kumimoji="1" lang="ja-JP" altLang="en-US" sz="2400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するので確認する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0327" y="2199343"/>
            <a:ext cx="4035910" cy="2242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903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624</Words>
  <Application>Microsoft Office PowerPoint</Application>
  <PresentationFormat>画面に合わせる (4:3)</PresentationFormat>
  <Paragraphs>231</Paragraphs>
  <Slides>13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7" baseType="lpstr">
      <vt:lpstr>游ゴシック</vt:lpstr>
      <vt:lpstr>Arial</vt:lpstr>
      <vt:lpstr>Calibri</vt:lpstr>
      <vt:lpstr>Office テーマ</vt:lpstr>
      <vt:lpstr>vc-4. 文字データと文字コード （Visual Studio C++ の機能と操作演習，全5回）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文字データと文字コード</dc:title>
  <dc:creator>kaneko kunihiko</dc:creator>
  <cp:lastModifiedBy>kaneko kunihiko</cp:lastModifiedBy>
  <cp:revision>34</cp:revision>
  <dcterms:created xsi:type="dcterms:W3CDTF">2019-11-02T00:06:04Z</dcterms:created>
  <dcterms:modified xsi:type="dcterms:W3CDTF">2019-12-01T04:45:22Z</dcterms:modified>
</cp:coreProperties>
</file>