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484" r:id="rId2"/>
    <p:sldId id="540" r:id="rId3"/>
    <p:sldId id="541" r:id="rId4"/>
    <p:sldId id="517" r:id="rId5"/>
    <p:sldId id="545" r:id="rId6"/>
    <p:sldId id="519" r:id="rId7"/>
    <p:sldId id="546" r:id="rId8"/>
    <p:sldId id="521" r:id="rId9"/>
    <p:sldId id="522" r:id="rId10"/>
    <p:sldId id="523" r:id="rId11"/>
    <p:sldId id="524" r:id="rId12"/>
    <p:sldId id="525" r:id="rId13"/>
    <p:sldId id="526" r:id="rId14"/>
    <p:sldId id="542" r:id="rId15"/>
    <p:sldId id="528" r:id="rId16"/>
    <p:sldId id="547" r:id="rId17"/>
    <p:sldId id="530" r:id="rId18"/>
    <p:sldId id="548" r:id="rId19"/>
    <p:sldId id="532" r:id="rId20"/>
    <p:sldId id="533" r:id="rId21"/>
    <p:sldId id="534" r:id="rId22"/>
    <p:sldId id="535" r:id="rId23"/>
    <p:sldId id="536" r:id="rId24"/>
    <p:sldId id="537" r:id="rId25"/>
    <p:sldId id="538" r:id="rId26"/>
    <p:sldId id="539" r:id="rId2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71" d="100"/>
          <a:sy n="71" d="100"/>
        </p:scale>
        <p:origin x="325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802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631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07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047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835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098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930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89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80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84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vc</a:t>
            </a:r>
            <a:r>
              <a:rPr lang="en-US" altLang="ja-JP" dirty="0"/>
              <a:t>-5. </a:t>
            </a:r>
            <a:r>
              <a:rPr lang="ja-JP" altLang="en-US" dirty="0"/>
              <a:t>インラインアセンブラ</a:t>
            </a:r>
            <a:br>
              <a:rPr lang="en-US" altLang="ja-JP" dirty="0"/>
            </a:br>
            <a:r>
              <a:rPr lang="ja-JP" altLang="en-US" sz="3200" dirty="0">
                <a:solidFill>
                  <a:schemeClr val="tx1"/>
                </a:solidFill>
              </a:rPr>
              <a:t>（</a:t>
            </a:r>
            <a:r>
              <a:rPr lang="en-US" altLang="ja-JP" sz="3200" dirty="0">
                <a:solidFill>
                  <a:schemeClr val="tx1"/>
                </a:solidFill>
              </a:rPr>
              <a:t>Visual Studio C++ </a:t>
            </a:r>
            <a:r>
              <a:rPr lang="ja-JP" altLang="en-US" sz="3200" dirty="0">
                <a:solidFill>
                  <a:schemeClr val="tx1"/>
                </a:solidFill>
              </a:rPr>
              <a:t>の機能と操作演習，全</a:t>
            </a:r>
            <a:r>
              <a:rPr lang="en-US" altLang="ja-JP" sz="3200" dirty="0">
                <a:solidFill>
                  <a:schemeClr val="tx1"/>
                </a:solidFill>
              </a:rPr>
              <a:t>5</a:t>
            </a:r>
            <a:r>
              <a:rPr lang="ja-JP" altLang="en-US" sz="3200">
                <a:solidFill>
                  <a:schemeClr val="tx1"/>
                </a:solidFill>
              </a:rPr>
              <a:t>回）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1843358" y="3633998"/>
            <a:ext cx="5590634" cy="461665"/>
          </a:xfrm>
          <a:prstGeom prst="rect">
            <a:avLst/>
          </a:prstGeom>
        </p:spPr>
        <p:txBody>
          <a:bodyPr wrap="none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https://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www.kkaneko.jp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/cc/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vc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index.html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6044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5DE123C-2AB4-439C-ADA7-7F4A9856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」の行で、実行が中断した状態で、変数の値を表示させなさい．手順は次の通り．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870499" y="5106712"/>
            <a:ext cx="2796626" cy="1027388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93972" y="4114048"/>
            <a:ext cx="3192828" cy="800851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133633" y="301721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00062" y="2211938"/>
            <a:ext cx="494348" cy="149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3829" y="2374073"/>
            <a:ext cx="872084" cy="13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9087" y="3414392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3024" y="2442907"/>
            <a:ext cx="4355993" cy="14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63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26F89A1D-B5E1-44BD-B146-7FB6BCBB0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」の行で、実行が中断した状態で、逆アセンブルを行いなさい．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412908" y="5348287"/>
            <a:ext cx="3608070" cy="776287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「デバッグ」→ 「ウインドウ」→「</a:t>
            </a:r>
            <a:r>
              <a:rPr lang="ja-JP" altLang="en-US" sz="2000" b="1" i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2431" y="2223270"/>
            <a:ext cx="677888" cy="175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57679" y="2398349"/>
            <a:ext cx="985384" cy="1467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65177" y="4697493"/>
            <a:ext cx="1801985" cy="1966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232274" y="3477418"/>
            <a:ext cx="320992" cy="47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110669" y="5207793"/>
            <a:ext cx="3328481" cy="916781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</a:t>
            </a: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逆アセンブルの結果が表示される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0516" y="1990725"/>
            <a:ext cx="3987033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331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9C213F9-4FEE-40D6-AE60-B2C78B7C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</a:t>
            </a:r>
            <a:r>
              <a:rPr lang="ja-JP" altLang="en-US" dirty="0"/>
              <a:t>次のことを確認しなさい（</a:t>
            </a:r>
            <a:r>
              <a:rPr lang="en-US" altLang="ja-JP" dirty="0"/>
              <a:t>Visual</a:t>
            </a:r>
            <a:r>
              <a:rPr lang="ja-JP" altLang="en-US" dirty="0"/>
              <a:t> </a:t>
            </a:r>
            <a:r>
              <a:rPr lang="en-US" altLang="ja-JP" dirty="0"/>
              <a:t>Studio</a:t>
            </a:r>
            <a:r>
              <a:rPr lang="ja-JP" altLang="en-US" dirty="0" err="1"/>
              <a:t>での</a:t>
            </a:r>
            <a:r>
              <a:rPr lang="ja-JP" altLang="en-US" dirty="0"/>
              <a:t>操作ではない）．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211511"/>
            <a:ext cx="4956344" cy="3268028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782147" y="3960258"/>
            <a:ext cx="2418253" cy="1831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97656" y="4045431"/>
            <a:ext cx="3568606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mov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a, 100 </a:t>
            </a: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move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dword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ptr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[a],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64h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に変化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どちらも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同じ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意味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4695825" y="1543051"/>
            <a:ext cx="4235805" cy="2277496"/>
          </a:xfrm>
          <a:prstGeom prst="cloudCallout">
            <a:avLst>
              <a:gd name="adj1" fmla="val -33716"/>
              <a:gd name="adj2" fmla="val 6119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5113294" y="1928430"/>
            <a:ext cx="3975285" cy="138538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・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Visual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C++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の変数「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は「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dword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ptr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[a]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」と翻訳され、</a:t>
            </a:r>
            <a:endParaRPr lang="en-US" altLang="ja-JP" sz="2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・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進数の「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」は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16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進数の</a:t>
            </a:r>
            <a:endParaRPr lang="en-US" altLang="ja-JP" sz="2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64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」に翻訳されている</a:t>
            </a:r>
            <a:endParaRPr lang="en-US" altLang="ja-JP" sz="2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43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75EFB887-71BC-4FC6-A8D3-34B50912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最後に、プログラム実行の再開の操作を行いなさい。これで、デバッガーが終了する。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732415" cy="78516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46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5-2</a:t>
            </a:r>
            <a:r>
              <a:rPr lang="ja-JP" altLang="en-US" dirty="0"/>
              <a:t> 算術演算命令の例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02A92B64-3B73-4161-802E-B8C6571E6B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8332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算術演算の例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466" y="1133476"/>
            <a:ext cx="5760692" cy="436483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454104" y="2843599"/>
            <a:ext cx="2636623" cy="8804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31831" y="2393788"/>
            <a:ext cx="418576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アセンブリ言語のプログラム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3608" y="2843599"/>
            <a:ext cx="2972289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 </a:t>
            </a:r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をセット</a:t>
            </a:r>
            <a:endParaRPr lang="en-US" altLang="ja-JP" sz="24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kumimoji="1"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 </a:t>
            </a:r>
            <a:r>
              <a:rPr kumimoji="1"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200 </a:t>
            </a:r>
            <a:r>
              <a:rPr kumimoji="1"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を足しこむ</a:t>
            </a:r>
          </a:p>
        </p:txBody>
      </p:sp>
    </p:spTree>
    <p:extLst>
      <p:ext uri="{BB962C8B-B14F-4D97-AF65-F5344CB8AC3E}">
        <p14:creationId xmlns:p14="http://schemas.microsoft.com/office/powerpoint/2010/main" val="1815851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2015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2015 </a:t>
            </a:r>
            <a:r>
              <a:rPr lang="ja-JP" altLang="ja-JP" dirty="0"/>
              <a:t>で、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45868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99456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dirty="0">
                <a:latin typeface="Arial" panose="020B0604020202020204" pitchFamily="34" charset="0"/>
                <a:cs typeface="Calibri" panose="020F0502020204030204" pitchFamily="34" charset="0"/>
              </a:rPr>
              <a:t>パソコン演習</a:t>
            </a:r>
          </a:p>
        </p:txBody>
      </p:sp>
    </p:spTree>
    <p:extLst>
      <p:ext uri="{BB962C8B-B14F-4D97-AF65-F5344CB8AC3E}">
        <p14:creationId xmlns:p14="http://schemas.microsoft.com/office/powerpoint/2010/main" val="1319735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353" y="2034134"/>
            <a:ext cx="5295265" cy="4012181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6B8CC3C0-AC49-4978-AE86-AF1CDD629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2015 </a:t>
            </a:r>
            <a:r>
              <a:rPr lang="ja-JP" altLang="en-US" dirty="0"/>
              <a:t>のエディタを使って、ソースファイルを編集しなさい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37813" y="3873878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６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行追加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982998" y="2880213"/>
            <a:ext cx="3983064" cy="2320022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2698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0A3961FF-DE60-4E7F-A57F-DE697022C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正常終了、０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表示されなければ、プログラムのミスを自分で確認し、修正して、ビルドをやり直す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440" y="4459884"/>
            <a:ext cx="5974340" cy="172842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736814" y="5855656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40" y="2874901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159621" y="2874901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31293" y="3115571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1429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695" y="2382735"/>
            <a:ext cx="3286268" cy="187240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06" y="2132992"/>
            <a:ext cx="2597097" cy="2114165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633877BE-757E-4FF7-9DE2-73478954A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2015 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」の行に、ブレークポイントを設定しなさい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639122" y="3615162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0" y="4337177"/>
            <a:ext cx="274340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992084" y="4424521"/>
            <a:ext cx="2856266" cy="108843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41865" y="3584809"/>
            <a:ext cx="2071538" cy="226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2" y="2510927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402182" y="2574291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02182" y="3727556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128775" y="4247158"/>
            <a:ext cx="2891399" cy="1467842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20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429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5-1. </a:t>
            </a:r>
            <a:r>
              <a:rPr lang="ja-JP" altLang="en-US" dirty="0"/>
              <a:t>インラインアセンブラ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5-2. </a:t>
            </a:r>
            <a:r>
              <a:rPr lang="ja-JP" altLang="en-US" dirty="0"/>
              <a:t>算術演算命令の例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0508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239" y="5095503"/>
            <a:ext cx="2457450" cy="1400175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AF1E57C5-AD81-4F25-9E80-FFE0C3274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2015 </a:t>
            </a:r>
            <a:r>
              <a:rPr lang="ja-JP" altLang="en-US" dirty="0"/>
              <a:t>で、デバッガーを起動しなさい．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」の行で、実行が中断することを確認しなさい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 あとで使うので、中断したままにしておくこと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498036" y="1986085"/>
            <a:ext cx="2988364" cy="91159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デバッグの開始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3435381" y="5474526"/>
            <a:ext cx="3619914" cy="1132284"/>
          </a:xfrm>
          <a:prstGeom prst="wedgeRoundRectCallout">
            <a:avLst>
              <a:gd name="adj1" fmla="val -122505"/>
              <a:gd name="adj2" fmla="val -311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05312" y="5731358"/>
            <a:ext cx="3449983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4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88335" y="5872950"/>
            <a:ext cx="315548" cy="2760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15706" y="4581371"/>
            <a:ext cx="7582796" cy="4134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793" y="1727359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677135" y="2259433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81619" y="1892908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3933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69D58E7E-C608-4662-AE9D-A39821B15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」の行で、実行が中断した状態で、変数の値を表示させなさい．手順は次の通り．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870499" y="5106712"/>
            <a:ext cx="2737177" cy="1046438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93972" y="4114048"/>
            <a:ext cx="3211878" cy="893167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133633" y="301721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00062" y="2211938"/>
            <a:ext cx="494348" cy="149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3829" y="2374073"/>
            <a:ext cx="872084" cy="13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9087" y="3414392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875" y="2612703"/>
            <a:ext cx="4488188" cy="108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44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8C9D3140-922C-4FCC-BFEE-258248F84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最後に、プログラム実行の再開の操作を行いなさい。これで、デバッガーが終了する。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751465" cy="76611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86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B46024C4-DE6F-4691-946C-8EF69583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 </a:t>
            </a:r>
            <a:r>
              <a:rPr lang="ja-JP" altLang="en-US" dirty="0"/>
              <a:t>次のように書き替えて、同じ手順を繰り返しなさい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 </a:t>
            </a:r>
            <a:r>
              <a:rPr lang="ja-JP" altLang="en-US" dirty="0"/>
              <a:t>そして，変数 </a:t>
            </a:r>
            <a:r>
              <a:rPr lang="en-US" altLang="ja-JP" dirty="0"/>
              <a:t>a </a:t>
            </a:r>
            <a:r>
              <a:rPr lang="ja-JP" altLang="en-US" dirty="0"/>
              <a:t>の値を確認しなさい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93" y="2345934"/>
            <a:ext cx="4595088" cy="3501902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709867" y="3696771"/>
            <a:ext cx="2048132" cy="7655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5311" y="2920539"/>
            <a:ext cx="4543041" cy="124060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779339" y="4450743"/>
            <a:ext cx="14318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add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加算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7204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31" y="2162947"/>
            <a:ext cx="4636413" cy="3735410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95AC0484-2E72-4AA7-9F53-1B32B2FE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次のように書き替えて、同じ手順を繰り返しなさい</a:t>
            </a:r>
            <a:r>
              <a:rPr lang="en-US" altLang="ja-JP" dirty="0"/>
              <a:t>.</a:t>
            </a:r>
          </a:p>
          <a:p>
            <a:r>
              <a:rPr lang="ja-JP" altLang="en-US" dirty="0"/>
              <a:t>そして，変数 </a:t>
            </a:r>
            <a:r>
              <a:rPr lang="en-US" altLang="ja-JP" dirty="0"/>
              <a:t>a </a:t>
            </a:r>
            <a:r>
              <a:rPr lang="ja-JP" altLang="en-US" dirty="0"/>
              <a:t>の値を確認しなさい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696561" y="3647870"/>
            <a:ext cx="2048132" cy="7655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36464" y="4375640"/>
            <a:ext cx="1649811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sub </a:t>
            </a:r>
            <a:r>
              <a:rPr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加算</a:t>
            </a:r>
            <a:endParaRPr kumimoji="1"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650" y="2793593"/>
            <a:ext cx="4485970" cy="137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98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01" y="2201240"/>
            <a:ext cx="4124902" cy="3516848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ED5660CA-204E-4694-91D5-92B36F3C3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書き替えて、同じ手順を繰り返しなさい</a:t>
            </a:r>
            <a:r>
              <a:rPr lang="en-US" altLang="ja-JP" dirty="0"/>
              <a:t>.</a:t>
            </a:r>
          </a:p>
          <a:p>
            <a:r>
              <a:rPr lang="ja-JP" altLang="en-US" dirty="0"/>
              <a:t>そして，変数 </a:t>
            </a:r>
            <a:r>
              <a:rPr lang="en-US" altLang="ja-JP" dirty="0"/>
              <a:t>a </a:t>
            </a:r>
            <a:r>
              <a:rPr lang="ja-JP" altLang="en-US" dirty="0"/>
              <a:t>の値を確認しなさい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525443" y="3534562"/>
            <a:ext cx="2520778" cy="9694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9778" y="2920538"/>
            <a:ext cx="4768574" cy="1302188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636464" y="4375639"/>
            <a:ext cx="2608406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imul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乗算</a:t>
            </a:r>
          </a:p>
          <a:p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次ページに解説</a:t>
            </a:r>
          </a:p>
        </p:txBody>
      </p:sp>
    </p:spTree>
    <p:extLst>
      <p:ext uri="{BB962C8B-B14F-4D97-AF65-F5344CB8AC3E}">
        <p14:creationId xmlns:p14="http://schemas.microsoft.com/office/powerpoint/2010/main" val="1795825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A5200A23-19E8-43FD-A87D-AF113E1A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1A701165-6EF3-48A0-A3AA-516A8AE17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89879"/>
            <a:ext cx="5994527" cy="511087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136276" y="2024630"/>
            <a:ext cx="2339102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アセンブリ言語の</a:t>
            </a:r>
            <a:endParaRPr kumimoji="1"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36590" y="2335426"/>
            <a:ext cx="3621504" cy="28161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 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 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をセット</a:t>
            </a: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　</a:t>
            </a:r>
            <a:r>
              <a:rPr kumimoji="1"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× 20 </a:t>
            </a: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の結果を、</a:t>
            </a:r>
            <a:endParaRPr kumimoji="1"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dirty="0" err="1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にセット</a:t>
            </a: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　</a:t>
            </a:r>
            <a:r>
              <a:rPr kumimoji="1"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r>
              <a:rPr kumimoji="1"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 err="1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kumimoji="1"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値をセット</a:t>
            </a:r>
            <a:endParaRPr kumimoji="1" lang="ja-JP" altLang="en-US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86129" y="2831242"/>
            <a:ext cx="3479045" cy="137623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4629150" y="2740210"/>
            <a:ext cx="1056503" cy="276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5501985" y="3327057"/>
            <a:ext cx="234640" cy="192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 flipV="1">
            <a:off x="4629151" y="4003589"/>
            <a:ext cx="872834" cy="294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84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5-1</a:t>
            </a:r>
            <a:r>
              <a:rPr lang="ja-JP" altLang="en-US" dirty="0"/>
              <a:t> インラインアセンブラ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3798153E-9159-4C54-86E5-04AB8A8570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738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466" y="2717007"/>
            <a:ext cx="4507202" cy="331993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インラインアセンブラ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インラインアセンブラとは、</a:t>
            </a:r>
            <a:endParaRPr lang="en-US" altLang="ja-JP" dirty="0"/>
          </a:p>
          <a:p>
            <a:r>
              <a:rPr lang="ja-JP" altLang="en-US" dirty="0"/>
              <a:t>他の言語の中に、アセンブリ言語のプログラムを埋め込むこと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151708" y="4042209"/>
            <a:ext cx="2035607" cy="28595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886066" y="3585020"/>
            <a:ext cx="2339102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アセンブリ言語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のプログラム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の埋め込み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206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7E1E3C99-900C-419C-A659-604D5A861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2015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2015 </a:t>
            </a:r>
            <a:r>
              <a:rPr lang="ja-JP" altLang="ja-JP" dirty="0"/>
              <a:t>で、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45868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dirty="0">
                <a:latin typeface="Arial" panose="020B0604020202020204" pitchFamily="34" charset="0"/>
                <a:cs typeface="Calibri" panose="020F0502020204030204" pitchFamily="34" charset="0"/>
              </a:rPr>
              <a:t>パソコン演習</a:t>
            </a:r>
          </a:p>
        </p:txBody>
      </p:sp>
    </p:spTree>
    <p:extLst>
      <p:ext uri="{BB962C8B-B14F-4D97-AF65-F5344CB8AC3E}">
        <p14:creationId xmlns:p14="http://schemas.microsoft.com/office/powerpoint/2010/main" val="1876174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195" y="1965961"/>
            <a:ext cx="5563040" cy="4097654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B20FB96B-69B2-4D03-A6EB-210B19C45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2015 </a:t>
            </a:r>
            <a:r>
              <a:rPr lang="ja-JP" altLang="en-US" dirty="0"/>
              <a:t>のエディタを使って、ソースファイルを編集しなさい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03831" y="3806272"/>
            <a:ext cx="1555234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5 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行追加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10720" y="2798765"/>
            <a:ext cx="4022390" cy="2015014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725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4DB59EE5-EA79-4A94-8759-9C70B3685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正常終了、０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表示されなければ、プログラムのミスを自分で確認し、修正して、ビルドをやり直す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440" y="4459884"/>
            <a:ext cx="5974340" cy="172842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736814" y="5855656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40" y="2874901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159621" y="2874901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31293" y="3115571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8047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6431" y="2388697"/>
            <a:ext cx="3024525" cy="159075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" y="2243535"/>
            <a:ext cx="2633564" cy="1939845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B7DB4782-7965-4A6B-A3D6-5C76CA1F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2015 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」の行に、ブレークポイントを設定しなさい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736431" y="3233500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0" y="4337177"/>
            <a:ext cx="2743407" cy="74720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87309" y="4398581"/>
            <a:ext cx="2961041" cy="101050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02129" y="3373701"/>
            <a:ext cx="2071538" cy="226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2" y="2510927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402182" y="2574291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02182" y="3727556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992252" y="4247157"/>
            <a:ext cx="3037448" cy="1420217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20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667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92" y="5024262"/>
            <a:ext cx="2602912" cy="1369006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B687BD65-1312-42D2-BA73-0458CEF27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2015 </a:t>
            </a:r>
            <a:r>
              <a:rPr lang="ja-JP" altLang="en-US" dirty="0"/>
              <a:t>で、デバッガーを起動しなさい．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」の行で、実行が中断することを確認しなさい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 あとで使うので、中断したままにしておくこと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498036" y="2211875"/>
            <a:ext cx="2918474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デバッグの開始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3283810" y="5317188"/>
            <a:ext cx="3238673" cy="1132284"/>
          </a:xfrm>
          <a:prstGeom prst="wedgeRoundRectCallout">
            <a:avLst>
              <a:gd name="adj1" fmla="val -122505"/>
              <a:gd name="adj2" fmla="val -311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53741" y="5574020"/>
            <a:ext cx="304121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36764" y="5715612"/>
            <a:ext cx="315548" cy="2760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7341" y="4582873"/>
            <a:ext cx="7637755" cy="4134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793" y="1727359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677135" y="2259433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81619" y="1892908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763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877</Words>
  <Application>Microsoft Office PowerPoint</Application>
  <PresentationFormat>画面に合わせる (4:3)</PresentationFormat>
  <Paragraphs>154</Paragraphs>
  <Slides>26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0" baseType="lpstr">
      <vt:lpstr>游ゴシック</vt:lpstr>
      <vt:lpstr>Arial</vt:lpstr>
      <vt:lpstr>Calibri</vt:lpstr>
      <vt:lpstr>Office テーマ</vt:lpstr>
      <vt:lpstr>vc-5. インラインアセンブラ （Visual Studio C++ の機能と操作演習，全5回）</vt:lpstr>
      <vt:lpstr>目次</vt:lpstr>
      <vt:lpstr>5-1 インラインアセンブラ</vt:lpstr>
      <vt:lpstr>インラインアセンブラ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5-2 算術演算命令の例</vt:lpstr>
      <vt:lpstr>算術演算の例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インラインアセンブラ</dc:title>
  <dc:creator>kaneko kunihiko</dc:creator>
  <cp:lastModifiedBy>kaneko kunihiko</cp:lastModifiedBy>
  <cp:revision>37</cp:revision>
  <dcterms:created xsi:type="dcterms:W3CDTF">2019-11-02T00:06:04Z</dcterms:created>
  <dcterms:modified xsi:type="dcterms:W3CDTF">2019-12-01T04:44:23Z</dcterms:modified>
</cp:coreProperties>
</file>