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1037" r:id="rId2"/>
    <p:sldId id="1038" r:id="rId3"/>
    <p:sldId id="604" r:id="rId4"/>
    <p:sldId id="1040" r:id="rId5"/>
    <p:sldId id="1041" r:id="rId6"/>
    <p:sldId id="1042" r:id="rId7"/>
    <p:sldId id="1043" r:id="rId8"/>
    <p:sldId id="1044" r:id="rId9"/>
    <p:sldId id="1059" r:id="rId10"/>
    <p:sldId id="1047" r:id="rId11"/>
    <p:sldId id="1046" r:id="rId12"/>
    <p:sldId id="1048" r:id="rId13"/>
    <p:sldId id="1049" r:id="rId14"/>
    <p:sldId id="1050" r:id="rId15"/>
    <p:sldId id="1051" r:id="rId16"/>
    <p:sldId id="1052" r:id="rId17"/>
    <p:sldId id="1053" r:id="rId18"/>
    <p:sldId id="1054" r:id="rId19"/>
    <p:sldId id="1055" r:id="rId20"/>
    <p:sldId id="1056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Windows</a:t>
            </a:r>
            <a:r>
              <a:rPr lang="ja-JP" altLang="en-US" dirty="0"/>
              <a:t>システムの基本概念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9071538B-682A-7D76-15E8-B94104F48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開発環境構築のための基礎知識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1B1F3-3D26-8A92-9047-FDFD5DF2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8304E-8AA5-E714-9C1D-546736C9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パスの実用場面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F8116B-D85B-2991-867A-F6A56926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ja-JP" altLang="en-US" dirty="0"/>
              <a:t>場面</a:t>
            </a:r>
            <a:r>
              <a:rPr lang="en-US" altLang="ja-JP" dirty="0"/>
              <a:t>1</a:t>
            </a:r>
            <a:r>
              <a:rPr lang="ja-JP" altLang="en-US" dirty="0"/>
              <a:t>：ソフトウェアのインストール</a:t>
            </a:r>
          </a:p>
          <a:p>
            <a:pPr lvl="1"/>
            <a:r>
              <a:rPr lang="ja-JP" altLang="en-US" dirty="0"/>
              <a:t>「どこにインストールするか」をパスで指定する</a:t>
            </a:r>
          </a:p>
          <a:p>
            <a:pPr lvl="1"/>
            <a:r>
              <a:rPr lang="ja-JP" altLang="en-US" dirty="0"/>
              <a:t>例：</a:t>
            </a:r>
            <a:r>
              <a:rPr lang="en-US" altLang="ja-JP" b="1" dirty="0"/>
              <a:t>C:\Program Files\Python312</a:t>
            </a:r>
          </a:p>
          <a:p>
            <a:r>
              <a:rPr lang="ja-JP" altLang="en-US" dirty="0"/>
              <a:t>場面</a:t>
            </a:r>
            <a:r>
              <a:rPr lang="en-US" altLang="ja-JP" dirty="0"/>
              <a:t>2</a:t>
            </a:r>
            <a:r>
              <a:rPr lang="ja-JP" altLang="en-US" dirty="0"/>
              <a:t>：プログラムの実行</a:t>
            </a:r>
          </a:p>
          <a:p>
            <a:pPr lvl="1"/>
            <a:r>
              <a:rPr lang="ja-JP" altLang="en-US" dirty="0"/>
              <a:t>「どこにあるプログラムを実行するか」をパスで指定する</a:t>
            </a:r>
          </a:p>
          <a:p>
            <a:pPr lvl="1"/>
            <a:r>
              <a:rPr lang="ja-JP" altLang="en-US" dirty="0"/>
              <a:t>例：</a:t>
            </a:r>
            <a:r>
              <a:rPr lang="en-US" altLang="ja-JP" b="1" dirty="0"/>
              <a:t>C:\Program Files\Python312\python.exe</a:t>
            </a:r>
          </a:p>
          <a:p>
            <a:r>
              <a:rPr lang="ja-JP" altLang="en-US" dirty="0"/>
              <a:t>場面</a:t>
            </a:r>
            <a:r>
              <a:rPr lang="en-US" altLang="ja-JP" dirty="0"/>
              <a:t>3</a:t>
            </a:r>
            <a:r>
              <a:rPr lang="ja-JP" altLang="en-US" dirty="0"/>
              <a:t>：ファイルの指定</a:t>
            </a:r>
          </a:p>
          <a:p>
            <a:pPr lvl="1"/>
            <a:r>
              <a:rPr lang="ja-JP" altLang="en-US" dirty="0"/>
              <a:t>「どこにあるファイルを処理するか」をパスで指定する</a:t>
            </a:r>
          </a:p>
          <a:p>
            <a:pPr lvl="1"/>
            <a:r>
              <a:rPr lang="ja-JP" altLang="en-US" dirty="0"/>
              <a:t>例：</a:t>
            </a:r>
            <a:r>
              <a:rPr lang="en-US" altLang="ja-JP" b="1" dirty="0"/>
              <a:t>C:\Users\taro\Documents\data.csv</a:t>
            </a:r>
          </a:p>
          <a:p>
            <a:pPr marL="0" indent="0">
              <a:buNone/>
            </a:pPr>
            <a:r>
              <a:rPr lang="ja-JP" altLang="en-US" dirty="0"/>
              <a:t>パスの理解が必要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A34EAE-34AC-06B1-AA52-1114E7E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5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FFEE8-8973-2FC1-4510-2AEF0F64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F70A6-B7A7-C0AA-9637-68B7C986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カレントディレクトリ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97909-5D7D-D40C-5F3C-DB946749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カレントディレクトリ</a:t>
            </a:r>
            <a:br>
              <a:rPr lang="en-US" altLang="ja-JP" b="1" dirty="0"/>
            </a:br>
            <a:r>
              <a:rPr lang="ja-JP" altLang="en-US" b="1" dirty="0"/>
              <a:t>コマンドプロンプト</a:t>
            </a:r>
            <a:r>
              <a:rPr lang="ja-JP" altLang="en-US" dirty="0"/>
              <a:t>などでの「</a:t>
            </a:r>
            <a:r>
              <a:rPr lang="ja-JP" altLang="en-US" b="1" dirty="0"/>
              <a:t>現在作業中のフォルダ</a:t>
            </a:r>
            <a:r>
              <a:rPr lang="ja-JP" altLang="en-US" dirty="0"/>
              <a:t>」のこと</a:t>
            </a:r>
          </a:p>
          <a:p>
            <a:r>
              <a:rPr lang="ja-JP" altLang="en-US" dirty="0"/>
              <a:t>確認方法：コマンドプロンプトのプロンプト部分に表示される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表示例：</a:t>
            </a:r>
            <a:r>
              <a:rPr lang="en-US" altLang="ja-JP" b="1" dirty="0"/>
              <a:t>C:\Users\user</a:t>
            </a:r>
            <a:r>
              <a:rPr lang="en-US" altLang="ja-JP" dirty="0"/>
              <a:t>&gt; </a:t>
            </a:r>
            <a:r>
              <a:rPr lang="ja-JP" altLang="en-US" dirty="0"/>
              <a:t>この部分が</a:t>
            </a:r>
            <a:r>
              <a:rPr lang="ja-JP" altLang="en-US" b="1" dirty="0"/>
              <a:t>カレントディレクトリ</a:t>
            </a:r>
          </a:p>
          <a:p>
            <a:r>
              <a:rPr lang="ja-JP" altLang="en-US" dirty="0"/>
              <a:t>重要性：</a:t>
            </a:r>
            <a:r>
              <a:rPr lang="ja-JP" altLang="en-US" b="1" dirty="0"/>
              <a:t>プログラム実行時、まずカレントディレクトリから検索される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9F55A-2893-5B27-237A-881D6E1D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48A8B49-83A2-4095-DAF1-0EFA1C0F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36" y="3123462"/>
            <a:ext cx="44672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BA30C-F1F3-1BD2-B987-19E2117A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23972-B9ED-37EA-D21F-9BE70AE0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コマンド実行でのフルパス入力の問題点と解決策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C3430F-F5C2-47E8-8664-72F65CA7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例：</a:t>
            </a:r>
            <a:r>
              <a:rPr lang="en-US" altLang="ja-JP" b="1" dirty="0"/>
              <a:t>Python</a:t>
            </a:r>
            <a:r>
              <a:rPr lang="ja-JP" altLang="en-US" b="1" dirty="0"/>
              <a:t>を実行</a:t>
            </a:r>
            <a:r>
              <a:rPr lang="ja-JP" altLang="en-US" dirty="0"/>
              <a:t>するたびに</a:t>
            </a:r>
            <a:r>
              <a:rPr lang="ja-JP" altLang="en-US" b="1" dirty="0"/>
              <a:t>フルパスを入力</a:t>
            </a:r>
            <a:r>
              <a:rPr lang="ja-JP" altLang="en-US" dirty="0"/>
              <a:t>する</a:t>
            </a:r>
          </a:p>
          <a:p>
            <a:pPr marL="457200" lvl="1" indent="0">
              <a:buNone/>
            </a:pPr>
            <a:r>
              <a:rPr lang="en-US" altLang="ja-JP" b="1" dirty="0"/>
              <a:t>C:\Program Files\Python312\python </a:t>
            </a:r>
            <a:r>
              <a:rPr lang="ja-JP" altLang="en-US" dirty="0"/>
              <a:t>プログラム</a:t>
            </a:r>
            <a:r>
              <a:rPr lang="en-US" altLang="ja-JP" dirty="0"/>
              <a:t>.</a:t>
            </a:r>
            <a:r>
              <a:rPr lang="en-US" altLang="ja-JP" dirty="0" err="1"/>
              <a:t>py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⇒　問題点：</a:t>
            </a:r>
            <a:r>
              <a:rPr lang="ja-JP" altLang="en-US" b="1" dirty="0"/>
              <a:t>フルパス入力は長く、手間がかかる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解決策：</a:t>
            </a:r>
            <a:r>
              <a:rPr lang="ja-JP" altLang="en-US" b="1" dirty="0"/>
              <a:t>環境変数</a:t>
            </a:r>
            <a:r>
              <a:rPr lang="en-US" altLang="ja-JP" b="1" dirty="0"/>
              <a:t>PATH</a:t>
            </a:r>
            <a:r>
              <a:rPr lang="ja-JP" altLang="en-US" dirty="0"/>
              <a:t>を使う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メリット：「</a:t>
            </a:r>
            <a:r>
              <a:rPr lang="en-US" altLang="ja-JP" b="1" dirty="0"/>
              <a:t>python</a:t>
            </a:r>
            <a:r>
              <a:rPr lang="ja-JP" altLang="en-US" dirty="0"/>
              <a:t>」だけで実行できるようになる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（フルパスを省略。ファイル名のみで実行）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F0213A-8E8B-9A92-403C-2C4CFC42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8378976-2AE9-3FF9-B0AE-D8481A070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3429000"/>
            <a:ext cx="3909849" cy="21326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9EEB43-E279-288E-082B-02E19235AD54}"/>
              </a:ext>
            </a:extLst>
          </p:cNvPr>
          <p:cNvSpPr txBox="1"/>
          <p:nvPr/>
        </p:nvSpPr>
        <p:spPr>
          <a:xfrm>
            <a:off x="4946078" y="372066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環境変数 </a:t>
            </a:r>
            <a:r>
              <a:rPr kumimoji="1" lang="en-US" altLang="ja-JP" sz="2400" dirty="0"/>
              <a:t>PATH </a:t>
            </a:r>
            <a:r>
              <a:rPr kumimoji="1" lang="ja-JP" altLang="en-US" sz="2400" dirty="0"/>
              <a:t>に</a:t>
            </a:r>
            <a:endParaRPr kumimoji="1" lang="en-US" altLang="ja-JP" sz="2400" dirty="0"/>
          </a:p>
          <a:p>
            <a:r>
              <a:rPr kumimoji="1" lang="en-US" altLang="ja-JP" sz="2400" dirty="0"/>
              <a:t>C:\Program Files\Python312</a:t>
            </a:r>
          </a:p>
          <a:p>
            <a:r>
              <a:rPr kumimoji="1" lang="ja-JP" altLang="en-US" sz="2400" dirty="0"/>
              <a:t>を追加することによる変化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C4B69A-59A6-A94A-488C-7F7DAB971CDE}"/>
              </a:ext>
            </a:extLst>
          </p:cNvPr>
          <p:cNvSpPr txBox="1"/>
          <p:nvPr/>
        </p:nvSpPr>
        <p:spPr>
          <a:xfrm>
            <a:off x="4894487" y="5307729"/>
            <a:ext cx="2403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図解は </a:t>
            </a:r>
            <a:r>
              <a:rPr kumimoji="1" lang="en-US" altLang="ja-JP" sz="1050" dirty="0"/>
              <a:t>Nano Banana Pro </a:t>
            </a:r>
            <a:r>
              <a:rPr kumimoji="1" lang="ja-JP" altLang="en-US" sz="105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78329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F6660-4FE3-7D8D-3A10-D5633C62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17767-0CB7-256A-EC17-A06E0366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環境変数</a:t>
            </a:r>
            <a:r>
              <a:rPr lang="en-US" altLang="ja-JP" dirty="0"/>
              <a:t>PATH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13073-6AC0-232C-BF2B-C45FA2AD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836719"/>
          </a:xfrm>
        </p:spPr>
        <p:txBody>
          <a:bodyPr>
            <a:normAutofit/>
          </a:bodyPr>
          <a:lstStyle/>
          <a:p>
            <a:r>
              <a:rPr lang="ja-JP" altLang="en-US" b="1" dirty="0"/>
              <a:t>環境変数</a:t>
            </a:r>
            <a:r>
              <a:rPr lang="ja-JP" altLang="en-US" dirty="0"/>
              <a:t>とは：</a:t>
            </a:r>
            <a:r>
              <a:rPr lang="ja-JP" altLang="en-US" b="1" dirty="0"/>
              <a:t>システム全体またはユーザーごとに保持される設定値</a:t>
            </a:r>
          </a:p>
          <a:p>
            <a:r>
              <a:rPr lang="ja-JP" altLang="en-US" b="1" dirty="0"/>
              <a:t>環境変数</a:t>
            </a:r>
            <a:r>
              <a:rPr lang="en-US" altLang="ja-JP" b="1" dirty="0"/>
              <a:t>PATH</a:t>
            </a:r>
            <a:r>
              <a:rPr lang="ja-JP" altLang="en-US" dirty="0"/>
              <a:t>とは</a:t>
            </a:r>
          </a:p>
          <a:p>
            <a:pPr lvl="1"/>
            <a:r>
              <a:rPr lang="ja-JP" altLang="en-US" b="1" dirty="0"/>
              <a:t>コマンドを検索するフォルダの一覧</a:t>
            </a:r>
          </a:p>
          <a:p>
            <a:r>
              <a:rPr lang="ja-JP" altLang="en-US" dirty="0"/>
              <a:t>「</a:t>
            </a:r>
            <a:r>
              <a:rPr lang="ja-JP" altLang="en-US" b="1" dirty="0"/>
              <a:t>パスを通す</a:t>
            </a:r>
            <a:r>
              <a:rPr lang="ja-JP" altLang="en-US" dirty="0"/>
              <a:t>」とは：</a:t>
            </a:r>
            <a:r>
              <a:rPr lang="ja-JP" altLang="en-US" b="1" dirty="0"/>
              <a:t>プログラムのフォルダを環境変数</a:t>
            </a:r>
            <a:r>
              <a:rPr lang="en-US" altLang="ja-JP" b="1" dirty="0"/>
              <a:t>PATH</a:t>
            </a:r>
            <a:r>
              <a:rPr lang="ja-JP" altLang="en-US" b="1" dirty="0"/>
              <a:t>に追加</a:t>
            </a:r>
            <a:r>
              <a:rPr lang="ja-JP" altLang="en-US" dirty="0"/>
              <a:t>すること</a:t>
            </a:r>
          </a:p>
          <a:p>
            <a:r>
              <a:rPr lang="ja-JP" altLang="en-US" dirty="0"/>
              <a:t>例</a:t>
            </a:r>
          </a:p>
          <a:p>
            <a:pPr lvl="1"/>
            <a:r>
              <a:rPr lang="ja-JP" altLang="en-US" dirty="0"/>
              <a:t>パスを通す前：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b="1" dirty="0"/>
              <a:t>C:\Program Files\Python312\python</a:t>
            </a:r>
          </a:p>
          <a:p>
            <a:pPr lvl="1"/>
            <a:r>
              <a:rPr lang="ja-JP" altLang="en-US" dirty="0"/>
              <a:t>パスを通した後：</a:t>
            </a:r>
            <a:r>
              <a:rPr lang="en-US" altLang="ja-JP" b="1" dirty="0"/>
              <a:t>python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1DC882-99B9-774B-4689-FF7FEBD6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2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34ACC-3A4D-F6BB-93E1-9AF71CD1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63472-76D0-C501-C735-F3B75816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PATH</a:t>
            </a:r>
            <a:r>
              <a:rPr lang="ja-JP" altLang="en-US" dirty="0"/>
              <a:t>の動作の仕組み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511B26-2AB8-5116-F69F-59AC2E07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■ 検索の流れ</a:t>
            </a:r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python</a:t>
            </a:r>
            <a:r>
              <a:rPr lang="ja-JP" altLang="en-US" dirty="0"/>
              <a:t>」と入力して</a:t>
            </a:r>
            <a:r>
              <a:rPr lang="en-US" altLang="ja-JP" b="1" dirty="0"/>
              <a:t>Enter</a:t>
            </a:r>
            <a:r>
              <a:rPr lang="ja-JP" altLang="en-US" b="1" dirty="0"/>
              <a:t>キー</a:t>
            </a:r>
            <a:r>
              <a:rPr lang="ja-JP" altLang="en-US" dirty="0"/>
              <a:t>を押した場合</a:t>
            </a:r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r>
              <a:rPr lang="ja-JP" altLang="en-US" b="1" dirty="0"/>
              <a:t>見つかった場合、そのプログラムを実行する</a:t>
            </a:r>
            <a:endParaRPr lang="en-US" altLang="ja-JP" dirty="0"/>
          </a:p>
          <a:p>
            <a:r>
              <a:rPr lang="en-US" altLang="ja-JP" dirty="0"/>
              <a:t>PATH</a:t>
            </a:r>
            <a:r>
              <a:rPr lang="ja-JP" altLang="en-US" dirty="0"/>
              <a:t>に登録されて</a:t>
            </a:r>
            <a:r>
              <a:rPr lang="ja-JP" altLang="en-US" b="1" dirty="0"/>
              <a:t>いない</a:t>
            </a:r>
            <a:r>
              <a:rPr lang="ja-JP" altLang="en-US" dirty="0"/>
              <a:t>と、プログラムが見つからない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5E0998-AA0C-063F-5D60-FCA45FE4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D12638D-5A91-E430-3382-F466A04B0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20" y="1984897"/>
            <a:ext cx="5782159" cy="31539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8EFEC-CCAF-FEDE-C256-B05B650C218D}"/>
              </a:ext>
            </a:extLst>
          </p:cNvPr>
          <p:cNvSpPr txBox="1"/>
          <p:nvPr/>
        </p:nvSpPr>
        <p:spPr>
          <a:xfrm>
            <a:off x="6379831" y="4884886"/>
            <a:ext cx="2403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図解は </a:t>
            </a:r>
            <a:r>
              <a:rPr kumimoji="1" lang="en-US" altLang="ja-JP" sz="1050" dirty="0"/>
              <a:t>Nano Banana Pro </a:t>
            </a:r>
            <a:r>
              <a:rPr kumimoji="1" lang="ja-JP" altLang="en-US" sz="105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366977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AA22-42FF-DC06-EA25-3A30DD8D6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F405B3-8630-B745-700F-90D5B258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PATH</a:t>
            </a:r>
            <a:r>
              <a:rPr lang="ja-JP" altLang="en-US" dirty="0"/>
              <a:t>に関するエラー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3E69BD-D8ED-8B2E-35A7-2D9F71C65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エラーメッセージの例</a:t>
            </a:r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'python' </a:t>
            </a:r>
            <a:r>
              <a:rPr lang="ja-JP" altLang="en-US" dirty="0"/>
              <a:t>は、</a:t>
            </a:r>
            <a:r>
              <a:rPr lang="ja-JP" altLang="en-US" b="1" dirty="0"/>
              <a:t>内部コマンドまたは外部コマンド、操作可能なプログラムまたはバッチ ファイルとして認識されていません。</a:t>
            </a:r>
            <a:r>
              <a:rPr lang="ja-JP" altLang="en-US" dirty="0"/>
              <a:t>」</a:t>
            </a:r>
          </a:p>
          <a:p>
            <a:r>
              <a:rPr lang="ja-JP" altLang="en-US" dirty="0"/>
              <a:t>原因：</a:t>
            </a:r>
            <a:r>
              <a:rPr lang="en-US" altLang="ja-JP" b="1" dirty="0"/>
              <a:t>PATH</a:t>
            </a:r>
            <a:r>
              <a:rPr lang="ja-JP" altLang="en-US" b="1" dirty="0"/>
              <a:t>にプログラムのフォルダが登録されていない</a:t>
            </a:r>
          </a:p>
          <a:p>
            <a:r>
              <a:rPr lang="ja-JP" altLang="en-US" dirty="0"/>
              <a:t>対処：</a:t>
            </a:r>
            <a:r>
              <a:rPr lang="ja-JP" altLang="en-US" b="1" dirty="0"/>
              <a:t>プログラムのフォルダを</a:t>
            </a:r>
            <a:r>
              <a:rPr lang="en-US" altLang="ja-JP" b="1" dirty="0"/>
              <a:t>PATH</a:t>
            </a:r>
            <a:r>
              <a:rPr lang="ja-JP" altLang="en-US" b="1" dirty="0"/>
              <a:t>に追加</a:t>
            </a:r>
            <a:r>
              <a:rPr lang="ja-JP" altLang="en-US" dirty="0"/>
              <a:t>する（パスを通す）</a:t>
            </a:r>
          </a:p>
          <a:p>
            <a:r>
              <a:rPr lang="ja-JP" altLang="en-US" dirty="0"/>
              <a:t>注意</a:t>
            </a:r>
          </a:p>
          <a:p>
            <a:pPr lvl="1"/>
            <a:r>
              <a:rPr lang="ja-JP" altLang="en-US" dirty="0"/>
              <a:t>このエラーは初心者に多い</a:t>
            </a:r>
          </a:p>
          <a:p>
            <a:pPr lvl="1"/>
            <a:r>
              <a:rPr lang="ja-JP" altLang="en-US" dirty="0"/>
              <a:t>ソフトウェアのインストール手順には「</a:t>
            </a:r>
            <a:r>
              <a:rPr lang="en-US" altLang="ja-JP" dirty="0"/>
              <a:t>PATH</a:t>
            </a:r>
            <a:r>
              <a:rPr lang="ja-JP" altLang="en-US" dirty="0"/>
              <a:t>に追加」が含まれることが多い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9FF06-09A6-2C46-8071-AAED9330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60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ED5B9-4130-193E-17E6-DA166776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D3857-2D9C-5CD8-9EB1-216B08C4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管理者権限とは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6CABA-80EA-F78F-ACCE-AFDECECD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目的：重要なシステムファイルを保護し、</a:t>
            </a:r>
            <a:r>
              <a:rPr lang="ja-JP" altLang="en-US" b="1" dirty="0"/>
              <a:t>セキュリティを確保</a:t>
            </a:r>
            <a:r>
              <a:rPr lang="ja-JP" altLang="en-US" dirty="0"/>
              <a:t>する</a:t>
            </a:r>
          </a:p>
          <a:p>
            <a:r>
              <a:rPr lang="ja-JP" altLang="en-US" b="1" dirty="0"/>
              <a:t>一般ユーザー権限</a:t>
            </a:r>
          </a:p>
          <a:p>
            <a:pPr lvl="1"/>
            <a:r>
              <a:rPr lang="ja-JP" altLang="en-US" dirty="0"/>
              <a:t>日常作業に必要な基本的な操作が可能</a:t>
            </a:r>
          </a:p>
          <a:p>
            <a:pPr lvl="1"/>
            <a:r>
              <a:rPr lang="ja-JP" altLang="en-US" dirty="0"/>
              <a:t>自分のフォルダ内でのファイル操作</a:t>
            </a:r>
          </a:p>
          <a:p>
            <a:pPr lvl="1"/>
            <a:r>
              <a:rPr lang="ja-JP" altLang="en-US" dirty="0"/>
              <a:t>インストール済みアプリの実行</a:t>
            </a:r>
          </a:p>
          <a:p>
            <a:r>
              <a:rPr lang="ja-JP" altLang="en-US" b="1" dirty="0"/>
              <a:t>管理者権限</a:t>
            </a:r>
          </a:p>
          <a:p>
            <a:pPr lvl="1"/>
            <a:r>
              <a:rPr lang="ja-JP" altLang="en-US" b="1" dirty="0"/>
              <a:t>システム全体を制御できる最高レベルの権限</a:t>
            </a:r>
          </a:p>
          <a:p>
            <a:pPr lvl="1"/>
            <a:r>
              <a:rPr lang="ja-JP" altLang="en-US" dirty="0"/>
              <a:t>システムフォルダへのファイル作成・変更</a:t>
            </a:r>
          </a:p>
          <a:p>
            <a:pPr lvl="1"/>
            <a:r>
              <a:rPr lang="ja-JP" altLang="en-US" dirty="0"/>
              <a:t>システム設定の変更</a:t>
            </a:r>
          </a:p>
          <a:p>
            <a:pPr lvl="1"/>
            <a:r>
              <a:rPr lang="ja-JP" altLang="en-US" dirty="0"/>
              <a:t>ソフトウェアのインストール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1F3AE8-7877-2A21-6479-15E1CDA6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65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D89D-7D63-D4EA-EA29-CC66EE3B0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76C77-4F7D-8684-9D09-B6406C6F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管理者権限が必要な作業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88E98-9412-1A9F-DE50-7A2D546E2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場面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ja-JP" altLang="en-US" b="1" dirty="0"/>
              <a:t>ソフトウェアのシステム全体へのインストール</a:t>
            </a:r>
          </a:p>
          <a:p>
            <a:pPr lvl="1"/>
            <a:r>
              <a:rPr lang="en-US" altLang="ja-JP" dirty="0"/>
              <a:t>C:\Program Files</a:t>
            </a:r>
            <a:r>
              <a:rPr lang="ja-JP" altLang="en-US" dirty="0"/>
              <a:t>へのインストール</a:t>
            </a:r>
          </a:p>
          <a:p>
            <a:r>
              <a:rPr lang="ja-JP" altLang="en-US" dirty="0"/>
              <a:t>場面</a:t>
            </a:r>
            <a:r>
              <a:rPr lang="en-US" altLang="ja-JP" dirty="0"/>
              <a:t>2</a:t>
            </a:r>
            <a:r>
              <a:rPr lang="ja-JP" altLang="en-US" dirty="0"/>
              <a:t>：</a:t>
            </a:r>
            <a:r>
              <a:rPr lang="ja-JP" altLang="en-US" b="1" dirty="0"/>
              <a:t>システム環境変数</a:t>
            </a:r>
            <a:r>
              <a:rPr lang="en-US" altLang="ja-JP" b="1" dirty="0"/>
              <a:t>PATH</a:t>
            </a:r>
            <a:r>
              <a:rPr lang="ja-JP" altLang="en-US" b="1" dirty="0"/>
              <a:t>の変更</a:t>
            </a:r>
          </a:p>
          <a:p>
            <a:pPr lvl="1"/>
            <a:r>
              <a:rPr lang="ja-JP" altLang="en-US" dirty="0"/>
              <a:t>すべてのユーザーに適用する設定の変更</a:t>
            </a:r>
          </a:p>
          <a:p>
            <a:r>
              <a:rPr lang="ja-JP" altLang="en-US" dirty="0"/>
              <a:t>場面</a:t>
            </a:r>
            <a:r>
              <a:rPr lang="en-US" altLang="ja-JP" dirty="0"/>
              <a:t>3</a:t>
            </a:r>
            <a:r>
              <a:rPr lang="ja-JP" altLang="en-US" dirty="0"/>
              <a:t>：</a:t>
            </a:r>
            <a:r>
              <a:rPr lang="ja-JP" altLang="en-US" b="1" dirty="0"/>
              <a:t>システムディレクトリへのファイル配置</a:t>
            </a:r>
          </a:p>
          <a:p>
            <a:pPr lvl="1"/>
            <a:r>
              <a:rPr lang="en-US" altLang="ja-JP" dirty="0"/>
              <a:t>C:\Windows</a:t>
            </a:r>
            <a:r>
              <a:rPr lang="ja-JP" altLang="en-US" dirty="0"/>
              <a:t>フォルダへのファイル作成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注意：これらの作業は一般ユーザー権限ではできない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E2E8B0-29A9-4A0C-0214-714E9368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24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537F-CCA3-280A-73E0-E3C89FF12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1474E-C91B-9A7C-ABA2-909A30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管理者としてコマンドプロンプトを起動する方法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0C58A-2698-8AAA-469A-EB88A656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起動手順</a:t>
            </a:r>
          </a:p>
          <a:p>
            <a:pPr lvl="1"/>
            <a:r>
              <a:rPr lang="en-US" altLang="ja-JP" b="1" dirty="0"/>
              <a:t>Windows</a:t>
            </a:r>
            <a:r>
              <a:rPr lang="ja-JP" altLang="en-US" b="1" dirty="0"/>
              <a:t>キー</a:t>
            </a:r>
            <a:r>
              <a:rPr lang="ja-JP" altLang="en-US" dirty="0"/>
              <a:t>を押す</a:t>
            </a:r>
          </a:p>
          <a:p>
            <a:pPr lvl="1"/>
            <a:r>
              <a:rPr lang="ja-JP" altLang="en-US" dirty="0"/>
              <a:t>「</a:t>
            </a:r>
            <a:r>
              <a:rPr lang="en-US" altLang="ja-JP" b="1" dirty="0" err="1"/>
              <a:t>cmd</a:t>
            </a:r>
            <a:r>
              <a:rPr lang="ja-JP" altLang="en-US" dirty="0"/>
              <a:t>」と入力する</a:t>
            </a:r>
          </a:p>
          <a:p>
            <a:pPr lvl="1"/>
            <a:r>
              <a:rPr lang="ja-JP" altLang="en-US" dirty="0"/>
              <a:t>表示された「</a:t>
            </a:r>
            <a:r>
              <a:rPr lang="ja-JP" altLang="en-US" b="1" dirty="0"/>
              <a:t>コマンドプロンプト</a:t>
            </a:r>
            <a:r>
              <a:rPr lang="ja-JP" altLang="en-US" dirty="0"/>
              <a:t>」を右クリック</a:t>
            </a:r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管理者として実行</a:t>
            </a:r>
            <a:r>
              <a:rPr lang="ja-JP" altLang="en-US" dirty="0"/>
              <a:t>」を選択</a:t>
            </a:r>
          </a:p>
          <a:p>
            <a:pPr lvl="1"/>
            <a:r>
              <a:rPr lang="ja-JP" altLang="en-US" dirty="0"/>
              <a:t>確認ダイアログで「</a:t>
            </a:r>
            <a:r>
              <a:rPr lang="ja-JP" altLang="en-US" b="1" dirty="0"/>
              <a:t>はい</a:t>
            </a:r>
            <a:r>
              <a:rPr lang="ja-JP" altLang="en-US" dirty="0"/>
              <a:t>」をクリック</a:t>
            </a:r>
          </a:p>
          <a:p>
            <a:r>
              <a:rPr lang="ja-JP" altLang="en-US" dirty="0"/>
              <a:t>確認方法：ウィンドウのタイトルバーに「管理者</a:t>
            </a:r>
            <a:r>
              <a:rPr lang="en-US" altLang="ja-JP" dirty="0"/>
              <a:t>: </a:t>
            </a:r>
            <a:r>
              <a:rPr lang="ja-JP" altLang="en-US" dirty="0"/>
              <a:t>コマンドプロンプト」と表示される</a:t>
            </a:r>
          </a:p>
          <a:p>
            <a:r>
              <a:rPr lang="ja-JP" altLang="en-US" dirty="0"/>
              <a:t>注意：システム変更が可能な状態のため、慎重に操作すること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317A69-ABF3-D2A2-6380-9C8C4631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8DFE3-A8EC-CC0E-9EE5-B1968F25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5362C-FC44-DF2B-4B55-E644A845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　学んだ概念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D063A8-A3BA-B573-AC23-C9BFBF77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GUI </a:t>
            </a:r>
            <a:r>
              <a:rPr lang="ja-JP" altLang="en-US" dirty="0"/>
              <a:t>と </a:t>
            </a:r>
            <a:r>
              <a:rPr lang="en-US" altLang="ja-JP" dirty="0"/>
              <a:t>CUI</a:t>
            </a:r>
          </a:p>
          <a:p>
            <a:pPr lvl="1"/>
            <a:r>
              <a:rPr lang="en-US" altLang="ja-JP" dirty="0"/>
              <a:t>GUI</a:t>
            </a:r>
            <a:r>
              <a:rPr lang="ja-JP" altLang="en-US" dirty="0"/>
              <a:t>はマウス操作、</a:t>
            </a:r>
            <a:r>
              <a:rPr lang="en-US" altLang="ja-JP" dirty="0"/>
              <a:t>CUI</a:t>
            </a:r>
            <a:r>
              <a:rPr lang="ja-JP" altLang="en-US" dirty="0"/>
              <a:t>はコマンド入力</a:t>
            </a:r>
          </a:p>
          <a:p>
            <a:r>
              <a:rPr lang="ja-JP" altLang="en-US" dirty="0"/>
              <a:t>パス</a:t>
            </a:r>
          </a:p>
          <a:p>
            <a:pPr lvl="1"/>
            <a:r>
              <a:rPr lang="ja-JP" altLang="en-US" dirty="0"/>
              <a:t>ファイルやフォルダの位置を表す文字列</a:t>
            </a:r>
          </a:p>
          <a:p>
            <a:pPr lvl="1"/>
            <a:r>
              <a:rPr lang="en-US" altLang="ja-JP" dirty="0"/>
              <a:t>C:\Users\taro\Documents </a:t>
            </a:r>
            <a:r>
              <a:rPr lang="ja-JP" altLang="en-US" dirty="0"/>
              <a:t>のような形式</a:t>
            </a:r>
          </a:p>
          <a:p>
            <a:pPr lvl="1"/>
            <a:r>
              <a:rPr lang="ja-JP" altLang="en-US" dirty="0"/>
              <a:t>カレントディレクトリは「</a:t>
            </a:r>
            <a:r>
              <a:rPr lang="ja-JP" altLang="en-US" b="1" dirty="0"/>
              <a:t>現在作業中のフォルダ</a:t>
            </a:r>
            <a:r>
              <a:rPr lang="ja-JP" altLang="en-US" dirty="0"/>
              <a:t>」</a:t>
            </a:r>
          </a:p>
          <a:p>
            <a:r>
              <a:rPr lang="ja-JP" altLang="en-US" dirty="0"/>
              <a:t>環境変数</a:t>
            </a:r>
            <a:r>
              <a:rPr lang="en-US" altLang="ja-JP" dirty="0"/>
              <a:t>PATH</a:t>
            </a:r>
          </a:p>
          <a:p>
            <a:pPr lvl="1"/>
            <a:r>
              <a:rPr lang="ja-JP" altLang="en-US" dirty="0"/>
              <a:t>コマンドを検索するフォルダの一覧</a:t>
            </a:r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パスを通す</a:t>
            </a:r>
            <a:r>
              <a:rPr lang="ja-JP" altLang="en-US" dirty="0"/>
              <a:t>」は</a:t>
            </a:r>
            <a:r>
              <a:rPr lang="en-US" altLang="ja-JP" dirty="0"/>
              <a:t>PATH</a:t>
            </a:r>
            <a:r>
              <a:rPr lang="ja-JP" altLang="en-US" dirty="0"/>
              <a:t>にフォルダを追加すること</a:t>
            </a:r>
          </a:p>
          <a:p>
            <a:r>
              <a:rPr lang="ja-JP" altLang="en-US" dirty="0"/>
              <a:t>管理者権限</a:t>
            </a:r>
          </a:p>
          <a:p>
            <a:pPr lvl="1"/>
            <a:r>
              <a:rPr lang="ja-JP" altLang="en-US" dirty="0"/>
              <a:t>システム変更に必要な最高レベルの権限</a:t>
            </a:r>
          </a:p>
          <a:p>
            <a:pPr lvl="1"/>
            <a:r>
              <a:rPr lang="ja-JP" altLang="en-US" dirty="0"/>
              <a:t>ソフトウェアのインストールに必須</a:t>
            </a:r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管理者として実行</a:t>
            </a:r>
            <a:r>
              <a:rPr lang="ja-JP" altLang="en-US" dirty="0"/>
              <a:t>」で起動する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75BCF7-3B7A-356A-8B54-DEBF89DE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2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141869-7F38-FCAE-CB90-1D466E3D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79CDAD-82DB-509C-C896-33DCFFB6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2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C9A22-B068-5947-EDC3-DB9EC1F9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84FB3A-F8CE-B7C1-921B-D19A6593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次のステップ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7EA816-047D-9B93-DA60-1927DB3D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開発環境の構築</a:t>
            </a:r>
          </a:p>
          <a:p>
            <a:r>
              <a:rPr lang="ja-JP" altLang="en-US"/>
              <a:t>プログラムの作成と実行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3D3760-4140-CDF1-72A8-B10A498D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73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前準備（本教材）で学ぶ基本概念</a:t>
            </a:r>
          </a:p>
          <a:p>
            <a:pPr lvl="1"/>
            <a:r>
              <a:rPr lang="en-US" altLang="ja-JP" dirty="0"/>
              <a:t>GUI/CUI</a:t>
            </a:r>
          </a:p>
          <a:p>
            <a:pPr lvl="1"/>
            <a:r>
              <a:rPr lang="ja-JP" altLang="en-US" dirty="0"/>
              <a:t>パス</a:t>
            </a:r>
          </a:p>
          <a:p>
            <a:pPr lvl="1"/>
            <a:r>
              <a:rPr lang="ja-JP" altLang="en-US" dirty="0"/>
              <a:t>環境変数</a:t>
            </a:r>
            <a:r>
              <a:rPr lang="en-US" altLang="ja-JP" dirty="0"/>
              <a:t>PATH</a:t>
            </a:r>
          </a:p>
          <a:p>
            <a:pPr lvl="1"/>
            <a:r>
              <a:rPr lang="ja-JP" altLang="en-US" dirty="0"/>
              <a:t>管理者権限</a:t>
            </a:r>
          </a:p>
          <a:p>
            <a:r>
              <a:rPr lang="ja-JP" altLang="en-US" dirty="0"/>
              <a:t>次の段階</a:t>
            </a:r>
          </a:p>
          <a:p>
            <a:pPr lvl="1"/>
            <a:r>
              <a:rPr lang="ja-JP" altLang="en-US" dirty="0"/>
              <a:t>ソフトウェアのインストール（コマンドプロンプト使用）</a:t>
            </a:r>
          </a:p>
          <a:p>
            <a:pPr lvl="1"/>
            <a:r>
              <a:rPr lang="ja-JP" altLang="en-US" dirty="0"/>
              <a:t>プログラム実行（</a:t>
            </a:r>
            <a:r>
              <a:rPr lang="en-US" altLang="ja-JP" dirty="0"/>
              <a:t>AI</a:t>
            </a:r>
            <a:r>
              <a:rPr lang="ja-JP" altLang="en-US" dirty="0"/>
              <a:t>エディタ使用）</a:t>
            </a:r>
          </a:p>
          <a:p>
            <a:r>
              <a:rPr lang="ja-JP" altLang="en-US" dirty="0"/>
              <a:t>本教材の目的：次の段階にスムーズに進むための土台作り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32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F5-7541-BB20-8033-8E1AED0A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B0FDD-50A7-A8CE-4DE2-8915F086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GUI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84B770-BCFD-80E9-EF56-379F7875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GUI</a:t>
            </a:r>
            <a:r>
              <a:rPr lang="ja-JP" altLang="en-US" dirty="0"/>
              <a:t>（</a:t>
            </a:r>
            <a:r>
              <a:rPr lang="en-US" altLang="ja-JP" dirty="0"/>
              <a:t>Graphical User Interface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定義：マウスでアイコンやボタンをクリックして操作する方式</a:t>
            </a:r>
          </a:p>
          <a:p>
            <a:r>
              <a:rPr lang="ja-JP" altLang="en-US" dirty="0"/>
              <a:t>特徴</a:t>
            </a:r>
          </a:p>
          <a:p>
            <a:pPr lvl="1"/>
            <a:r>
              <a:rPr lang="ja-JP" altLang="en-US" dirty="0"/>
              <a:t>直感的に操作できる</a:t>
            </a:r>
          </a:p>
          <a:p>
            <a:pPr lvl="1"/>
            <a:r>
              <a:rPr lang="ja-JP" altLang="en-US" dirty="0"/>
              <a:t>視覚的に状態を確認できる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3A1900-6F63-3C39-8F24-BB9C9614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39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84549-1781-E8A2-4DD7-7770A006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0E307-9694-D1E6-6EF0-8E2165AF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GUI</a:t>
            </a:r>
            <a:r>
              <a:rPr lang="ja-JP" altLang="en-US" dirty="0"/>
              <a:t>の具体例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DD6A5A-45B4-BE31-858B-6D71BE42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日常的な</a:t>
            </a:r>
            <a:r>
              <a:rPr lang="en-US" altLang="ja-JP" dirty="0"/>
              <a:t>GUI</a:t>
            </a:r>
            <a:r>
              <a:rPr lang="ja-JP" altLang="en-US" dirty="0"/>
              <a:t>操作（</a:t>
            </a:r>
            <a:r>
              <a:rPr lang="en-US" altLang="ja-JP" dirty="0"/>
              <a:t>Windows</a:t>
            </a:r>
            <a:r>
              <a:rPr lang="ja-JP" altLang="en-US" dirty="0"/>
              <a:t>での例）</a:t>
            </a:r>
          </a:p>
          <a:p>
            <a:r>
              <a:rPr lang="ja-JP" altLang="en-US" b="1" dirty="0"/>
              <a:t>ウィンドウのサイズ変更</a:t>
            </a:r>
            <a:r>
              <a:rPr lang="ja-JP" altLang="en-US" dirty="0"/>
              <a:t>：マウスで端をドラッグ</a:t>
            </a:r>
          </a:p>
          <a:p>
            <a:r>
              <a:rPr lang="ja-JP" altLang="en-US" b="1" dirty="0"/>
              <a:t>ファイルのコピー</a:t>
            </a:r>
            <a:r>
              <a:rPr lang="ja-JP" altLang="en-US" dirty="0"/>
              <a:t>：右クリックし「コピー」を選択</a:t>
            </a:r>
          </a:p>
          <a:p>
            <a:r>
              <a:rPr lang="ja-JP" altLang="en-US" b="1" dirty="0"/>
              <a:t>フォルダを開く</a:t>
            </a:r>
            <a:r>
              <a:rPr lang="ja-JP" altLang="en-US" dirty="0"/>
              <a:t>：フォルダアイコンをダブルクリック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マウス</a:t>
            </a:r>
            <a:r>
              <a:rPr lang="ja-JP" altLang="en-US" dirty="0"/>
              <a:t>と</a:t>
            </a:r>
            <a:r>
              <a:rPr lang="ja-JP" altLang="en-US" b="1" dirty="0"/>
              <a:t>視覚的な要素（アイコンやボタンなど）</a:t>
            </a:r>
            <a:r>
              <a:rPr lang="ja-JP" altLang="en-US" dirty="0"/>
              <a:t>で操作する</a:t>
            </a:r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4C9804-150E-9A5C-AA71-4FF2CEB6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6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F26EC-4C4A-F7DC-C313-CE8A6A5D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955FC-79F1-2BFE-7F91-39FFFB0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CUI</a:t>
            </a:r>
            <a:r>
              <a:rPr lang="ja-JP" altLang="en-US" dirty="0"/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402B0-BEC9-D61C-418A-E598191D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CUI</a:t>
            </a:r>
            <a:r>
              <a:rPr lang="ja-JP" altLang="en-US" dirty="0"/>
              <a:t>（</a:t>
            </a:r>
            <a:r>
              <a:rPr lang="en-US" altLang="ja-JP" dirty="0"/>
              <a:t>Character User Interface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定義：</a:t>
            </a:r>
            <a:r>
              <a:rPr lang="ja-JP" altLang="en-US" b="1" dirty="0"/>
              <a:t>キーボードからコマンドを入力して操作</a:t>
            </a:r>
            <a:r>
              <a:rPr lang="ja-JP" altLang="en-US" dirty="0"/>
              <a:t>する方式</a:t>
            </a:r>
          </a:p>
          <a:p>
            <a:pPr marL="457200" lvl="1" indent="0">
              <a:buNone/>
            </a:pPr>
            <a:endParaRPr lang="ja-JP" altLang="en-US" dirty="0"/>
          </a:p>
          <a:p>
            <a:r>
              <a:rPr lang="en-US" altLang="ja-JP" dirty="0"/>
              <a:t>Windows</a:t>
            </a:r>
            <a:r>
              <a:rPr lang="ja-JP" altLang="en-US" dirty="0"/>
              <a:t>でのツール：</a:t>
            </a:r>
            <a:r>
              <a:rPr lang="ja-JP" altLang="en-US" b="1" dirty="0"/>
              <a:t>コマンドプロンプト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EBC04A-5A5D-FD99-E91E-5F54C1A9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7F01BD6-0758-1330-1077-D78CA9C1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12" y="3512836"/>
            <a:ext cx="5596759" cy="29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88C6-61A5-D6A0-6525-B43B7C375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C38C2-38CF-F87A-2397-A91307C7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GUI</a:t>
            </a:r>
            <a:r>
              <a:rPr lang="ja-JP" altLang="en-US" dirty="0"/>
              <a:t>と</a:t>
            </a:r>
            <a:r>
              <a:rPr lang="en-US" altLang="ja-JP" dirty="0"/>
              <a:t>CUI</a:t>
            </a:r>
            <a:r>
              <a:rPr lang="ja-JP" altLang="en-US" dirty="0"/>
              <a:t>の使い分け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C3D402-9F4B-F372-1F99-AD6380B0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31" y="6384358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開発環境の構築</a:t>
            </a:r>
            <a:r>
              <a:rPr lang="ja-JP" altLang="en-US" dirty="0"/>
              <a:t>では、</a:t>
            </a:r>
            <a:r>
              <a:rPr lang="en-US" altLang="ja-JP" b="1" dirty="0"/>
              <a:t>CUI</a:t>
            </a:r>
            <a:r>
              <a:rPr lang="ja-JP" altLang="en-US" b="1" dirty="0"/>
              <a:t>での作業が中心</a:t>
            </a:r>
            <a:r>
              <a:rPr lang="ja-JP" altLang="en-US" dirty="0"/>
              <a:t>となる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1E42AF-2C12-6A0E-E48B-BC16516B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 descr="ゲーム画面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CB638F70-0F8A-8774-A6E8-80EE1E7A1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950DAB-DD13-3DDF-17F7-9E4F56F50F9E}"/>
              </a:ext>
            </a:extLst>
          </p:cNvPr>
          <p:cNvSpPr txBox="1"/>
          <p:nvPr/>
        </p:nvSpPr>
        <p:spPr>
          <a:xfrm>
            <a:off x="141890" y="6012626"/>
            <a:ext cx="2403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図解は </a:t>
            </a:r>
            <a:r>
              <a:rPr kumimoji="1" lang="en-US" altLang="ja-JP" sz="1050" dirty="0"/>
              <a:t>Nano Banana Pro </a:t>
            </a:r>
            <a:r>
              <a:rPr kumimoji="1" lang="ja-JP" altLang="en-US" sz="105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201642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F629-B528-FC66-EA65-127073E6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62464-B6AB-0FFE-EE49-DC7CEFEC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パスとは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EB70F-7D97-9795-DC6A-3A9E5F18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/>
              <a:t>パス（</a:t>
            </a:r>
            <a:r>
              <a:rPr lang="en-US" altLang="ja-JP" b="1" dirty="0"/>
              <a:t>Path</a:t>
            </a:r>
            <a:r>
              <a:rPr lang="ja-JP" altLang="en-US" dirty="0"/>
              <a:t>）の定義：</a:t>
            </a:r>
            <a:r>
              <a:rPr lang="ja-JP" altLang="en-US" b="1" dirty="0"/>
              <a:t>ファイルやフォルダの位置を表す文字列</a:t>
            </a:r>
          </a:p>
          <a:p>
            <a:pPr lvl="1"/>
            <a:r>
              <a:rPr lang="ja-JP" altLang="en-US" dirty="0"/>
              <a:t>コンピューター内での「</a:t>
            </a:r>
            <a:r>
              <a:rPr lang="ja-JP" altLang="en-US" b="1" dirty="0"/>
              <a:t>住所</a:t>
            </a:r>
            <a:r>
              <a:rPr lang="ja-JP" altLang="en-US" dirty="0"/>
              <a:t>」に相当する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</a:t>
            </a:r>
            <a:r>
              <a:rPr lang="en-US" altLang="ja-JP" b="1" dirty="0"/>
              <a:t>C:\Users\taro\Documents\</a:t>
            </a:r>
            <a:r>
              <a:rPr lang="ja-JP" altLang="en-US" b="1" dirty="0"/>
              <a:t>研究</a:t>
            </a:r>
            <a:r>
              <a:rPr lang="en-US" altLang="ja-JP" b="1" dirty="0"/>
              <a:t>\</a:t>
            </a:r>
            <a:r>
              <a:rPr lang="ja-JP" altLang="en-US" b="1" dirty="0"/>
              <a:t>データ</a:t>
            </a:r>
            <a:r>
              <a:rPr lang="en-US" altLang="ja-JP" b="1" dirty="0"/>
              <a:t>.xlsx</a:t>
            </a:r>
          </a:p>
          <a:p>
            <a:r>
              <a:rPr lang="ja-JP" altLang="en-US" dirty="0"/>
              <a:t>意味：</a:t>
            </a:r>
            <a:r>
              <a:rPr lang="en-US" altLang="ja-JP" b="1" dirty="0"/>
              <a:t>C</a:t>
            </a:r>
            <a:r>
              <a:rPr lang="ja-JP" altLang="en-US" b="1" dirty="0"/>
              <a:t>ドライブ</a:t>
            </a:r>
            <a:r>
              <a:rPr lang="ja-JP" altLang="en-US" dirty="0"/>
              <a:t>の中の、</a:t>
            </a:r>
            <a:r>
              <a:rPr lang="en-US" altLang="ja-JP" b="1" dirty="0"/>
              <a:t>Users</a:t>
            </a:r>
            <a:r>
              <a:rPr lang="ja-JP" altLang="en-US" b="1" dirty="0"/>
              <a:t>フォルダ</a:t>
            </a:r>
            <a:r>
              <a:rPr lang="ja-JP" altLang="en-US" dirty="0"/>
              <a:t>の中の、</a:t>
            </a:r>
            <a:r>
              <a:rPr lang="en-US" altLang="ja-JP" b="1" dirty="0"/>
              <a:t>taro</a:t>
            </a:r>
            <a:r>
              <a:rPr lang="ja-JP" altLang="en-US" b="1" dirty="0"/>
              <a:t>フォルダ</a:t>
            </a:r>
            <a:r>
              <a:rPr lang="ja-JP" altLang="en-US" dirty="0"/>
              <a:t>の中の、</a:t>
            </a:r>
            <a:r>
              <a:rPr lang="en-US" altLang="ja-JP" b="1" dirty="0"/>
              <a:t>Documents</a:t>
            </a:r>
            <a:r>
              <a:rPr lang="ja-JP" altLang="en-US" b="1" dirty="0"/>
              <a:t>フォルダ</a:t>
            </a:r>
            <a:r>
              <a:rPr lang="ja-JP" altLang="en-US" dirty="0"/>
              <a:t>の中の、</a:t>
            </a:r>
            <a:r>
              <a:rPr lang="ja-JP" altLang="en-US" b="1" dirty="0"/>
              <a:t>研究フォルダ</a:t>
            </a:r>
            <a:r>
              <a:rPr lang="ja-JP" altLang="en-US" dirty="0"/>
              <a:t>の中にある、</a:t>
            </a:r>
            <a:r>
              <a:rPr lang="ja-JP" altLang="en-US" b="1" dirty="0"/>
              <a:t>データ</a:t>
            </a:r>
            <a:r>
              <a:rPr lang="en-US" altLang="ja-JP" b="1" dirty="0"/>
              <a:t>.xlsx</a:t>
            </a:r>
          </a:p>
          <a:p>
            <a:r>
              <a:rPr lang="ja-JP" altLang="en-US" dirty="0"/>
              <a:t>構成要素</a:t>
            </a:r>
          </a:p>
          <a:p>
            <a:pPr lvl="1"/>
            <a:r>
              <a:rPr lang="en-US" altLang="ja-JP" dirty="0"/>
              <a:t>C: </a:t>
            </a:r>
            <a:r>
              <a:rPr lang="ja-JP" altLang="en-US" dirty="0"/>
              <a:t>ドライブ（記憶装置）</a:t>
            </a:r>
          </a:p>
          <a:p>
            <a:pPr lvl="1"/>
            <a:r>
              <a:rPr lang="en-US" altLang="ja-JP" dirty="0"/>
              <a:t>\ </a:t>
            </a:r>
            <a:r>
              <a:rPr lang="ja-JP" altLang="en-US" dirty="0"/>
              <a:t>階層の</a:t>
            </a:r>
            <a:r>
              <a:rPr lang="ja-JP" altLang="en-US" b="1" dirty="0"/>
              <a:t>区切り記号</a:t>
            </a:r>
          </a:p>
          <a:p>
            <a:pPr lvl="1"/>
            <a:r>
              <a:rPr lang="en-US" altLang="ja-JP" dirty="0"/>
              <a:t>Users taro Documents </a:t>
            </a:r>
            <a:r>
              <a:rPr lang="ja-JP" altLang="en-US" dirty="0"/>
              <a:t>研究 フォルダ</a:t>
            </a:r>
          </a:p>
          <a:p>
            <a:pPr lvl="1"/>
            <a:r>
              <a:rPr lang="ja-JP" altLang="en-US" dirty="0"/>
              <a:t>データ</a:t>
            </a:r>
            <a:r>
              <a:rPr lang="en-US" altLang="ja-JP" dirty="0"/>
              <a:t>.xlsx </a:t>
            </a:r>
            <a:r>
              <a:rPr lang="ja-JP" altLang="en-US" dirty="0"/>
              <a:t>ファイル</a:t>
            </a:r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05CD56-74F9-8946-E5E2-4BFD03BE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44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5429-70E7-EB10-516E-003456E6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08851-9D25-B16F-A95A-163620F6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パスの階層構造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935794-27FF-F6CE-46A3-B4EC45A5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例：</a:t>
            </a:r>
            <a:r>
              <a:rPr lang="en-US" altLang="ja-JP" b="1" dirty="0"/>
              <a:t>C:\Users\taro\Documents\</a:t>
            </a:r>
            <a:r>
              <a:rPr lang="ja-JP" altLang="en-US" b="1" dirty="0"/>
              <a:t>研究</a:t>
            </a:r>
            <a:r>
              <a:rPr lang="en-US" altLang="ja-JP" b="1" dirty="0"/>
              <a:t>\</a:t>
            </a:r>
            <a:r>
              <a:rPr lang="ja-JP" altLang="en-US" b="1" dirty="0"/>
              <a:t>データ</a:t>
            </a:r>
            <a:r>
              <a:rPr lang="en-US" altLang="ja-JP" b="1" dirty="0"/>
              <a:t>.xlsx</a:t>
            </a:r>
          </a:p>
          <a:p>
            <a:r>
              <a:rPr lang="en-US" altLang="ja-JP" dirty="0"/>
              <a:t>C:</a:t>
            </a:r>
            <a:r>
              <a:rPr lang="ja-JP" altLang="en-US" dirty="0"/>
              <a:t>（</a:t>
            </a:r>
            <a:r>
              <a:rPr lang="en-US" altLang="ja-JP" dirty="0"/>
              <a:t>C</a:t>
            </a:r>
            <a:r>
              <a:rPr lang="ja-JP" altLang="en-US" dirty="0"/>
              <a:t>ドライブ）</a:t>
            </a:r>
          </a:p>
          <a:p>
            <a:pPr lvl="1"/>
            <a:r>
              <a:rPr lang="en-US" altLang="ja-JP" dirty="0"/>
              <a:t>Users</a:t>
            </a:r>
          </a:p>
          <a:p>
            <a:pPr lvl="2"/>
            <a:r>
              <a:rPr lang="en-US" altLang="ja-JP" dirty="0"/>
              <a:t>taro</a:t>
            </a:r>
          </a:p>
          <a:p>
            <a:pPr lvl="3"/>
            <a:r>
              <a:rPr lang="en-US" altLang="ja-JP" dirty="0"/>
              <a:t>Documents</a:t>
            </a:r>
          </a:p>
          <a:p>
            <a:pPr lvl="4"/>
            <a:r>
              <a:rPr lang="ja-JP" altLang="en-US" dirty="0"/>
              <a:t>研究</a:t>
            </a:r>
          </a:p>
          <a:p>
            <a:pPr lvl="5"/>
            <a:r>
              <a:rPr lang="ja-JP" altLang="en-US" dirty="0"/>
              <a:t>データ</a:t>
            </a:r>
            <a:r>
              <a:rPr lang="en-US" altLang="ja-JP" dirty="0"/>
              <a:t>.xlsx</a:t>
            </a:r>
          </a:p>
          <a:p>
            <a:pPr lvl="5"/>
            <a:endParaRPr lang="en-US" altLang="ja-JP" dirty="0"/>
          </a:p>
          <a:p>
            <a:r>
              <a:rPr lang="ja-JP" altLang="en-US" dirty="0"/>
              <a:t>各階層がフォルダを表す</a:t>
            </a:r>
            <a:endParaRPr lang="en-US" altLang="ja-JP" dirty="0"/>
          </a:p>
          <a:p>
            <a:r>
              <a:rPr lang="ja-JP" altLang="en-US" dirty="0"/>
              <a:t>最下層がファイル</a:t>
            </a:r>
          </a:p>
          <a:p>
            <a:r>
              <a:rPr lang="ja-JP" altLang="en-US" b="1" dirty="0"/>
              <a:t>フォルダは「入れ物」、ファイルは「中身」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44E1D5-0267-6953-8F1F-3F3718B4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5CCBE06-82B7-30B7-A03D-8CA88854E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59" y="1434662"/>
            <a:ext cx="4244312" cy="23150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CDE8ED-E46A-78DF-A0A6-C49628957A42}"/>
              </a:ext>
            </a:extLst>
          </p:cNvPr>
          <p:cNvSpPr txBox="1"/>
          <p:nvPr/>
        </p:nvSpPr>
        <p:spPr>
          <a:xfrm>
            <a:off x="4552449" y="3824142"/>
            <a:ext cx="2403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図解は </a:t>
            </a:r>
            <a:r>
              <a:rPr kumimoji="1" lang="en-US" altLang="ja-JP" sz="1050" dirty="0"/>
              <a:t>Nano Banana Pro </a:t>
            </a:r>
            <a:r>
              <a:rPr kumimoji="1" lang="ja-JP" altLang="en-US" sz="105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379172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画面に合わせる (4:3)</PresentationFormat>
  <Paragraphs>190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Arial</vt:lpstr>
      <vt:lpstr>Calibri</vt:lpstr>
      <vt:lpstr>Office テーマ</vt:lpstr>
      <vt:lpstr>Windowsシステムの基本概念 </vt:lpstr>
      <vt:lpstr>PowerPoint プレゼンテーション</vt:lpstr>
      <vt:lpstr>全体像</vt:lpstr>
      <vt:lpstr>GUIとは</vt:lpstr>
      <vt:lpstr>GUIの具体例</vt:lpstr>
      <vt:lpstr>CUIとは</vt:lpstr>
      <vt:lpstr>GUIとCUIの使い分け</vt:lpstr>
      <vt:lpstr>パスとは</vt:lpstr>
      <vt:lpstr>パスの階層構造</vt:lpstr>
      <vt:lpstr>パスの実用場面</vt:lpstr>
      <vt:lpstr>カレントディレクトリ</vt:lpstr>
      <vt:lpstr>コマンド実行でのフルパス入力の問題点と解決策</vt:lpstr>
      <vt:lpstr>環境変数PATH</vt:lpstr>
      <vt:lpstr>PATHの動作の仕組み</vt:lpstr>
      <vt:lpstr>PATHに関するエラー</vt:lpstr>
      <vt:lpstr>管理者権限とは</vt:lpstr>
      <vt:lpstr>管理者権限が必要な作業</vt:lpstr>
      <vt:lpstr>管理者としてコマンドプロンプトを起動する方法</vt:lpstr>
      <vt:lpstr>まとめ　学んだ概念</vt:lpstr>
      <vt:lpstr>次のステップ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ポアソン分布，指数分布，アーラン分布</dc:title>
  <dc:creator>kaneko kunihiko</dc:creator>
  <cp:lastModifiedBy>金子　邦彦</cp:lastModifiedBy>
  <cp:revision>37</cp:revision>
  <dcterms:created xsi:type="dcterms:W3CDTF">2019-11-02T00:06:04Z</dcterms:created>
  <dcterms:modified xsi:type="dcterms:W3CDTF">2026-01-21T12:48:57Z</dcterms:modified>
</cp:coreProperties>
</file>