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1037" r:id="rId2"/>
    <p:sldId id="605" r:id="rId3"/>
    <p:sldId id="545" r:id="rId4"/>
    <p:sldId id="624" r:id="rId5"/>
    <p:sldId id="567" r:id="rId6"/>
    <p:sldId id="556" r:id="rId7"/>
    <p:sldId id="547" r:id="rId8"/>
    <p:sldId id="557" r:id="rId9"/>
    <p:sldId id="600" r:id="rId10"/>
    <p:sldId id="568" r:id="rId11"/>
    <p:sldId id="627" r:id="rId12"/>
    <p:sldId id="628" r:id="rId13"/>
    <p:sldId id="561" r:id="rId14"/>
    <p:sldId id="562" r:id="rId15"/>
    <p:sldId id="563" r:id="rId16"/>
    <p:sldId id="606" r:id="rId17"/>
    <p:sldId id="607" r:id="rId18"/>
    <p:sldId id="608" r:id="rId19"/>
    <p:sldId id="609" r:id="rId20"/>
    <p:sldId id="610" r:id="rId21"/>
    <p:sldId id="611" r:id="rId22"/>
    <p:sldId id="612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0" y="-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50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A60F0-EC97-4152-A385-6A03FF73428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9509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4282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50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A245D0-A082-4262-BB5B-059B67DBAA79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9509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3973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96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2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ca-2. </a:t>
            </a:r>
            <a:r>
              <a:rPr lang="ja-JP" altLang="en-US" dirty="0"/>
              <a:t>メモリとアドレス，</a:t>
            </a:r>
            <a:br>
              <a:rPr lang="en-US" altLang="ja-JP" dirty="0"/>
            </a:br>
            <a:r>
              <a:rPr lang="ja-JP" altLang="en-US" dirty="0"/>
              <a:t>ダンプリスト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メモリへの操作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読み出し</a:t>
            </a:r>
          </a:p>
          <a:p>
            <a:endParaRPr lang="ja-JP" altLang="en-US" dirty="0"/>
          </a:p>
        </p:txBody>
      </p:sp>
      <p:sp>
        <p:nvSpPr>
          <p:cNvPr id="15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10</a:t>
            </a:fld>
            <a:endParaRPr lang="ja-JP" altLang="en-US" dirty="0"/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2650212" y="2750253"/>
            <a:ext cx="1218009" cy="1574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2705218" y="330931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299014" name="AutoShape 6"/>
          <p:cNvSpPr>
            <a:spLocks noChangeArrowheads="1"/>
          </p:cNvSpPr>
          <p:nvPr/>
        </p:nvSpPr>
        <p:spPr bwMode="auto">
          <a:xfrm>
            <a:off x="1434584" y="3087200"/>
            <a:ext cx="984647" cy="396478"/>
          </a:xfrm>
          <a:prstGeom prst="rightArrow">
            <a:avLst>
              <a:gd name="adj1" fmla="val 50000"/>
              <a:gd name="adj2" fmla="val 620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111145" y="2326537"/>
            <a:ext cx="26468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読み出したい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299016" name="AutoShape 8"/>
          <p:cNvSpPr>
            <a:spLocks noChangeArrowheads="1"/>
          </p:cNvSpPr>
          <p:nvPr/>
        </p:nvSpPr>
        <p:spPr bwMode="auto">
          <a:xfrm flipH="1">
            <a:off x="1385768" y="3925400"/>
            <a:ext cx="1051322" cy="396478"/>
          </a:xfrm>
          <a:prstGeom prst="rightArrow">
            <a:avLst>
              <a:gd name="adj1" fmla="val 50000"/>
              <a:gd name="adj2" fmla="val 66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1265515" y="3624171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4874265" y="871112"/>
            <a:ext cx="2902744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257175" indent="-257175" defTabSz="6858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書き込み</a:t>
            </a:r>
          </a:p>
        </p:txBody>
      </p:sp>
      <p:sp>
        <p:nvSpPr>
          <p:cNvPr id="299019" name="Rectangle 11"/>
          <p:cNvSpPr>
            <a:spLocks noChangeArrowheads="1"/>
          </p:cNvSpPr>
          <p:nvPr/>
        </p:nvSpPr>
        <p:spPr bwMode="auto">
          <a:xfrm>
            <a:off x="7237641" y="2477900"/>
            <a:ext cx="1218010" cy="1574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20" name="Text Box 12"/>
          <p:cNvSpPr txBox="1">
            <a:spLocks noChangeArrowheads="1"/>
          </p:cNvSpPr>
          <p:nvPr/>
        </p:nvSpPr>
        <p:spPr bwMode="auto">
          <a:xfrm>
            <a:off x="7327832" y="306455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299021" name="AutoShape 13"/>
          <p:cNvSpPr>
            <a:spLocks noChangeArrowheads="1"/>
          </p:cNvSpPr>
          <p:nvPr/>
        </p:nvSpPr>
        <p:spPr bwMode="auto">
          <a:xfrm>
            <a:off x="6002962" y="3220850"/>
            <a:ext cx="984647" cy="802481"/>
          </a:xfrm>
          <a:prstGeom prst="rightArrow">
            <a:avLst>
              <a:gd name="adj1" fmla="val 50000"/>
              <a:gd name="adj2" fmla="val 30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22" name="Text Box 14"/>
          <p:cNvSpPr txBox="1">
            <a:spLocks noChangeArrowheads="1"/>
          </p:cNvSpPr>
          <p:nvPr/>
        </p:nvSpPr>
        <p:spPr bwMode="auto">
          <a:xfrm>
            <a:off x="4623027" y="2251681"/>
            <a:ext cx="2646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書き込みたい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とデータそのもの</a:t>
            </a:r>
          </a:p>
        </p:txBody>
      </p:sp>
    </p:spTree>
    <p:extLst>
      <p:ext uri="{BB962C8B-B14F-4D97-AF65-F5344CB8AC3E}">
        <p14:creationId xmlns:p14="http://schemas.microsoft.com/office/powerpoint/2010/main" val="25022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  <p:bldP spid="299012" grpId="0" animBg="1"/>
      <p:bldP spid="299013" grpId="0"/>
      <p:bldP spid="299014" grpId="0" animBg="1"/>
      <p:bldP spid="299015" grpId="0"/>
      <p:bldP spid="299016" grpId="0" animBg="1"/>
      <p:bldP spid="299017" grpId="0"/>
      <p:bldP spid="299018" grpId="0"/>
      <p:bldP spid="299019" grpId="0" animBg="1"/>
      <p:bldP spid="299020" grpId="0"/>
      <p:bldP spid="299021" grpId="0" animBg="1"/>
      <p:bldP spid="2990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読み出し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5962" y="1499611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5962" y="171511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25962" y="1930617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25962" y="214611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30725" y="1493658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114131" y="353557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115322" y="369750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116512" y="385942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527155" y="2361624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28344" y="2577125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29536" y="2792630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530725" y="3008131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521200" y="3223636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37719" y="1471036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０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332957" y="168653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１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328194" y="1902042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２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327004" y="2117545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３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325813" y="233304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４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328194" y="2548551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５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330575" y="2764055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６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332957" y="2979558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７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335338" y="3195061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８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271580" y="4357111"/>
            <a:ext cx="38779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メモリの各区画は１バイト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（１６進数で２桁）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4703616" y="3283167"/>
            <a:ext cx="26468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メモリの値は変化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しない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908155" y="14567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08155" y="16853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08155" y="190442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08155" y="211397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08155" y="232352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08155" y="25425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08155" y="27521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08155" y="29616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08155" y="31902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80538" y="1840129"/>
            <a:ext cx="35702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アドレス４番地，５番地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から２バイト分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読み出す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とき</a:t>
            </a:r>
          </a:p>
        </p:txBody>
      </p:sp>
      <p:sp>
        <p:nvSpPr>
          <p:cNvPr id="39" name="Text Box 60"/>
          <p:cNvSpPr txBox="1">
            <a:spLocks noChangeArrowheads="1"/>
          </p:cNvSpPr>
          <p:nvPr/>
        </p:nvSpPr>
        <p:spPr bwMode="auto">
          <a:xfrm>
            <a:off x="4826250" y="368559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2728369" y="2275898"/>
            <a:ext cx="952500" cy="6191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 flipV="1">
            <a:off x="3689204" y="2875972"/>
            <a:ext cx="645319" cy="451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4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書き込み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9370" y="1721679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39370" y="1937181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39370" y="2152685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39370" y="2368187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44133" y="1715726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327539" y="3757647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328730" y="3919572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329920" y="4081497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40563" y="2583692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41752" y="279919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742944" y="3014698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744133" y="3230199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734608" y="3445704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51127" y="1693104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０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46365" y="1908607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１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41602" y="2124110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２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40412" y="2339613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３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39221" y="2555117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４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41602" y="277061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５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43983" y="2986123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６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6365" y="3201626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７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48746" y="341712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８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84988" y="4579179"/>
            <a:ext cx="38779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メモリの各区画は１バイト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（１６進数で２桁）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087945" y="4631293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前の値は消える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4220839" y="2761622"/>
            <a:ext cx="869156" cy="635794"/>
          </a:xfrm>
          <a:prstGeom prst="rightArrow">
            <a:avLst>
              <a:gd name="adj1" fmla="val 50000"/>
              <a:gd name="adj2" fmla="val 34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121563" y="16788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121563" y="19074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121563" y="212649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121563" y="233604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2121563" y="254559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2121563" y="27646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121563" y="29742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121563" y="31837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121563" y="34123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3194178" y="1009024"/>
            <a:ext cx="26468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アドレス６番地，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７番地に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「０４００」を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書き込むと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6266537" y="1755935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266537" y="1971437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266537" y="2186941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266537" y="240244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6271300" y="174998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854706" y="3791903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6855897" y="3953828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857087" y="4115753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6267730" y="2617948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6268919" y="283344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6270111" y="3048954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6271300" y="3264455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6261775" y="3479960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6648730" y="171307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6648730" y="194167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6648730" y="216074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6648730" y="237029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648730" y="257984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6648730" y="279892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6648730" y="344662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6629679" y="2989422"/>
            <a:ext cx="7617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０　４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6629679" y="3218022"/>
            <a:ext cx="7617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０　０</a:t>
            </a: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6416556" y="2954893"/>
            <a:ext cx="952500" cy="6191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1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0" grpId="1"/>
      <p:bldP spid="61" grpId="0"/>
      <p:bldP spid="61" grpId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16</a:t>
            </a:r>
            <a:r>
              <a:rPr lang="ja-JP" altLang="en-US" dirty="0"/>
              <a:t>進数の表記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D8C57BD1-9BE0-4DC5-9569-EACD72DF7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416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１６進数の表記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4000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8179" y="3381154"/>
            <a:ext cx="566853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4000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」と書いただけでは，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進数なのか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16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進数なのか分からない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961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2-3 </a:t>
            </a:r>
            <a:r>
              <a:rPr lang="ja-JP" altLang="en-US" dirty="0"/>
              <a:t>１６進数の表記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4000h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55389" y="2651707"/>
            <a:ext cx="3647152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末尾に </a:t>
            </a: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を付けたり。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（主にアセンブリ言語での習慣）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4287" y="210659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１０進数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09550" y="3014662"/>
            <a:ext cx="1916481" cy="5643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50" dirty="0">
                <a:latin typeface="Arial" panose="020B0604020202020204" pitchFamily="34" charset="0"/>
                <a:ea typeface="メイリオ" panose="020B0604030504040204" pitchFamily="50" charset="-128"/>
              </a:rPr>
              <a:t>16384</a:t>
            </a:r>
            <a:endParaRPr lang="ja-JP" altLang="en-US" sz="40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550" y="4142689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何も付けない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2195281" y="3090289"/>
            <a:ext cx="873690" cy="3660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07142" y="3609927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同じ値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52448" y="210659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１６進数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3495800" y="2981441"/>
            <a:ext cx="2340964" cy="5643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</a:t>
            </a:r>
            <a:r>
              <a:rPr lang="en-US" altLang="ja-JP" sz="405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4000</a:t>
            </a:r>
            <a:endParaRPr lang="ja-JP" altLang="en-US" sz="405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69689" y="3699528"/>
            <a:ext cx="2909771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頭に </a:t>
            </a:r>
            <a:r>
              <a:rPr lang="en-US" altLang="ja-JP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を付ける。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（主に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言語での習慣）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86288" y="4759401"/>
            <a:ext cx="425949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進数であることを示す目印</a:t>
            </a:r>
          </a:p>
        </p:txBody>
      </p:sp>
    </p:spTree>
    <p:extLst>
      <p:ext uri="{BB962C8B-B14F-4D97-AF65-F5344CB8AC3E}">
        <p14:creationId xmlns:p14="http://schemas.microsoft.com/office/powerpoint/2010/main" val="3754220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2-4</a:t>
            </a:r>
            <a:r>
              <a:rPr lang="ja-JP" altLang="en-US" dirty="0"/>
              <a:t> ダンプリスト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21706AED-F32A-4AFB-9881-6CE2FA57FA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962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メモリとアドレス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76795" y="1144339"/>
            <a:ext cx="7308668" cy="36248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（８ビット）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単位に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区切られて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各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０から始まる通し番号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が付けられている。これを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番地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ともいう）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845218"/>
              </p:ext>
            </p:extLst>
          </p:nvPr>
        </p:nvGraphicFramePr>
        <p:xfrm>
          <a:off x="1570427" y="4611207"/>
          <a:ext cx="5252600" cy="48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9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01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02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03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42985" y="4199306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メモリ内のデータは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2770" y="5512650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59936" y="5139721"/>
            <a:ext cx="626966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0    1    2    3    4    5    6    7    8    9  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349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ダンプリストの例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B59FF2-8CE3-4F44-A845-C2A38A26F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1911485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0" y="3626301"/>
            <a:ext cx="17577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77258" y="3857134"/>
            <a:ext cx="34909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sz="24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29130" y="4484703"/>
            <a:ext cx="4493538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バイト単位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表示は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</a:p>
        </p:txBody>
      </p:sp>
    </p:spTree>
    <p:extLst>
      <p:ext uri="{BB962C8B-B14F-4D97-AF65-F5344CB8AC3E}">
        <p14:creationId xmlns:p14="http://schemas.microsoft.com/office/powerpoint/2010/main" val="1793206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ダンプリストの例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592EA87B-8923-47DC-B284-C6D9DE6C9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1643062" y="3208960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643063" y="2588181"/>
            <a:ext cx="145575" cy="6207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51047" y="1893962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0x002f8130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1977075" y="3208959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325376" y="3208958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2202974" y="2580831"/>
            <a:ext cx="325127" cy="617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302201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2667489" y="2517210"/>
            <a:ext cx="1755252" cy="7244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53354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5535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2-1 </a:t>
            </a:r>
            <a:r>
              <a:rPr lang="ja-JP" altLang="en-US" dirty="0"/>
              <a:t>メモリとアドレス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2-2 </a:t>
            </a:r>
            <a:r>
              <a:rPr lang="ja-JP" altLang="en-US" dirty="0"/>
              <a:t>メモリへの操作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2-3 16</a:t>
            </a:r>
            <a:r>
              <a:rPr lang="ja-JP" altLang="en-US" dirty="0"/>
              <a:t>進数の表記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2-4 </a:t>
            </a:r>
            <a:r>
              <a:rPr lang="ja-JP" altLang="en-US" dirty="0"/>
              <a:t>ダンプリスト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8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確認クイズ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1FFB5E01-8AB4-47A1-AC61-53D70D0E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0754" y="5082056"/>
            <a:ext cx="12117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8514" y="5045854"/>
            <a:ext cx="3490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メモリの中身が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バイト単位</a:t>
            </a:r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</a:t>
            </a:r>
            <a:endParaRPr lang="en-US" altLang="ja-JP" sz="21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6235" y="5003734"/>
            <a:ext cx="204276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を文字に置き換えて表示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43063" y="367761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>
            <a:off x="1643063" y="2588181"/>
            <a:ext cx="202726" cy="1089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51047" y="1893962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このアドレスは？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040095" y="368254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414221" y="2588182"/>
            <a:ext cx="785130" cy="11700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53354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このアドレスは？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702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確認クイズの答え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0754" y="5082056"/>
            <a:ext cx="12117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8514" y="5045854"/>
            <a:ext cx="3490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メモリの中身が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バイト単位</a:t>
            </a:r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</a:t>
            </a:r>
            <a:endParaRPr lang="en-US" altLang="ja-JP" sz="21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6235" y="5003734"/>
            <a:ext cx="204276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を文字に置き換えて表示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43063" y="367761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>
            <a:off x="1643063" y="2588181"/>
            <a:ext cx="202726" cy="1089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82697" y="1949586"/>
            <a:ext cx="16492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0x002F814C</a:t>
            </a:r>
          </a:p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左のアドレス表示で分かる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040095" y="368254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414221" y="2588182"/>
            <a:ext cx="785130" cy="11700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785746" y="2027850"/>
            <a:ext cx="41198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0x002F8150</a:t>
            </a:r>
          </a:p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これは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0x002F814C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足した値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0753" y="3758261"/>
            <a:ext cx="1298132" cy="282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048513" y="3864001"/>
            <a:ext cx="991581" cy="13433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344686" y="4069300"/>
            <a:ext cx="20780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3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つ右隣り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930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実行型ファイルのダンプリストの例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434" y="2595285"/>
            <a:ext cx="3398132" cy="1398687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573874" y="2517412"/>
            <a:ext cx="3031335" cy="14986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75792" y="2517411"/>
            <a:ext cx="447885" cy="14986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330889" y="2056843"/>
            <a:ext cx="588556" cy="4216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919444" y="1881140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0585" y="4325856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ソースファイル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C++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言語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84245" y="4169676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実行型ファイル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マシン語</a:t>
            </a:r>
          </a:p>
        </p:txBody>
      </p:sp>
      <p:sp>
        <p:nvSpPr>
          <p:cNvPr id="12" name="右矢印 11"/>
          <p:cNvSpPr/>
          <p:nvPr/>
        </p:nvSpPr>
        <p:spPr>
          <a:xfrm>
            <a:off x="4086614" y="3057058"/>
            <a:ext cx="609600" cy="58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99355" y="3830674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ビルド</a:t>
            </a:r>
            <a:endParaRPr kumimoji="1" lang="ja-JP" altLang="en-US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4" y="2440490"/>
            <a:ext cx="3655220" cy="182096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7862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2-1 </a:t>
            </a:r>
            <a:r>
              <a:rPr lang="ja-JP" altLang="en-US" dirty="0"/>
              <a:t>メモリとアドレス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00DB11E7-DE0D-466C-8C55-467FE6046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364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メモリとは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479" y="1094448"/>
            <a:ext cx="7176235" cy="5333166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メモリ</a:t>
            </a:r>
            <a:r>
              <a:rPr lang="ja-JP" altLang="en-US" dirty="0">
                <a:latin typeface="メイリオ" panose="020B0604030504040204" pitchFamily="50" charset="-128"/>
              </a:rPr>
              <a:t>は，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データの記憶を行うチップ</a:t>
            </a:r>
          </a:p>
          <a:p>
            <a:pPr eaLnBrk="1" hangingPunct="1"/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データを覚えさせたり（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書き込み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），取り出したり（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読み出し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）の機能がある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17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メモリとアドレス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4F02B1-DBD2-4A08-A358-38153E35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76795" y="1144339"/>
            <a:ext cx="7308668" cy="36248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（８ビット）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単位に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区切られて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各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０から始まる通し番号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が付けられている。これを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番地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ともいう）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コンテンツ プレースホルダー 8"/>
          <p:cNvGraphicFramePr>
            <a:graphicFrameLocks/>
          </p:cNvGraphicFramePr>
          <p:nvPr/>
        </p:nvGraphicFramePr>
        <p:xfrm>
          <a:off x="1570427" y="4611207"/>
          <a:ext cx="5252600" cy="48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9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01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02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03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42985" y="4199306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メモリ内のデータは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12426" y="565817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4194" y="5181118"/>
            <a:ext cx="4652235" cy="4770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500" b="1" dirty="0">
                <a:latin typeface="Arial" panose="020B0604020202020204" pitchFamily="34" charset="0"/>
                <a:ea typeface="メイリオ" panose="020B0604030504040204" pitchFamily="50" charset="-128"/>
              </a:rPr>
              <a:t>0   1   2   3   4   5   6   7   8   9  </a:t>
            </a:r>
            <a:endParaRPr kumimoji="1" lang="ja-JP" altLang="en-US" sz="25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23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メモリアドレスは，読み書きすべきデータの「場所」を示す</a:t>
            </a:r>
          </a:p>
          <a:p>
            <a:pPr marL="0" indent="0">
              <a:buNone/>
            </a:pPr>
            <a:r>
              <a:rPr lang="ja-JP" altLang="en-US" dirty="0"/>
              <a:t>（例） </a:t>
            </a:r>
            <a:r>
              <a:rPr lang="en-US" altLang="ja-JP" dirty="0"/>
              <a:t>0065FDF0 </a:t>
            </a:r>
            <a:r>
              <a:rPr lang="ja-JP" altLang="en-US" dirty="0"/>
              <a:t>（１６進）</a:t>
            </a:r>
          </a:p>
          <a:p>
            <a:pPr marL="0" indent="0">
              <a:buNone/>
            </a:pPr>
            <a:r>
              <a:rPr lang="ja-JP" altLang="en-US" dirty="0"/>
              <a:t>  →  メモリの先頭から</a:t>
            </a:r>
            <a:r>
              <a:rPr lang="en-US" altLang="ja-JP" dirty="0"/>
              <a:t>0065FDF0 </a:t>
            </a:r>
            <a:r>
              <a:rPr lang="ja-JP" altLang="en-US" dirty="0"/>
              <a:t>（１６進数）番目           という意味</a:t>
            </a:r>
          </a:p>
          <a:p>
            <a:endParaRPr lang="ja-JP" altLang="en-US" dirty="0"/>
          </a:p>
          <a:p>
            <a:r>
              <a:rPr lang="ja-JP" altLang="en-US" dirty="0"/>
              <a:t>メモリ内のデジタルデータは，８ビットずつ区切られて，メモリアドレスが付けられている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9413" y="5132388"/>
            <a:ext cx="762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００１０１１１０１００１０１００１０１００１０１０１００１</a:t>
            </a:r>
          </a:p>
        </p:txBody>
      </p:sp>
      <p:sp>
        <p:nvSpPr>
          <p:cNvPr id="14341" name="AutoShape 5"/>
          <p:cNvSpPr>
            <a:spLocks/>
          </p:cNvSpPr>
          <p:nvPr/>
        </p:nvSpPr>
        <p:spPr bwMode="auto">
          <a:xfrm rot="5390088">
            <a:off x="1342995" y="4967696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454152" y="5181600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810768" y="6059327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660042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>
            <a:off x="660042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 flipV="1">
            <a:off x="660042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543580" y="5189537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572000" y="5188330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AutoShape 5"/>
          <p:cNvSpPr>
            <a:spLocks/>
          </p:cNvSpPr>
          <p:nvPr/>
        </p:nvSpPr>
        <p:spPr bwMode="auto">
          <a:xfrm rot="5390088">
            <a:off x="3415635" y="4977920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83408" y="6069551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  <p:sp>
        <p:nvSpPr>
          <p:cNvPr id="21" name="AutoShape 5"/>
          <p:cNvSpPr>
            <a:spLocks/>
          </p:cNvSpPr>
          <p:nvPr/>
        </p:nvSpPr>
        <p:spPr bwMode="auto">
          <a:xfrm rot="5390088">
            <a:off x="5488275" y="4988144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956048" y="6079775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</p:spTree>
    <p:extLst>
      <p:ext uri="{BB962C8B-B14F-4D97-AF65-F5344CB8AC3E}">
        <p14:creationId xmlns:p14="http://schemas.microsoft.com/office/powerpoint/2010/main" val="403409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625600"/>
            <a:ext cx="4289425" cy="467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044825" y="6257925"/>
            <a:ext cx="23383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2825" y="5445125"/>
            <a:ext cx="1698625" cy="692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95463" y="5281613"/>
            <a:ext cx="487362" cy="454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0225" y="468153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１６進数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メモリアドレスは，ふつう１６進数表記する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BC94F8-9100-44D1-9BF6-357F5FB11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3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なぜ１６進数なのか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メモリアドレスそのものもデジタル（「０」，「１」の列）</a:t>
            </a:r>
          </a:p>
          <a:p>
            <a:r>
              <a:rPr lang="ja-JP" altLang="en-US" dirty="0"/>
              <a:t>といって，メモリアドレスを，「０」，「１」の並びで書くのは，長すぎて人間にとって分かりづらい</a:t>
            </a:r>
          </a:p>
          <a:p>
            <a:pPr marL="0" indent="0">
              <a:buNone/>
            </a:pPr>
            <a:r>
              <a:rPr lang="ja-JP" altLang="en-US" dirty="0"/>
              <a:t>	（例）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そこで，「１６進数」を使う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24785" y="3700070"/>
            <a:ext cx="762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００１０１１１０１００１０１００１０１００１０１０１００１</a:t>
            </a:r>
          </a:p>
        </p:txBody>
      </p:sp>
    </p:spTree>
    <p:extLst>
      <p:ext uri="{BB962C8B-B14F-4D97-AF65-F5344CB8AC3E}">
        <p14:creationId xmlns:p14="http://schemas.microsoft.com/office/powerpoint/2010/main" val="176137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2-2 </a:t>
            </a:r>
            <a:r>
              <a:rPr lang="ja-JP" altLang="en-US" dirty="0"/>
              <a:t>メモリへの操作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6F8FA70C-B2E4-483C-9213-5EADE4B795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824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748</Words>
  <Application>Microsoft Office PowerPoint</Application>
  <PresentationFormat>画面に合わせる (4:3)</PresentationFormat>
  <Paragraphs>223</Paragraphs>
  <Slides>22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メイリオ</vt:lpstr>
      <vt:lpstr>游ゴシック</vt:lpstr>
      <vt:lpstr>Arial</vt:lpstr>
      <vt:lpstr>Calibri</vt:lpstr>
      <vt:lpstr>Segoe UI</vt:lpstr>
      <vt:lpstr>Office テーマ</vt:lpstr>
      <vt:lpstr>ca-2. メモリとアドレス， ダンプリスト </vt:lpstr>
      <vt:lpstr>アウトライン</vt:lpstr>
      <vt:lpstr>2-1 メモリとアドレス</vt:lpstr>
      <vt:lpstr>メモリとは</vt:lpstr>
      <vt:lpstr>メモリとアドレス</vt:lpstr>
      <vt:lpstr>メモリアドレス</vt:lpstr>
      <vt:lpstr>メモリアドレスは，ふつう１６進数表記する</vt:lpstr>
      <vt:lpstr>なぜ１６進数なのか</vt:lpstr>
      <vt:lpstr>2-2 メモリへの操作</vt:lpstr>
      <vt:lpstr>メモリへの操作</vt:lpstr>
      <vt:lpstr>読み出し</vt:lpstr>
      <vt:lpstr>書き込み</vt:lpstr>
      <vt:lpstr>2-3 16進数の表記</vt:lpstr>
      <vt:lpstr>１６進数の表記</vt:lpstr>
      <vt:lpstr>2-3 １６進数の表記</vt:lpstr>
      <vt:lpstr>2-4 ダンプリスト</vt:lpstr>
      <vt:lpstr>メモリとアドレス</vt:lpstr>
      <vt:lpstr>ダンプリストの例</vt:lpstr>
      <vt:lpstr>ダンプリストの例</vt:lpstr>
      <vt:lpstr>確認クイズ</vt:lpstr>
      <vt:lpstr>確認クイズの答え</vt:lpstr>
      <vt:lpstr>実行型ファイルのダンプリストの例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メモリとアドレス，ダンプリスト</dc:title>
  <dc:creator>kaneko kunihiko</dc:creator>
  <cp:lastModifiedBy>me</cp:lastModifiedBy>
  <cp:revision>35</cp:revision>
  <dcterms:created xsi:type="dcterms:W3CDTF">2019-11-02T00:06:04Z</dcterms:created>
  <dcterms:modified xsi:type="dcterms:W3CDTF">2021-12-23T04:35:51Z</dcterms:modified>
</cp:coreProperties>
</file>