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544" r:id="rId2"/>
    <p:sldId id="1772" r:id="rId3"/>
    <p:sldId id="1773" r:id="rId4"/>
    <p:sldId id="1774" r:id="rId5"/>
    <p:sldId id="1810" r:id="rId6"/>
    <p:sldId id="1776" r:id="rId7"/>
    <p:sldId id="1354" r:id="rId8"/>
    <p:sldId id="1777" r:id="rId9"/>
    <p:sldId id="1780" r:id="rId10"/>
    <p:sldId id="823" r:id="rId11"/>
    <p:sldId id="1782" r:id="rId12"/>
    <p:sldId id="1778" r:id="rId13"/>
    <p:sldId id="1771" r:id="rId14"/>
    <p:sldId id="1783" r:id="rId15"/>
    <p:sldId id="1786" r:id="rId16"/>
    <p:sldId id="1787" r:id="rId17"/>
    <p:sldId id="1785" r:id="rId18"/>
    <p:sldId id="1789" r:id="rId19"/>
    <p:sldId id="1790" r:id="rId20"/>
    <p:sldId id="1791" r:id="rId21"/>
    <p:sldId id="1794" r:id="rId22"/>
    <p:sldId id="1795" r:id="rId23"/>
    <p:sldId id="1792" r:id="rId24"/>
    <p:sldId id="1793" r:id="rId25"/>
    <p:sldId id="1808" r:id="rId26"/>
    <p:sldId id="1809" r:id="rId27"/>
    <p:sldId id="1067" r:id="rId28"/>
    <p:sldId id="1796" r:id="rId29"/>
    <p:sldId id="1797" r:id="rId30"/>
    <p:sldId id="1798" r:id="rId31"/>
    <p:sldId id="1799" r:id="rId32"/>
    <p:sldId id="1800" r:id="rId33"/>
    <p:sldId id="1801" r:id="rId34"/>
    <p:sldId id="1803" r:id="rId35"/>
    <p:sldId id="1804" r:id="rId36"/>
    <p:sldId id="1811" r:id="rId37"/>
    <p:sldId id="1343" r:id="rId38"/>
    <p:sldId id="1279" r:id="rId39"/>
    <p:sldId id="757" r:id="rId40"/>
    <p:sldId id="799" r:id="rId41"/>
    <p:sldId id="1384" r:id="rId42"/>
    <p:sldId id="1383" r:id="rId43"/>
    <p:sldId id="1312" r:id="rId44"/>
    <p:sldId id="759" r:id="rId45"/>
    <p:sldId id="1382" r:id="rId46"/>
    <p:sldId id="1805" r:id="rId47"/>
    <p:sldId id="1807" r:id="rId48"/>
    <p:sldId id="1806" r:id="rId4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7212" autoAdjust="0"/>
    <p:restoredTop sz="94660"/>
  </p:normalViewPr>
  <p:slideViewPr>
    <p:cSldViewPr snapToGrid="0">
      <p:cViewPr>
        <p:scale>
          <a:sx n="33" d="100"/>
          <a:sy n="33" d="100"/>
        </p:scale>
        <p:origin x="758" y="4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7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314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651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46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98891-EDEB-43A6-A565-6F7F2C673837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46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4925" cy="3836988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5803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8AAC-77C1-4008-9465-32B322AA2FD1}" type="datetime1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0242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  <p:sldLayoutId id="214748367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cc/cs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trinket.io/python/0fd59392c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trinket.io/library/trinkets/1e414fec8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trinket.io/python/27f6ebe1da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trinket.io/python/b7eb532453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trinket.io/python/895c3ea5b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trinket.io/python/0d8dbc1139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trinket.io/python/bdca234a3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trinket.io/python/3b490869e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trinket.io/python/68a090babf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08000" y="1122363"/>
            <a:ext cx="82677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cs-12. </a:t>
            </a:r>
            <a:r>
              <a:rPr lang="ja-JP" altLang="en-US" dirty="0"/>
              <a:t>変数，入力と出力，関数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368" y="3361982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（コンピューターサイエンス）</a:t>
            </a:r>
            <a:endParaRPr lang="en-US" altLang="ja-JP" dirty="0"/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3"/>
              </a:rPr>
              <a:t>https://www.kkaneko.jp/cc/cs/index.html</a:t>
            </a:r>
            <a:endParaRPr lang="en-US" altLang="ja-JP" dirty="0"/>
          </a:p>
          <a:p>
            <a:endParaRPr lang="ja-JP" altLang="en-US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4047DBB5-87E7-41C0-8239-B092FFAB73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28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trinket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962761"/>
          </a:xfrm>
        </p:spPr>
        <p:txBody>
          <a:bodyPr>
            <a:normAutofit/>
          </a:bodyPr>
          <a:lstStyle/>
          <a:p>
            <a:r>
              <a:rPr lang="en-US" altLang="ja-JP" sz="2400" b="1" dirty="0"/>
              <a:t>Trinket</a:t>
            </a:r>
            <a:r>
              <a:rPr lang="en-US" altLang="ja-JP" sz="2400" dirty="0"/>
              <a:t> </a:t>
            </a:r>
            <a:r>
              <a:rPr lang="ja-JP" altLang="en-US" sz="2400" dirty="0"/>
              <a:t>は</a:t>
            </a:r>
            <a:r>
              <a:rPr lang="ja-JP" altLang="en-US" sz="2400" b="1" dirty="0"/>
              <a:t>オンライン</a:t>
            </a:r>
            <a:r>
              <a:rPr lang="ja-JP" altLang="en-US" sz="2400" dirty="0"/>
              <a:t>の </a:t>
            </a:r>
            <a:r>
              <a:rPr lang="en-US" altLang="ja-JP" sz="2400" b="1" dirty="0"/>
              <a:t>Python</a:t>
            </a:r>
            <a:r>
              <a:rPr lang="ja-JP" altLang="en-US" sz="2400" b="1" dirty="0"/>
              <a:t>、</a:t>
            </a:r>
            <a:r>
              <a:rPr lang="en-US" altLang="ja-JP" sz="2400" b="1" dirty="0"/>
              <a:t>HTML </a:t>
            </a:r>
            <a:r>
              <a:rPr lang="ja-JP" altLang="en-US" sz="2400" dirty="0"/>
              <a:t>等の</a:t>
            </a:r>
            <a:r>
              <a:rPr lang="ja-JP" altLang="en-US" sz="2400" b="1" dirty="0"/>
              <a:t>学習サイト</a:t>
            </a:r>
            <a:endParaRPr lang="en-US" altLang="ja-JP" sz="2400" b="1" dirty="0"/>
          </a:p>
          <a:p>
            <a:r>
              <a:rPr lang="ja-JP" altLang="en-US" sz="2400" dirty="0"/>
              <a:t>有料の機能と無料の機能がある</a:t>
            </a:r>
            <a:endParaRPr lang="en-US" altLang="ja-JP" sz="2400" dirty="0"/>
          </a:p>
          <a:p>
            <a:r>
              <a:rPr lang="ja-JP" altLang="en-US" sz="2400" b="1" dirty="0"/>
              <a:t>自分が作成した </a:t>
            </a:r>
            <a:r>
              <a:rPr lang="en-US" altLang="ja-JP" sz="2400" b="1" dirty="0"/>
              <a:t>Python </a:t>
            </a:r>
            <a:r>
              <a:rPr lang="ja-JP" altLang="en-US" sz="2400" b="1" dirty="0"/>
              <a:t>プログラムを公開し、他の人に実行してもらうことが可能</a:t>
            </a:r>
            <a:r>
              <a:rPr lang="ja-JP" altLang="en-US" sz="2400" dirty="0"/>
              <a:t>（そのとき、書き替えて実行も可能）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en-US" altLang="ja-JP" sz="2400" b="1" dirty="0"/>
              <a:t>Python </a:t>
            </a:r>
            <a:r>
              <a:rPr lang="ja-JP" altLang="en-US" sz="2400" b="1" dirty="0"/>
              <a:t>の標準機能</a:t>
            </a:r>
            <a:r>
              <a:rPr lang="ja-JP" altLang="en-US" sz="2400" dirty="0"/>
              <a:t>を登載、その他、次のモジュールやパッケージがインストール済み</a:t>
            </a:r>
          </a:p>
          <a:p>
            <a:pPr marL="0" indent="0">
              <a:buNone/>
            </a:pPr>
            <a:r>
              <a:rPr lang="en-US" altLang="ja-JP" sz="2400" dirty="0"/>
              <a:t>math, </a:t>
            </a:r>
            <a:r>
              <a:rPr lang="en-US" altLang="ja-JP" sz="2400" dirty="0" err="1"/>
              <a:t>matplotlib.pyplot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numpy</a:t>
            </a:r>
            <a:r>
              <a:rPr lang="en-US" altLang="ja-JP" sz="2400" dirty="0"/>
              <a:t>, operator, processing, </a:t>
            </a:r>
            <a:r>
              <a:rPr lang="en-US" altLang="ja-JP" sz="2400" dirty="0" err="1"/>
              <a:t>pygal</a:t>
            </a:r>
            <a:r>
              <a:rPr lang="en-US" altLang="ja-JP" sz="2400" dirty="0"/>
              <a:t>, random, re, string, time, turtle, </a:t>
            </a:r>
            <a:r>
              <a:rPr lang="en-US" altLang="ja-JP" sz="2400" dirty="0" err="1"/>
              <a:t>urllib.request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295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585480"/>
            <a:ext cx="8822156" cy="622353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ja-JP" sz="2400" b="1" dirty="0"/>
              <a:t>trinket</a:t>
            </a:r>
            <a:r>
              <a:rPr lang="en-US" altLang="ja-JP" sz="2400" dirty="0"/>
              <a:t> </a:t>
            </a:r>
            <a:r>
              <a:rPr lang="ja-JP" altLang="en-US" sz="2400" dirty="0"/>
              <a:t>は </a:t>
            </a:r>
            <a:r>
              <a:rPr lang="en-US" altLang="ja-JP" sz="2400" b="1" dirty="0"/>
              <a:t>Python, HTML </a:t>
            </a:r>
            <a:r>
              <a:rPr lang="ja-JP" altLang="en-US" sz="2400" b="1" dirty="0"/>
              <a:t>などのプログラムを書き実行できる</a:t>
            </a:r>
            <a:r>
              <a:rPr lang="ja-JP" altLang="en-US" sz="2400" dirty="0"/>
              <a:t>サイト</a:t>
            </a:r>
            <a:endParaRPr lang="en-US" altLang="ja-JP" sz="2400" dirty="0"/>
          </a:p>
          <a:p>
            <a:r>
              <a:rPr lang="en-US" altLang="ja-JP" sz="2400" dirty="0">
                <a:hlinkClick r:id="rId2"/>
              </a:rPr>
              <a:t>https://trinket.io/python/0fd59392c8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のように、違うプログラムには違う </a:t>
            </a:r>
            <a:r>
              <a:rPr lang="en-US" altLang="ja-JP" sz="2400" dirty="0"/>
              <a:t>URL </a:t>
            </a:r>
            <a:r>
              <a:rPr lang="ja-JP" altLang="en-US" sz="2400" dirty="0"/>
              <a:t>が割り当てられる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dirty="0"/>
              <a:t>実行が開始しないときは、「</a:t>
            </a:r>
            <a:r>
              <a:rPr lang="ja-JP" altLang="en-US" sz="2400" b="1" dirty="0"/>
              <a:t>実行ボタン</a:t>
            </a:r>
            <a:r>
              <a:rPr lang="ja-JP" altLang="en-US" sz="2400" dirty="0"/>
              <a:t>」で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r>
              <a:rPr lang="ja-JP" altLang="en-US" sz="2400" dirty="0"/>
              <a:t>ソースコードを</a:t>
            </a:r>
            <a:r>
              <a:rPr lang="ja-JP" altLang="en-US" sz="2400" b="1" dirty="0"/>
              <a:t>書き替えて再度実行</a:t>
            </a:r>
            <a:r>
              <a:rPr lang="ja-JP" altLang="en-US" sz="2400" dirty="0"/>
              <a:t>することも可能</a:t>
            </a:r>
            <a:endParaRPr lang="en-US" altLang="ja-JP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50F07C5-FB06-0A1B-074A-B52D19376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34" y="2327545"/>
            <a:ext cx="4717189" cy="230906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 </a:t>
            </a:r>
            <a:r>
              <a:rPr kumimoji="1" lang="ja-JP" altLang="en-US" dirty="0"/>
              <a:t>でのプログラム実行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5CFE043C-DC4C-4062-B60C-FD394D4CC3EC}"/>
              </a:ext>
            </a:extLst>
          </p:cNvPr>
          <p:cNvSpPr/>
          <p:nvPr/>
        </p:nvSpPr>
        <p:spPr>
          <a:xfrm rot="5400000">
            <a:off x="2472981" y="3758073"/>
            <a:ext cx="218512" cy="24660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右中かっこ 7">
            <a:extLst>
              <a:ext uri="{FF2B5EF4-FFF2-40B4-BE49-F238E27FC236}">
                <a16:creationId xmlns:a16="http://schemas.microsoft.com/office/drawing/2014/main" id="{8854BCCF-7937-49F2-9FE6-C07FB349A19B}"/>
              </a:ext>
            </a:extLst>
          </p:cNvPr>
          <p:cNvSpPr/>
          <p:nvPr/>
        </p:nvSpPr>
        <p:spPr>
          <a:xfrm rot="5400000">
            <a:off x="4687849" y="4209624"/>
            <a:ext cx="170463" cy="16109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96BD922-CC0B-412A-9DF4-A337A36CD975}"/>
              </a:ext>
            </a:extLst>
          </p:cNvPr>
          <p:cNvSpPr txBox="1"/>
          <p:nvPr/>
        </p:nvSpPr>
        <p:spPr>
          <a:xfrm>
            <a:off x="1476153" y="5070208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ソースコードの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メイン画面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2784C6-0936-4E5D-91AB-5FF9C54086F2}"/>
              </a:ext>
            </a:extLst>
          </p:cNvPr>
          <p:cNvSpPr txBox="1"/>
          <p:nvPr/>
        </p:nvSpPr>
        <p:spPr>
          <a:xfrm>
            <a:off x="4077673" y="523385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5672B9D-D768-2700-E6C1-AE4C965CF5F4}"/>
              </a:ext>
            </a:extLst>
          </p:cNvPr>
          <p:cNvSpPr/>
          <p:nvPr/>
        </p:nvSpPr>
        <p:spPr>
          <a:xfrm>
            <a:off x="2615459" y="2840145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23A46CF-BB57-F763-CA0A-379D4E7AEFB7}"/>
              </a:ext>
            </a:extLst>
          </p:cNvPr>
          <p:cNvSpPr txBox="1"/>
          <p:nvPr/>
        </p:nvSpPr>
        <p:spPr>
          <a:xfrm>
            <a:off x="3724509" y="2579865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2037090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  <a:br>
              <a:rPr lang="en-US" altLang="ja-JP" dirty="0"/>
            </a:br>
            <a:r>
              <a:rPr lang="ja-JP" altLang="en-US" dirty="0"/>
              <a:t>変数 </a:t>
            </a:r>
            <a:r>
              <a:rPr lang="en-US" altLang="ja-JP" dirty="0"/>
              <a:t>x, y </a:t>
            </a:r>
            <a:r>
              <a:rPr lang="ja-JP" altLang="en-US" dirty="0"/>
              <a:t>を使って計算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ページ１３～１７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trinket </a:t>
            </a:r>
            <a:r>
              <a:rPr lang="ja-JP" altLang="en-US" b="1" dirty="0"/>
              <a:t>の利用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式と変数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確認クイズに自主的に挑戦</a:t>
            </a:r>
            <a:endParaRPr lang="en-US" altLang="ja-JP" b="1" dirty="0"/>
          </a:p>
          <a:p>
            <a:pPr marL="457200" lvl="1" indent="0">
              <a:spcAft>
                <a:spcPts val="600"/>
              </a:spcAft>
              <a:buNone/>
            </a:pP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64584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BDC2A5-6C11-7153-1E0E-0BB19D536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https://trinket.io/library/trinkets/1e414fec80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実行結果が，次のように表示されることを確認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EF57B6B-9896-5238-FBA6-F622C3D37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45" y="3224510"/>
            <a:ext cx="7883402" cy="294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19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397" y="238582"/>
            <a:ext cx="8461208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③ 確認クイズ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x, y </a:t>
            </a:r>
            <a:r>
              <a:rPr lang="ja-JP" altLang="en-US" sz="2400" dirty="0"/>
              <a:t>を</a:t>
            </a:r>
            <a:r>
              <a:rPr lang="ja-JP" altLang="en-US" sz="2400" b="1" dirty="0"/>
              <a:t>２倍する</a:t>
            </a:r>
            <a:r>
              <a:rPr lang="ja-JP" altLang="en-US" sz="2400" dirty="0"/>
              <a:t>プログラムはどちらが正しいですか？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なお，掛け算には「</a:t>
            </a:r>
            <a:r>
              <a:rPr lang="en-US" altLang="ja-JP" sz="2400" dirty="0"/>
              <a:t>*</a:t>
            </a:r>
            <a:r>
              <a:rPr lang="ja-JP" altLang="en-US" sz="2400" dirty="0"/>
              <a:t>」を使う．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正解だと思う方を，自分でコンピュータに入れて，正しいか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を確かめてください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89901D21-2674-6A1E-1DFD-DE3BFD677944}"/>
              </a:ext>
            </a:extLst>
          </p:cNvPr>
          <p:cNvSpPr txBox="1">
            <a:spLocks/>
          </p:cNvSpPr>
          <p:nvPr/>
        </p:nvSpPr>
        <p:spPr>
          <a:xfrm>
            <a:off x="968702" y="3243085"/>
            <a:ext cx="2833580" cy="32147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= 100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 = 200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= x * 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 = y * 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print("x =", x)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print("y =", y)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FAC10E2C-4AAE-C85D-0FC4-11A09A60A69A}"/>
              </a:ext>
            </a:extLst>
          </p:cNvPr>
          <p:cNvSpPr txBox="1">
            <a:spLocks/>
          </p:cNvSpPr>
          <p:nvPr/>
        </p:nvSpPr>
        <p:spPr>
          <a:xfrm>
            <a:off x="4807639" y="3243085"/>
            <a:ext cx="2833580" cy="32147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= 100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 = 200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2 * x = x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2 * y = 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print("x =", x)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print("y =", y)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163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397" y="238582"/>
            <a:ext cx="8461208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④ 確認クイズ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x, y </a:t>
            </a:r>
            <a:r>
              <a:rPr lang="ja-JP" altLang="en-US" sz="2400" dirty="0"/>
              <a:t>の値を</a:t>
            </a:r>
            <a:r>
              <a:rPr lang="ja-JP" altLang="en-US" sz="2400" b="1" dirty="0"/>
              <a:t>半分にする</a:t>
            </a:r>
            <a:r>
              <a:rPr lang="ja-JP" altLang="en-US" sz="2400" dirty="0"/>
              <a:t>プログラムはどちらが正しいですか？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なお，割り算には「</a:t>
            </a:r>
            <a:r>
              <a:rPr lang="en-US" altLang="ja-JP" sz="2400" dirty="0"/>
              <a:t>/</a:t>
            </a:r>
            <a:r>
              <a:rPr lang="ja-JP" altLang="en-US" sz="2400" dirty="0"/>
              <a:t>」を使う．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正解だと思う方を，自分でコンピュータに入れて，正しいか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を確かめてください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89901D21-2674-6A1E-1DFD-DE3BFD677944}"/>
              </a:ext>
            </a:extLst>
          </p:cNvPr>
          <p:cNvSpPr txBox="1">
            <a:spLocks/>
          </p:cNvSpPr>
          <p:nvPr/>
        </p:nvSpPr>
        <p:spPr>
          <a:xfrm>
            <a:off x="968702" y="3243085"/>
            <a:ext cx="2833580" cy="32147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= 100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 = 200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= 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 = 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print("x =", x)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print("y =", y)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FAC10E2C-4AAE-C85D-0FC4-11A09A60A69A}"/>
              </a:ext>
            </a:extLst>
          </p:cNvPr>
          <p:cNvSpPr txBox="1">
            <a:spLocks/>
          </p:cNvSpPr>
          <p:nvPr/>
        </p:nvSpPr>
        <p:spPr>
          <a:xfrm>
            <a:off x="4807639" y="3243085"/>
            <a:ext cx="2833580" cy="32147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= 100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 = 200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= x / 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 = y / 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print("x =", x)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print("y =", y)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139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397" y="238582"/>
            <a:ext cx="8461208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⑤ 確認クイズ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x </a:t>
            </a:r>
            <a:r>
              <a:rPr lang="ja-JP" altLang="en-US" sz="2400" b="1" dirty="0"/>
              <a:t>と </a:t>
            </a:r>
            <a:r>
              <a:rPr lang="en-US" altLang="ja-JP" sz="2400" b="1" dirty="0"/>
              <a:t>y </a:t>
            </a:r>
            <a:r>
              <a:rPr lang="ja-JP" altLang="en-US" sz="2400" b="1" dirty="0"/>
              <a:t>を足した値を新しい </a:t>
            </a:r>
            <a:r>
              <a:rPr lang="en-US" altLang="ja-JP" sz="2400" b="1" dirty="0"/>
              <a:t>x </a:t>
            </a:r>
            <a:r>
              <a:rPr lang="ja-JP" altLang="en-US" sz="2400" b="1" dirty="0"/>
              <a:t>の値にする</a:t>
            </a:r>
            <a:r>
              <a:rPr lang="ja-JP" altLang="en-US" sz="2400" dirty="0"/>
              <a:t>プログラムはどちらが正しいですか？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正解だと思う方を，自分でコンピュータに入れて，正しいか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を確かめてください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89901D21-2674-6A1E-1DFD-DE3BFD677944}"/>
              </a:ext>
            </a:extLst>
          </p:cNvPr>
          <p:cNvSpPr txBox="1">
            <a:spLocks/>
          </p:cNvSpPr>
          <p:nvPr/>
        </p:nvSpPr>
        <p:spPr>
          <a:xfrm>
            <a:off x="968702" y="3243085"/>
            <a:ext cx="2833580" cy="32147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= 100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 = 200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= x + 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print("x =", x)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print("y =", y)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FAC10E2C-4AAE-C85D-0FC4-11A09A60A69A}"/>
              </a:ext>
            </a:extLst>
          </p:cNvPr>
          <p:cNvSpPr txBox="1">
            <a:spLocks/>
          </p:cNvSpPr>
          <p:nvPr/>
        </p:nvSpPr>
        <p:spPr>
          <a:xfrm>
            <a:off x="4807639" y="3243085"/>
            <a:ext cx="2833580" cy="32147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= 100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 = 200</a:t>
            </a:r>
          </a:p>
          <a:p>
            <a:pPr marL="0" indent="0">
              <a:buNone/>
              <a:defRPr/>
            </a:pPr>
            <a:r>
              <a:rPr kumimoji="1" lang="es-E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+ y</a:t>
            </a:r>
            <a:endParaRPr kumimoji="1" lang="es-E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print("x =", x)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print("y =", y)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870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64C721-87F3-A27D-0387-7E3B161F3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答え合わせ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E3206E-0754-1805-9503-A07461872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③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④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⑤ 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C415387-02C8-2A09-6F80-7382DE24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CA65F5A-4164-9A48-DD19-6621DAAA9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382" y="644893"/>
            <a:ext cx="5701595" cy="191003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52EDB33-1565-00CC-DDD6-431CE423B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382" y="2702095"/>
            <a:ext cx="5809689" cy="203463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4B78F60-CB15-91B8-C537-8ED311EC4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382" y="4844695"/>
            <a:ext cx="5701594" cy="186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79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D7A77E-DAAB-1413-DAE9-3470148D2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for </a:t>
            </a:r>
            <a:r>
              <a:rPr kumimoji="1" lang="ja-JP" altLang="en-US" dirty="0"/>
              <a:t>による繰り返し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EA5173-DBF6-2E24-2F25-0E7E1C324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b="1" dirty="0"/>
              <a:t>for</a:t>
            </a:r>
            <a:r>
              <a:rPr lang="ja-JP" altLang="en-US" sz="2400" b="1" dirty="0"/>
              <a:t> </a:t>
            </a:r>
            <a:r>
              <a:rPr lang="ja-JP" altLang="en-US" sz="2400" dirty="0"/>
              <a:t>を用いて</a:t>
            </a:r>
            <a:r>
              <a:rPr lang="ja-JP" altLang="en-US" sz="2400" b="1" dirty="0"/>
              <a:t>特定の</a:t>
            </a:r>
            <a:r>
              <a:rPr kumimoji="1" lang="ja-JP" altLang="en-US" sz="2400" b="1" dirty="0"/>
              <a:t>処理を繰り返す</a:t>
            </a:r>
            <a:r>
              <a:rPr kumimoji="1" lang="ja-JP" altLang="en-US" sz="2400" dirty="0"/>
              <a:t>ことができる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en-US" altLang="ja-JP" sz="2400" b="1" dirty="0"/>
              <a:t>Python </a:t>
            </a:r>
            <a:r>
              <a:rPr lang="ja-JP" altLang="en-US" sz="2400" dirty="0"/>
              <a:t>では，「</a:t>
            </a:r>
            <a:r>
              <a:rPr lang="en-US" altLang="ja-JP" sz="2400" b="1" dirty="0"/>
              <a:t>for </a:t>
            </a:r>
            <a:r>
              <a:rPr lang="en-US" altLang="ja-JP" sz="2400" b="1" dirty="0" err="1"/>
              <a:t>i</a:t>
            </a:r>
            <a:r>
              <a:rPr lang="en-US" altLang="ja-JP" sz="2400" b="1" dirty="0"/>
              <a:t> in range(10)</a:t>
            </a:r>
            <a:r>
              <a:rPr lang="ja-JP" altLang="en-US" sz="2400" dirty="0"/>
              <a:t>」により，</a:t>
            </a:r>
            <a:r>
              <a:rPr lang="en-US" altLang="ja-JP" sz="2400" b="1" dirty="0" err="1"/>
              <a:t>i</a:t>
            </a:r>
            <a:r>
              <a:rPr lang="en-US" altLang="ja-JP" sz="2400" b="1" dirty="0"/>
              <a:t> </a:t>
            </a:r>
            <a:r>
              <a:rPr lang="ja-JP" altLang="en-US" sz="2400" b="1" dirty="0"/>
              <a:t>の値</a:t>
            </a:r>
            <a:r>
              <a:rPr lang="ja-JP" altLang="en-US" sz="2400" dirty="0"/>
              <a:t>は，</a:t>
            </a:r>
            <a:r>
              <a:rPr lang="en-US" altLang="ja-JP" sz="2400" b="1" dirty="0"/>
              <a:t>0, 1, 2, 3, 4, 5, 6, 7, 8, 9 </a:t>
            </a:r>
            <a:r>
              <a:rPr lang="ja-JP" altLang="en-US" sz="2400" b="1" dirty="0"/>
              <a:t>と変化</a:t>
            </a:r>
            <a:r>
              <a:rPr lang="ja-JP" altLang="en-US" sz="2400" dirty="0"/>
              <a:t>する．</a:t>
            </a:r>
            <a:endParaRPr lang="en-US" altLang="ja-JP" sz="2400" dirty="0"/>
          </a:p>
          <a:p>
            <a:r>
              <a:rPr lang="en-US" altLang="ja-JP" sz="2400" dirty="0"/>
              <a:t>for </a:t>
            </a:r>
            <a:r>
              <a:rPr lang="ja-JP" altLang="en-US" sz="2400" dirty="0"/>
              <a:t>で繰り返し処理したい部分は</a:t>
            </a:r>
            <a:r>
              <a:rPr lang="ja-JP" altLang="en-US" sz="2400" b="1" dirty="0"/>
              <a:t>字下げ</a:t>
            </a:r>
            <a:r>
              <a:rPr lang="ja-JP" altLang="en-US" sz="2400" dirty="0"/>
              <a:t>する</a:t>
            </a:r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522B42-52AF-D0AE-19E0-30F314205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6891190-A40D-E4BF-D9E1-EC07ED3FF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768" y="1458289"/>
            <a:ext cx="4226809" cy="267985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30F85DA-B3D9-D059-6ACF-1401903E5E27}"/>
              </a:ext>
            </a:extLst>
          </p:cNvPr>
          <p:cNvSpPr txBox="1"/>
          <p:nvPr/>
        </p:nvSpPr>
        <p:spPr>
          <a:xfrm>
            <a:off x="2015545" y="4339291"/>
            <a:ext cx="1092205" cy="360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プログラム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0C07FAD-2CC7-F237-1039-848801754181}"/>
              </a:ext>
            </a:extLst>
          </p:cNvPr>
          <p:cNvSpPr txBox="1"/>
          <p:nvPr/>
        </p:nvSpPr>
        <p:spPr>
          <a:xfrm>
            <a:off x="4446805" y="4288511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実行結果</a:t>
            </a:r>
          </a:p>
        </p:txBody>
      </p:sp>
    </p:spTree>
    <p:extLst>
      <p:ext uri="{BB962C8B-B14F-4D97-AF65-F5344CB8AC3E}">
        <p14:creationId xmlns:p14="http://schemas.microsoft.com/office/powerpoint/2010/main" val="923691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</a:t>
            </a:r>
            <a:br>
              <a:rPr lang="en-US" altLang="ja-JP" dirty="0"/>
            </a:br>
            <a:r>
              <a:rPr lang="ja-JP" altLang="en-US" dirty="0"/>
              <a:t>繰り返しでの変数値の変化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ページ２０～２４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trinket </a:t>
            </a:r>
            <a:r>
              <a:rPr lang="ja-JP" altLang="en-US" b="1" dirty="0"/>
              <a:t>の利用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for </a:t>
            </a:r>
            <a:r>
              <a:rPr lang="ja-JP" altLang="en-US" b="1" dirty="0"/>
              <a:t>による繰り返し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for </a:t>
            </a:r>
            <a:r>
              <a:rPr lang="en-US" altLang="ja-JP" b="1" dirty="0" err="1"/>
              <a:t>i</a:t>
            </a:r>
            <a:r>
              <a:rPr lang="en-US" altLang="ja-JP" b="1" dirty="0"/>
              <a:t> in range(5) </a:t>
            </a:r>
            <a:r>
              <a:rPr lang="ja-JP" altLang="en-US" b="1" dirty="0"/>
              <a:t>での </a:t>
            </a:r>
            <a:r>
              <a:rPr lang="en-US" altLang="ja-JP" b="1" dirty="0" err="1"/>
              <a:t>i</a:t>
            </a:r>
            <a:r>
              <a:rPr lang="ja-JP" altLang="en-US" b="1" dirty="0"/>
              <a:t> の値の変化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確認クイズに自主的に挑戦</a:t>
            </a:r>
            <a:endParaRPr lang="en-US" altLang="ja-JP" b="1" dirty="0"/>
          </a:p>
          <a:p>
            <a:pPr marL="457200" lvl="1" indent="0">
              <a:spcAft>
                <a:spcPts val="600"/>
              </a:spcAft>
              <a:buNone/>
            </a:pP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5641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73085" y="1771650"/>
            <a:ext cx="6664635" cy="45847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①コンピュータでの入力と出力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②プログラムの中のバグの解決は面倒である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③プログラムの修正時にバグは増えるということはよくある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6372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BDC2A5-6C11-7153-1E0E-0BB19D536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https://trinket.io/python/27f6ebe1da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実行結果が，次のように表示されることを確認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Python </a:t>
            </a:r>
            <a:r>
              <a:rPr lang="ja-JP" altLang="en-US" dirty="0"/>
              <a:t>で「</a:t>
            </a:r>
            <a:r>
              <a:rPr lang="en-US" altLang="ja-JP" b="1" dirty="0" err="1"/>
              <a:t>i</a:t>
            </a:r>
            <a:r>
              <a:rPr lang="en-US" altLang="ja-JP" b="1" dirty="0"/>
              <a:t> * '&amp;'</a:t>
            </a:r>
            <a:r>
              <a:rPr lang="ja-JP" altLang="en-US" dirty="0"/>
              <a:t>」は，</a:t>
            </a:r>
            <a:r>
              <a:rPr lang="en-US" altLang="ja-JP" b="1" dirty="0"/>
              <a:t>&amp; </a:t>
            </a:r>
            <a:r>
              <a:rPr lang="ja-JP" altLang="en-US" b="1" dirty="0"/>
              <a:t>を </a:t>
            </a:r>
            <a:r>
              <a:rPr lang="en-US" altLang="ja-JP" b="1" dirty="0" err="1"/>
              <a:t>i</a:t>
            </a:r>
            <a:r>
              <a:rPr lang="en-US" altLang="ja-JP" b="1" dirty="0"/>
              <a:t> </a:t>
            </a:r>
            <a:r>
              <a:rPr lang="ja-JP" altLang="en-US" b="1" dirty="0"/>
              <a:t>個</a:t>
            </a:r>
            <a:r>
              <a:rPr lang="ja-JP" altLang="en-US" dirty="0"/>
              <a:t>の意味になる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A1FFFC5-FBB7-B8B5-47EE-E60B92D97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999" y="3036069"/>
            <a:ext cx="6077771" cy="226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23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397" y="238582"/>
            <a:ext cx="8461208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③ 確認クイズ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&amp; </a:t>
            </a:r>
            <a:r>
              <a:rPr lang="ja-JP" altLang="en-US" sz="2400" b="1" dirty="0"/>
              <a:t>を </a:t>
            </a:r>
            <a:r>
              <a:rPr lang="en-US" altLang="ja-JP" sz="2400" b="1" dirty="0"/>
              <a:t>9</a:t>
            </a:r>
            <a:r>
              <a:rPr lang="ja-JP" altLang="en-US" sz="2400" b="1" dirty="0"/>
              <a:t>個まで表示</a:t>
            </a:r>
            <a:r>
              <a:rPr lang="ja-JP" altLang="en-US" sz="2400" dirty="0"/>
              <a:t>したい（下図のように）ときは，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どのようにプログラムを書き換えますか？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自分でチャレンジ</a:t>
            </a:r>
            <a:r>
              <a:rPr lang="ja-JP" altLang="en-US" sz="2400" dirty="0"/>
              <a:t>してください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21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1B5ACF8-4DBC-48CF-AAE5-E65DC8DA0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56" y="2348092"/>
            <a:ext cx="6344451" cy="1262779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D10D38B-A27B-7750-572F-0D17D633530B}"/>
              </a:ext>
            </a:extLst>
          </p:cNvPr>
          <p:cNvSpPr txBox="1"/>
          <p:nvPr/>
        </p:nvSpPr>
        <p:spPr>
          <a:xfrm>
            <a:off x="1888223" y="3720045"/>
            <a:ext cx="1092205" cy="360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このプログラムを書き換える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C54226D-54C1-83DE-CAA2-CDE7A426F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82" y="4454077"/>
            <a:ext cx="1701080" cy="2310109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8F33BC1-6E6E-BD90-0FD9-885BFB6EF67D}"/>
              </a:ext>
            </a:extLst>
          </p:cNvPr>
          <p:cNvSpPr txBox="1"/>
          <p:nvPr/>
        </p:nvSpPr>
        <p:spPr>
          <a:xfrm>
            <a:off x="2451634" y="5360275"/>
            <a:ext cx="1092205" cy="360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このような結果を得る</a:t>
            </a:r>
          </a:p>
        </p:txBody>
      </p:sp>
    </p:spTree>
    <p:extLst>
      <p:ext uri="{BB962C8B-B14F-4D97-AF65-F5344CB8AC3E}">
        <p14:creationId xmlns:p14="http://schemas.microsoft.com/office/powerpoint/2010/main" val="3806073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BDC2A5-6C11-7153-1E0E-0BB19D536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④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https://trinket.io/python/b7eb532453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⑤ 実行する。１</a:t>
            </a:r>
            <a:r>
              <a:rPr lang="en-US" altLang="ja-JP" dirty="0"/>
              <a:t>×</a:t>
            </a:r>
            <a:r>
              <a:rPr lang="ja-JP" altLang="en-US" dirty="0"/>
              <a:t>２</a:t>
            </a:r>
            <a:r>
              <a:rPr lang="en-US" altLang="ja-JP" dirty="0"/>
              <a:t>×</a:t>
            </a:r>
            <a:r>
              <a:rPr lang="ja-JP" altLang="en-US" dirty="0"/>
              <a:t>３</a:t>
            </a:r>
            <a:r>
              <a:rPr lang="en-US" altLang="ja-JP" dirty="0"/>
              <a:t>×</a:t>
            </a:r>
            <a:r>
              <a:rPr lang="ja-JP" altLang="en-US" dirty="0"/>
              <a:t>４</a:t>
            </a:r>
            <a:r>
              <a:rPr lang="en-US" altLang="ja-JP" dirty="0"/>
              <a:t>×</a:t>
            </a:r>
            <a:r>
              <a:rPr lang="ja-JP" altLang="en-US" dirty="0"/>
              <a:t>５の計算が行われる．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１２０が表示される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22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A652E01-765A-625F-9E06-00841F900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52" y="3439090"/>
            <a:ext cx="5524598" cy="320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64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397" y="238582"/>
            <a:ext cx="8461208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⑥ 確認クイズ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１</a:t>
            </a:r>
            <a:r>
              <a:rPr lang="en-US" altLang="ja-JP" sz="2400" b="1" dirty="0"/>
              <a:t>×</a:t>
            </a:r>
            <a:r>
              <a:rPr lang="ja-JP" altLang="en-US" sz="2400" b="1" dirty="0"/>
              <a:t>２</a:t>
            </a:r>
            <a:r>
              <a:rPr lang="en-US" altLang="ja-JP" sz="2400" b="1" dirty="0"/>
              <a:t>×</a:t>
            </a:r>
            <a:r>
              <a:rPr lang="ja-JP" altLang="en-US" sz="2400" b="1" dirty="0"/>
              <a:t>３</a:t>
            </a:r>
            <a:r>
              <a:rPr lang="en-US" altLang="ja-JP" sz="2400" b="1" dirty="0"/>
              <a:t>×</a:t>
            </a:r>
            <a:r>
              <a:rPr lang="ja-JP" altLang="en-US" sz="2400" b="1" dirty="0"/>
              <a:t>４</a:t>
            </a:r>
            <a:r>
              <a:rPr lang="en-US" altLang="ja-JP" sz="2400" b="1" dirty="0"/>
              <a:t>×</a:t>
            </a:r>
            <a:r>
              <a:rPr lang="ja-JP" altLang="en-US" sz="2400" b="1" dirty="0"/>
              <a:t>５</a:t>
            </a:r>
            <a:r>
              <a:rPr lang="en-US" altLang="ja-JP" sz="2400" b="1" dirty="0"/>
              <a:t>×</a:t>
            </a:r>
            <a:r>
              <a:rPr lang="ja-JP" altLang="en-US" sz="2400" b="1" dirty="0"/>
              <a:t>６</a:t>
            </a:r>
            <a:r>
              <a:rPr lang="en-US" altLang="ja-JP" sz="2400" b="1" dirty="0"/>
              <a:t>×</a:t>
            </a:r>
            <a:r>
              <a:rPr lang="ja-JP" altLang="en-US" sz="2400" b="1" dirty="0"/>
              <a:t>７</a:t>
            </a:r>
            <a:r>
              <a:rPr lang="en-US" altLang="ja-JP" sz="2400" b="1" dirty="0"/>
              <a:t>×</a:t>
            </a:r>
            <a:r>
              <a:rPr lang="ja-JP" altLang="en-US" sz="2400" b="1" dirty="0"/>
              <a:t>８</a:t>
            </a:r>
            <a:r>
              <a:rPr lang="ja-JP" altLang="en-US" sz="2400" dirty="0"/>
              <a:t>を</a:t>
            </a:r>
            <a:r>
              <a:rPr lang="ja-JP" altLang="en-US" sz="2400" b="1" dirty="0"/>
              <a:t>表示</a:t>
            </a:r>
            <a:r>
              <a:rPr lang="ja-JP" altLang="en-US" sz="2400" dirty="0"/>
              <a:t>したい（下図のように）ときは，どのようにプログラムを書き換えますか？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自分でチャレンジ</a:t>
            </a:r>
            <a:r>
              <a:rPr lang="ja-JP" altLang="en-US" sz="2400" dirty="0"/>
              <a:t>してください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D10D38B-A27B-7750-572F-0D17D633530B}"/>
              </a:ext>
            </a:extLst>
          </p:cNvPr>
          <p:cNvSpPr txBox="1"/>
          <p:nvPr/>
        </p:nvSpPr>
        <p:spPr>
          <a:xfrm>
            <a:off x="1888223" y="3720045"/>
            <a:ext cx="1092205" cy="360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このプログラムを書き換える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8F33BC1-6E6E-BD90-0FD9-885BFB6EF67D}"/>
              </a:ext>
            </a:extLst>
          </p:cNvPr>
          <p:cNvSpPr txBox="1"/>
          <p:nvPr/>
        </p:nvSpPr>
        <p:spPr>
          <a:xfrm>
            <a:off x="5169434" y="5369556"/>
            <a:ext cx="1092205" cy="360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このような結果を得る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23248142-49A4-AE57-B412-C7C6151D2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754" y="2165794"/>
            <a:ext cx="3885746" cy="150368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F794C79-E398-FC38-EB47-344DFD7A5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33" y="4718558"/>
            <a:ext cx="4730095" cy="157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73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64C721-87F3-A27D-0387-7E3B161F3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答え合わせ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E3206E-0754-1805-9503-A07461872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/>
              <a:t>③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⑥　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C415387-02C8-2A09-6F80-7382DE24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24</a:t>
            </a:fld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A314BA41-F54E-F08D-08FF-4BF6E1A03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140" y="644893"/>
            <a:ext cx="6126260" cy="332376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DA966E2-47E1-9A69-5179-F066C3CD0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140" y="4044917"/>
            <a:ext cx="6640610" cy="284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34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D7A77E-DAAB-1413-DAE9-3470148D2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タートルグラフィックス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EA5173-DBF6-2E24-2F25-0E7E1C324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カーソルを使って絵を描く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522B42-52AF-D0AE-19E0-30F314205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25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20BF10A-7077-A044-8A01-C50D1821E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2159519"/>
            <a:ext cx="4768456" cy="137273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2867005-06D9-5668-E59E-F7137E5A7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175" y="1715235"/>
            <a:ext cx="3061210" cy="2192419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DDE0297-29E6-0BDA-76E9-66415A2F0D03}"/>
              </a:ext>
            </a:extLst>
          </p:cNvPr>
          <p:cNvSpPr txBox="1"/>
          <p:nvPr/>
        </p:nvSpPr>
        <p:spPr>
          <a:xfrm>
            <a:off x="5782270" y="3534455"/>
            <a:ext cx="3069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０</a:t>
            </a:r>
            <a:r>
              <a:rPr lang="en-US" altLang="ja-JP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 0) </a:t>
            </a:r>
            <a:endParaRPr lang="ja-JP" altLang="en-US" sz="2400" dirty="0">
              <a:solidFill>
                <a:schemeClr val="accent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6BEDD02-5E15-0294-768F-613B1685E173}"/>
              </a:ext>
            </a:extLst>
          </p:cNvPr>
          <p:cNvSpPr txBox="1"/>
          <p:nvPr/>
        </p:nvSpPr>
        <p:spPr>
          <a:xfrm>
            <a:off x="5782269" y="1715235"/>
            <a:ext cx="3069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０</a:t>
            </a:r>
            <a:r>
              <a:rPr lang="en-US" altLang="ja-JP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 100) </a:t>
            </a:r>
            <a:endParaRPr lang="ja-JP" altLang="en-US" sz="2400" dirty="0">
              <a:solidFill>
                <a:schemeClr val="accent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CAD6B46-D400-1605-56C3-620E1EB8C15F}"/>
              </a:ext>
            </a:extLst>
          </p:cNvPr>
          <p:cNvSpPr txBox="1"/>
          <p:nvPr/>
        </p:nvSpPr>
        <p:spPr>
          <a:xfrm>
            <a:off x="7183624" y="3601149"/>
            <a:ext cx="18298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(100, 0) </a:t>
            </a:r>
            <a:endParaRPr lang="ja-JP" altLang="en-US" sz="2400" dirty="0">
              <a:solidFill>
                <a:schemeClr val="accent1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53E7F2B-4588-20AA-09E0-F8A028D20B57}"/>
              </a:ext>
            </a:extLst>
          </p:cNvPr>
          <p:cNvSpPr txBox="1"/>
          <p:nvPr/>
        </p:nvSpPr>
        <p:spPr>
          <a:xfrm>
            <a:off x="699941" y="3532257"/>
            <a:ext cx="46894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タートルグラフィックスの機能をインポートする「import turtle」が必要</a:t>
            </a:r>
          </a:p>
        </p:txBody>
      </p:sp>
    </p:spTree>
    <p:extLst>
      <p:ext uri="{BB962C8B-B14F-4D97-AF65-F5344CB8AC3E}">
        <p14:creationId xmlns:p14="http://schemas.microsoft.com/office/powerpoint/2010/main" val="3354711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D7A77E-DAAB-1413-DAE9-3470148D2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タートルグラフィックス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EA5173-DBF6-2E24-2F25-0E7E1C324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主なメソッド</a:t>
            </a:r>
            <a:endParaRPr kumimoji="1" lang="en-US" altLang="ja-JP" sz="2400" dirty="0"/>
          </a:p>
          <a:p>
            <a:r>
              <a:rPr lang="en-US" altLang="ja-JP" sz="2400" b="1" dirty="0" err="1"/>
              <a:t>goto</a:t>
            </a:r>
            <a:r>
              <a:rPr lang="ja-JP" altLang="en-US" sz="2400" dirty="0"/>
              <a:t>（＜横方向の値＞，</a:t>
            </a:r>
            <a:r>
              <a:rPr lang="en-US" altLang="ja-JP" sz="2400" dirty="0"/>
              <a:t>&lt;</a:t>
            </a:r>
            <a:r>
              <a:rPr lang="ja-JP" altLang="en-US" sz="2400" dirty="0"/>
              <a:t>縦方向の値</a:t>
            </a:r>
            <a:r>
              <a:rPr lang="en-US" altLang="ja-JP" sz="2400" dirty="0"/>
              <a:t>&gt;</a:t>
            </a:r>
            <a:r>
              <a:rPr lang="ja-JP" altLang="en-US" sz="2400" dirty="0"/>
              <a:t>）</a:t>
            </a:r>
            <a:r>
              <a:rPr lang="en-US" altLang="ja-JP" sz="2400" dirty="0"/>
              <a:t>	</a:t>
            </a:r>
            <a:r>
              <a:rPr lang="ja-JP" altLang="en-US" sz="2400" b="1" dirty="0"/>
              <a:t>移動</a:t>
            </a:r>
            <a:endParaRPr kumimoji="1" lang="en-US" altLang="ja-JP" sz="2400" b="1" dirty="0"/>
          </a:p>
          <a:p>
            <a:r>
              <a:rPr kumimoji="1" lang="en-US" altLang="ja-JP" sz="2400" b="1" dirty="0"/>
              <a:t>forward</a:t>
            </a:r>
            <a:r>
              <a:rPr kumimoji="1" lang="en-US" altLang="ja-JP" sz="2400" dirty="0"/>
              <a:t>(</a:t>
            </a:r>
            <a:r>
              <a:rPr kumimoji="1" lang="ja-JP" altLang="en-US" sz="2400" dirty="0"/>
              <a:t>＜移動量＞</a:t>
            </a:r>
            <a:r>
              <a:rPr kumimoji="1" lang="en-US" altLang="ja-JP" sz="2400" dirty="0"/>
              <a:t>)		</a:t>
            </a:r>
            <a:r>
              <a:rPr lang="ja-JP" altLang="en-US" sz="2400" b="1" dirty="0"/>
              <a:t>前進</a:t>
            </a:r>
            <a:endParaRPr kumimoji="1" lang="en-US" altLang="ja-JP" sz="2400" b="1" dirty="0"/>
          </a:p>
          <a:p>
            <a:r>
              <a:rPr lang="en-US" altLang="ja-JP" sz="2400" b="1" dirty="0" err="1"/>
              <a:t>backword</a:t>
            </a:r>
            <a:r>
              <a:rPr lang="en-US" altLang="ja-JP" sz="2400" dirty="0"/>
              <a:t>(</a:t>
            </a:r>
            <a:r>
              <a:rPr kumimoji="1" lang="ja-JP" altLang="en-US" sz="2400" dirty="0"/>
              <a:t>＜移動量＞</a:t>
            </a:r>
            <a:r>
              <a:rPr lang="en-US" altLang="ja-JP" sz="2400" dirty="0"/>
              <a:t>)		</a:t>
            </a:r>
            <a:r>
              <a:rPr lang="ja-JP" altLang="en-US" sz="2400" b="1" dirty="0"/>
              <a:t>後退</a:t>
            </a:r>
            <a:endParaRPr lang="en-US" altLang="ja-JP" sz="2400" b="1" dirty="0"/>
          </a:p>
          <a:p>
            <a:r>
              <a:rPr kumimoji="1" lang="en-US" altLang="ja-JP" sz="2400" b="1" dirty="0"/>
              <a:t>right</a:t>
            </a:r>
            <a:r>
              <a:rPr kumimoji="1" lang="en-US" altLang="ja-JP" sz="2400" dirty="0"/>
              <a:t>(</a:t>
            </a:r>
            <a:r>
              <a:rPr kumimoji="1" lang="ja-JP" altLang="en-US" sz="2400" dirty="0"/>
              <a:t>＜角度＞</a:t>
            </a:r>
            <a:r>
              <a:rPr kumimoji="1" lang="en-US" altLang="ja-JP" sz="2400" dirty="0"/>
              <a:t>)			</a:t>
            </a:r>
            <a:r>
              <a:rPr kumimoji="1" lang="ja-JP" altLang="en-US" sz="2400" b="1" dirty="0"/>
              <a:t>右回りに回転</a:t>
            </a:r>
            <a:endParaRPr kumimoji="1" lang="en-US" altLang="ja-JP" sz="2400" b="1" dirty="0"/>
          </a:p>
          <a:p>
            <a:r>
              <a:rPr lang="en-US" altLang="ja-JP" sz="2400" b="1" dirty="0"/>
              <a:t>left</a:t>
            </a:r>
            <a:r>
              <a:rPr lang="en-US" altLang="ja-JP" sz="2400" dirty="0"/>
              <a:t>(</a:t>
            </a:r>
            <a:r>
              <a:rPr kumimoji="1" lang="ja-JP" altLang="en-US" sz="2400" dirty="0"/>
              <a:t>＜角度＞</a:t>
            </a:r>
            <a:r>
              <a:rPr lang="en-US" altLang="ja-JP" sz="2400" dirty="0"/>
              <a:t>)			</a:t>
            </a:r>
            <a:r>
              <a:rPr lang="ja-JP" altLang="en-US" sz="2400" b="1" dirty="0"/>
              <a:t>左回りに回転</a:t>
            </a:r>
            <a:endParaRPr kumimoji="1" lang="ja-JP" altLang="en-US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522B42-52AF-D0AE-19E0-30F314205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26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2EE38D8-2560-84FF-BA1D-CE49A63D3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27" y="1158037"/>
            <a:ext cx="4834994" cy="1391893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F3295F0-DAA2-E5B8-D5E6-7D03D6F99D30}"/>
              </a:ext>
            </a:extLst>
          </p:cNvPr>
          <p:cNvSpPr/>
          <p:nvPr/>
        </p:nvSpPr>
        <p:spPr>
          <a:xfrm>
            <a:off x="1344284" y="1905348"/>
            <a:ext cx="2396625" cy="3175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2108F82-D59C-1882-5454-4418B783BC0E}"/>
              </a:ext>
            </a:extLst>
          </p:cNvPr>
          <p:cNvSpPr/>
          <p:nvPr/>
        </p:nvSpPr>
        <p:spPr>
          <a:xfrm>
            <a:off x="1344283" y="2232429"/>
            <a:ext cx="2396625" cy="3175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B14F909-DDA9-569C-9BB0-57505D5528AF}"/>
              </a:ext>
            </a:extLst>
          </p:cNvPr>
          <p:cNvSpPr/>
          <p:nvPr/>
        </p:nvSpPr>
        <p:spPr>
          <a:xfrm>
            <a:off x="960239" y="1587847"/>
            <a:ext cx="307737" cy="31750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162B31F-C123-AD29-50E4-380E6D0C8380}"/>
              </a:ext>
            </a:extLst>
          </p:cNvPr>
          <p:cNvSpPr/>
          <p:nvPr/>
        </p:nvSpPr>
        <p:spPr>
          <a:xfrm>
            <a:off x="960238" y="1905347"/>
            <a:ext cx="307737" cy="31750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6BB4677-D97B-094C-21E5-A2C7C13C1D04}"/>
              </a:ext>
            </a:extLst>
          </p:cNvPr>
          <p:cNvSpPr/>
          <p:nvPr/>
        </p:nvSpPr>
        <p:spPr>
          <a:xfrm>
            <a:off x="960237" y="2222847"/>
            <a:ext cx="307737" cy="31750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2847A5E-170C-7490-B4DF-C67705BF5409}"/>
              </a:ext>
            </a:extLst>
          </p:cNvPr>
          <p:cNvSpPr txBox="1"/>
          <p:nvPr/>
        </p:nvSpPr>
        <p:spPr>
          <a:xfrm>
            <a:off x="2131077" y="258742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メソッド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1907377-75BD-74F3-2C86-80D98B5CEC37}"/>
              </a:ext>
            </a:extLst>
          </p:cNvPr>
          <p:cNvSpPr txBox="1"/>
          <p:nvPr/>
        </p:nvSpPr>
        <p:spPr>
          <a:xfrm>
            <a:off x="99752" y="2683997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chemeClr val="accent6">
                    <a:lumMod val="75000"/>
                  </a:schemeClr>
                </a:solidFill>
              </a:rPr>
              <a:t>オブジェクト</a:t>
            </a:r>
          </a:p>
        </p:txBody>
      </p:sp>
      <p:sp>
        <p:nvSpPr>
          <p:cNvPr id="21" name="コンテンツ プレースホルダー 2">
            <a:extLst>
              <a:ext uri="{FF2B5EF4-FFF2-40B4-BE49-F238E27FC236}">
                <a16:creationId xmlns:a16="http://schemas.microsoft.com/office/drawing/2014/main" id="{236AFE9D-F94B-D32E-8540-F93E1A91D3BC}"/>
              </a:ext>
            </a:extLst>
          </p:cNvPr>
          <p:cNvSpPr txBox="1">
            <a:spLocks/>
          </p:cNvSpPr>
          <p:nvPr/>
        </p:nvSpPr>
        <p:spPr>
          <a:xfrm>
            <a:off x="4523874" y="1196542"/>
            <a:ext cx="4258252" cy="2441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>
                <a:solidFill>
                  <a:srgbClr val="C00000"/>
                </a:solidFill>
              </a:rPr>
              <a:t>メソッド</a:t>
            </a:r>
            <a:r>
              <a:rPr lang="ja-JP" altLang="en-US" sz="2400"/>
              <a:t>は、オブジェクトが持つ機能を呼び出すためのもの</a:t>
            </a:r>
            <a:endParaRPr lang="en-US" altLang="ja-JP" sz="2400"/>
          </a:p>
          <a:p>
            <a:r>
              <a:rPr lang="ja-JP" altLang="en-US" sz="2400"/>
              <a:t>「</a:t>
            </a:r>
            <a:r>
              <a:rPr lang="en-US" altLang="ja-JP" sz="2400" b="1"/>
              <a:t>goto</a:t>
            </a:r>
            <a:r>
              <a:rPr lang="ja-JP" altLang="en-US" sz="2400"/>
              <a:t>」は</a:t>
            </a:r>
            <a:r>
              <a:rPr lang="ja-JP" altLang="en-US" sz="2400" b="1"/>
              <a:t>指定した座標への移動</a:t>
            </a:r>
            <a:endParaRPr lang="en-US" altLang="ja-JP" sz="2400" b="1" dirty="0"/>
          </a:p>
        </p:txBody>
      </p:sp>
    </p:spTree>
    <p:extLst>
      <p:ext uri="{BB962C8B-B14F-4D97-AF65-F5344CB8AC3E}">
        <p14:creationId xmlns:p14="http://schemas.microsoft.com/office/powerpoint/2010/main" val="843346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995445-A72F-658A-C5CB-B6A706A3A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60E2BAD-9A81-38A6-726F-7C0F2D8B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27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82F0EEF-7EF2-6E6B-3C6B-8AEDAFB0B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706" y="1284251"/>
            <a:ext cx="5826588" cy="46847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DE6905A4-520C-E8AF-AE4F-2F37779DE85E}"/>
              </a:ext>
            </a:extLst>
          </p:cNvPr>
          <p:cNvCxnSpPr/>
          <p:nvPr/>
        </p:nvCxnSpPr>
        <p:spPr>
          <a:xfrm>
            <a:off x="1121658" y="3640100"/>
            <a:ext cx="690068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D4733D1F-107D-6283-D382-A3B0B0AE594F}"/>
              </a:ext>
            </a:extLst>
          </p:cNvPr>
          <p:cNvCxnSpPr>
            <a:cxnSpLocks/>
          </p:cNvCxnSpPr>
          <p:nvPr/>
        </p:nvCxnSpPr>
        <p:spPr>
          <a:xfrm flipV="1">
            <a:off x="4474458" y="1098550"/>
            <a:ext cx="0" cy="4922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4387F1A-AE97-AAE8-0C9B-02DB3BE5D711}"/>
              </a:ext>
            </a:extLst>
          </p:cNvPr>
          <p:cNvSpPr txBox="1"/>
          <p:nvPr/>
        </p:nvSpPr>
        <p:spPr>
          <a:xfrm>
            <a:off x="2332493" y="4028415"/>
            <a:ext cx="23093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亀の最初の位置は </a:t>
            </a:r>
            <a:r>
              <a:rPr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(0, 0) </a:t>
            </a:r>
            <a:endParaRPr lang="ja-JP" altLang="en-US" sz="24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E6BB04C-8851-F4F4-BA81-1745B8D18903}"/>
              </a:ext>
            </a:extLst>
          </p:cNvPr>
          <p:cNvSpPr txBox="1"/>
          <p:nvPr/>
        </p:nvSpPr>
        <p:spPr>
          <a:xfrm>
            <a:off x="6303535" y="3797582"/>
            <a:ext cx="3069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プラスの数</a:t>
            </a:r>
            <a:r>
              <a:rPr lang="en-US" altLang="ja-JP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 0) </a:t>
            </a:r>
            <a:endParaRPr lang="ja-JP" altLang="en-US" sz="2400" dirty="0">
              <a:solidFill>
                <a:schemeClr val="accent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499CA41-1B45-C259-5E42-A51E0413F172}"/>
              </a:ext>
            </a:extLst>
          </p:cNvPr>
          <p:cNvSpPr txBox="1"/>
          <p:nvPr/>
        </p:nvSpPr>
        <p:spPr>
          <a:xfrm>
            <a:off x="96481" y="3704732"/>
            <a:ext cx="3069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マイナスの数</a:t>
            </a:r>
            <a:r>
              <a:rPr lang="en-US" altLang="ja-JP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 0) </a:t>
            </a:r>
            <a:endParaRPr lang="ja-JP" altLang="en-US" sz="2400" dirty="0">
              <a:solidFill>
                <a:schemeClr val="accent1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BF505DD-9DED-3887-7933-61FF5CA34B06}"/>
              </a:ext>
            </a:extLst>
          </p:cNvPr>
          <p:cNvSpPr txBox="1"/>
          <p:nvPr/>
        </p:nvSpPr>
        <p:spPr>
          <a:xfrm>
            <a:off x="4416229" y="1322821"/>
            <a:ext cx="3069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(0, </a:t>
            </a:r>
            <a:r>
              <a:rPr lang="ja-JP" altLang="en-US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プラスの数</a:t>
            </a:r>
            <a:r>
              <a:rPr lang="en-US" altLang="ja-JP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 </a:t>
            </a:r>
            <a:endParaRPr lang="ja-JP" altLang="en-US" sz="2400" dirty="0">
              <a:solidFill>
                <a:schemeClr val="accent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94797BE-FBC5-A402-17E8-8E72B4889A69}"/>
              </a:ext>
            </a:extLst>
          </p:cNvPr>
          <p:cNvSpPr txBox="1"/>
          <p:nvPr/>
        </p:nvSpPr>
        <p:spPr>
          <a:xfrm>
            <a:off x="4416228" y="5475877"/>
            <a:ext cx="3069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(0, </a:t>
            </a:r>
            <a:r>
              <a:rPr lang="ja-JP" altLang="en-US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マイナスの数</a:t>
            </a:r>
            <a:r>
              <a:rPr lang="en-US" altLang="ja-JP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 </a:t>
            </a:r>
            <a:endParaRPr lang="ja-JP" alt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0353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</a:t>
            </a:r>
            <a:br>
              <a:rPr lang="en-US" altLang="ja-JP" dirty="0"/>
            </a:br>
            <a:r>
              <a:rPr lang="ja-JP" altLang="en-US" dirty="0"/>
              <a:t>繰り返し，変数値をマスターしていく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ページ２９，３０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trinket </a:t>
            </a:r>
            <a:r>
              <a:rPr lang="ja-JP" altLang="en-US" b="1" dirty="0"/>
              <a:t>の利用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for </a:t>
            </a:r>
            <a:r>
              <a:rPr lang="ja-JP" altLang="en-US" b="1" dirty="0"/>
              <a:t>による繰り返し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for </a:t>
            </a:r>
            <a:r>
              <a:rPr lang="en-US" altLang="ja-JP" b="1" dirty="0" err="1"/>
              <a:t>i</a:t>
            </a:r>
            <a:r>
              <a:rPr lang="en-US" altLang="ja-JP" b="1" dirty="0"/>
              <a:t> in range </a:t>
            </a:r>
            <a:r>
              <a:rPr lang="ja-JP" altLang="en-US" b="1" dirty="0"/>
              <a:t>での </a:t>
            </a:r>
            <a:r>
              <a:rPr lang="en-US" altLang="ja-JP" b="1" dirty="0" err="1"/>
              <a:t>i</a:t>
            </a:r>
            <a:r>
              <a:rPr lang="ja-JP" altLang="en-US" b="1" dirty="0"/>
              <a:t> の値の変化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自主的にプログラムを書き換えて，変化をみる</a:t>
            </a:r>
            <a:endParaRPr lang="en-US" altLang="ja-JP" b="1" dirty="0"/>
          </a:p>
          <a:p>
            <a:pPr marL="457200" lvl="1" indent="0">
              <a:spcAft>
                <a:spcPts val="600"/>
              </a:spcAft>
              <a:buNone/>
            </a:pP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28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23545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BDC2A5-6C11-7153-1E0E-0BB19D536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https://trinket.io/python/895c3ea5b6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実行結果が，次のように表示されることを確認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29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6FC2BF2-E820-20D3-FD85-67F9C9959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69" y="3051881"/>
            <a:ext cx="7516981" cy="367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06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73321" y="2706624"/>
            <a:ext cx="4986684" cy="34838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z="2400" dirty="0">
                <a:latin typeface="メイリオ" panose="020B0604030504040204" pitchFamily="50" charset="-128"/>
              </a:rPr>
              <a:t>式，変数，繰り返しでの変数値の変化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>
                <a:latin typeface="メイリオ" panose="020B0604030504040204" pitchFamily="50" charset="-128"/>
              </a:rPr>
              <a:t>入力と出力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>
                <a:latin typeface="メイリオ" panose="020B0604030504040204" pitchFamily="50" charset="-128"/>
              </a:rPr>
              <a:t>式の抽象化と関数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>
                <a:latin typeface="メイリオ" panose="020B0604030504040204" pitchFamily="50" charset="-128"/>
              </a:rPr>
              <a:t>関数定義，</a:t>
            </a:r>
            <a:r>
              <a:rPr lang="en-US" altLang="ja-JP" sz="2400" dirty="0">
                <a:latin typeface="メイリオ" panose="020B0604030504040204" pitchFamily="50" charset="-128"/>
              </a:rPr>
              <a:t>def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19956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187992"/>
            <a:ext cx="8461208" cy="64477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③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https://trinket.io/python/0d8dbc1139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④ 実行結果が，次のように表示されることを確認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⑤ プログラム内の</a:t>
            </a:r>
            <a:r>
              <a:rPr lang="ja-JP" altLang="en-US" b="1" dirty="0"/>
              <a:t>「</a:t>
            </a:r>
            <a:r>
              <a:rPr lang="en-US" altLang="ja-JP" b="1" dirty="0"/>
              <a:t>5</a:t>
            </a:r>
            <a:r>
              <a:rPr lang="ja-JP" altLang="en-US" b="1" dirty="0"/>
              <a:t>」や「</a:t>
            </a:r>
            <a:r>
              <a:rPr lang="en-US" altLang="ja-JP" b="1" dirty="0"/>
              <a:t>20</a:t>
            </a:r>
            <a:r>
              <a:rPr lang="ja-JP" altLang="en-US" b="1" dirty="0"/>
              <a:t>」や「</a:t>
            </a:r>
            <a:r>
              <a:rPr lang="en-US" altLang="ja-JP" b="1" dirty="0"/>
              <a:t>100</a:t>
            </a:r>
            <a:r>
              <a:rPr lang="ja-JP" altLang="en-US" b="1" dirty="0"/>
              <a:t>」や「</a:t>
            </a:r>
            <a:r>
              <a:rPr lang="en-US" altLang="ja-JP" b="1" dirty="0"/>
              <a:t>170</a:t>
            </a:r>
            <a:r>
              <a:rPr lang="ja-JP" altLang="en-US" b="1" dirty="0"/>
              <a:t>」をいろいろ書き換えて実行</a:t>
            </a:r>
            <a:r>
              <a:rPr lang="ja-JP" altLang="en-US" dirty="0"/>
              <a:t>してみる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30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55F3B54-2FBC-C65E-FC9D-B872B6F89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442" y="2471554"/>
            <a:ext cx="5648615" cy="239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43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15D433-80C9-6084-6D83-BE7D7F6C8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0C9F0AA-9717-23A0-DC4B-8CC872F3A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変数</a:t>
            </a:r>
            <a:r>
              <a:rPr kumimoji="1" lang="ja-JP" altLang="en-US" dirty="0"/>
              <a:t>は，</a:t>
            </a:r>
            <a:r>
              <a:rPr kumimoji="1" lang="ja-JP" altLang="en-US" b="1" dirty="0"/>
              <a:t>名前を付けて利用するオブジェクト</a:t>
            </a:r>
            <a:r>
              <a:rPr kumimoji="1" lang="ja-JP" altLang="en-US" dirty="0"/>
              <a:t>で，</a:t>
            </a:r>
            <a:r>
              <a:rPr kumimoji="1" lang="ja-JP" altLang="en-US" b="1" dirty="0"/>
              <a:t>値を保存</a:t>
            </a:r>
            <a:r>
              <a:rPr kumimoji="1" lang="ja-JP" altLang="en-US" dirty="0"/>
              <a:t>し，</a:t>
            </a:r>
            <a:r>
              <a:rPr kumimoji="1" lang="ja-JP" altLang="en-US" b="1" dirty="0"/>
              <a:t>後から参照</a:t>
            </a:r>
            <a:r>
              <a:rPr kumimoji="1" lang="ja-JP" altLang="en-US" dirty="0"/>
              <a:t>できる</a:t>
            </a:r>
            <a:endParaRPr kumimoji="1" lang="en-US" altLang="ja-JP" dirty="0"/>
          </a:p>
          <a:p>
            <a:r>
              <a:rPr kumimoji="1" lang="ja-JP" altLang="en-US" dirty="0"/>
              <a:t>「</a:t>
            </a:r>
            <a:r>
              <a:rPr kumimoji="1" lang="en-US" altLang="ja-JP" b="1" dirty="0"/>
              <a:t>x = 100</a:t>
            </a:r>
            <a:r>
              <a:rPr kumimoji="1" lang="ja-JP" altLang="en-US" dirty="0"/>
              <a:t>」は</a:t>
            </a:r>
            <a:r>
              <a:rPr kumimoji="1" lang="ja-JP" altLang="en-US" b="1" dirty="0"/>
              <a:t>変数</a:t>
            </a:r>
            <a:r>
              <a:rPr kumimoji="1" lang="en-US" altLang="ja-JP" b="1" dirty="0"/>
              <a:t>x</a:t>
            </a:r>
            <a:r>
              <a:rPr kumimoji="1" lang="ja-JP" altLang="en-US" dirty="0"/>
              <a:t>に</a:t>
            </a:r>
            <a:r>
              <a:rPr kumimoji="1" lang="en-US" altLang="ja-JP" b="1" dirty="0"/>
              <a:t>100</a:t>
            </a:r>
            <a:r>
              <a:rPr kumimoji="1" lang="ja-JP" altLang="en-US" b="1" dirty="0"/>
              <a:t>を代入</a:t>
            </a:r>
            <a:r>
              <a:rPr kumimoji="1" lang="ja-JP" altLang="en-US" dirty="0"/>
              <a:t>する</a:t>
            </a:r>
          </a:p>
          <a:p>
            <a:r>
              <a:rPr kumimoji="1" lang="en-US" altLang="ja-JP" b="1" dirty="0"/>
              <a:t>for</a:t>
            </a:r>
            <a:r>
              <a:rPr lang="ja-JP" altLang="en-US" b="1" dirty="0"/>
              <a:t> </a:t>
            </a:r>
            <a:r>
              <a:rPr lang="ja-JP" altLang="en-US" dirty="0"/>
              <a:t>を用いて</a:t>
            </a:r>
            <a:r>
              <a:rPr lang="ja-JP" altLang="en-US" b="1" dirty="0"/>
              <a:t>特定の</a:t>
            </a:r>
            <a:r>
              <a:rPr kumimoji="1" lang="ja-JP" altLang="en-US" b="1" dirty="0"/>
              <a:t>処理を繰り返す</a:t>
            </a:r>
            <a:r>
              <a:rPr kumimoji="1" lang="ja-JP" altLang="en-US" dirty="0"/>
              <a:t>ことができる．</a:t>
            </a:r>
            <a:endParaRPr lang="en-US" altLang="ja-JP" dirty="0"/>
          </a:p>
          <a:p>
            <a:r>
              <a:rPr lang="ja-JP" altLang="en-US" dirty="0"/>
              <a:t>「</a:t>
            </a:r>
            <a:r>
              <a:rPr kumimoji="1" lang="en-US" altLang="ja-JP" dirty="0"/>
              <a:t>for </a:t>
            </a:r>
            <a:r>
              <a:rPr kumimoji="1" lang="en-US" altLang="ja-JP" dirty="0" err="1"/>
              <a:t>i</a:t>
            </a:r>
            <a:r>
              <a:rPr kumimoji="1" lang="en-US" altLang="ja-JP" dirty="0"/>
              <a:t> in range(10)</a:t>
            </a:r>
            <a:r>
              <a:rPr kumimoji="1" lang="ja-JP" altLang="en-US" dirty="0"/>
              <a:t>」は</a:t>
            </a:r>
            <a:r>
              <a:rPr kumimoji="1" lang="en-US" altLang="ja-JP" b="1" dirty="0"/>
              <a:t>0</a:t>
            </a:r>
            <a:r>
              <a:rPr kumimoji="1" lang="ja-JP" altLang="en-US" b="1" dirty="0"/>
              <a:t>から</a:t>
            </a:r>
            <a:r>
              <a:rPr kumimoji="1" lang="en-US" altLang="ja-JP" b="1" dirty="0"/>
              <a:t>9</a:t>
            </a:r>
            <a:r>
              <a:rPr kumimoji="1" lang="ja-JP" altLang="en-US" b="1" dirty="0"/>
              <a:t>までの値</a:t>
            </a:r>
            <a:r>
              <a:rPr kumimoji="1" lang="ja-JP" altLang="en-US" dirty="0"/>
              <a:t>を</a:t>
            </a:r>
            <a:r>
              <a:rPr kumimoji="1" lang="ja-JP" altLang="en-US" b="1" dirty="0"/>
              <a:t> </a:t>
            </a:r>
            <a:r>
              <a:rPr kumimoji="1" lang="en-US" altLang="ja-JP" b="1" dirty="0" err="1"/>
              <a:t>i</a:t>
            </a:r>
            <a:r>
              <a:rPr kumimoji="1" lang="en-US" altLang="ja-JP" b="1" dirty="0"/>
              <a:t> </a:t>
            </a:r>
            <a:r>
              <a:rPr kumimoji="1" lang="ja-JP" altLang="en-US" dirty="0"/>
              <a:t>に</a:t>
            </a:r>
            <a:r>
              <a:rPr kumimoji="1" lang="ja-JP" altLang="en-US" b="1" dirty="0"/>
              <a:t>順次代入</a:t>
            </a:r>
            <a:r>
              <a:rPr kumimoji="1" lang="ja-JP" altLang="en-US" dirty="0"/>
              <a:t>する</a:t>
            </a:r>
          </a:p>
          <a:p>
            <a:r>
              <a:rPr kumimoji="1" lang="ja-JP" altLang="en-US" b="1" dirty="0"/>
              <a:t>タートルグラフィックス</a:t>
            </a:r>
            <a:r>
              <a:rPr kumimoji="1" lang="ja-JP" altLang="en-US" dirty="0"/>
              <a:t>は</a:t>
            </a:r>
            <a:r>
              <a:rPr kumimoji="1" lang="ja-JP" altLang="en-US" b="1" dirty="0"/>
              <a:t>カーソルで絵を描く</a:t>
            </a:r>
            <a:r>
              <a:rPr kumimoji="1" lang="ja-JP" altLang="en-US" dirty="0"/>
              <a:t>ツールで、</a:t>
            </a:r>
            <a:r>
              <a:rPr kumimoji="1" lang="en-US" altLang="ja-JP" dirty="0" err="1"/>
              <a:t>goto</a:t>
            </a:r>
            <a:r>
              <a:rPr kumimoji="1" lang="ja-JP" altLang="en-US" dirty="0"/>
              <a:t>、</a:t>
            </a:r>
            <a:r>
              <a:rPr kumimoji="1" lang="en-US" altLang="ja-JP" dirty="0"/>
              <a:t>forward</a:t>
            </a:r>
            <a:r>
              <a:rPr kumimoji="1" lang="ja-JP" altLang="en-US" dirty="0"/>
              <a:t>、</a:t>
            </a:r>
            <a:r>
              <a:rPr kumimoji="1" lang="en-US" altLang="ja-JP" dirty="0"/>
              <a:t>backward</a:t>
            </a:r>
            <a:r>
              <a:rPr kumimoji="1" lang="ja-JP" altLang="en-US" dirty="0"/>
              <a:t>、</a:t>
            </a:r>
            <a:r>
              <a:rPr kumimoji="1" lang="en-US" altLang="ja-JP" dirty="0"/>
              <a:t>right</a:t>
            </a:r>
            <a:r>
              <a:rPr kumimoji="1" lang="ja-JP" altLang="en-US" dirty="0"/>
              <a:t>、</a:t>
            </a:r>
            <a:r>
              <a:rPr kumimoji="1" lang="en-US" altLang="ja-JP" dirty="0"/>
              <a:t>left</a:t>
            </a:r>
            <a:r>
              <a:rPr kumimoji="1" lang="ja-JP" altLang="en-US" dirty="0"/>
              <a:t>などのメソッドで操作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58A42B-AB70-E2B0-91B3-B744E95F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05090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12-2.</a:t>
            </a:r>
            <a:r>
              <a:rPr lang="ja-JP" altLang="en-US" sz="4000" dirty="0"/>
              <a:t> 入力と出力</a:t>
            </a: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28099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3C864B-91A1-B651-6C5F-749278628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入力と出力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DC29A3-3057-E6BD-3311-34F359C8C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入力は，他のコンピュータや人間などが，コンピュータにデータを入れる</a:t>
            </a:r>
            <a:endParaRPr kumimoji="1" lang="en-US" altLang="ja-JP" dirty="0"/>
          </a:p>
          <a:p>
            <a:pPr lvl="1"/>
            <a:r>
              <a:rPr lang="en-US" altLang="ja-JP" sz="2400" b="1" dirty="0"/>
              <a:t>input </a:t>
            </a:r>
            <a:r>
              <a:rPr lang="ja-JP" altLang="en-US" sz="2400" dirty="0"/>
              <a:t>は，</a:t>
            </a:r>
            <a:r>
              <a:rPr lang="ja-JP" altLang="en-US" sz="2400" b="1" dirty="0"/>
              <a:t>キーボードから与えられたデータ（文字列）</a:t>
            </a:r>
            <a:r>
              <a:rPr lang="ja-JP" altLang="en-US" sz="2400" dirty="0"/>
              <a:t>を，</a:t>
            </a:r>
            <a:r>
              <a:rPr lang="en-US" altLang="ja-JP" sz="2400" b="1" dirty="0"/>
              <a:t>Enter </a:t>
            </a:r>
            <a:r>
              <a:rPr lang="ja-JP" altLang="en-US" sz="2400" b="1" dirty="0"/>
              <a:t>キーが押されるまで読み込む</a:t>
            </a:r>
            <a:r>
              <a:rPr lang="ja-JP" altLang="en-US" sz="2400" dirty="0"/>
              <a:t>．</a:t>
            </a:r>
            <a:endParaRPr lang="en-US" altLang="ja-JP" sz="2400" dirty="0"/>
          </a:p>
          <a:p>
            <a:pPr lvl="1"/>
            <a:endParaRPr kumimoji="1" lang="en-US" altLang="ja-JP" dirty="0"/>
          </a:p>
          <a:p>
            <a:r>
              <a:rPr lang="ja-JP" altLang="en-US" dirty="0"/>
              <a:t>出力は，コンピュータが，他のコンピュータや人間などにデータを出す</a:t>
            </a:r>
            <a:endParaRPr lang="en-US" altLang="ja-JP" dirty="0"/>
          </a:p>
          <a:p>
            <a:pPr lvl="1"/>
            <a:r>
              <a:rPr lang="en-US" altLang="ja-JP" sz="2400" b="1" dirty="0"/>
              <a:t>print</a:t>
            </a:r>
            <a:r>
              <a:rPr lang="en-US" altLang="ja-JP" sz="2400" dirty="0"/>
              <a:t> </a:t>
            </a:r>
            <a:r>
              <a:rPr lang="ja-JP" altLang="en-US" sz="2400" dirty="0"/>
              <a:t>は，</a:t>
            </a:r>
            <a:r>
              <a:rPr lang="ja-JP" altLang="en-US" sz="2400" b="1" u="sng" dirty="0">
                <a:solidFill>
                  <a:srgbClr val="FF0000"/>
                </a:solidFill>
              </a:rPr>
              <a:t>メッセージ（文字列）</a:t>
            </a:r>
            <a:r>
              <a:rPr lang="ja-JP" altLang="en-US" sz="2400" dirty="0"/>
              <a:t>や，</a:t>
            </a:r>
            <a:r>
              <a:rPr lang="ja-JP" altLang="en-US" sz="2400" b="1" u="sng" dirty="0">
                <a:solidFill>
                  <a:srgbClr val="FF0000"/>
                </a:solidFill>
              </a:rPr>
              <a:t>変数の値</a:t>
            </a:r>
            <a:r>
              <a:rPr lang="ja-JP" altLang="en-US" sz="2400" dirty="0"/>
              <a:t>の</a:t>
            </a:r>
            <a:r>
              <a:rPr lang="ja-JP" altLang="en-US" sz="2400" b="1" u="sng" dirty="0">
                <a:solidFill>
                  <a:srgbClr val="FF0000"/>
                </a:solidFill>
              </a:rPr>
              <a:t>表示</a:t>
            </a:r>
            <a:r>
              <a:rPr lang="ja-JP" altLang="en-US" sz="2400" dirty="0"/>
              <a:t>を行う</a:t>
            </a:r>
            <a:endParaRPr lang="en-US" altLang="ja-JP" sz="2400" dirty="0"/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B5B3092-D5BA-F408-C82A-BD524094C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28253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</a:t>
            </a:r>
            <a:br>
              <a:rPr lang="en-US" altLang="ja-JP" dirty="0"/>
            </a:br>
            <a:r>
              <a:rPr lang="en-US" altLang="ja-JP" dirty="0"/>
              <a:t>input </a:t>
            </a:r>
            <a:r>
              <a:rPr lang="ja-JP" altLang="en-US" dirty="0"/>
              <a:t>による入力と </a:t>
            </a:r>
            <a:r>
              <a:rPr lang="en-US" altLang="ja-JP" dirty="0"/>
              <a:t>print </a:t>
            </a:r>
            <a:r>
              <a:rPr lang="ja-JP" altLang="en-US" dirty="0"/>
              <a:t>による出力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ページ３５，３６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trinket </a:t>
            </a:r>
            <a:r>
              <a:rPr lang="ja-JP" altLang="en-US" b="1" dirty="0"/>
              <a:t>の利用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input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print</a:t>
            </a:r>
          </a:p>
          <a:p>
            <a:pPr lvl="1">
              <a:spcAft>
                <a:spcPts val="600"/>
              </a:spcAft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34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811089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187992"/>
            <a:ext cx="8461208" cy="66700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trinket </a:t>
            </a:r>
            <a:r>
              <a:rPr lang="ja-JP" altLang="en-US" sz="2400" dirty="0"/>
              <a:t>の次のページを開く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2"/>
              </a:rPr>
              <a:t>https://trinket.io/python/bdca234a3e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実行する。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③ 右下の画面で </a:t>
            </a:r>
            <a:r>
              <a:rPr lang="en-US" altLang="ja-JP" sz="2400" dirty="0"/>
              <a:t>   </a:t>
            </a:r>
            <a:r>
              <a:rPr lang="en-US" altLang="ja-JP" sz="2400" b="1" dirty="0"/>
              <a:t>3  Enter </a:t>
            </a:r>
            <a:r>
              <a:rPr lang="ja-JP" altLang="en-US" sz="2400" b="1" dirty="0"/>
              <a:t>キー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④ 右下の画面で，続けて </a:t>
            </a:r>
            <a:r>
              <a:rPr lang="en-US" altLang="ja-JP" sz="2400" b="1" dirty="0"/>
              <a:t>5 Enter </a:t>
            </a:r>
            <a:r>
              <a:rPr lang="ja-JP" altLang="en-US" sz="2400" b="1" dirty="0"/>
              <a:t>キー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⑤ 結果の </a:t>
            </a:r>
            <a:r>
              <a:rPr lang="en-US" altLang="ja-JP" sz="2400" b="1" dirty="0"/>
              <a:t>7.5</a:t>
            </a:r>
            <a:r>
              <a:rPr lang="en-US" altLang="ja-JP" sz="2400" dirty="0"/>
              <a:t> </a:t>
            </a:r>
            <a:r>
              <a:rPr lang="ja-JP" altLang="en-US" sz="2400" dirty="0"/>
              <a:t>を確認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⑥ </a:t>
            </a:r>
            <a:r>
              <a:rPr lang="en-US" altLang="ja-JP" sz="2400" b="1" dirty="0"/>
              <a:t>3</a:t>
            </a:r>
            <a:r>
              <a:rPr lang="ja-JP" altLang="en-US" sz="2400" b="1" dirty="0"/>
              <a:t>角形の面積を求めるプログラム</a:t>
            </a:r>
            <a:r>
              <a:rPr lang="ja-JP" altLang="en-US" sz="2400" dirty="0"/>
              <a:t>である．いろいろ試してみよう．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35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DFA972E-110B-6531-0157-B78148D54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575" y="1944675"/>
            <a:ext cx="3030575" cy="90315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2B61DEA-D0B5-2AAB-1279-B8A1433A7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575" y="3354705"/>
            <a:ext cx="2440025" cy="90441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55611E8-40A0-B092-9FBE-A0AD042397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5575" y="4604508"/>
            <a:ext cx="2706725" cy="94288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DD97D71-20C9-289D-5152-EA4C0AFFF4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8404" y="1039402"/>
            <a:ext cx="3432954" cy="66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613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187992"/>
            <a:ext cx="8461208" cy="6670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trinket </a:t>
            </a:r>
            <a:r>
              <a:rPr lang="ja-JP" altLang="en-US" sz="2400" dirty="0"/>
              <a:t>の次のページを開く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2"/>
              </a:rPr>
              <a:t>https://trinket.io/python/3b490869e4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実行する。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③ 右下の画面で </a:t>
            </a:r>
            <a:r>
              <a:rPr lang="en-US" altLang="ja-JP" sz="2400" dirty="0"/>
              <a:t>   </a:t>
            </a:r>
            <a:r>
              <a:rPr lang="en-US" altLang="ja-JP" sz="2400" b="1" dirty="0"/>
              <a:t>3  Enter </a:t>
            </a:r>
            <a:r>
              <a:rPr lang="ja-JP" altLang="en-US" sz="2400" b="1" dirty="0"/>
              <a:t>キー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④ 結果の </a:t>
            </a:r>
            <a:r>
              <a:rPr lang="en-US" altLang="ja-JP" sz="2400" b="1" dirty="0"/>
              <a:t>28.26</a:t>
            </a:r>
            <a:r>
              <a:rPr lang="en-US" altLang="ja-JP" sz="2400" dirty="0"/>
              <a:t> </a:t>
            </a:r>
            <a:r>
              <a:rPr lang="ja-JP" altLang="en-US" sz="2400" dirty="0"/>
              <a:t>を確認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⑤ </a:t>
            </a:r>
            <a:r>
              <a:rPr lang="ja-JP" altLang="en-US" sz="2400" b="1" dirty="0"/>
              <a:t>円周率を </a:t>
            </a:r>
            <a:r>
              <a:rPr lang="en-US" altLang="ja-JP" sz="2400" b="1" dirty="0"/>
              <a:t>3.14 </a:t>
            </a:r>
            <a:r>
              <a:rPr lang="ja-JP" altLang="en-US" sz="2400" b="1" dirty="0"/>
              <a:t>として，半径から円の面積を求めるプログラム</a:t>
            </a:r>
            <a:r>
              <a:rPr lang="ja-JP" altLang="en-US" sz="2400" dirty="0"/>
              <a:t>である．いろいろ試してみよう．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36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24E38F3-0AA4-8C30-980D-A83883094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124" y="2218440"/>
            <a:ext cx="4034031" cy="113235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E57A1B9-9B6A-082B-FC7E-A876A2270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4124" y="4103475"/>
            <a:ext cx="4826115" cy="127777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F0FD21F-8F1D-899D-BF1E-5202F74EEF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5601" y="749406"/>
            <a:ext cx="3351194" cy="55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839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4000" dirty="0"/>
              <a:t>12-3. </a:t>
            </a:r>
            <a:r>
              <a:rPr lang="ja-JP" altLang="en-US" sz="4000" dirty="0"/>
              <a:t>式の抽象化と関数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1920BFB-2B02-D5EC-8C44-C45D980F47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1533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問いかけ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プログラミングでの根本問題は何でしょうか？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プログラミングの一番の基礎は何でしょうか？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016856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式の抽象化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6025" y="4207784"/>
            <a:ext cx="3057247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類似した複数の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式</a:t>
            </a: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49553" y="3251136"/>
            <a:ext cx="4033500" cy="1384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変数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を使って，複数の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式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を１つにまとめる（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抽象化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）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右矢印 2"/>
          <p:cNvSpPr/>
          <p:nvPr/>
        </p:nvSpPr>
        <p:spPr>
          <a:xfrm>
            <a:off x="3906590" y="2274284"/>
            <a:ext cx="497205" cy="415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72934" y="2220557"/>
            <a:ext cx="1223412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* 1.1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99963" y="1404477"/>
            <a:ext cx="1624163" cy="267765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100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* 1.1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150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* 1.1</a:t>
            </a: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400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* 1.1</a:t>
            </a: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508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12-1.</a:t>
            </a:r>
            <a:r>
              <a:rPr lang="ja-JP" altLang="en-US" sz="4000" dirty="0"/>
              <a:t> 式，変数，繰り返しでの変数値の変化</a:t>
            </a: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06361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式の抽象化と関数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1845" y="3128652"/>
            <a:ext cx="3057247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類似した複数の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式</a:t>
            </a: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341180" y="1890634"/>
            <a:ext cx="4033500" cy="1384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変数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を使って，複数の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式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を１つにまとめる（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抽象化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）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右矢印 2"/>
          <p:cNvSpPr/>
          <p:nvPr/>
        </p:nvSpPr>
        <p:spPr>
          <a:xfrm>
            <a:off x="3604749" y="1251133"/>
            <a:ext cx="497205" cy="415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71093" y="1197406"/>
            <a:ext cx="1223412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* 1.1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99963" y="809673"/>
            <a:ext cx="1624163" cy="267765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100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* 1.1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150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* 1.1</a:t>
            </a: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400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* 1.1</a:t>
            </a: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右矢印 11"/>
          <p:cNvSpPr/>
          <p:nvPr/>
        </p:nvSpPr>
        <p:spPr>
          <a:xfrm rot="5400000">
            <a:off x="4701043" y="2815144"/>
            <a:ext cx="540098" cy="1801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667934" y="4162783"/>
            <a:ext cx="3151532" cy="9310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式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「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 * 1.1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」を含む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関数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foo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定義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6EEF115-1F03-4254-B5A3-B765CF27D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953" y="5501734"/>
            <a:ext cx="2769517" cy="135626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9516A55-6329-47ED-9D49-97DC30FD7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23" y="4079504"/>
            <a:ext cx="4175545" cy="214382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1BA2D3F-BE79-4BF2-ACA9-A98AB3F90832}"/>
              </a:ext>
            </a:extLst>
          </p:cNvPr>
          <p:cNvSpPr txBox="1"/>
          <p:nvPr/>
        </p:nvSpPr>
        <p:spPr>
          <a:xfrm>
            <a:off x="1798160" y="6135631"/>
            <a:ext cx="3161864" cy="4788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関数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foo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を使用．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100, 150, 400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は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引数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9B208DA-9E06-46EE-9B80-309B2F7290F3}"/>
              </a:ext>
            </a:extLst>
          </p:cNvPr>
          <p:cNvSpPr/>
          <p:nvPr/>
        </p:nvSpPr>
        <p:spPr>
          <a:xfrm>
            <a:off x="978981" y="4186304"/>
            <a:ext cx="3593019" cy="741829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8D2C7F2-B82D-428B-AD18-9C9A50DA9BCC}"/>
              </a:ext>
            </a:extLst>
          </p:cNvPr>
          <p:cNvSpPr/>
          <p:nvPr/>
        </p:nvSpPr>
        <p:spPr>
          <a:xfrm>
            <a:off x="2138851" y="5021901"/>
            <a:ext cx="1565814" cy="1113729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1165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9646A6-344E-AEE5-141D-C1228FCD0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抽象化がなぜ大切なのか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B0E4F6-533B-6B26-2B7C-9C43BE2E6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130005" cy="5333166"/>
          </a:xfrm>
        </p:spPr>
        <p:txBody>
          <a:bodyPr/>
          <a:lstStyle/>
          <a:p>
            <a:r>
              <a:rPr lang="ja-JP" altLang="en-US" dirty="0"/>
              <a:t>プログラミングでの根本問題は何でしょうか？</a:t>
            </a:r>
            <a:endParaRPr lang="en-US" altLang="ja-JP" dirty="0"/>
          </a:p>
          <a:p>
            <a:pPr marL="457200" lvl="1" indent="0">
              <a:buNone/>
            </a:pPr>
            <a:r>
              <a:rPr lang="ja-JP" altLang="en-US" b="1" dirty="0"/>
              <a:t>誤り（バグ）の無いプログラムの作成</a:t>
            </a:r>
            <a:endParaRPr lang="en-US" altLang="ja-JP" b="1" dirty="0"/>
          </a:p>
          <a:p>
            <a:endParaRPr lang="en-US" altLang="ja-JP" dirty="0"/>
          </a:p>
          <a:p>
            <a:r>
              <a:rPr lang="ja-JP" altLang="en-US" dirty="0"/>
              <a:t>プログラミングの一番の基礎は何でしょうか？</a:t>
            </a:r>
            <a:endParaRPr lang="en-US" altLang="ja-JP" dirty="0"/>
          </a:p>
          <a:p>
            <a:pPr lvl="1"/>
            <a:r>
              <a:rPr lang="ja-JP" altLang="en-US" b="1" u="sng" dirty="0">
                <a:solidFill>
                  <a:srgbClr val="FF0000"/>
                </a:solidFill>
              </a:rPr>
              <a:t>抽象化を行うこと</a:t>
            </a:r>
            <a:r>
              <a:rPr lang="ja-JP" altLang="en-US" b="1" dirty="0"/>
              <a:t>．</a:t>
            </a:r>
            <a:endParaRPr lang="en-US" altLang="ja-JP" dirty="0"/>
          </a:p>
          <a:p>
            <a:pPr lvl="1"/>
            <a:r>
              <a:rPr kumimoji="1" lang="ja-JP" altLang="en-US" b="1" dirty="0"/>
              <a:t>式の抽象化</a:t>
            </a:r>
            <a:r>
              <a:rPr kumimoji="1" lang="ja-JP" altLang="en-US" dirty="0"/>
              <a:t>により冗長な記述を避けることができ，</a:t>
            </a:r>
            <a:r>
              <a:rPr kumimoji="1" lang="ja-JP" altLang="en-US" b="1" dirty="0"/>
              <a:t>バグの防止やプログラムの変更が容易に</a:t>
            </a:r>
            <a:r>
              <a:rPr kumimoji="1" lang="ja-JP" altLang="en-US" dirty="0"/>
              <a:t>なる．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91676B-1FBD-A873-08DA-0F6028649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3650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4000" dirty="0"/>
              <a:t>12-4. </a:t>
            </a:r>
            <a:r>
              <a:rPr lang="ja-JP" altLang="en-US" sz="4000" dirty="0"/>
              <a:t>関数定義，</a:t>
            </a:r>
            <a:r>
              <a:rPr lang="en-US" altLang="ja-JP" sz="4000" dirty="0"/>
              <a:t>def</a:t>
            </a:r>
            <a:endParaRPr lang="ja-JP" altLang="en-US" sz="4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1920BFB-2B02-D5EC-8C44-C45D980F47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30816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関数定義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77343" y="2750210"/>
            <a:ext cx="7950212" cy="22467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この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関数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本体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は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	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「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return a * 1.1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この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関数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は，</a:t>
            </a:r>
            <a:r>
              <a:rPr kumimoji="0" lang="ja-JP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式「</a:t>
            </a:r>
            <a:r>
              <a:rPr kumimoji="0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 * 1.1</a:t>
            </a:r>
            <a:r>
              <a:rPr kumimoji="0" lang="ja-JP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」に，</a:t>
            </a:r>
            <a:r>
              <a:rPr kumimoji="0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名前</a:t>
            </a:r>
            <a:r>
              <a:rPr kumimoji="0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foo</a:t>
            </a:r>
            <a:r>
              <a:rPr kumimoji="0" lang="en-US" altLang="ja-JP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ja-JP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を付けたもの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と考えることもできる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C16FAD-248D-4C20-9EC5-4BB018426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938" y="901674"/>
            <a:ext cx="6271693" cy="140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317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BD7789B3-8B87-CD2B-A1F3-227AAEDA3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25" y="1359946"/>
            <a:ext cx="4423720" cy="1848183"/>
          </a:xfrm>
          <a:prstGeom prst="rect">
            <a:avLst/>
          </a:prstGeom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式の抽象化と関数</a:t>
            </a:r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47053" y="3611275"/>
            <a:ext cx="2339102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類似した複数の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式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08718" y="6092127"/>
            <a:ext cx="1261884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実行結果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589988" y="3547226"/>
            <a:ext cx="2877711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関数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の定義と使用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721855" y="6053446"/>
            <a:ext cx="2069797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同じ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実行結果になる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508718" y="827052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抽象化前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177185" y="768449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抽象化後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5212887" y="2185234"/>
            <a:ext cx="3087734" cy="11835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5212887" y="1329193"/>
            <a:ext cx="3729584" cy="8155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3DAFDC8-7E63-0E20-09BE-B9A00C12C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4989" y="4241283"/>
            <a:ext cx="4380114" cy="165151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BB65470-FF0E-8284-1A6A-D78DD2149B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12500"/>
            <a:ext cx="4438677" cy="155495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C0EE9E0-D13F-D916-8383-A4274A8D27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633" y="4255329"/>
            <a:ext cx="4209258" cy="155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057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関数を定義し使ってみる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ページ４６</a:t>
            </a:r>
            <a:endParaRPr lang="en-US" altLang="ja-JP" sz="2400" b="1" dirty="0"/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trinket </a:t>
            </a:r>
            <a:r>
              <a:rPr lang="ja-JP" altLang="en-US" b="1" dirty="0"/>
              <a:t>の利用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式の抽象化と関数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関数定義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def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45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77578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BDC2A5-6C11-7153-1E0E-0BB19D536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https://trinket.io/python/68a090babf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実行結果が，次のように表示されることを確認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46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DB70EB7-7B3D-5FD9-CC08-4910D12BD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64" y="3135286"/>
            <a:ext cx="8695053" cy="246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770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73085" y="136524"/>
            <a:ext cx="6664635" cy="62198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①コンピュータでの入力と出力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コンピュータの</a:t>
            </a:r>
            <a:r>
              <a:rPr lang="ja-JP" altLang="en-US" sz="1800" b="1" dirty="0">
                <a:solidFill>
                  <a:srgbClr val="374151"/>
                </a:solidFill>
                <a:latin typeface="Söhne"/>
              </a:rPr>
              <a:t>入力と出力</a:t>
            </a: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は、</a:t>
            </a:r>
            <a:r>
              <a:rPr lang="ja-JP" altLang="en-US" sz="1800" b="1" dirty="0">
                <a:solidFill>
                  <a:srgbClr val="374151"/>
                </a:solidFill>
                <a:latin typeface="Söhne"/>
              </a:rPr>
              <a:t>情報のやり取りの基本</a:t>
            </a: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です。</a:t>
            </a:r>
            <a:r>
              <a:rPr lang="ja-JP" altLang="en-US" sz="1800" b="1" dirty="0">
                <a:solidFill>
                  <a:srgbClr val="374151"/>
                </a:solidFill>
                <a:latin typeface="Söhne"/>
              </a:rPr>
              <a:t>入力</a:t>
            </a: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は、</a:t>
            </a:r>
            <a:r>
              <a:rPr lang="ja-JP" altLang="en-US" sz="1800" b="1" dirty="0">
                <a:solidFill>
                  <a:srgbClr val="374151"/>
                </a:solidFill>
                <a:latin typeface="Söhne"/>
              </a:rPr>
              <a:t>ユーザーや他のコンピュータからコンピュータへのデータの伝達</a:t>
            </a: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であり、キーボード入力などが該当します。出力はその逆で、コンピュータが結果や情報をユーザーや他のシステムへ提供します。これらの機能は</a:t>
            </a:r>
            <a:r>
              <a:rPr lang="ja-JP" altLang="en-US" sz="1800" b="1" dirty="0">
                <a:solidFill>
                  <a:srgbClr val="374151"/>
                </a:solidFill>
                <a:latin typeface="Söhne"/>
              </a:rPr>
              <a:t>コンピュータ間やコンピュータとユーザー間の相互作用の基礎</a:t>
            </a: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を形成します。</a:t>
            </a:r>
            <a:endParaRPr lang="en-US" altLang="ja-JP" sz="18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②プログラムの中のバグの解決は面倒である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バグ解決と防止には抽象化と関数が不可欠です。関数は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特定の処理の部分を抜き出したもの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と考えることもできます。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抽象化と関数により、同じプログラムを繰り返し書く必要が減り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、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エラーの原因となる可能性を低減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し，全体のコードの品質を高めることができます。</a:t>
            </a:r>
            <a:endParaRPr lang="ja-JP" altLang="en-US" sz="1800" dirty="0"/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③プログラムの修正時にバグは増えるということはよくある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1600" b="0" i="0" dirty="0">
                <a:solidFill>
                  <a:srgbClr val="374151"/>
                </a:solidFill>
                <a:effectLst/>
                <a:latin typeface="Söhne"/>
              </a:rPr>
              <a:t>プログラムの修正は慎重に行うべきです．</a:t>
            </a:r>
            <a:r>
              <a:rPr lang="ja-JP" altLang="en-US" sz="1600" b="1" i="0" dirty="0">
                <a:solidFill>
                  <a:srgbClr val="374151"/>
                </a:solidFill>
                <a:effectLst/>
                <a:latin typeface="Söhne"/>
              </a:rPr>
              <a:t>関数や抽象化の活用はその作業を容易にします</a:t>
            </a:r>
            <a:r>
              <a:rPr lang="ja-JP" altLang="en-US" sz="1600" b="0" i="0" dirty="0">
                <a:solidFill>
                  <a:srgbClr val="374151"/>
                </a:solidFill>
                <a:effectLst/>
                <a:latin typeface="Söhne"/>
              </a:rPr>
              <a:t>。特定の処理の部分を関数として定義することで、その処理を何度も書く手間を省き、修正時のエラー可能性を減らします。その結果、バグの発生リスクを低減します。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47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48452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15D433-80C9-6084-6D83-BE7D7F6C8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0C9F0AA-9717-23A0-DC4B-8CC872F3A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b="1" dirty="0"/>
              <a:t>変数</a:t>
            </a:r>
            <a:r>
              <a:rPr kumimoji="1" lang="ja-JP" altLang="en-US" dirty="0"/>
              <a:t>は，</a:t>
            </a:r>
            <a:r>
              <a:rPr kumimoji="1" lang="ja-JP" altLang="en-US" b="1" dirty="0"/>
              <a:t>名前を付けて利用するオブジェクト</a:t>
            </a:r>
            <a:r>
              <a:rPr kumimoji="1" lang="ja-JP" altLang="en-US" dirty="0"/>
              <a:t>で，</a:t>
            </a:r>
            <a:r>
              <a:rPr kumimoji="1" lang="ja-JP" altLang="en-US" b="1" dirty="0"/>
              <a:t>値を保存</a:t>
            </a:r>
            <a:r>
              <a:rPr kumimoji="1" lang="ja-JP" altLang="en-US" dirty="0"/>
              <a:t>し，</a:t>
            </a:r>
            <a:r>
              <a:rPr kumimoji="1" lang="ja-JP" altLang="en-US" b="1" dirty="0"/>
              <a:t>後から参照</a:t>
            </a:r>
            <a:r>
              <a:rPr kumimoji="1" lang="ja-JP" altLang="en-US" dirty="0"/>
              <a:t>できる</a:t>
            </a:r>
            <a:endParaRPr kumimoji="1" lang="en-US" altLang="ja-JP" dirty="0"/>
          </a:p>
          <a:p>
            <a:r>
              <a:rPr kumimoji="1" lang="ja-JP" altLang="en-US" dirty="0"/>
              <a:t>「</a:t>
            </a:r>
            <a:r>
              <a:rPr kumimoji="1" lang="en-US" altLang="ja-JP" b="1" dirty="0"/>
              <a:t>x = 100</a:t>
            </a:r>
            <a:r>
              <a:rPr kumimoji="1" lang="ja-JP" altLang="en-US" dirty="0"/>
              <a:t>」は</a:t>
            </a:r>
            <a:r>
              <a:rPr kumimoji="1" lang="ja-JP" altLang="en-US" b="1" dirty="0"/>
              <a:t>変数</a:t>
            </a:r>
            <a:r>
              <a:rPr kumimoji="1" lang="en-US" altLang="ja-JP" b="1" dirty="0"/>
              <a:t>x</a:t>
            </a:r>
            <a:r>
              <a:rPr kumimoji="1" lang="ja-JP" altLang="en-US" dirty="0"/>
              <a:t>に</a:t>
            </a:r>
            <a:r>
              <a:rPr kumimoji="1" lang="en-US" altLang="ja-JP" b="1" dirty="0"/>
              <a:t>100</a:t>
            </a:r>
            <a:r>
              <a:rPr kumimoji="1" lang="ja-JP" altLang="en-US" b="1" dirty="0"/>
              <a:t>を代入</a:t>
            </a:r>
            <a:r>
              <a:rPr kumimoji="1" lang="ja-JP" altLang="en-US" dirty="0"/>
              <a:t>する</a:t>
            </a:r>
          </a:p>
          <a:p>
            <a:r>
              <a:rPr kumimoji="1" lang="en-US" altLang="ja-JP" b="1" dirty="0"/>
              <a:t>for</a:t>
            </a:r>
            <a:r>
              <a:rPr lang="ja-JP" altLang="en-US" b="1" dirty="0"/>
              <a:t> </a:t>
            </a:r>
            <a:r>
              <a:rPr lang="ja-JP" altLang="en-US" dirty="0"/>
              <a:t>を用いて</a:t>
            </a:r>
            <a:r>
              <a:rPr lang="ja-JP" altLang="en-US" b="1" dirty="0"/>
              <a:t>特定の</a:t>
            </a:r>
            <a:r>
              <a:rPr kumimoji="1" lang="ja-JP" altLang="en-US" b="1" dirty="0"/>
              <a:t>処理を繰り返す</a:t>
            </a:r>
            <a:r>
              <a:rPr kumimoji="1" lang="ja-JP" altLang="en-US" dirty="0"/>
              <a:t>ことができる．</a:t>
            </a:r>
            <a:endParaRPr lang="en-US" altLang="ja-JP" dirty="0"/>
          </a:p>
          <a:p>
            <a:r>
              <a:rPr kumimoji="1" lang="ja-JP" altLang="en-US" b="1" dirty="0"/>
              <a:t>式の抽象化</a:t>
            </a:r>
            <a:r>
              <a:rPr kumimoji="1" lang="ja-JP" altLang="en-US" dirty="0"/>
              <a:t>は，</a:t>
            </a:r>
            <a:r>
              <a:rPr kumimoji="1" lang="ja-JP" altLang="en-US" b="1" dirty="0"/>
              <a:t>類似した複数の式を一つにまとめる</a:t>
            </a:r>
            <a:r>
              <a:rPr kumimoji="1" lang="ja-JP" altLang="en-US" dirty="0"/>
              <a:t>こと</a:t>
            </a:r>
            <a:endParaRPr kumimoji="1" lang="en-US" altLang="ja-JP" dirty="0"/>
          </a:p>
          <a:p>
            <a:r>
              <a:rPr kumimoji="1" lang="ja-JP" altLang="en-US" b="1" dirty="0"/>
              <a:t>式の抽象化</a:t>
            </a:r>
            <a:r>
              <a:rPr kumimoji="1" lang="ja-JP" altLang="en-US" dirty="0"/>
              <a:t>により冗長な記述を避けることができ，</a:t>
            </a:r>
            <a:r>
              <a:rPr kumimoji="1" lang="ja-JP" altLang="en-US" b="1" dirty="0"/>
              <a:t>バグの防止やプログラムの変更が容易に</a:t>
            </a:r>
            <a:r>
              <a:rPr kumimoji="1" lang="ja-JP" altLang="en-US" dirty="0"/>
              <a:t>なる．</a:t>
            </a:r>
            <a:endParaRPr kumimoji="1" lang="en-US" altLang="ja-JP" dirty="0"/>
          </a:p>
          <a:p>
            <a:r>
              <a:rPr kumimoji="1" lang="ja-JP" altLang="en-US" b="1" dirty="0"/>
              <a:t>関数</a:t>
            </a:r>
            <a:r>
              <a:rPr kumimoji="1" lang="ja-JP" altLang="en-US" dirty="0"/>
              <a:t>は</a:t>
            </a:r>
            <a:r>
              <a:rPr kumimoji="1" lang="ja-JP" altLang="en-US" b="1" dirty="0"/>
              <a:t>式に名前をつける方法</a:t>
            </a:r>
            <a:r>
              <a:rPr kumimoji="1" lang="ja-JP" altLang="en-US" dirty="0"/>
              <a:t>で，これによりプログラムの再利用性が向上</a:t>
            </a:r>
            <a:r>
              <a:rPr lang="ja-JP" altLang="en-US" dirty="0"/>
              <a:t>する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	def foo(a):</a:t>
            </a: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    </a:t>
            </a:r>
            <a:r>
              <a:rPr kumimoji="1" lang="en-US" altLang="ja-JP" dirty="0"/>
              <a:t>return a * 1.1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58A42B-AB70-E2B0-91B3-B744E95F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188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132ED0-DF85-4BA1-8BDC-2F71B2B94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49" y="198702"/>
            <a:ext cx="8461208" cy="469865"/>
          </a:xfrm>
        </p:spPr>
        <p:txBody>
          <a:bodyPr>
            <a:noAutofit/>
          </a:bodyPr>
          <a:lstStyle/>
          <a:p>
            <a:r>
              <a:rPr kumimoji="1" lang="ja-JP" altLang="en-US" dirty="0"/>
              <a:t>変数，代入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8400BA-D1FA-4C88-99DD-99B9EFF61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843" y="845876"/>
            <a:ext cx="7978936" cy="6012124"/>
          </a:xfrm>
        </p:spPr>
        <p:txBody>
          <a:bodyPr>
            <a:no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変数</a:t>
            </a:r>
            <a:r>
              <a:rPr lang="ja-JP" altLang="en-US" sz="2400" dirty="0"/>
              <a:t>：プログラム内で名前を付けて利用する</a:t>
            </a:r>
            <a:r>
              <a:rPr lang="ja-JP" altLang="en-US" sz="2400" b="1" u="sng" dirty="0">
                <a:solidFill>
                  <a:srgbClr val="FF0000"/>
                </a:solidFill>
              </a:rPr>
              <a:t>オブジェクト</a:t>
            </a:r>
            <a:r>
              <a:rPr lang="ja-JP" altLang="en-US" sz="2400" dirty="0"/>
              <a:t>で，</a:t>
            </a:r>
            <a:r>
              <a:rPr lang="ja-JP" altLang="en-US" sz="2400" b="1" u="sng" dirty="0">
                <a:solidFill>
                  <a:srgbClr val="FF0000"/>
                </a:solidFill>
              </a:rPr>
              <a:t>値を保存</a:t>
            </a:r>
            <a:r>
              <a:rPr lang="ja-JP" altLang="en-US" sz="2400" dirty="0"/>
              <a:t>し，後から</a:t>
            </a:r>
            <a:r>
              <a:rPr lang="ja-JP" altLang="en-US" sz="2400" b="1" u="sng" dirty="0">
                <a:solidFill>
                  <a:srgbClr val="FF0000"/>
                </a:solidFill>
              </a:rPr>
              <a:t>参照</a:t>
            </a:r>
            <a:r>
              <a:rPr lang="ja-JP" altLang="en-US" sz="2400" dirty="0"/>
              <a:t>できる（「変数」は，数学の変数とは違う意味）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代入</a:t>
            </a:r>
            <a:r>
              <a:rPr lang="ja-JP" altLang="en-US" sz="2400" dirty="0"/>
              <a:t>：プログラムで，「</a:t>
            </a:r>
            <a:r>
              <a:rPr lang="en-US" altLang="ja-JP" sz="2400" b="1" u="sng" dirty="0"/>
              <a:t>x = 100</a:t>
            </a:r>
            <a:r>
              <a:rPr lang="ja-JP" altLang="en-US" sz="2400" dirty="0"/>
              <a:t>」のように書くことで，</a:t>
            </a:r>
            <a:r>
              <a:rPr lang="en-US" altLang="ja-JP" sz="2400" b="1" u="sng" dirty="0">
                <a:solidFill>
                  <a:srgbClr val="FF0000"/>
                </a:solidFill>
              </a:rPr>
              <a:t>x </a:t>
            </a:r>
            <a:r>
              <a:rPr lang="ja-JP" altLang="en-US" sz="2400" b="1" u="sng" dirty="0">
                <a:solidFill>
                  <a:srgbClr val="FF0000"/>
                </a:solidFill>
              </a:rPr>
              <a:t>という名前の変数に、値 </a:t>
            </a:r>
            <a:r>
              <a:rPr lang="en-US" altLang="ja-JP" sz="2400" b="1" u="sng" dirty="0">
                <a:solidFill>
                  <a:srgbClr val="FF0000"/>
                </a:solidFill>
              </a:rPr>
              <a:t>100 </a:t>
            </a:r>
            <a:r>
              <a:rPr lang="ja-JP" altLang="en-US" sz="2400" b="1" u="sng" dirty="0">
                <a:solidFill>
                  <a:srgbClr val="FF0000"/>
                </a:solidFill>
              </a:rPr>
              <a:t>が保存</a:t>
            </a:r>
            <a:r>
              <a:rPr lang="ja-JP" altLang="en-US" sz="2400" dirty="0"/>
              <a:t>される</a:t>
            </a:r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D4A4FB-CA78-4DC9-B60F-2F7EB3735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0C6124D-4DE1-26E1-2C85-5CD593F4071F}"/>
              </a:ext>
            </a:extLst>
          </p:cNvPr>
          <p:cNvSpPr txBox="1"/>
          <p:nvPr/>
        </p:nvSpPr>
        <p:spPr>
          <a:xfrm>
            <a:off x="3294656" y="3779882"/>
            <a:ext cx="1092205" cy="360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プログラム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8EA2AFC-AFB4-6B49-31A5-7668A16BEE6B}"/>
              </a:ext>
            </a:extLst>
          </p:cNvPr>
          <p:cNvSpPr txBox="1"/>
          <p:nvPr/>
        </p:nvSpPr>
        <p:spPr>
          <a:xfrm>
            <a:off x="2199956" y="3055302"/>
            <a:ext cx="3987359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2800" b="1" dirty="0"/>
              <a:t>x = 100</a:t>
            </a:r>
          </a:p>
        </p:txBody>
      </p:sp>
    </p:spTree>
    <p:extLst>
      <p:ext uri="{BB962C8B-B14F-4D97-AF65-F5344CB8AC3E}">
        <p14:creationId xmlns:p14="http://schemas.microsoft.com/office/powerpoint/2010/main" val="3957994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式の実行結果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071041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式</a:t>
            </a:r>
            <a:r>
              <a:rPr lang="ja-JP" altLang="en-US" dirty="0"/>
              <a:t>の実行結果として，</a:t>
            </a:r>
            <a:r>
              <a:rPr lang="ja-JP" altLang="en-US" b="1" u="sng" dirty="0">
                <a:solidFill>
                  <a:srgbClr val="FF0000"/>
                </a:solidFill>
              </a:rPr>
              <a:t>値が得られる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b="1" u="sng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216DF49-33B8-4AC0-902A-9AD3E1F3140A}"/>
              </a:ext>
            </a:extLst>
          </p:cNvPr>
          <p:cNvSpPr txBox="1"/>
          <p:nvPr/>
        </p:nvSpPr>
        <p:spPr>
          <a:xfrm>
            <a:off x="1726178" y="5072929"/>
            <a:ext cx="1092205" cy="360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プログラム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CD132F0-5981-3D31-9B3D-8C9B7BB8E651}"/>
              </a:ext>
            </a:extLst>
          </p:cNvPr>
          <p:cNvSpPr txBox="1"/>
          <p:nvPr/>
        </p:nvSpPr>
        <p:spPr>
          <a:xfrm>
            <a:off x="5946755" y="5022149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実行結果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4E37985-151F-3400-DDAE-7BA9AF44E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39" y="1780960"/>
            <a:ext cx="7784304" cy="305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00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変数への代入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071041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プログラムで，「</a:t>
            </a:r>
            <a:r>
              <a:rPr lang="en-US" altLang="ja-JP" b="1" u="sng" dirty="0"/>
              <a:t>x = 100</a:t>
            </a:r>
            <a:r>
              <a:rPr lang="ja-JP" altLang="en-US" dirty="0"/>
              <a:t>」のように書くと，</a:t>
            </a:r>
            <a:r>
              <a:rPr lang="en-US" altLang="ja-JP" b="1" u="sng" dirty="0">
                <a:solidFill>
                  <a:srgbClr val="FF0000"/>
                </a:solidFill>
              </a:rPr>
              <a:t>x </a:t>
            </a:r>
            <a:r>
              <a:rPr lang="ja-JP" altLang="en-US" b="1" u="sng" dirty="0">
                <a:solidFill>
                  <a:srgbClr val="FF0000"/>
                </a:solidFill>
              </a:rPr>
              <a:t>の値が </a:t>
            </a:r>
            <a:r>
              <a:rPr lang="en-US" altLang="ja-JP" b="1" u="sng" dirty="0">
                <a:solidFill>
                  <a:srgbClr val="FF0000"/>
                </a:solidFill>
              </a:rPr>
              <a:t>100 </a:t>
            </a:r>
            <a:r>
              <a:rPr lang="ja-JP" altLang="en-US" b="1" u="sng" dirty="0">
                <a:solidFill>
                  <a:srgbClr val="FF0000"/>
                </a:solidFill>
              </a:rPr>
              <a:t>に変化</a:t>
            </a:r>
            <a:r>
              <a:rPr lang="ja-JP" altLang="en-US" dirty="0"/>
              <a:t>する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D19B562-EFA2-7883-01F5-273807847632}"/>
              </a:ext>
            </a:extLst>
          </p:cNvPr>
          <p:cNvSpPr txBox="1"/>
          <p:nvPr/>
        </p:nvSpPr>
        <p:spPr>
          <a:xfrm>
            <a:off x="2055739" y="5653481"/>
            <a:ext cx="1092205" cy="360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プログラム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B6787C6-77A3-9F39-1C68-4C1FBF1AA35C}"/>
              </a:ext>
            </a:extLst>
          </p:cNvPr>
          <p:cNvSpPr txBox="1"/>
          <p:nvPr/>
        </p:nvSpPr>
        <p:spPr>
          <a:xfrm>
            <a:off x="6447766" y="5653481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実行結果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FD2A3CC-7E94-7DC9-6572-1893B3BBE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999" y="2465063"/>
            <a:ext cx="7872054" cy="273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75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式の中に変数を含めることができる</a:t>
            </a:r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7C6E8E18-CC18-AB9F-819E-1A246CC587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845" y="1607855"/>
            <a:ext cx="8289839" cy="2981351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7E5AC58-7B1F-4032-D54A-44BA8C73E7D9}"/>
              </a:ext>
            </a:extLst>
          </p:cNvPr>
          <p:cNvSpPr txBox="1"/>
          <p:nvPr/>
        </p:nvSpPr>
        <p:spPr>
          <a:xfrm>
            <a:off x="2350505" y="5382714"/>
            <a:ext cx="1092205" cy="360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プログラム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9825D3D-7EEB-97F6-742E-01C0210A38B7}"/>
              </a:ext>
            </a:extLst>
          </p:cNvPr>
          <p:cNvSpPr txBox="1"/>
          <p:nvPr/>
        </p:nvSpPr>
        <p:spPr>
          <a:xfrm>
            <a:off x="6742532" y="5382714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実行結果</a:t>
            </a:r>
          </a:p>
        </p:txBody>
      </p:sp>
    </p:spTree>
    <p:extLst>
      <p:ext uri="{BB962C8B-B14F-4D97-AF65-F5344CB8AC3E}">
        <p14:creationId xmlns:p14="http://schemas.microsoft.com/office/powerpoint/2010/main" val="1047082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式と変数の </a:t>
            </a:r>
            <a:r>
              <a:rPr kumimoji="1" lang="en-US" altLang="ja-JP" dirty="0"/>
              <a:t>Python </a:t>
            </a:r>
            <a:r>
              <a:rPr kumimoji="1" lang="ja-JP" altLang="en-US" dirty="0"/>
              <a:t>プログラム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2171" y="770112"/>
            <a:ext cx="7314373" cy="133911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変数 </a:t>
            </a:r>
            <a:r>
              <a:rPr lang="en-US" altLang="ja-JP" dirty="0"/>
              <a:t>x, y </a:t>
            </a:r>
            <a:r>
              <a:rPr lang="ja-JP" altLang="en-US" dirty="0"/>
              <a:t>に </a:t>
            </a:r>
            <a:r>
              <a:rPr lang="en-US" altLang="ja-JP" dirty="0"/>
              <a:t>100 </a:t>
            </a:r>
            <a:r>
              <a:rPr lang="ja-JP" altLang="en-US" dirty="0"/>
              <a:t>を足して表示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502929" y="2425435"/>
            <a:ext cx="2956955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x 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に 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100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 を足す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BB128EEF-4E5E-3C03-274A-A43FE961FBA8}"/>
              </a:ext>
            </a:extLst>
          </p:cNvPr>
          <p:cNvSpPr txBox="1">
            <a:spLocks/>
          </p:cNvSpPr>
          <p:nvPr/>
        </p:nvSpPr>
        <p:spPr>
          <a:xfrm>
            <a:off x="1327518" y="1443221"/>
            <a:ext cx="2833580" cy="32147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= 100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 = 200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= x + 100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 = y + 100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print("x =", x)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print("y =", y)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EFB1D63-596A-6243-77AD-7BF7F9100FC9}"/>
              </a:ext>
            </a:extLst>
          </p:cNvPr>
          <p:cNvSpPr/>
          <p:nvPr/>
        </p:nvSpPr>
        <p:spPr>
          <a:xfrm>
            <a:off x="4502928" y="2967335"/>
            <a:ext cx="2956955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y 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に 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100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 を足す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1A3E53F-87D8-2784-392B-787C3F14FF34}"/>
              </a:ext>
            </a:extLst>
          </p:cNvPr>
          <p:cNvSpPr/>
          <p:nvPr/>
        </p:nvSpPr>
        <p:spPr>
          <a:xfrm>
            <a:off x="4450841" y="3540293"/>
            <a:ext cx="2956955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print 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は，メッセージ（文字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列）や変数の値を表示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AC22949-0BFB-872E-AF7D-48B8D2554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29" y="4860063"/>
            <a:ext cx="5214591" cy="1945944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38EC8BC-215E-1F39-3D1E-30401460CAA2}"/>
              </a:ext>
            </a:extLst>
          </p:cNvPr>
          <p:cNvSpPr/>
          <p:nvPr/>
        </p:nvSpPr>
        <p:spPr>
          <a:xfrm>
            <a:off x="5668113" y="5626223"/>
            <a:ext cx="2956955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実行結果</a:t>
            </a:r>
          </a:p>
        </p:txBody>
      </p:sp>
    </p:spTree>
    <p:extLst>
      <p:ext uri="{BB962C8B-B14F-4D97-AF65-F5344CB8AC3E}">
        <p14:creationId xmlns:p14="http://schemas.microsoft.com/office/powerpoint/2010/main" val="2234377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2442</Words>
  <Application>Microsoft Office PowerPoint</Application>
  <PresentationFormat>画面に合わせる (4:3)</PresentationFormat>
  <Paragraphs>429</Paragraphs>
  <Slides>48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48</vt:i4>
      </vt:variant>
    </vt:vector>
  </HeadingPairs>
  <TitlesOfParts>
    <vt:vector size="56" baseType="lpstr">
      <vt:lpstr>ＭＳ ゴシック</vt:lpstr>
      <vt:lpstr>Söhne</vt:lpstr>
      <vt:lpstr>メイリオ</vt:lpstr>
      <vt:lpstr>游ゴシック</vt:lpstr>
      <vt:lpstr>Arial</vt:lpstr>
      <vt:lpstr>Calibri</vt:lpstr>
      <vt:lpstr>Times New Roman</vt:lpstr>
      <vt:lpstr>Office テーマ</vt:lpstr>
      <vt:lpstr>cs-12. 変数，入力と出力，関数 </vt:lpstr>
      <vt:lpstr>PowerPoint プレゼンテーション</vt:lpstr>
      <vt:lpstr>アウトライン</vt:lpstr>
      <vt:lpstr>12-1. 式，変数，繰り返しでの変数値の変化</vt:lpstr>
      <vt:lpstr>変数，代入</vt:lpstr>
      <vt:lpstr>式の実行結果</vt:lpstr>
      <vt:lpstr>変数への代入</vt:lpstr>
      <vt:lpstr>式の中に変数を含めることができる</vt:lpstr>
      <vt:lpstr>式と変数の Python プログラム</vt:lpstr>
      <vt:lpstr>trinket</vt:lpstr>
      <vt:lpstr>trinket でのプログラム実行</vt:lpstr>
      <vt:lpstr>演習 変数 x, y を使って計算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答え合わせ</vt:lpstr>
      <vt:lpstr>for による繰り返し</vt:lpstr>
      <vt:lpstr>演習 繰り返しでの変数値の変化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答え合わせ</vt:lpstr>
      <vt:lpstr>タートルグラフィックス</vt:lpstr>
      <vt:lpstr>タートルグラフィックス</vt:lpstr>
      <vt:lpstr>PowerPoint プレゼンテーション</vt:lpstr>
      <vt:lpstr>演習 繰り返し，変数値をマスターしていく</vt:lpstr>
      <vt:lpstr>PowerPoint プレゼンテーション</vt:lpstr>
      <vt:lpstr>PowerPoint プレゼンテーション</vt:lpstr>
      <vt:lpstr>まとめ</vt:lpstr>
      <vt:lpstr>12-2. 入力と出力</vt:lpstr>
      <vt:lpstr>入力と出力</vt:lpstr>
      <vt:lpstr>演習 input による入力と print による出力</vt:lpstr>
      <vt:lpstr>PowerPoint プレゼンテーション</vt:lpstr>
      <vt:lpstr>PowerPoint プレゼンテーション</vt:lpstr>
      <vt:lpstr>12-3. 式の抽象化と関数</vt:lpstr>
      <vt:lpstr>問いかけ</vt:lpstr>
      <vt:lpstr>式の抽象化</vt:lpstr>
      <vt:lpstr>式の抽象化と関数</vt:lpstr>
      <vt:lpstr>抽象化がなぜ大切なのか</vt:lpstr>
      <vt:lpstr>12-4. 関数定義，def</vt:lpstr>
      <vt:lpstr>関数定義</vt:lpstr>
      <vt:lpstr>式の抽象化と関数</vt:lpstr>
      <vt:lpstr>演習</vt:lpstr>
      <vt:lpstr>PowerPoint プレゼンテーション</vt:lpstr>
      <vt:lpstr>PowerPoint プレゼンテーション</vt:lpstr>
      <vt:lpstr>全体まとめ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コンピューターサイエンス</dc:title>
  <dc:creator>kunihiko</dc:creator>
  <cp:lastModifiedBy>金子　邦彦</cp:lastModifiedBy>
  <cp:revision>58</cp:revision>
  <dcterms:created xsi:type="dcterms:W3CDTF">2020-06-03T12:20:31Z</dcterms:created>
  <dcterms:modified xsi:type="dcterms:W3CDTF">2023-07-18T03:49:33Z</dcterms:modified>
</cp:coreProperties>
</file>