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544" r:id="rId2"/>
    <p:sldId id="793" r:id="rId3"/>
    <p:sldId id="28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1" y="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2019/12/30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DFF6B6-9DDC-49B5-85D5-AB632B25E43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8BBE10-04CA-43ED-AEB8-FD2E7054F353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9937" name="Rectangle 1">
            <a:extLst>
              <a:ext uri="{FF2B5EF4-FFF2-40B4-BE49-F238E27FC236}">
                <a16:creationId xmlns:a16="http://schemas.microsoft.com/office/drawing/2014/main" id="{82A195B8-F7D2-49D4-B6C9-EF321EFA8A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86EAEAC-32C8-4B92-8916-1AE46503897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AB8B80-0C86-4CCC-9779-3878BB60930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D0CD6A-A286-418D-B106-5AE05186476F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id="{0DEE73CA-6F2C-499D-A916-0B64E0EB0E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3565E4A-3327-4177-9102-D1CBF855CA6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4E2C17-630C-4C5A-BBB5-2B44E9CB8E1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0DCB44-9804-4A81-903E-9CBC7746AFD6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3CBF091D-A22E-4810-9D8E-B620E103887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260EC79-296C-47A0-AD8C-D5BBA0B5EEA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C9AA4C-69D0-4944-BA2F-EEFB9F7A5E5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93A4D5-B496-46C1-81D4-709091823260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CA3A8B63-F7FA-4EAE-BDAA-FF300950D38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0780C0D-847B-4AEA-9804-7F8DA97B892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DFFA86-3179-4B2A-A168-1345AD47F13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3B59F7-9B29-4EF1-9EF9-858F37DF238E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2D340EF8-9F12-4E26-9856-3517F98FC6D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D84A08D-E424-4E77-9A97-ADF26A42DF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645569-3529-4D8A-A342-9B4448C4D63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7EF099-D085-430E-931B-413F0FE6615C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C3DF8880-E1E5-43E8-AD43-71A3BFF0C5B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2DEB986-B37A-41C6-A91A-6EA50D3FAA6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C17193-01FB-4774-98A4-FB067ACE2E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DE5BDA-B634-4EC4-B1F7-BB9A0C37C055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0F8EAA95-639E-40D5-9C9A-F74834AB141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44ACAB8-3046-47E8-9F7F-4276EE6A9CE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65C3C2-E5EB-4826-A3CA-16B21D7DD1F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50C98D-87A5-4B74-B959-56EFFF0F3578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5841" name="Rectangle 1">
            <a:extLst>
              <a:ext uri="{FF2B5EF4-FFF2-40B4-BE49-F238E27FC236}">
                <a16:creationId xmlns:a16="http://schemas.microsoft.com/office/drawing/2014/main" id="{8CEB8378-2214-4F8D-A20D-B08BBD8E586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92972EA-2783-4CA8-AACB-F2D1AFDC7FA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14A369-18C1-4840-9BF7-854F5ABCF3A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BE2656-1FA6-4548-B050-56800FB5B978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36865" name="Rectangle 1">
            <a:extLst>
              <a:ext uri="{FF2B5EF4-FFF2-40B4-BE49-F238E27FC236}">
                <a16:creationId xmlns:a16="http://schemas.microsoft.com/office/drawing/2014/main" id="{CA42F33A-C3A8-4553-84A5-D31C5517F9B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3611971-B1B8-47B4-8A2C-E4332F059A3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350B5D-859E-48D7-B65B-27A5627413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72BCD4-26BF-4C91-860B-8F8DB98144A7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37889" name="Rectangle 1">
            <a:extLst>
              <a:ext uri="{FF2B5EF4-FFF2-40B4-BE49-F238E27FC236}">
                <a16:creationId xmlns:a16="http://schemas.microsoft.com/office/drawing/2014/main" id="{E7335DA4-D81D-4218-B75C-31FD250C9FC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B48E51E-EFAC-40CA-8523-955759E6320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A15DA0-06C3-4C59-ABA8-C102E1A27B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B1176E-A8C0-43B3-8A8A-C5004BD59C42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38913" name="Rectangle 1">
            <a:extLst>
              <a:ext uri="{FF2B5EF4-FFF2-40B4-BE49-F238E27FC236}">
                <a16:creationId xmlns:a16="http://schemas.microsoft.com/office/drawing/2014/main" id="{77482CED-C831-45D4-B241-592B3ABEE86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7DEE585-F6AB-4F5C-9A5E-1CFE314D825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2019/12/30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2019/12/30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st-1. </a:t>
            </a:r>
            <a:r>
              <a:rPr lang="ja-JP" altLang="en-US" dirty="0"/>
              <a:t>統計処理の概要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679" y="3277395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（統計処理演習，スライド）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923041" y="3718076"/>
            <a:ext cx="5413277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https://www.kkaneko.jp/cc/st/index.html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2FEB86EF-D8AF-4C42-8D0B-9877BCA4D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t </a:t>
            </a:r>
            <a:r>
              <a:rPr lang="ja-JP" altLang="ja-JP"/>
              <a:t>検定の例 </a:t>
            </a:r>
            <a:r>
              <a:rPr lang="en-US" altLang="ja-JP"/>
              <a:t>(2/2)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29E2900-7CA0-4865-AFDD-41B4B75E4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876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5CE916D3-5C42-4E12-A614-C4A688C3C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95" y="6172200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86564DF1-54F1-4AA3-B177-BA83E1DB4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5150"/>
            <a:ext cx="2590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id="{18308344-1DE3-4BDB-AD97-C7CC49102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65150"/>
            <a:ext cx="2590800" cy="24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8" name="Picture 8">
            <a:extLst>
              <a:ext uri="{FF2B5EF4-FFF2-40B4-BE49-F238E27FC236}">
                <a16:creationId xmlns:a16="http://schemas.microsoft.com/office/drawing/2014/main" id="{13C433BE-49BF-4760-8118-EDAA70A6F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2819400" cy="22399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9" name="Picture 9">
            <a:extLst>
              <a:ext uri="{FF2B5EF4-FFF2-40B4-BE49-F238E27FC236}">
                <a16:creationId xmlns:a16="http://schemas.microsoft.com/office/drawing/2014/main" id="{64DE25C4-4E03-4122-A184-B4C071E1B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3124200" cy="254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50" name="AutoShape 10">
            <a:extLst>
              <a:ext uri="{FF2B5EF4-FFF2-40B4-BE49-F238E27FC236}">
                <a16:creationId xmlns:a16="http://schemas.microsoft.com/office/drawing/2014/main" id="{2F564378-E4BD-477E-84EF-6B7628E6AAD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76600" y="4800600"/>
            <a:ext cx="381000" cy="533400"/>
          </a:xfrm>
          <a:prstGeom prst="leftArrow">
            <a:avLst>
              <a:gd name="adj1" fmla="val 50000"/>
              <a:gd name="adj2" fmla="val 25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2E21CD3F-4A42-454D-BC5A-7A7D2BF05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810000"/>
            <a:ext cx="66105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latin typeface="Arial" panose="020B0604020202020204" pitchFamily="34" charset="0"/>
                <a:ea typeface="メイリオ" panose="020B0604030504040204" pitchFamily="50" charset="-128"/>
              </a:rPr>
              <a:t>p</a:t>
            </a:r>
            <a:r>
              <a:rPr lang="ja-JP" altLang="ja-JP"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2F4502EB-B4DE-4937-AEE7-ED683685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00800"/>
            <a:ext cx="22193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ja-JP" altLang="ja-JP">
                <a:latin typeface="Arial" panose="020B0604020202020204" pitchFamily="34" charset="0"/>
                <a:ea typeface="メイリオ" panose="020B0604030504040204" pitchFamily="50" charset="-128"/>
              </a:rPr>
              <a:t>分布</a:t>
            </a:r>
            <a:r>
              <a:rPr lang="en-US" altLang="ja-JP">
                <a:latin typeface="Arial" panose="020B0604020202020204" pitchFamily="34" charset="0"/>
                <a:ea typeface="メイリオ" panose="020B0604030504040204" pitchFamily="50" charset="-128"/>
              </a:rPr>
              <a:t>Y</a:t>
            </a:r>
            <a:r>
              <a:rPr lang="ja-JP" altLang="ja-JP">
                <a:latin typeface="Arial" panose="020B0604020202020204" pitchFamily="34" charset="0"/>
                <a:ea typeface="メイリオ" panose="020B0604030504040204" pitchFamily="50" charset="-128"/>
              </a:rPr>
              <a:t>の平均値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92A01BEF-48DB-457A-ACB9-C9974C144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4343400"/>
            <a:ext cx="2425962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標本が</a:t>
            </a:r>
            <a:r>
              <a:rPr lang="en-US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10000</a:t>
            </a: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個あれば</a:t>
            </a:r>
          </a:p>
          <a:p>
            <a:pPr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平均 </a:t>
            </a:r>
            <a:r>
              <a:rPr lang="en-US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0.05 </a:t>
            </a: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の差の識別</a:t>
            </a:r>
          </a:p>
          <a:p>
            <a:pPr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21697F6-3F67-4154-80BC-E7E13B5E1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4464982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分布 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平均0, </a:t>
            </a:r>
            <a:r>
              <a:rPr lang="ja-JP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になるように合成</a:t>
            </a:r>
          </a:p>
          <a:p>
            <a:pPr>
              <a:buClrTx/>
              <a:buFontTx/>
              <a:buNone/>
            </a:pPr>
            <a:endParaRPr lang="en-US" altLang="ja-JP" sz="1800" dirty="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EA449077-D131-4F35-A11F-337C9660F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941638"/>
            <a:ext cx="4836878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分布 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en-US" altLang="ja-JP" sz="1800" dirty="0" err="1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平均を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{0, 0.01, 0.02, 0.03, 0.04, 0.05}, </a:t>
            </a:r>
          </a:p>
          <a:p>
            <a:pPr>
              <a:buClrTx/>
              <a:buFontTx/>
              <a:buNone/>
            </a:pP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  </a:t>
            </a:r>
            <a:r>
              <a:rPr lang="ja-JP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になるように合成</a:t>
            </a:r>
          </a:p>
          <a:p>
            <a:pPr>
              <a:buClrTx/>
              <a:buFontTx/>
              <a:buNone/>
            </a:pPr>
            <a:endParaRPr lang="en-US" altLang="ja-JP" sz="1800" dirty="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8D3DA14-BE7D-4C2B-9F4C-E733B7D7F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ノンパラメトリック検定の例 </a:t>
            </a:r>
            <a:r>
              <a:rPr lang="en-US" altLang="ja-JP"/>
              <a:t>(1/2)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8A0FE19-6CF5-4324-AC7E-5D60905C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876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F9671542-98BE-4D8A-BEB0-0D565685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508" y="6227763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sp>
        <p:nvSpPr>
          <p:cNvPr id="11269" name="AutoShape 5">
            <a:extLst>
              <a:ext uri="{FF2B5EF4-FFF2-40B4-BE49-F238E27FC236}">
                <a16:creationId xmlns:a16="http://schemas.microsoft.com/office/drawing/2014/main" id="{47576567-4CF1-477F-8A6E-6B24C2D3572D}"/>
              </a:ext>
            </a:extLst>
          </p:cNvPr>
          <p:cNvSpPr>
            <a:spLocks/>
          </p:cNvSpPr>
          <p:nvPr/>
        </p:nvSpPr>
        <p:spPr bwMode="auto">
          <a:xfrm>
            <a:off x="5029200" y="4953000"/>
            <a:ext cx="304800" cy="838200"/>
          </a:xfrm>
          <a:prstGeom prst="rightBrace">
            <a:avLst>
              <a:gd name="adj1" fmla="val 22917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35D18E7F-6726-45A9-802B-344CBB5F6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151" y="5029200"/>
            <a:ext cx="3723561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wilcox.test(X, Y, correct=F)</a:t>
            </a:r>
            <a:r>
              <a:rPr lang="ja-JP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  <a:p>
            <a:pPr algn="ctr">
              <a:buClrTx/>
              <a:buFontTx/>
              <a:buNone/>
            </a:pPr>
            <a:r>
              <a:rPr lang="ja-JP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で検定</a:t>
            </a:r>
          </a:p>
        </p:txBody>
      </p:sp>
      <p:pic>
        <p:nvPicPr>
          <p:cNvPr id="11271" name="Picture 7">
            <a:extLst>
              <a:ext uri="{FF2B5EF4-FFF2-40B4-BE49-F238E27FC236}">
                <a16:creationId xmlns:a16="http://schemas.microsoft.com/office/drawing/2014/main" id="{E958FEB5-41BD-4129-B54B-C7FCF1667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2590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3" name="Picture 9">
            <a:extLst>
              <a:ext uri="{FF2B5EF4-FFF2-40B4-BE49-F238E27FC236}">
                <a16:creationId xmlns:a16="http://schemas.microsoft.com/office/drawing/2014/main" id="{5B9C17C6-6708-4C8E-894B-FAD3CBF00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85800"/>
            <a:ext cx="2590800" cy="24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4" name="Text Box 10">
            <a:extLst>
              <a:ext uri="{FF2B5EF4-FFF2-40B4-BE49-F238E27FC236}">
                <a16:creationId xmlns:a16="http://schemas.microsoft.com/office/drawing/2014/main" id="{044DA785-5030-46A1-8FD2-AB32099AF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7550" y="4038600"/>
            <a:ext cx="940704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帰無仮説：「分布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X, Y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の母集団の平均が等しい」</a:t>
            </a:r>
          </a:p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⇒ t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検定により，「帰無仮説が成り立つ確率は 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0.00054 % (=p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11275" name="Picture 11">
            <a:extLst>
              <a:ext uri="{FF2B5EF4-FFF2-40B4-BE49-F238E27FC236}">
                <a16:creationId xmlns:a16="http://schemas.microsoft.com/office/drawing/2014/main" id="{AA8E2B22-5EB7-41E7-A63F-A187FAC6D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4724400" cy="12636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6" name="Rectangle 12">
            <a:extLst>
              <a:ext uri="{FF2B5EF4-FFF2-40B4-BE49-F238E27FC236}">
                <a16:creationId xmlns:a16="http://schemas.microsoft.com/office/drawing/2014/main" id="{56404751-975A-4011-B501-102E2152E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581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ja-JP" altLang="ja-JP">
                <a:solidFill>
                  <a:srgbClr val="CC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ノンパラメトリック</a:t>
            </a:r>
          </a:p>
          <a:p>
            <a:pPr>
              <a:buClrTx/>
              <a:buFontTx/>
              <a:buNone/>
            </a:pPr>
            <a:r>
              <a:rPr lang="en-US" altLang="ja-JP">
                <a:solidFill>
                  <a:srgbClr val="CC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⇒ </a:t>
            </a:r>
            <a:r>
              <a:rPr lang="ja-JP" altLang="ja-JP">
                <a:solidFill>
                  <a:srgbClr val="CC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「母集団が正規分布</a:t>
            </a:r>
          </a:p>
          <a:p>
            <a:pPr>
              <a:buClrTx/>
              <a:buFontTx/>
              <a:buNone/>
            </a:pPr>
            <a:r>
              <a:rPr lang="ja-JP" altLang="ja-JP">
                <a:solidFill>
                  <a:srgbClr val="CC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だと仮定しない」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ACC455B7-6D64-4290-8B72-FA226AADA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4464982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分布 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平均0, </a:t>
            </a:r>
            <a:r>
              <a:rPr lang="ja-JP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になるように合成</a:t>
            </a:r>
          </a:p>
          <a:p>
            <a:pPr>
              <a:buClrTx/>
              <a:buFontTx/>
              <a:buNone/>
            </a:pPr>
            <a:endParaRPr lang="en-US" altLang="ja-JP" sz="1800" dirty="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8E5AE511-0BBC-4497-8959-095A851EE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094038"/>
            <a:ext cx="4785582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分布 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平均0.05,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になるように合成</a:t>
            </a:r>
          </a:p>
          <a:p>
            <a:pPr>
              <a:buClrTx/>
              <a:buFontTx/>
              <a:buNone/>
            </a:pPr>
            <a:endParaRPr lang="en-US" altLang="ja-JP" sz="180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FCAF4153-FDFA-4B88-B487-96DCC4691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ノンパラメトリック検定の例 </a:t>
            </a:r>
            <a:r>
              <a:rPr lang="en-US" altLang="ja-JP"/>
              <a:t>(2/2)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431F3C8-33AF-4EB1-B685-D213AD611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876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E91D82C1-BD69-45B6-BA59-12B640660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95" y="6172200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9C1BA34F-991E-4E73-9C5B-607B6DBD2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5150"/>
            <a:ext cx="2590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id="{A32D04E5-C6EA-4F81-9C52-207BC60D0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65150"/>
            <a:ext cx="2590800" cy="24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6" name="AutoShape 8">
            <a:extLst>
              <a:ext uri="{FF2B5EF4-FFF2-40B4-BE49-F238E27FC236}">
                <a16:creationId xmlns:a16="http://schemas.microsoft.com/office/drawing/2014/main" id="{A9EFA2D0-9C9B-4B20-9D8A-DFBF89D52C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048000" y="4953000"/>
            <a:ext cx="381000" cy="533400"/>
          </a:xfrm>
          <a:prstGeom prst="leftArrow">
            <a:avLst>
              <a:gd name="adj1" fmla="val 50000"/>
              <a:gd name="adj2" fmla="val 25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493437EC-EA63-4C48-B6EA-DFBFDCD5F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66105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latin typeface="Arial" panose="020B0604020202020204" pitchFamily="34" charset="0"/>
                <a:ea typeface="メイリオ" panose="020B0604030504040204" pitchFamily="50" charset="-128"/>
              </a:rPr>
              <a:t>p</a:t>
            </a:r>
            <a:r>
              <a:rPr lang="ja-JP" altLang="ja-JP"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</a:p>
        </p:txBody>
      </p:sp>
      <p:pic>
        <p:nvPicPr>
          <p:cNvPr id="12298" name="Picture 10">
            <a:extLst>
              <a:ext uri="{FF2B5EF4-FFF2-40B4-BE49-F238E27FC236}">
                <a16:creationId xmlns:a16="http://schemas.microsoft.com/office/drawing/2014/main" id="{5A091D7F-A87A-4DF5-99DB-DFA4ABCE8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81475"/>
            <a:ext cx="2667000" cy="20256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>
            <a:extLst>
              <a:ext uri="{FF2B5EF4-FFF2-40B4-BE49-F238E27FC236}">
                <a16:creationId xmlns:a16="http://schemas.microsoft.com/office/drawing/2014/main" id="{45D9F23B-19ED-4F1B-BDF7-40A8ED6F1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73538"/>
            <a:ext cx="3276600" cy="268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0" name="Text Box 12">
            <a:extLst>
              <a:ext uri="{FF2B5EF4-FFF2-40B4-BE49-F238E27FC236}">
                <a16:creationId xmlns:a16="http://schemas.microsoft.com/office/drawing/2014/main" id="{1518DEA0-FB66-4D5B-9ED3-ABB4D021A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400800"/>
            <a:ext cx="22193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ja-JP" altLang="ja-JP">
                <a:latin typeface="Arial" panose="020B0604020202020204" pitchFamily="34" charset="0"/>
                <a:ea typeface="メイリオ" panose="020B0604030504040204" pitchFamily="50" charset="-128"/>
              </a:rPr>
              <a:t>分布</a:t>
            </a:r>
            <a:r>
              <a:rPr lang="en-US" altLang="ja-JP">
                <a:latin typeface="Arial" panose="020B0604020202020204" pitchFamily="34" charset="0"/>
                <a:ea typeface="メイリオ" panose="020B0604030504040204" pitchFamily="50" charset="-128"/>
              </a:rPr>
              <a:t>Y</a:t>
            </a:r>
            <a:r>
              <a:rPr lang="ja-JP" altLang="ja-JP">
                <a:latin typeface="Arial" panose="020B0604020202020204" pitchFamily="34" charset="0"/>
                <a:ea typeface="メイリオ" panose="020B0604030504040204" pitchFamily="50" charset="-128"/>
              </a:rPr>
              <a:t>の平均値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8D3A0B63-50A5-4FF2-AD99-DF1EEC4A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4464982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分布 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平均0, </a:t>
            </a:r>
            <a:r>
              <a:rPr lang="ja-JP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ja-JP" sz="1800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になるように合成</a:t>
            </a:r>
          </a:p>
          <a:p>
            <a:pPr>
              <a:buClrTx/>
              <a:buFontTx/>
              <a:buNone/>
            </a:pPr>
            <a:endParaRPr lang="en-US" altLang="ja-JP" sz="1800" dirty="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1129EBDA-0966-4019-A75E-73668F7BF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941638"/>
            <a:ext cx="4836878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分布 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平均を {0, 0.01, 0.02, 0.03, 0.04, 0.05}, </a:t>
            </a:r>
          </a:p>
          <a:p>
            <a:pPr>
              <a:buClrTx/>
              <a:buFontTx/>
              <a:buNone/>
            </a:pP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 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になるように合成</a:t>
            </a:r>
          </a:p>
          <a:p>
            <a:pPr>
              <a:buClrTx/>
              <a:buFontTx/>
              <a:buNone/>
            </a:pPr>
            <a:endParaRPr lang="en-US" altLang="ja-JP" sz="180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47FE199C-65C0-49D0-894E-E323E8CAF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一次元分散配置に関する検定の例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F8A1C4C9-38ED-4D0E-97A3-33831F4DD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491288"/>
            <a:ext cx="864035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データの引用元</a:t>
            </a:r>
            <a:r>
              <a:rPr lang="en-US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: http://aoki2.si.gunma-u.ac.jp/lecture/Average/oneway-ANOVA.html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5A682570-8B39-4A3A-BB33-1EE5E1F30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90600"/>
            <a:ext cx="37338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4">
            <a:extLst>
              <a:ext uri="{FF2B5EF4-FFF2-40B4-BE49-F238E27FC236}">
                <a16:creationId xmlns:a16="http://schemas.microsoft.com/office/drawing/2014/main" id="{EF731828-2D38-439D-A923-1A61F6DE3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4800600" cy="5762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Text Box 5">
            <a:extLst>
              <a:ext uri="{FF2B5EF4-FFF2-40B4-BE49-F238E27FC236}">
                <a16:creationId xmlns:a16="http://schemas.microsoft.com/office/drawing/2014/main" id="{64674A53-A41B-4C14-A443-025F3EB7F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85800"/>
            <a:ext cx="242115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元データの例</a:t>
            </a:r>
          </a:p>
        </p:txBody>
      </p:sp>
      <p:graphicFrame>
        <p:nvGraphicFramePr>
          <p:cNvPr id="13318" name="Group 6">
            <a:extLst>
              <a:ext uri="{FF2B5EF4-FFF2-40B4-BE49-F238E27FC236}">
                <a16:creationId xmlns:a16="http://schemas.microsoft.com/office/drawing/2014/main" id="{9434C455-40D3-4699-94D7-37C2B1C47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06171"/>
              </p:ext>
            </p:extLst>
          </p:nvPr>
        </p:nvGraphicFramePr>
        <p:xfrm>
          <a:off x="381000" y="1600200"/>
          <a:ext cx="4878388" cy="2073546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593399377"/>
                    </a:ext>
                  </a:extLst>
                </a:gridCol>
                <a:gridCol w="3963988">
                  <a:extLst>
                    <a:ext uri="{9D8B030D-6E8A-4147-A177-3AD203B41FA5}">
                      <a16:colId xmlns:a16="http://schemas.microsoft.com/office/drawing/2014/main" val="2235641899"/>
                    </a:ext>
                  </a:extLst>
                </a:gridCol>
              </a:tblGrid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種別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観測値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995147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{3.42, 3.84, 3.96, 3.76}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129513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{3.17, 3.63, 3.47, 3.44, 3.39}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7482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{3.64, 3.72, 3.91}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830684"/>
                  </a:ext>
                </a:extLst>
              </a:tr>
            </a:tbl>
          </a:graphicData>
        </a:graphic>
      </p:graphicFrame>
      <p:sp>
        <p:nvSpPr>
          <p:cNvPr id="13349" name="Text Box 37">
            <a:extLst>
              <a:ext uri="{FF2B5EF4-FFF2-40B4-BE49-F238E27FC236}">
                <a16:creationId xmlns:a16="http://schemas.microsoft.com/office/drawing/2014/main" id="{BC158910-2E2F-4B19-B118-D306AFC31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95" y="5715000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sp>
        <p:nvSpPr>
          <p:cNvPr id="13350" name="Text Box 38">
            <a:extLst>
              <a:ext uri="{FF2B5EF4-FFF2-40B4-BE49-F238E27FC236}">
                <a16:creationId xmlns:a16="http://schemas.microsoft.com/office/drawing/2014/main" id="{1F419286-7732-460B-8E43-9307F5E9F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51" y="3962400"/>
            <a:ext cx="855103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帰無仮説：「分布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A, B, C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の母集団の平均が等しい」</a:t>
            </a:r>
          </a:p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⇒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検定により，「帰無仮説が成り立つ確率は 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5.9 % (=p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3351" name="AutoShape 39">
            <a:extLst>
              <a:ext uri="{FF2B5EF4-FFF2-40B4-BE49-F238E27FC236}">
                <a16:creationId xmlns:a16="http://schemas.microsoft.com/office/drawing/2014/main" id="{BD1E8959-FCBA-4B3D-B622-538AA105189B}"/>
              </a:ext>
            </a:extLst>
          </p:cNvPr>
          <p:cNvSpPr>
            <a:spLocks/>
          </p:cNvSpPr>
          <p:nvPr/>
        </p:nvSpPr>
        <p:spPr bwMode="auto">
          <a:xfrm>
            <a:off x="4895850" y="5029200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52" name="Text Box 40">
            <a:extLst>
              <a:ext uri="{FF2B5EF4-FFF2-40B4-BE49-F238E27FC236}">
                <a16:creationId xmlns:a16="http://schemas.microsoft.com/office/drawing/2014/main" id="{C959F975-05A7-4378-AE4B-56F36C81C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803" y="4953000"/>
            <a:ext cx="233619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元データの確認</a:t>
            </a:r>
          </a:p>
        </p:txBody>
      </p:sp>
      <p:sp>
        <p:nvSpPr>
          <p:cNvPr id="13353" name="AutoShape 41">
            <a:extLst>
              <a:ext uri="{FF2B5EF4-FFF2-40B4-BE49-F238E27FC236}">
                <a16:creationId xmlns:a16="http://schemas.microsoft.com/office/drawing/2014/main" id="{DAA908FC-0468-4289-A3DE-25E844F14726}"/>
              </a:ext>
            </a:extLst>
          </p:cNvPr>
          <p:cNvSpPr>
            <a:spLocks/>
          </p:cNvSpPr>
          <p:nvPr/>
        </p:nvSpPr>
        <p:spPr bwMode="auto">
          <a:xfrm>
            <a:off x="4895850" y="5410200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54" name="Text Box 42">
            <a:extLst>
              <a:ext uri="{FF2B5EF4-FFF2-40B4-BE49-F238E27FC236}">
                <a16:creationId xmlns:a16="http://schemas.microsoft.com/office/drawing/2014/main" id="{A64350D2-2BD8-4A98-B3FA-C3D8162FB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4431" y="5378450"/>
            <a:ext cx="4601815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oneway.test(x~g, var.equal=F)$p.value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  <a:p>
            <a:pPr algn="ctr">
              <a:buClrTx/>
              <a:buFontTx/>
              <a:buNone/>
            </a:pP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で検定 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(A, B, C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の等分散を仮定しない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13355" name="Text Box 43">
            <a:extLst>
              <a:ext uri="{FF2B5EF4-FFF2-40B4-BE49-F238E27FC236}">
                <a16:creationId xmlns:a16="http://schemas.microsoft.com/office/drawing/2014/main" id="{8D479046-53DE-4100-B639-68087FA80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100" y="5943600"/>
            <a:ext cx="397927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Wilcoxon </a:t>
            </a:r>
            <a:r>
              <a:rPr lang="ja-JP" altLang="ja-JP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の順位和検定の例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AB88433E-0827-458B-A5D0-1BF4B867D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正規分布かの検定の例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558FE61-A1E9-4E74-8E21-6481DE23C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876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2ADF291-416C-4045-9FCB-BB10BFA4B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" y="3048000"/>
            <a:ext cx="4770719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正規分布 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endParaRPr lang="en-US" altLang="ja-JP" sz="1800" dirty="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buClrTx/>
              <a:buFontTx/>
              <a:buNone/>
            </a:pPr>
            <a:endParaRPr lang="en-US" altLang="ja-JP" sz="1800" dirty="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083EDFCC-6A84-41C2-A921-E1EE61B0C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3195" y="6400800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099D1AA7-DA51-4E0C-BA04-F90807392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892" y="5334000"/>
            <a:ext cx="1707817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Shapiro-Wilk </a:t>
            </a:r>
          </a:p>
          <a:p>
            <a:pPr algn="ctr">
              <a:buClrTx/>
              <a:buFontTx/>
              <a:buNone/>
            </a:pPr>
            <a:r>
              <a:rPr lang="ja-JP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検定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EE00AA53-AA5A-4DEF-B8DC-C9A95A39C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612" y="3048000"/>
            <a:ext cx="47273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一様分布 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0589E34D-8632-475F-90E0-00D31D4FD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855" y="3657600"/>
            <a:ext cx="6645066" cy="463846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帰無仮説：「母集団の分布が正規分布である」</a:t>
            </a:r>
          </a:p>
        </p:txBody>
      </p:sp>
      <p:pic>
        <p:nvPicPr>
          <p:cNvPr id="14344" name="Picture 8">
            <a:extLst>
              <a:ext uri="{FF2B5EF4-FFF2-40B4-BE49-F238E27FC236}">
                <a16:creationId xmlns:a16="http://schemas.microsoft.com/office/drawing/2014/main" id="{90E91BFA-7029-4014-B0A2-0EAFB0AA7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75238"/>
            <a:ext cx="2835275" cy="132556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5" name="Picture 9">
            <a:extLst>
              <a:ext uri="{FF2B5EF4-FFF2-40B4-BE49-F238E27FC236}">
                <a16:creationId xmlns:a16="http://schemas.microsoft.com/office/drawing/2014/main" id="{70FA9763-FA1C-46FF-949C-2CDFE24E1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52475"/>
            <a:ext cx="2438400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6" name="Picture 10">
            <a:extLst>
              <a:ext uri="{FF2B5EF4-FFF2-40B4-BE49-F238E27FC236}">
                <a16:creationId xmlns:a16="http://schemas.microsoft.com/office/drawing/2014/main" id="{A02B0597-815C-409A-A36D-E27FB6DBB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029200"/>
            <a:ext cx="2925763" cy="13716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7" name="Picture 11">
            <a:extLst>
              <a:ext uri="{FF2B5EF4-FFF2-40B4-BE49-F238E27FC236}">
                <a16:creationId xmlns:a16="http://schemas.microsoft.com/office/drawing/2014/main" id="{6825BBA3-D921-4E74-BDE8-2F5B30738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762000"/>
            <a:ext cx="2473325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8" name="Text Box 12">
            <a:extLst>
              <a:ext uri="{FF2B5EF4-FFF2-40B4-BE49-F238E27FC236}">
                <a16:creationId xmlns:a16="http://schemas.microsoft.com/office/drawing/2014/main" id="{313FADD6-AA11-43AD-B184-3B2BCB9CC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644" y="4267200"/>
            <a:ext cx="1832851" cy="463846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CC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75 %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(=p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C98EB876-D405-4F7B-A262-40A391A86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995" y="6400800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1DADB582-64C4-4E83-B000-8109AB2D3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7236" y="4285612"/>
            <a:ext cx="4319109" cy="463846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CC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0.000000000000022 %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(=p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 </a:t>
            </a:r>
            <a:r>
              <a:rPr lang="ja-JP" altLang="en-US" dirty="0"/>
              <a:t>記述統計量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2 </a:t>
            </a:r>
            <a:r>
              <a:rPr lang="ja-JP" altLang="en-US" dirty="0"/>
              <a:t>ヒストグラム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3 </a:t>
            </a:r>
            <a:r>
              <a:rPr lang="ja-JP" altLang="en-US" dirty="0"/>
              <a:t>クロス集計表</a:t>
            </a:r>
            <a:endParaRPr lang="en-US" altLang="ja-JP" dirty="0"/>
          </a:p>
          <a:p>
            <a:endParaRPr lang="en-US" altLang="ja-JP"/>
          </a:p>
          <a:p>
            <a:r>
              <a:rPr lang="en-US" altLang="ja-JP"/>
              <a:t>4 </a:t>
            </a:r>
            <a:r>
              <a:rPr lang="ja-JP" altLang="en-US" dirty="0"/>
              <a:t>検定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531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AB7E9-A82E-4C14-ABF7-9677F905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コマンドを使う理由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C38BAE-99A8-4701-BE44-FF75E8984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記録が残り，再現が容易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D7EB425-044A-42DB-8233-CD750B7EFAD9}"/>
              </a:ext>
            </a:extLst>
          </p:cNvPr>
          <p:cNvSpPr txBox="1">
            <a:spLocks noChangeArrowheads="1"/>
          </p:cNvSpPr>
          <p:nvPr/>
        </p:nvSpPr>
        <p:spPr>
          <a:xfrm>
            <a:off x="474245" y="2229223"/>
            <a:ext cx="8461208" cy="4102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dirty="0"/>
              <a:t>なぜプログラミング</a:t>
            </a:r>
            <a:r>
              <a:rPr lang="en-US" altLang="ja-JP" dirty="0"/>
              <a:t>?</a:t>
            </a:r>
            <a:r>
              <a:rPr lang="ja-JP" altLang="ja-JP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ja-JP" dirty="0"/>
              <a:t>統計処理手順のコマンドをファイルに記録．再実行や確認が容易．※ コマンドは難しくは無い</a:t>
            </a:r>
          </a:p>
        </p:txBody>
      </p:sp>
    </p:spTree>
    <p:extLst>
      <p:ext uri="{BB962C8B-B14F-4D97-AF65-F5344CB8AC3E}">
        <p14:creationId xmlns:p14="http://schemas.microsoft.com/office/powerpoint/2010/main" val="187502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E36ADE1-6262-45F8-91FC-0E6D8F87D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統計</a:t>
            </a:r>
            <a:r>
              <a:rPr lang="ja-JP" altLang="en-US"/>
              <a:t>処理の例</a:t>
            </a:r>
            <a:endParaRPr lang="ja-JP" altLang="ja-JP" dirty="0"/>
          </a:p>
        </p:txBody>
      </p:sp>
      <p:graphicFrame>
        <p:nvGraphicFramePr>
          <p:cNvPr id="4099" name="Group 3">
            <a:extLst>
              <a:ext uri="{FF2B5EF4-FFF2-40B4-BE49-F238E27FC236}">
                <a16:creationId xmlns:a16="http://schemas.microsoft.com/office/drawing/2014/main" id="{C9BB03AF-06D4-42B8-A36C-9A67B766B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37060"/>
              </p:ext>
            </p:extLst>
          </p:nvPr>
        </p:nvGraphicFramePr>
        <p:xfrm>
          <a:off x="211666" y="696853"/>
          <a:ext cx="8864601" cy="6161147"/>
        </p:xfrm>
        <a:graphic>
          <a:graphicData uri="http://schemas.openxmlformats.org/drawingml/2006/table">
            <a:tbl>
              <a:tblPr/>
              <a:tblGrid>
                <a:gridCol w="3064934">
                  <a:extLst>
                    <a:ext uri="{9D8B030D-6E8A-4147-A177-3AD203B41FA5}">
                      <a16:colId xmlns:a16="http://schemas.microsoft.com/office/drawing/2014/main" val="994956838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67585758"/>
                    </a:ext>
                  </a:extLst>
                </a:gridCol>
                <a:gridCol w="1881287">
                  <a:extLst>
                    <a:ext uri="{9D8B030D-6E8A-4147-A177-3AD203B41FA5}">
                      <a16:colId xmlns:a16="http://schemas.microsoft.com/office/drawing/2014/main" val="3423736483"/>
                    </a:ext>
                  </a:extLst>
                </a:gridCol>
                <a:gridCol w="1683180">
                  <a:extLst>
                    <a:ext uri="{9D8B030D-6E8A-4147-A177-3AD203B41FA5}">
                      <a16:colId xmlns:a16="http://schemas.microsoft.com/office/drawing/2014/main" val="397166031"/>
                    </a:ext>
                  </a:extLst>
                </a:gridCol>
              </a:tblGrid>
              <a:tr h="38524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SPSS </a:t>
                      </a:r>
                      <a:r>
                        <a:rPr kumimoji="0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言語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R 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システム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172504"/>
                  </a:ext>
                </a:extLst>
              </a:tr>
              <a:tr h="79933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記述統計量</a:t>
                      </a:r>
                    </a:p>
                  </a:txBody>
                  <a:tcPr marL="90000" marR="90000" marT="163223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describe, skew, </a:t>
                      </a: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kurt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63223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descriptive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summary, sd, skewness, kurtosis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50921"/>
                  </a:ext>
                </a:extLst>
              </a:tr>
              <a:tr h="40607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頻度表</a:t>
                      </a: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marL="90000" marR="90000" marT="163223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hist</a:t>
                      </a:r>
                    </a:p>
                  </a:txBody>
                  <a:tcPr marL="90000" marR="90000" marT="163223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frequencies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table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106076"/>
                  </a:ext>
                </a:extLst>
              </a:tr>
              <a:tr h="40607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クロス集計表</a:t>
                      </a:r>
                    </a:p>
                  </a:txBody>
                  <a:tcPr marL="90000" marR="90000" marT="163223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crosstab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63223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crosstabs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table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416321"/>
                  </a:ext>
                </a:extLst>
              </a:tr>
              <a:tr h="10106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集約</a:t>
                      </a:r>
                    </a:p>
                  </a:txBody>
                  <a:tcPr marL="90000" marR="90000" marT="1350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aggregate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350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aggregate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aggregate, table, </a:t>
                      </a: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as.data.frame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, list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729620"/>
                  </a:ext>
                </a:extLst>
              </a:tr>
              <a:tr h="59970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Welch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の 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 </a:t>
                      </a:r>
                      <a:r>
                        <a:rPr kumimoji="0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検定</a:t>
                      </a:r>
                    </a:p>
                  </a:txBody>
                  <a:tcPr marL="90000" marR="90000" marT="1350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ttest_ind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(</a:t>
                      </a: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equal_var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=False)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350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t-test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t.test</a:t>
                      </a:r>
                      <a:endParaRPr kumimoji="0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615280"/>
                  </a:ext>
                </a:extLst>
              </a:tr>
              <a:tr h="478251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one-way ANOVA 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検定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098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f_oneway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09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oneway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oneway.test</a:t>
                      </a:r>
                      <a:endParaRPr kumimoji="0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037918"/>
                  </a:ext>
                </a:extLst>
              </a:tr>
              <a:tr h="79933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Wilcox rank sum 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検定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098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mannwhitneyu</a:t>
                      </a:r>
                      <a:endParaRPr kumimoji="0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use_continuity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=True)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09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npar tests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wilcox.test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(exact=F or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T, correct=T)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288590"/>
                  </a:ext>
                </a:extLst>
              </a:tr>
              <a:tr h="45752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Shapiro-Wilk </a:t>
                      </a:r>
                      <a:r>
                        <a:rPr kumimoji="0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検定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shapiro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, 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examine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shapiro.test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, 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253161"/>
                  </a:ext>
                </a:extLst>
              </a:tr>
              <a:tr h="4575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Kolmogorov-Smirnov 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検定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kstest</a:t>
                      </a:r>
                      <a:endParaRPr kumimoji="0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ks.test</a:t>
                      </a:r>
                      <a:endParaRPr kumimoji="0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メイリオ" panose="020B0604030504040204" pitchFamily="50" charset="-128"/>
                      </a:endParaRP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61118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7A6A1DAD-12E6-484E-B540-11995E5BA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記述統計量の例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901D936-700A-48DD-A7E1-BD9574E36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平均</a:t>
            </a:r>
          </a:p>
          <a:p>
            <a:r>
              <a:rPr lang="ja-JP" altLang="ja-JP"/>
              <a:t>中央値</a:t>
            </a:r>
          </a:p>
          <a:p>
            <a:r>
              <a:rPr lang="ja-JP" altLang="ja-JP"/>
              <a:t>四分位点</a:t>
            </a:r>
          </a:p>
          <a:p>
            <a:r>
              <a:rPr lang="ja-JP" altLang="ja-JP"/>
              <a:t>最小値・最大値</a:t>
            </a:r>
          </a:p>
          <a:p>
            <a:r>
              <a:rPr lang="ja-JP" altLang="ja-JP"/>
              <a:t>分散（分布の広がり）</a:t>
            </a:r>
          </a:p>
          <a:p>
            <a:r>
              <a:rPr lang="ja-JP" altLang="ja-JP"/>
              <a:t>歪度（左右非対称の度合い）</a:t>
            </a:r>
          </a:p>
          <a:p>
            <a:r>
              <a:rPr lang="ja-JP" altLang="ja-JP"/>
              <a:t>尖度（分布の峰の鋭さ）</a:t>
            </a:r>
          </a:p>
          <a:p>
            <a:r>
              <a:rPr lang="ja-JP" altLang="ja-JP"/>
              <a:t>など</a:t>
            </a:r>
          </a:p>
          <a:p>
            <a:endParaRPr lang="en-US" altLang="ja-JP"/>
          </a:p>
        </p:txBody>
      </p:sp>
      <p:graphicFrame>
        <p:nvGraphicFramePr>
          <p:cNvPr id="5124" name="Group 4">
            <a:extLst>
              <a:ext uri="{FF2B5EF4-FFF2-40B4-BE49-F238E27FC236}">
                <a16:creationId xmlns:a16="http://schemas.microsoft.com/office/drawing/2014/main" id="{307BC1D8-9BAC-4C98-9500-754BD3337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786921"/>
              </p:ext>
            </p:extLst>
          </p:nvPr>
        </p:nvGraphicFramePr>
        <p:xfrm>
          <a:off x="5943600" y="3733800"/>
          <a:ext cx="1220788" cy="3242970"/>
        </p:xfrm>
        <a:graphic>
          <a:graphicData uri="http://schemas.openxmlformats.org/drawingml/2006/table">
            <a:tbl>
              <a:tblPr/>
              <a:tblGrid>
                <a:gridCol w="1220788">
                  <a:extLst>
                    <a:ext uri="{9D8B030D-6E8A-4147-A177-3AD203B41FA5}">
                      <a16:colId xmlns:a16="http://schemas.microsoft.com/office/drawing/2014/main" val="1421717790"/>
                    </a:ext>
                  </a:extLst>
                </a:gridCol>
              </a:tblGrid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0.00323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150421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-0.000611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296540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-0.659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572012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0.683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816289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-4.08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797364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3.41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827471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0.996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493987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-0.001901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52198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-0.00342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807946"/>
                  </a:ext>
                </a:extLst>
              </a:tr>
            </a:tbl>
          </a:graphicData>
        </a:graphic>
      </p:graphicFrame>
      <p:pic>
        <p:nvPicPr>
          <p:cNvPr id="5162" name="Picture 42">
            <a:extLst>
              <a:ext uri="{FF2B5EF4-FFF2-40B4-BE49-F238E27FC236}">
                <a16:creationId xmlns:a16="http://schemas.microsoft.com/office/drawing/2014/main" id="{43833EE1-4C51-435C-A930-FEB27CB60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84200"/>
            <a:ext cx="266700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63" name="Picture 43">
            <a:extLst>
              <a:ext uri="{FF2B5EF4-FFF2-40B4-BE49-F238E27FC236}">
                <a16:creationId xmlns:a16="http://schemas.microsoft.com/office/drawing/2014/main" id="{2199E563-3A3E-482F-B014-BD8A43D40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0600"/>
            <a:ext cx="4191000" cy="14255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64" name="Text Box 44">
            <a:extLst>
              <a:ext uri="{FF2B5EF4-FFF2-40B4-BE49-F238E27FC236}">
                <a16:creationId xmlns:a16="http://schemas.microsoft.com/office/drawing/2014/main" id="{D3F3D195-0F01-4661-8173-E9B81FA34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95" y="6248400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sp>
        <p:nvSpPr>
          <p:cNvPr id="5165" name="Text Box 45">
            <a:extLst>
              <a:ext uri="{FF2B5EF4-FFF2-40B4-BE49-F238E27FC236}">
                <a16:creationId xmlns:a16="http://schemas.microsoft.com/office/drawing/2014/main" id="{28A5B4E7-9B83-4DAF-8C89-187388A09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215" y="3733800"/>
            <a:ext cx="1797585" cy="310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</a:p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中央値</a:t>
            </a:r>
          </a:p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第一・四分位点</a:t>
            </a:r>
          </a:p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第三・四分位点</a:t>
            </a:r>
          </a:p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最小値</a:t>
            </a:r>
          </a:p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最大値</a:t>
            </a:r>
          </a:p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分散</a:t>
            </a:r>
          </a:p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歪度</a:t>
            </a:r>
          </a:p>
          <a:p>
            <a:pPr algn="r" eaLnBrk="0" hangingPunct="0">
              <a:spcBef>
                <a:spcPts val="450"/>
              </a:spcBef>
              <a:buClrTx/>
              <a:buFontTx/>
              <a:buNone/>
            </a:pPr>
            <a:r>
              <a:rPr lang="ja-JP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尖度</a:t>
            </a:r>
          </a:p>
        </p:txBody>
      </p:sp>
      <p:pic>
        <p:nvPicPr>
          <p:cNvPr id="5166" name="Picture 46">
            <a:extLst>
              <a:ext uri="{FF2B5EF4-FFF2-40B4-BE49-F238E27FC236}">
                <a16:creationId xmlns:a16="http://schemas.microsoft.com/office/drawing/2014/main" id="{5074F58E-B549-4C23-9F8D-7CCDE00F5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57238"/>
            <a:ext cx="2438400" cy="221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168" name="Group 48">
            <a:extLst>
              <a:ext uri="{FF2B5EF4-FFF2-40B4-BE49-F238E27FC236}">
                <a16:creationId xmlns:a16="http://schemas.microsoft.com/office/drawing/2014/main" id="{5781355C-BD34-47E2-844E-700569FE8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12040"/>
              </p:ext>
            </p:extLst>
          </p:nvPr>
        </p:nvGraphicFramePr>
        <p:xfrm>
          <a:off x="7772400" y="3733800"/>
          <a:ext cx="1220788" cy="3242970"/>
        </p:xfrm>
        <a:graphic>
          <a:graphicData uri="http://schemas.openxmlformats.org/drawingml/2006/table">
            <a:tbl>
              <a:tblPr/>
              <a:tblGrid>
                <a:gridCol w="1220788">
                  <a:extLst>
                    <a:ext uri="{9D8B030D-6E8A-4147-A177-3AD203B41FA5}">
                      <a16:colId xmlns:a16="http://schemas.microsoft.com/office/drawing/2014/main" val="3386542477"/>
                    </a:ext>
                  </a:extLst>
                </a:gridCol>
              </a:tblGrid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0.492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84779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0.495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85868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0.246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678853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0.745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734812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0.000175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104154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1.000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205120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0.288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887125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0.01991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49066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-1.193</a:t>
                      </a:r>
                    </a:p>
                  </a:txBody>
                  <a:tcPr marL="90000" marR="90000" marT="83088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419983"/>
                  </a:ext>
                </a:extLst>
              </a:tr>
            </a:tbl>
          </a:graphicData>
        </a:graphic>
      </p:graphicFrame>
      <p:sp>
        <p:nvSpPr>
          <p:cNvPr id="5123" name="Text Box 3">
            <a:extLst>
              <a:ext uri="{FF2B5EF4-FFF2-40B4-BE49-F238E27FC236}">
                <a16:creationId xmlns:a16="http://schemas.microsoft.com/office/drawing/2014/main" id="{A80EE590-F4D7-4F95-959E-AFDB9BA7F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762" y="2895600"/>
            <a:ext cx="2748166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正規分布の例</a:t>
            </a:r>
          </a:p>
          <a:p>
            <a:pPr algn="ctr">
              <a:buClrTx/>
              <a:buFontTx/>
              <a:buNone/>
            </a:pP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FCFEBCA2-96CD-4299-810D-36857AF8C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7074" y="2895600"/>
            <a:ext cx="2748166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一様分布の例</a:t>
            </a:r>
          </a:p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93579CDC-2F71-4D90-A451-BEAF1B002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頻度表の例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44A30076-FC95-4FCE-B60C-0D49D25E0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4627563"/>
            <a:ext cx="4800600" cy="14462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6147" name="Group 3">
            <a:extLst>
              <a:ext uri="{FF2B5EF4-FFF2-40B4-BE49-F238E27FC236}">
                <a16:creationId xmlns:a16="http://schemas.microsoft.com/office/drawing/2014/main" id="{EF6E1D2E-B35F-46E4-B3CA-8F13FDCA0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278485"/>
              </p:ext>
            </p:extLst>
          </p:nvPr>
        </p:nvGraphicFramePr>
        <p:xfrm>
          <a:off x="1524000" y="1016000"/>
          <a:ext cx="6097588" cy="64293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7720888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185200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053505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7826822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41398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695589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612328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78724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951442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53493693"/>
                    </a:ext>
                  </a:extLst>
                </a:gridCol>
              </a:tblGrid>
              <a:tr h="64293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78552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672848"/>
                  </a:ext>
                </a:extLst>
              </a:tr>
            </a:tbl>
          </a:graphicData>
        </a:graphic>
      </p:graphicFrame>
      <p:sp>
        <p:nvSpPr>
          <p:cNvPr id="6189" name="Rectangle 45">
            <a:extLst>
              <a:ext uri="{FF2B5EF4-FFF2-40B4-BE49-F238E27FC236}">
                <a16:creationId xmlns:a16="http://schemas.microsoft.com/office/drawing/2014/main" id="{1A0DB715-3AC4-49FB-BC57-12D0B68B6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876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90" name="Text Box 46">
            <a:extLst>
              <a:ext uri="{FF2B5EF4-FFF2-40B4-BE49-F238E27FC236}">
                <a16:creationId xmlns:a16="http://schemas.microsoft.com/office/drawing/2014/main" id="{B11F7926-2486-4D40-83BB-31EAD7B7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42115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元データの例</a:t>
            </a:r>
          </a:p>
        </p:txBody>
      </p:sp>
      <p:sp>
        <p:nvSpPr>
          <p:cNvPr id="6191" name="Text Box 47">
            <a:extLst>
              <a:ext uri="{FF2B5EF4-FFF2-40B4-BE49-F238E27FC236}">
                <a16:creationId xmlns:a16="http://schemas.microsoft.com/office/drawing/2014/main" id="{7A763271-91C0-4CCB-AFB9-8FCAA187D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57600"/>
            <a:ext cx="211337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頻度表の例</a:t>
            </a:r>
          </a:p>
        </p:txBody>
      </p:sp>
      <p:graphicFrame>
        <p:nvGraphicFramePr>
          <p:cNvPr id="6192" name="Group 48">
            <a:extLst>
              <a:ext uri="{FF2B5EF4-FFF2-40B4-BE49-F238E27FC236}">
                <a16:creationId xmlns:a16="http://schemas.microsoft.com/office/drawing/2014/main" id="{558F65A6-94AC-4C26-B9B9-C9DD34665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22482"/>
              </p:ext>
            </p:extLst>
          </p:nvPr>
        </p:nvGraphicFramePr>
        <p:xfrm>
          <a:off x="2819400" y="2286000"/>
          <a:ext cx="3278188" cy="134620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739140722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30231246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788739688"/>
                    </a:ext>
                  </a:extLst>
                </a:gridCol>
              </a:tblGrid>
              <a:tr h="6731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78552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542003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0000" marR="90000" marT="78552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</a:p>
                  </a:txBody>
                  <a:tcPr marL="90000" marR="90000" marT="785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895757"/>
                  </a:ext>
                </a:extLst>
              </a:tr>
            </a:tbl>
          </a:graphicData>
        </a:graphic>
      </p:graphicFrame>
      <p:sp>
        <p:nvSpPr>
          <p:cNvPr id="6216" name="Text Box 72">
            <a:extLst>
              <a:ext uri="{FF2B5EF4-FFF2-40B4-BE49-F238E27FC236}">
                <a16:creationId xmlns:a16="http://schemas.microsoft.com/office/drawing/2014/main" id="{93163ED1-D04F-45CF-BFC0-E8A8E2295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508" y="6075363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sp>
        <p:nvSpPr>
          <p:cNvPr id="6217" name="AutoShape 73">
            <a:extLst>
              <a:ext uri="{FF2B5EF4-FFF2-40B4-BE49-F238E27FC236}">
                <a16:creationId xmlns:a16="http://schemas.microsoft.com/office/drawing/2014/main" id="{A1728B39-4DF1-4518-9B02-82B3D8E27BD1}"/>
              </a:ext>
            </a:extLst>
          </p:cNvPr>
          <p:cNvSpPr>
            <a:spLocks/>
          </p:cNvSpPr>
          <p:nvPr/>
        </p:nvSpPr>
        <p:spPr bwMode="auto">
          <a:xfrm>
            <a:off x="5065713" y="4627563"/>
            <a:ext cx="304800" cy="457200"/>
          </a:xfrm>
          <a:prstGeom prst="rightBrace">
            <a:avLst>
              <a:gd name="adj1" fmla="val 12500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18" name="Text Box 74">
            <a:extLst>
              <a:ext uri="{FF2B5EF4-FFF2-40B4-BE49-F238E27FC236}">
                <a16:creationId xmlns:a16="http://schemas.microsoft.com/office/drawing/2014/main" id="{F75C5999-A194-41AC-9B96-DE8A084AC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866" y="4627563"/>
            <a:ext cx="233619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元データの確認</a:t>
            </a:r>
          </a:p>
        </p:txBody>
      </p:sp>
      <p:sp>
        <p:nvSpPr>
          <p:cNvPr id="6219" name="AutoShape 75">
            <a:extLst>
              <a:ext uri="{FF2B5EF4-FFF2-40B4-BE49-F238E27FC236}">
                <a16:creationId xmlns:a16="http://schemas.microsoft.com/office/drawing/2014/main" id="{5D268443-691F-4DC3-9401-25E49DF4A55B}"/>
              </a:ext>
            </a:extLst>
          </p:cNvPr>
          <p:cNvSpPr>
            <a:spLocks/>
          </p:cNvSpPr>
          <p:nvPr/>
        </p:nvSpPr>
        <p:spPr bwMode="auto">
          <a:xfrm>
            <a:off x="5065713" y="5160963"/>
            <a:ext cx="304800" cy="838200"/>
          </a:xfrm>
          <a:prstGeom prst="rightBrace">
            <a:avLst>
              <a:gd name="adj1" fmla="val 22917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20" name="Text Box 76">
            <a:extLst>
              <a:ext uri="{FF2B5EF4-FFF2-40B4-BE49-F238E27FC236}">
                <a16:creationId xmlns:a16="http://schemas.microsoft.com/office/drawing/2014/main" id="{13E9BFF8-0C44-40F3-8714-8D2B34E2E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544" y="5334000"/>
            <a:ext cx="404820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table(R)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」で頻度表を作成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644221E7-8432-44C7-9CBB-E4F697046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クロス集計表の例</a:t>
            </a:r>
          </a:p>
        </p:txBody>
      </p:sp>
      <p:graphicFrame>
        <p:nvGraphicFramePr>
          <p:cNvPr id="7170" name="Group 2">
            <a:extLst>
              <a:ext uri="{FF2B5EF4-FFF2-40B4-BE49-F238E27FC236}">
                <a16:creationId xmlns:a16="http://schemas.microsoft.com/office/drawing/2014/main" id="{18586311-9274-4F23-9564-3A5CC328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57633"/>
              </p:ext>
            </p:extLst>
          </p:nvPr>
        </p:nvGraphicFramePr>
        <p:xfrm>
          <a:off x="564682" y="783142"/>
          <a:ext cx="6097588" cy="123937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61732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806330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853452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599768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543277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50165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041839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885866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603028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8577990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1602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77974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90000" marR="90000" marT="1602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90000" marR="90000" marT="160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42892"/>
                  </a:ext>
                </a:extLst>
              </a:tr>
            </a:tbl>
          </a:graphicData>
        </a:graphic>
      </p:graphicFrame>
      <p:sp>
        <p:nvSpPr>
          <p:cNvPr id="7243" name="Rectangle 75">
            <a:extLst>
              <a:ext uri="{FF2B5EF4-FFF2-40B4-BE49-F238E27FC236}">
                <a16:creationId xmlns:a16="http://schemas.microsoft.com/office/drawing/2014/main" id="{F575A1D1-2175-4B8D-BFB6-692298A5B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876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44" name="Text Box 76">
            <a:extLst>
              <a:ext uri="{FF2B5EF4-FFF2-40B4-BE49-F238E27FC236}">
                <a16:creationId xmlns:a16="http://schemas.microsoft.com/office/drawing/2014/main" id="{34014BDD-BBCD-4B80-A402-4EF31468B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270" y="1170906"/>
            <a:ext cx="242115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元データの例</a:t>
            </a:r>
          </a:p>
        </p:txBody>
      </p:sp>
      <p:sp>
        <p:nvSpPr>
          <p:cNvPr id="7245" name="Text Box 77">
            <a:extLst>
              <a:ext uri="{FF2B5EF4-FFF2-40B4-BE49-F238E27FC236}">
                <a16:creationId xmlns:a16="http://schemas.microsoft.com/office/drawing/2014/main" id="{79F0F0C8-4574-4319-A829-5C76057F7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717" y="3356123"/>
            <a:ext cx="211337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頻度表の例</a:t>
            </a:r>
          </a:p>
        </p:txBody>
      </p:sp>
      <p:graphicFrame>
        <p:nvGraphicFramePr>
          <p:cNvPr id="7246" name="Group 78">
            <a:extLst>
              <a:ext uri="{FF2B5EF4-FFF2-40B4-BE49-F238E27FC236}">
                <a16:creationId xmlns:a16="http://schemas.microsoft.com/office/drawing/2014/main" id="{2AABD99B-1C69-4487-9A40-223A7A996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58837"/>
              </p:ext>
            </p:extLst>
          </p:nvPr>
        </p:nvGraphicFramePr>
        <p:xfrm>
          <a:off x="1523206" y="2160766"/>
          <a:ext cx="3246718" cy="2244960"/>
        </p:xfrm>
        <a:graphic>
          <a:graphicData uri="http://schemas.openxmlformats.org/drawingml/2006/table">
            <a:tbl>
              <a:tblPr/>
              <a:tblGrid>
                <a:gridCol w="1081715">
                  <a:extLst>
                    <a:ext uri="{9D8B030D-6E8A-4147-A177-3AD203B41FA5}">
                      <a16:colId xmlns:a16="http://schemas.microsoft.com/office/drawing/2014/main" val="2720080697"/>
                    </a:ext>
                  </a:extLst>
                </a:gridCol>
                <a:gridCol w="1083288">
                  <a:extLst>
                    <a:ext uri="{9D8B030D-6E8A-4147-A177-3AD203B41FA5}">
                      <a16:colId xmlns:a16="http://schemas.microsoft.com/office/drawing/2014/main" val="682447013"/>
                    </a:ext>
                  </a:extLst>
                </a:gridCol>
                <a:gridCol w="1081715">
                  <a:extLst>
                    <a:ext uri="{9D8B030D-6E8A-4147-A177-3AD203B41FA5}">
                      <a16:colId xmlns:a16="http://schemas.microsoft.com/office/drawing/2014/main" val="538450298"/>
                    </a:ext>
                  </a:extLst>
                </a:gridCol>
              </a:tblGrid>
              <a:tr h="49696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32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90000" marR="90000" marT="1476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90000" marR="90000" marT="1476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90000" marR="90000" marT="1476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180359"/>
                  </a:ext>
                </a:extLst>
              </a:tr>
              <a:tr h="49696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1476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0000" marR="90000" marT="1476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0000" marR="90000" marT="1476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76326"/>
                  </a:ext>
                </a:extLst>
              </a:tr>
              <a:tr h="49696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476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0000" marR="90000" marT="1476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0000" marR="90000" marT="1476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377740"/>
                  </a:ext>
                </a:extLst>
              </a:tr>
              <a:tr h="49696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90000" marR="90000" marT="1476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0000" marR="90000" marT="1476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90000" marR="90000" marT="1476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523256"/>
                  </a:ext>
                </a:extLst>
              </a:tr>
            </a:tbl>
          </a:graphicData>
        </a:graphic>
      </p:graphicFrame>
      <p:sp>
        <p:nvSpPr>
          <p:cNvPr id="7290" name="Text Box 122">
            <a:extLst>
              <a:ext uri="{FF2B5EF4-FFF2-40B4-BE49-F238E27FC236}">
                <a16:creationId xmlns:a16="http://schemas.microsoft.com/office/drawing/2014/main" id="{DA6EAEBC-EC9C-461B-8971-3259479AD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508" y="6428574"/>
            <a:ext cx="2559012" cy="43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sp>
        <p:nvSpPr>
          <p:cNvPr id="7291" name="AutoShape 123">
            <a:extLst>
              <a:ext uri="{FF2B5EF4-FFF2-40B4-BE49-F238E27FC236}">
                <a16:creationId xmlns:a16="http://schemas.microsoft.com/office/drawing/2014/main" id="{E64455EB-3D2A-4DFC-B47B-245422B73466}"/>
              </a:ext>
            </a:extLst>
          </p:cNvPr>
          <p:cNvSpPr>
            <a:spLocks/>
          </p:cNvSpPr>
          <p:nvPr/>
        </p:nvSpPr>
        <p:spPr bwMode="auto">
          <a:xfrm>
            <a:off x="4343400" y="47244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92" name="Text Box 124">
            <a:extLst>
              <a:ext uri="{FF2B5EF4-FFF2-40B4-BE49-F238E27FC236}">
                <a16:creationId xmlns:a16="http://schemas.microsoft.com/office/drawing/2014/main" id="{448EBF87-4495-4AFA-BBDE-E05C380AE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353" y="4800600"/>
            <a:ext cx="233619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元データの確認</a:t>
            </a:r>
          </a:p>
        </p:txBody>
      </p:sp>
      <p:sp>
        <p:nvSpPr>
          <p:cNvPr id="7293" name="AutoShape 125">
            <a:extLst>
              <a:ext uri="{FF2B5EF4-FFF2-40B4-BE49-F238E27FC236}">
                <a16:creationId xmlns:a16="http://schemas.microsoft.com/office/drawing/2014/main" id="{B2D07BB0-AA9C-4ACE-AD20-7F1B6C5D773F}"/>
              </a:ext>
            </a:extLst>
          </p:cNvPr>
          <p:cNvSpPr>
            <a:spLocks/>
          </p:cNvSpPr>
          <p:nvPr/>
        </p:nvSpPr>
        <p:spPr bwMode="auto">
          <a:xfrm>
            <a:off x="4343400" y="5410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94" name="Text Box 126">
            <a:extLst>
              <a:ext uri="{FF2B5EF4-FFF2-40B4-BE49-F238E27FC236}">
                <a16:creationId xmlns:a16="http://schemas.microsoft.com/office/drawing/2014/main" id="{E916D154-4FC3-45AA-A591-6466FF5A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4" y="5638800"/>
            <a:ext cx="442330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table(R, S)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」で頻度表を作成</a:t>
            </a:r>
          </a:p>
        </p:txBody>
      </p:sp>
      <p:pic>
        <p:nvPicPr>
          <p:cNvPr id="7295" name="Picture 127">
            <a:extLst>
              <a:ext uri="{FF2B5EF4-FFF2-40B4-BE49-F238E27FC236}">
                <a16:creationId xmlns:a16="http://schemas.microsoft.com/office/drawing/2014/main" id="{A0A5626E-A109-4512-9974-8BD20007E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48200"/>
            <a:ext cx="3657600" cy="18462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AB044B10-5FE0-421E-9387-00163BF3D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/>
              <a:t>集計の例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655B06C-4FA6-4D35-B951-52EA54B96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876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91FC76B6-5FC4-4B01-AC8A-2EFD979E5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242115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元データの例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F218CCAA-91AC-4938-BFCB-4FC1ADE24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1691"/>
            <a:ext cx="254137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頻度表の例</a:t>
            </a:r>
          </a:p>
          <a:p>
            <a:pPr>
              <a:buClrTx/>
              <a:buFontTx/>
              <a:buNone/>
            </a:pP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ja-JP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件数のカウント</a:t>
            </a:r>
            <a:r>
              <a:rPr lang="en-US" altLang="ja-JP" dirty="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01ECB7EC-0600-409A-950C-04A954FCC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95" y="4572000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E593DDE3-190D-4CE0-8CFC-57973AE3D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24200"/>
            <a:ext cx="2495550" cy="14970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CBD1216F-A896-43EA-A576-BD474494C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5105400"/>
            <a:ext cx="3752850" cy="11477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8200" name="Group 8">
            <a:extLst>
              <a:ext uri="{FF2B5EF4-FFF2-40B4-BE49-F238E27FC236}">
                <a16:creationId xmlns:a16="http://schemas.microsoft.com/office/drawing/2014/main" id="{DCD74558-492E-4712-8AE6-4E8414F12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262578"/>
              </p:ext>
            </p:extLst>
          </p:nvPr>
        </p:nvGraphicFramePr>
        <p:xfrm>
          <a:off x="2513806" y="452931"/>
          <a:ext cx="4268788" cy="2665692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3492728523"/>
                    </a:ext>
                  </a:extLst>
                </a:gridCol>
                <a:gridCol w="1906588">
                  <a:extLst>
                    <a:ext uri="{9D8B030D-6E8A-4147-A177-3AD203B41FA5}">
                      <a16:colId xmlns:a16="http://schemas.microsoft.com/office/drawing/2014/main" val="29911169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886035709"/>
                    </a:ext>
                  </a:extLst>
                </a:gridCol>
              </a:tblGrid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PRODUCT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NUM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552400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518103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20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964991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216138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873554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banana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973711"/>
                  </a:ext>
                </a:extLst>
              </a:tr>
            </a:tbl>
          </a:graphicData>
        </a:graphic>
      </p:graphicFrame>
      <p:graphicFrame>
        <p:nvGraphicFramePr>
          <p:cNvPr id="8264" name="Group 72">
            <a:extLst>
              <a:ext uri="{FF2B5EF4-FFF2-40B4-BE49-F238E27FC236}">
                <a16:creationId xmlns:a16="http://schemas.microsoft.com/office/drawing/2014/main" id="{DB6ADF0B-C694-4097-9F5D-41A9C5CD5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85274"/>
              </p:ext>
            </p:extLst>
          </p:nvPr>
        </p:nvGraphicFramePr>
        <p:xfrm>
          <a:off x="2438400" y="3276600"/>
          <a:ext cx="1449388" cy="888564"/>
        </p:xfrm>
        <a:graphic>
          <a:graphicData uri="http://schemas.openxmlformats.org/drawingml/2006/table">
            <a:tbl>
              <a:tblPr/>
              <a:tblGrid>
                <a:gridCol w="763588">
                  <a:extLst>
                    <a:ext uri="{9D8B030D-6E8A-4147-A177-3AD203B41FA5}">
                      <a16:colId xmlns:a16="http://schemas.microsoft.com/office/drawing/2014/main" val="234032655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875189895"/>
                    </a:ext>
                  </a:extLst>
                </a:gridCol>
              </a:tblGrid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51401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093150"/>
                  </a:ext>
                </a:extLst>
              </a:tr>
            </a:tbl>
          </a:graphicData>
        </a:graphic>
      </p:graphicFrame>
      <p:graphicFrame>
        <p:nvGraphicFramePr>
          <p:cNvPr id="8281" name="Group 89">
            <a:extLst>
              <a:ext uri="{FF2B5EF4-FFF2-40B4-BE49-F238E27FC236}">
                <a16:creationId xmlns:a16="http://schemas.microsoft.com/office/drawing/2014/main" id="{E177E751-2085-404C-AAB9-307EF9F91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0361"/>
              </p:ext>
            </p:extLst>
          </p:nvPr>
        </p:nvGraphicFramePr>
        <p:xfrm>
          <a:off x="3962400" y="3276600"/>
          <a:ext cx="1754188" cy="1332846"/>
        </p:xfrm>
        <a:graphic>
          <a:graphicData uri="http://schemas.openxmlformats.org/drawingml/2006/table">
            <a:tbl>
              <a:tblPr/>
              <a:tblGrid>
                <a:gridCol w="1220788">
                  <a:extLst>
                    <a:ext uri="{9D8B030D-6E8A-4147-A177-3AD203B41FA5}">
                      <a16:colId xmlns:a16="http://schemas.microsoft.com/office/drawing/2014/main" val="283355822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65101376"/>
                    </a:ext>
                  </a:extLst>
                </a:gridCol>
              </a:tblGrid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325584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banana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422020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7150567"/>
                  </a:ext>
                </a:extLst>
              </a:tr>
            </a:tbl>
          </a:graphicData>
        </a:graphic>
      </p:graphicFrame>
      <p:sp>
        <p:nvSpPr>
          <p:cNvPr id="8305" name="AutoShape 113">
            <a:extLst>
              <a:ext uri="{FF2B5EF4-FFF2-40B4-BE49-F238E27FC236}">
                <a16:creationId xmlns:a16="http://schemas.microsoft.com/office/drawing/2014/main" id="{D100E71C-E97A-4925-9744-1F4A0AC9F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657600"/>
            <a:ext cx="304800" cy="533400"/>
          </a:xfrm>
          <a:prstGeom prst="leftArrow">
            <a:avLst>
              <a:gd name="adj1" fmla="val 50000"/>
              <a:gd name="adj2" fmla="val 25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306" name="Text Box 114">
            <a:extLst>
              <a:ext uri="{FF2B5EF4-FFF2-40B4-BE49-F238E27FC236}">
                <a16:creationId xmlns:a16="http://schemas.microsoft.com/office/drawing/2014/main" id="{81326F71-BC01-4A4E-B7AE-F390B6DA9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95" y="6248400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graphicFrame>
        <p:nvGraphicFramePr>
          <p:cNvPr id="8307" name="Group 115">
            <a:extLst>
              <a:ext uri="{FF2B5EF4-FFF2-40B4-BE49-F238E27FC236}">
                <a16:creationId xmlns:a16="http://schemas.microsoft.com/office/drawing/2014/main" id="{DDD16481-6333-4D81-8A3C-52BB3A839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47651"/>
              </p:ext>
            </p:extLst>
          </p:nvPr>
        </p:nvGraphicFramePr>
        <p:xfrm>
          <a:off x="2438400" y="5257800"/>
          <a:ext cx="1449388" cy="888564"/>
        </p:xfrm>
        <a:graphic>
          <a:graphicData uri="http://schemas.openxmlformats.org/drawingml/2006/table">
            <a:tbl>
              <a:tblPr/>
              <a:tblGrid>
                <a:gridCol w="763588">
                  <a:extLst>
                    <a:ext uri="{9D8B030D-6E8A-4147-A177-3AD203B41FA5}">
                      <a16:colId xmlns:a16="http://schemas.microsoft.com/office/drawing/2014/main" val="368113565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74591302"/>
                    </a:ext>
                  </a:extLst>
                </a:gridCol>
              </a:tblGrid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30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755219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90000" marR="90000" marT="122400" marB="46800" horzOverflow="overflow">
                    <a:lnL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61</a:t>
                      </a:r>
                    </a:p>
                  </a:txBody>
                  <a:tcPr marL="90000" marR="90000" marT="1224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39626"/>
                  </a:ext>
                </a:extLst>
              </a:tr>
            </a:tbl>
          </a:graphicData>
        </a:graphic>
      </p:graphicFrame>
      <p:sp>
        <p:nvSpPr>
          <p:cNvPr id="8324" name="AutoShape 132">
            <a:extLst>
              <a:ext uri="{FF2B5EF4-FFF2-40B4-BE49-F238E27FC236}">
                <a16:creationId xmlns:a16="http://schemas.microsoft.com/office/drawing/2014/main" id="{9B1A999B-73D1-40CB-9120-6A267DC1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334000"/>
            <a:ext cx="304800" cy="533400"/>
          </a:xfrm>
          <a:prstGeom prst="leftArrow">
            <a:avLst>
              <a:gd name="adj1" fmla="val 50000"/>
              <a:gd name="adj2" fmla="val 25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325" name="Text Box 133">
            <a:extLst>
              <a:ext uri="{FF2B5EF4-FFF2-40B4-BE49-F238E27FC236}">
                <a16:creationId xmlns:a16="http://schemas.microsoft.com/office/drawing/2014/main" id="{9726D175-0FDD-49C8-A38B-0AE25702D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211337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頻度表の例</a:t>
            </a:r>
          </a:p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合計値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C2725329-6B34-4A66-88BA-5E8B26B35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t </a:t>
            </a:r>
            <a:r>
              <a:rPr lang="ja-JP" altLang="ja-JP"/>
              <a:t>検定の例 </a:t>
            </a:r>
            <a:r>
              <a:rPr lang="en-US" altLang="ja-JP"/>
              <a:t>(1/2)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84E81FC-C182-45A1-A9A0-D5A53E40F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876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2053C0C-D6DE-4F5E-8032-4D0119D23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4464982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分布 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平均0,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になるように合成</a:t>
            </a:r>
          </a:p>
          <a:p>
            <a:pPr>
              <a:buClrTx/>
              <a:buFontTx/>
              <a:buNone/>
            </a:pPr>
            <a:endParaRPr lang="en-US" altLang="ja-JP" sz="180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88B1B853-E4E2-4AAF-B4E6-CA5B2485F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508" y="6227763"/>
            <a:ext cx="255901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プログラムの例</a:t>
            </a:r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13C94621-BD87-416D-87D3-3DC667B04ADE}"/>
              </a:ext>
            </a:extLst>
          </p:cNvPr>
          <p:cNvSpPr>
            <a:spLocks/>
          </p:cNvSpPr>
          <p:nvPr/>
        </p:nvSpPr>
        <p:spPr bwMode="auto">
          <a:xfrm>
            <a:off x="4953000" y="5334000"/>
            <a:ext cx="304800" cy="838200"/>
          </a:xfrm>
          <a:prstGeom prst="rightBrace">
            <a:avLst>
              <a:gd name="adj1" fmla="val 22917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ECCDE391-9B79-492E-8645-DC605B886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895" y="5486400"/>
            <a:ext cx="432173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t.test(X, Y, var.equal=F)$p.value</a:t>
            </a:r>
            <a:r>
              <a:rPr lang="ja-JP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  <a:p>
            <a:pPr algn="ctr">
              <a:buClrTx/>
              <a:buFontTx/>
              <a:buNone/>
            </a:pPr>
            <a:r>
              <a:rPr lang="ja-JP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 </a:t>
            </a:r>
            <a:r>
              <a:rPr lang="en-US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 </a:t>
            </a:r>
            <a:r>
              <a:rPr lang="ja-JP" altLang="ja-JP" sz="20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検定</a:t>
            </a:r>
          </a:p>
        </p:txBody>
      </p:sp>
      <p:pic>
        <p:nvPicPr>
          <p:cNvPr id="9223" name="Picture 7">
            <a:extLst>
              <a:ext uri="{FF2B5EF4-FFF2-40B4-BE49-F238E27FC236}">
                <a16:creationId xmlns:a16="http://schemas.microsoft.com/office/drawing/2014/main" id="{F2D9FE7A-4BA9-4742-9DE4-BCF5DF817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2590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4" name="Text Box 8">
            <a:extLst>
              <a:ext uri="{FF2B5EF4-FFF2-40B4-BE49-F238E27FC236}">
                <a16:creationId xmlns:a16="http://schemas.microsoft.com/office/drawing/2014/main" id="{C53CAC08-AC60-4D04-A042-BAB625737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048000"/>
            <a:ext cx="4785582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分布 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（標本数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10000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  <a:p>
            <a:pPr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平均0.05,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ja-JP" sz="1800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になるように合成</a:t>
            </a:r>
          </a:p>
          <a:p>
            <a:pPr>
              <a:buClrTx/>
              <a:buFontTx/>
              <a:buNone/>
            </a:pPr>
            <a:endParaRPr lang="en-US" altLang="ja-JP" sz="1800">
              <a:solidFill>
                <a:srgbClr val="0033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225" name="Picture 9">
            <a:extLst>
              <a:ext uri="{FF2B5EF4-FFF2-40B4-BE49-F238E27FC236}">
                <a16:creationId xmlns:a16="http://schemas.microsoft.com/office/drawing/2014/main" id="{ED0E10DC-3352-4BDA-A7DC-C04C76849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85800"/>
            <a:ext cx="2590800" cy="24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6" name="Picture 10">
            <a:extLst>
              <a:ext uri="{FF2B5EF4-FFF2-40B4-BE49-F238E27FC236}">
                <a16:creationId xmlns:a16="http://schemas.microsoft.com/office/drawing/2014/main" id="{82237B8E-BFD8-4A8F-8E74-2FD027A2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4876800" cy="6794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7" name="Text Box 11">
            <a:extLst>
              <a:ext uri="{FF2B5EF4-FFF2-40B4-BE49-F238E27FC236}">
                <a16:creationId xmlns:a16="http://schemas.microsoft.com/office/drawing/2014/main" id="{009BF687-57E6-4645-8EF7-5F2B0DB51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7550" y="4038600"/>
            <a:ext cx="940704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no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帰無仮説：「分布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X, Y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の母集団の平均が等しい」</a:t>
            </a:r>
          </a:p>
          <a:p>
            <a:pPr algn="ctr">
              <a:buClrTx/>
              <a:buFontTx/>
              <a:buNone/>
            </a:pP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⇒ t 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検定により，「帰無仮説が成り立つ確率は </a:t>
            </a:r>
            <a:r>
              <a:rPr lang="en-US" altLang="ja-JP">
                <a:solidFill>
                  <a:srgbClr val="CC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0.00048 %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(=p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en-US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ja-JP">
                <a:solidFill>
                  <a:srgbClr val="0033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1073</Words>
  <Application>Microsoft Office PowerPoint</Application>
  <PresentationFormat>画面に合わせる (4:3)</PresentationFormat>
  <Paragraphs>281</Paragraphs>
  <Slides>14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Arial</vt:lpstr>
      <vt:lpstr>Calibri</vt:lpstr>
      <vt:lpstr>Office テーマ</vt:lpstr>
      <vt:lpstr>st-1. 統計処理の概要 </vt:lpstr>
      <vt:lpstr>アウトライン</vt:lpstr>
      <vt:lpstr>コマンドを使う理由</vt:lpstr>
      <vt:lpstr>統計処理の例</vt:lpstr>
      <vt:lpstr>記述統計量の例</vt:lpstr>
      <vt:lpstr>頻度表の例</vt:lpstr>
      <vt:lpstr>クロス集計表の例</vt:lpstr>
      <vt:lpstr>集計の例</vt:lpstr>
      <vt:lpstr>t 検定の例 (1/2)</vt:lpstr>
      <vt:lpstr>t 検定の例 (2/2)</vt:lpstr>
      <vt:lpstr>ノンパラメトリック検定の例 (1/2)</vt:lpstr>
      <vt:lpstr>ノンパラメトリック検定の例 (2/2)</vt:lpstr>
      <vt:lpstr>一次元分散配置に関する検定の例</vt:lpstr>
      <vt:lpstr>正規分布かの検定の例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</dc:title>
  <dc:creator>kaneko kunihiko</dc:creator>
  <cp:lastModifiedBy>kaneko kunihiko</cp:lastModifiedBy>
  <cp:revision>35</cp:revision>
  <dcterms:created xsi:type="dcterms:W3CDTF">2019-11-02T00:06:04Z</dcterms:created>
  <dcterms:modified xsi:type="dcterms:W3CDTF">2019-12-30T13:36:39Z</dcterms:modified>
</cp:coreProperties>
</file>