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67"/>
  </p:notesMasterIdLst>
  <p:sldIdLst>
    <p:sldId id="544" r:id="rId3"/>
    <p:sldId id="624" r:id="rId4"/>
    <p:sldId id="596" r:id="rId5"/>
    <p:sldId id="586" r:id="rId6"/>
    <p:sldId id="2131" r:id="rId7"/>
    <p:sldId id="602" r:id="rId8"/>
    <p:sldId id="592" r:id="rId9"/>
    <p:sldId id="603" r:id="rId10"/>
    <p:sldId id="604" r:id="rId11"/>
    <p:sldId id="560" r:id="rId12"/>
    <p:sldId id="2132" r:id="rId13"/>
    <p:sldId id="559" r:id="rId14"/>
    <p:sldId id="554" r:id="rId15"/>
    <p:sldId id="555" r:id="rId16"/>
    <p:sldId id="548" r:id="rId17"/>
    <p:sldId id="561" r:id="rId18"/>
    <p:sldId id="1873" r:id="rId19"/>
    <p:sldId id="605" r:id="rId20"/>
    <p:sldId id="606" r:id="rId21"/>
    <p:sldId id="607" r:id="rId22"/>
    <p:sldId id="608" r:id="rId23"/>
    <p:sldId id="609" r:id="rId24"/>
    <p:sldId id="563" r:id="rId25"/>
    <p:sldId id="2056" r:id="rId26"/>
    <p:sldId id="2130" r:id="rId27"/>
    <p:sldId id="572" r:id="rId28"/>
    <p:sldId id="2063" r:id="rId29"/>
    <p:sldId id="2133" r:id="rId30"/>
    <p:sldId id="2134" r:id="rId31"/>
    <p:sldId id="573" r:id="rId32"/>
    <p:sldId id="610" r:id="rId33"/>
    <p:sldId id="611" r:id="rId34"/>
    <p:sldId id="628" r:id="rId35"/>
    <p:sldId id="612" r:id="rId36"/>
    <p:sldId id="553" r:id="rId37"/>
    <p:sldId id="574" r:id="rId38"/>
    <p:sldId id="613" r:id="rId39"/>
    <p:sldId id="575" r:id="rId40"/>
    <p:sldId id="556" r:id="rId41"/>
    <p:sldId id="579" r:id="rId42"/>
    <p:sldId id="564" r:id="rId43"/>
    <p:sldId id="635" r:id="rId44"/>
    <p:sldId id="457" r:id="rId45"/>
    <p:sldId id="557" r:id="rId46"/>
    <p:sldId id="621" r:id="rId47"/>
    <p:sldId id="565" r:id="rId48"/>
    <p:sldId id="1874" r:id="rId49"/>
    <p:sldId id="618" r:id="rId50"/>
    <p:sldId id="619" r:id="rId51"/>
    <p:sldId id="614" r:id="rId52"/>
    <p:sldId id="597" r:id="rId53"/>
    <p:sldId id="587" r:id="rId54"/>
    <p:sldId id="576" r:id="rId55"/>
    <p:sldId id="447" r:id="rId56"/>
    <p:sldId id="577" r:id="rId57"/>
    <p:sldId id="622" r:id="rId58"/>
    <p:sldId id="460" r:id="rId59"/>
    <p:sldId id="580" r:id="rId60"/>
    <p:sldId id="581" r:id="rId61"/>
    <p:sldId id="467" r:id="rId62"/>
    <p:sldId id="582" r:id="rId63"/>
    <p:sldId id="583" r:id="rId64"/>
    <p:sldId id="584" r:id="rId65"/>
    <p:sldId id="474" r:id="rId6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5964" autoAdjust="0"/>
    <p:restoredTop sz="94660"/>
  </p:normalViewPr>
  <p:slideViewPr>
    <p:cSldViewPr snapToGrid="0">
      <p:cViewPr varScale="1">
        <p:scale>
          <a:sx n="58" d="100"/>
          <a:sy n="58" d="100"/>
        </p:scale>
        <p:origin x="45" y="8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6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要約：1.無料ソフトウエア，無料データ，エコシステム，Scratch（子ども向けビジュアルプログラミング環境）プログラミング，Scratchのキャラクタ （コンピューターサイエンス） URL:https://www.kkaneko.jp/cc/cs/index.html  1 金子邦彦。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要約：無料ソフトウエア，無料データの注意点 〇　無料ソフトウェアや無料データを利用する際には，以下のマナーが重要 作者が定める利用条件を確認する 不具合があっても自己責任という条件になっていることが多い 著作権を尊重する  〇 無料なので注意が必要な場合も 広告，善意の提供者ではれば問題ない 詐欺的なもの（役に立たないもの，悪意を持って誘導するもの）が存在するのも事実  12。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要約：無料データの例　－　無料で利用できる地図 13 今や地図は「無料化」している ・国土地理院 ・OpenStreetMap（誰でも編集可能な地図データ） ・Google Map  ※中には，独自の情報を重ね合わせて 再配布を条件付きで許可している場合も 無料の地図（広島県部分を抜粋）  コンピュータ インター ネット 個々人のもとへ。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要約：1-3情報工学の世界 14 謝辞：この資料では「いらすとや」のイラストを使用している 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要約：1-4 Scratchプログラミング 20 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要約：プログラミングを学ぶことの魅力 ①コンピュータを自分の思い通りに活用できるようになる ② コンピュータの活用で，自分自身の能力増幅も ③ 創造力，発想力，デザイン力，行動力，チャレンジ精神など，総合的な人間力の成長にも ④論理的な思考力を試すチャンスにも ⑤ 「部品」を組み立てて作品を作り上げることに似ているため，エンジニアとしての素養や知識を磨くことにも ⑥ プログラミングは，情報工学の基礎．基礎を学ぶことで，将来，応用や最新技術の進歩を学ぶときにも役立つ．自分の可能性を広げることができる ⑦プログラミング自体も重要であり，将来のキャリアにも有利に働くことが期待される ．   22。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37676-C8CD-8516-066B-9BD2F8EAB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B33D155-71C5-12C1-EB74-8BECE400D1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A1F0E11-C12E-FEAC-BF54-49739807E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要約：1-3情報工学の世界 14 謝辞：この資料では「いらすとや」のイラストを使用している 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571DD84-4E3C-DF60-AA28-ABC8192F9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62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要約：Scratch Scratchを用いて，ビジュアルにプログラムの製作を行うことができる． 23  その鍵は プログラム   キャラクタ プログラム プログラムに書いた 手順通りにキャラクタ が動く キャラクタを自在に操る。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要約：①　ブロックを置く 25    種類を選ぶ  ブロックを選ぶ ドラッグして置く。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要約：②　ブロックを組み合わせる 26    種類を選ぶ  ブロックを選ぶ ドラッグして合体。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要約：③　プログラムの起動  27   起動ボタンを クリック  キャラクタが 動く！。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要約：自己紹介 2 金子邦彦　（かねこくにひこ）（福山大学工学部）  【研究領域】 データベース応用，データベース基盤技術，高度データ利用 【実績】 ・学術論文等：２７編，査読付き国際会議：７６編，その他講演多数 ・教科書等：３ ・授業担当経験：のべ２４科目 ・科学研究費：のべ１１件　概算のべ数千万円　他大学との共同多数 ・共同研究，受託研究など：のべ１０件　概算のべ一億円　国際共同研究あり ・学部生，大学院生の指導経験多数    人工知能，画像処理，３次元コンピュータグラフィックス（VR含む）， Webシステム，知的システムや社会システムの成功には， データベースが必要という気持ちで進めている 詳しくはhttp://www.kkaneko.jp/index.html。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要約：ブロックの削除（間違っても大丈夫！） 28 不要なブロックは， 右クリックメニューで， 「ブロックを削除」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要約：Scratchの良さ 日本語対応 ビジュアルで，誰でも使いやすい オンラインで動くので，インターネットがあれば，すぐに開始できる ビジュアルなブロックを組み合わせることで，複雑なプログラミングも可能  プログラミングを学ぶための良い手段である  36。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3505399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要約：1-5 Scratchのキャラクタ （コンピューターサイエンス） URL: https://www.kkaneko.jp/cc/cs/index.｜html  37 金子邦彦。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要約：スプライト（キャラクタ画像） スプライトは，キャラクタの画像データのこと 39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要約：キャラクタの強制移動（間違っても大丈夫！） 29 キャラクタがおかしな場所 に行ってしまったときは， ドラッグして動かすことができる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9786182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要約：1-6 Scratchのキャラクタの</a:t>
            </a:r>
            <a:br/>
            <a:r>
              <a:t>制御 44 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要約：演習 資料：31～34  【トピックス】 Scratchの開始 ブロック ブロックの種類  30。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3260769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要約：Webブラウザを起動 Webブラウザで，次のURLを開く https://scratch.mit.edu/  3.「作る」をクリック   31 ※次ページに続く  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9789849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要約：6.「動き」をクリック     7.をドラッグし， と合体   4.「イベント」をクリック     5.をドラッグ （左ボタンを押しながら移動し，左ボタンを離す）    ドラッグ ドラッグ ２つを合体  32。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839895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要約：イベント 動き  組み合わせて合体 33。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641547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要約：1-1コンピューターサイエンスで学ぶこと 5 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31243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要約：8.ボタンをクリックするとキャラクタが，少し右に，動く  9.ボタンを数回クリックしてみよう  34。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6607416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要約：3．新しいキャラクタを選んでから．     4.前と同じようにブロックを組み立てる  42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5278067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要約：5.ボタンをクリックするとキャラクタが動く．何度かクリックしてみよう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8354643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要約：１． 新しいキャラクタが選ばれていることを確認     ２． 「制御」を選び　　　　をドラッグ  49 ※次ページに続く    ドラッグ 合体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要約：3.「動き」を選び　　　　　　　　をドラッグ  50   ドラッグ 合体。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要約：51 4.ボタンをクリックするとキャラクタが動く. ボタンをクリックすると止まる   ※次ページに続く。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要約：52 ５.ボタンをクリックして止めてから， 「15度回す」を加える． 動き始めるときに，ななめに傾くようになる 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要約：53 6.ボタンをクリックするとキャラクタが動く. ボタンをクリックすると止まる   動き始めの瞬間に １５度傾く。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要約：作ってみよう 57 各自で工夫 ・いろいろな動き ・複数のキャラクタを同時に動かす。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 ①コンピュータで何ができないか コンピュータの計算は，誤差を含む可能性あり コンピュータは自分の結果の誤り（バグ）を完全に発見できない  ② プログラミングの基礎 プログラミングは，コンピュータに動作を指示するための方法 プログラミング言語を使用 パソコンはスマートフォンのアプリは，プログラムで動いている  6。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56793-CA7A-5D02-94EA-A80D7357E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CB1D74-571B-E8AA-9C62-3CDC03CBB8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DF1037-B80E-A6C2-D9D3-4A540DADFB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 ①コンピュータで何ができないか コンピュータの計算は，誤差を含む可能性あり コンピュータは自分の結果の誤り（バグ）を完全に発見できない  ② プログラミングの基礎 プログラミングは，コンピュータに動作を指示するための方法 プログラミング言語を使用 パソコンはスマートフォンのアプリは，プログラムで動いている  6。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E7D72-6409-5DEF-0A3B-171A98CF0D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599591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FA229-7834-11D3-2E54-18302A696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013217-F47D-09D2-24FE-C9E99FB426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DD660E-C4CC-6B12-9C09-E728F070E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 ①コンピュータで何ができないか コンピュータの計算は，誤差を含む可能性あり コンピュータは自分の結果の誤り（バグ）を完全に発見できない  ② プログラミングの基礎 プログラミングは，コンピュータに動作を指示するための方法 プログラミング言語を使用 パソコンはスマートフォンのアプリは，プログラムで動いている  6。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BD76D-02FA-8BC3-033C-31E3A02A2C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179311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要約：1-2無料ソフトウエア，無料データ，エコシステム 9 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7758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要約：デジタルの知的財産 デジタルの知的財産には，あらゆる「表現」が含まれる ソフトウエア 解説，ニュース，レビュー，ブログなどの文章   著作権法，特許法などの法律によって保護されている 無断での利用は，作者が特に断っていない限り，違法 10。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要約：無料ソフトウエア，無料データ 「無料ソフトウェア」，「無料データ」は，特定の条件下で無料で利用できる便利なもの  ソフトウエアやデータを組み合わせることで，やりたいことができたり，社会を発展させたり，経験を共有できたりなど，役立｜つ  人類全体の発展に役立つ財産になる   11。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B0A3-2511-4231-8D8D-1A02D976D3A3}" type="datetime1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9220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653C-AB33-4AEE-8ADF-8CBC889DAC38}" type="datetime1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5502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662F-1C88-4F72-A2F3-539EB351F97B}" type="datetime1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1848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8AAC-77C1-4008-9465-32B322AA2FD1}" type="datetime1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7022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8540-9CF7-4592-8041-50186FF23E5C}" type="datetime1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487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5315" y="221838"/>
            <a:ext cx="8256653" cy="557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315" y="1033434"/>
            <a:ext cx="8256653" cy="5143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DEBCB-4574-4917-A517-BC61951E7195}" type="datetime1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934" y="64312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D4950-D159-4EF1-90C3-DB06CAAE7C11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18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s://scratch.mit.edu/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/>
              <a:t>1. </a:t>
            </a:r>
            <a:r>
              <a:rPr lang="ja-JP" altLang="en-US" sz="3600" dirty="0"/>
              <a:t>情報工学の世界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（コンピューターサイエンス）</a:t>
            </a:r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482" y="5590807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0AA17DB0-784F-4097-9D8F-907E64D26A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A82458C-B5CB-8162-E529-D94BD1066333}"/>
              </a:ext>
            </a:extLst>
          </p:cNvPr>
          <p:cNvSpPr txBox="1"/>
          <p:nvPr/>
        </p:nvSpPr>
        <p:spPr>
          <a:xfrm>
            <a:off x="2143804" y="6442639"/>
            <a:ext cx="5054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資料中の図などは </a:t>
            </a:r>
            <a:r>
              <a:rPr kumimoji="1" lang="en-US" altLang="ja-JP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Google Nano Banana 2 </a:t>
            </a:r>
            <a:r>
              <a:rPr kumimoji="1" lang="ja-JP" altLang="en-US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1-2</a:t>
            </a:r>
            <a:r>
              <a:rPr lang="ja-JP" altLang="en-US" dirty="0"/>
              <a:t> 無料ソフトウエア，無料データ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8656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20BC9DF-1643-4642-25F4-7FCE475ED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8347F68-8489-1439-3D58-CDDB75B3A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459"/>
            <a:ext cx="9144000" cy="510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81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D67B02-1392-408E-90B4-D1A8661A7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デジタルの知的財産と法律による保護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CBE6A1-972C-4A94-BBB7-93C6AB478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12</a:t>
            </a:fld>
            <a:endParaRPr lang="ja-JP" altLang="en-US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3942A004-E63E-0B10-9D8C-A64B00C13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D9D0A77-08CF-CB26-8350-BC2DEEDD1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1825"/>
            <a:ext cx="9144000" cy="433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4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ED01D0-97A8-48D7-8F06-6A42BB6F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無料</a:t>
            </a:r>
            <a:r>
              <a:rPr lang="ja-JP" altLang="en-US" dirty="0"/>
              <a:t>で使えるソフトウェアとデータ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799C7C-73ED-4A90-88DF-2144CE28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0A02407-9E91-BA11-6A61-E01500554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51" y="821825"/>
            <a:ext cx="9144000" cy="455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26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65EE65-D983-4A03-8D44-818F22C7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無料ソフト・無料データを使うときのマナー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0B38E9-15E7-447F-A8DA-CA33A6D08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B8135D1-AF40-ACD8-AC54-1EDAD98FA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0353"/>
            <a:ext cx="9144000" cy="402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70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7F28244-F9E9-06E9-922E-396F4C4BF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5214"/>
            <a:ext cx="9144000" cy="414366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F4D2920-2447-4F9E-8DD4-A19AAA596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86" y="353643"/>
            <a:ext cx="7744126" cy="515861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無料で使える地図データ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14A006-CF30-400B-BC91-8022CCB5F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9BCBFE9-C06C-4F7C-B7B6-C98F7A78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039" y="3941540"/>
            <a:ext cx="2048281" cy="130304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A9D246C-B51B-47D6-ACA3-C91EEF25F935}"/>
              </a:ext>
            </a:extLst>
          </p:cNvPr>
          <p:cNvSpPr txBox="1"/>
          <p:nvPr/>
        </p:nvSpPr>
        <p:spPr>
          <a:xfrm>
            <a:off x="342664" y="5284342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無料の地図（広島県部分を抜粋）</a:t>
            </a:r>
          </a:p>
        </p:txBody>
      </p:sp>
    </p:spTree>
    <p:extLst>
      <p:ext uri="{BB962C8B-B14F-4D97-AF65-F5344CB8AC3E}">
        <p14:creationId xmlns:p14="http://schemas.microsoft.com/office/powerpoint/2010/main" val="108122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1-3 </a:t>
            </a:r>
            <a:r>
              <a:rPr lang="ja-JP" altLang="en-US" dirty="0"/>
              <a:t>情報工学の世界</a:t>
            </a:r>
            <a:br>
              <a:rPr lang="en-US" altLang="ja-JP" dirty="0"/>
            </a:br>
            <a:r>
              <a:rPr lang="en-US" altLang="ja-JP" dirty="0"/>
              <a:t>― </a:t>
            </a:r>
            <a:r>
              <a:rPr lang="ja-JP" altLang="en-US" dirty="0"/>
              <a:t>ゲームの中の情報工学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9060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C4BDDA2-C6A7-48EF-D75B-60ABE19F6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" name="図 2" descr="ロゴ, 会社名&#10;&#10;AI 生成コンテンツは誤りを含む可能性があります。">
            <a:extLst>
              <a:ext uri="{FF2B5EF4-FFF2-40B4-BE49-F238E27FC236}">
                <a16:creationId xmlns:a16="http://schemas.microsoft.com/office/drawing/2014/main" id="{7911D140-46F1-C543-C16B-D76F50158C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830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09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F6EB49-6BE1-CFBD-EF32-3EC4BDCAD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情報工学：問題を解決するための「見極める力」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00FDE10-92A9-B6B9-151F-40D905073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683736F-D63A-D7C1-4CE6-4690977A6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522"/>
            <a:ext cx="9144000" cy="448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69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7A19BB-BA76-91CA-41DC-E9594B22D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ゲームにおけるキャラクタの自動行動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152BB0-9F91-D48D-1A95-FC51B10DC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825EFAF-ABA5-C758-60A3-426439B94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3974"/>
            <a:ext cx="9144000" cy="419971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1482BAB-38CC-F17E-54D6-E75A89DB69D3}"/>
              </a:ext>
            </a:extLst>
          </p:cNvPr>
          <p:cNvSpPr txBox="1"/>
          <p:nvPr/>
        </p:nvSpPr>
        <p:spPr>
          <a:xfrm>
            <a:off x="201529" y="5273861"/>
            <a:ext cx="8740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sz="2000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ゲームのキャラクタを動かす仕組みには、情報工学の考え方(問題を見極めて手順に分解する)が凝縮されているため、入門の題材として扱う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85823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C24278-5521-C4EE-7C5B-40043309A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「コンピューターサイエンス」第１回の内容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09C3ED5-FADF-33FD-4A6B-61495E14F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5" name="コンテンツ プレースホルダー 4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9C8DCECF-AA4C-8CF9-0782-21AF88DAF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682"/>
            <a:ext cx="9138007" cy="498285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B3C0175-979A-361E-4D1C-B15E3F6330CE}"/>
              </a:ext>
            </a:extLst>
          </p:cNvPr>
          <p:cNvSpPr txBox="1"/>
          <p:nvPr/>
        </p:nvSpPr>
        <p:spPr>
          <a:xfrm>
            <a:off x="143006" y="6413237"/>
            <a:ext cx="7621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本</a:t>
            </a:r>
            <a:r>
              <a:rPr lang="ja-JP" altLang="en-US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授業</a:t>
            </a:r>
            <a:r>
              <a:rPr lang="ja-JP" altLang="ja-JP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の図は生成AI</a:t>
            </a:r>
            <a:r>
              <a:rPr lang="ja-JP" altLang="en-US" dirty="0">
                <a:solidFill>
                  <a:srgbClr val="232425"/>
                </a:solidFill>
                <a:latin typeface="Arial" panose="020B0604020202020204" pitchFamily="34" charset="0"/>
              </a:rPr>
              <a:t>である </a:t>
            </a:r>
            <a:r>
              <a:rPr lang="en-US" altLang="ja-JP" dirty="0">
                <a:solidFill>
                  <a:srgbClr val="232425"/>
                </a:solidFill>
                <a:latin typeface="Arial" panose="020B0604020202020204" pitchFamily="34" charset="0"/>
              </a:rPr>
              <a:t>Google Nano Banana 2</a:t>
            </a:r>
            <a:r>
              <a:rPr lang="ja-JP" altLang="en-US" dirty="0">
                <a:solidFill>
                  <a:srgbClr val="232425"/>
                </a:solidFill>
                <a:latin typeface="Arial" panose="020B0604020202020204" pitchFamily="34" charset="0"/>
              </a:rPr>
              <a:t> を用いて作成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7085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91370-93A8-5E3F-7CAC-8D1D20DE1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DE85D9-6377-6300-9FE9-3F7BCA1F9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キャラクタの動きを制御する仕組み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C85B27-831B-DA8A-FE64-F2BF9197B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62C71E1-0771-9A07-D0EA-1CD9FE9E4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253"/>
            <a:ext cx="9144000" cy="413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49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C47C73-2E25-DF94-9035-4455964F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ゲーム開発を支える情報工学の分野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B63F7D-0986-3072-93E0-3FA48C7B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0DC8481-19AD-FDBA-3C3D-9BC65D6BF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135"/>
            <a:ext cx="9144000" cy="440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3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62B69D-C389-267F-E772-CB353EB18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情報工学の世界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0F53DD3-F3DE-E80F-F37F-6882A2EE3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C365F18-4FD4-9087-DC45-46B846BD0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7368"/>
            <a:ext cx="9144000" cy="489648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58ABF1-2615-FD5E-E157-8B69E40431A9}"/>
              </a:ext>
            </a:extLst>
          </p:cNvPr>
          <p:cNvSpPr txBox="1"/>
          <p:nvPr/>
        </p:nvSpPr>
        <p:spPr>
          <a:xfrm>
            <a:off x="960121" y="72030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特色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F22094E-98A4-32AC-33F9-185C890B4160}"/>
              </a:ext>
            </a:extLst>
          </p:cNvPr>
          <p:cNvSpPr txBox="1"/>
          <p:nvPr/>
        </p:nvSpPr>
        <p:spPr>
          <a:xfrm>
            <a:off x="6885071" y="72030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多様な分野</a:t>
            </a:r>
          </a:p>
        </p:txBody>
      </p:sp>
    </p:spTree>
    <p:extLst>
      <p:ext uri="{BB962C8B-B14F-4D97-AF65-F5344CB8AC3E}">
        <p14:creationId xmlns:p14="http://schemas.microsoft.com/office/powerpoint/2010/main" val="2480244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1-4 </a:t>
            </a:r>
            <a:r>
              <a:rPr lang="ja-JP" altLang="en-US" dirty="0"/>
              <a:t>プログラミングの創造性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2304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274089-6E99-E323-2F1B-03C397717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プログラミングは創造的　ー　授業の狙い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23C62D-92B5-457B-934F-66EF1597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7A876E7-29BA-94E0-1F73-B1BDB351D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1" y="965835"/>
            <a:ext cx="9144000" cy="492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6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1C16D9-3FC3-0F50-CA1A-002EBE9E3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ja-JP" dirty="0"/>
              <a:t>プログラムとは — 命令を書いた手順の集まり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27BC84-D735-356A-787A-8F086EE62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EB8FEBC-5C5A-B16C-2228-4D32F3E0B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968"/>
            <a:ext cx="9144000" cy="440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83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プログラミングを学ぶことで何が身につくか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7228DD0-04AD-A44F-D30F-9B5E7D9E0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9086"/>
            <a:ext cx="9144000" cy="457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29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94059D-A221-6754-473E-F6B74CE82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本授業と今後の学び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B1A39D-7313-54C7-3F79-F2C5C7063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822F095-8763-BFFC-9F83-C216E2AE4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711"/>
            <a:ext cx="9144000" cy="436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44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23E90-EF21-D62A-AF70-175D2EF92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C97370-804D-F676-81F0-01E6C89F9B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1-5 Scratch</a:t>
            </a:r>
            <a:r>
              <a:rPr lang="ja-JP" altLang="en-US" dirty="0"/>
              <a:t> プログラミング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A5A333-A9A8-6336-3C35-C694532EC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19DF9833-5EF0-2C1A-23C2-335B2B3795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1489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71B77F8-84A3-B9F1-A405-34082C98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AB39DE0-8FF1-F4D5-8798-49FEF2396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4524"/>
            <a:ext cx="9144000" cy="508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41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自己紹介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</a:t>
            </a:fld>
            <a:endParaRPr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27563" y="844661"/>
            <a:ext cx="7468689" cy="51398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ja-JP" altLang="en-US" sz="20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 （かねこくにひこ）（福山大学工学部）</a:t>
            </a:r>
            <a:endParaRPr lang="en-US" altLang="ja-JP" sz="20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【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研究領域</a:t>
            </a:r>
            <a:r>
              <a:rPr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データベース応用，データベース基盤技術，高度データ利用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【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実績</a:t>
            </a:r>
            <a:r>
              <a:rPr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・学術論文等：２７編，査読付き国際会議：７６編，その他講演多数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・教科書等：３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・授業担当経験：のべ２４科目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・科学研究費：のべ１１件 概算のべ数千万円 他大学との共同多数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・共同研究，受託研究など：のべ１０件 概算のべ一億円 国際共同研究あり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・学部生，大学院生の指導経験多数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人工知能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，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画像処理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，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３次元コンピュータグラフィックス（</a:t>
            </a:r>
            <a:r>
              <a:rPr lang="en-US" altLang="ja-JP" b="1" dirty="0">
                <a:latin typeface="Arial" panose="020B0604020202020204" pitchFamily="34" charset="0"/>
                <a:ea typeface="メイリオ" panose="020B0604030504040204" pitchFamily="50" charset="-128"/>
              </a:rPr>
              <a:t>VR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含む）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，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en-US" altLang="ja-JP" b="1" dirty="0">
                <a:latin typeface="Arial" panose="020B0604020202020204" pitchFamily="34" charset="0"/>
                <a:ea typeface="メイリオ" panose="020B0604030504040204" pitchFamily="50" charset="-128"/>
              </a:rPr>
              <a:t>Web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システム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，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知的システム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や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社会システム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の成功には，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b="1" u="sng" dirty="0">
                <a:latin typeface="Arial" panose="020B0604020202020204" pitchFamily="34" charset="0"/>
                <a:ea typeface="メイリオ" panose="020B0604030504040204" pitchFamily="50" charset="-128"/>
              </a:rPr>
              <a:t>データベースが必要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という気持ちで進めている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53871" y="4274110"/>
            <a:ext cx="4597156" cy="30008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1350" dirty="0">
                <a:latin typeface="Arial" panose="020B0604020202020204" pitchFamily="34" charset="0"/>
                <a:ea typeface="メイリオ" panose="020B0604030504040204" pitchFamily="50" charset="-128"/>
              </a:rPr>
              <a:t>詳しくは</a:t>
            </a:r>
            <a:r>
              <a:rPr lang="en-US" altLang="ja-JP" sz="1350" dirty="0">
                <a:latin typeface="Arial" panose="020B0604020202020204" pitchFamily="34" charset="0"/>
                <a:ea typeface="メイリオ" panose="020B0604030504040204" pitchFamily="50" charset="-128"/>
              </a:rPr>
              <a:t>http://www.kkaneko.jp/index.html</a:t>
            </a:r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9" name="図 8" descr="メガネをかけた男性&#10;&#10;自動的に生成された説明">
            <a:extLst>
              <a:ext uri="{FF2B5EF4-FFF2-40B4-BE49-F238E27FC236}">
                <a16:creationId xmlns:a16="http://schemas.microsoft.com/office/drawing/2014/main" id="{E9AB72E5-23DB-41D7-986C-F085E56E04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7" y="1011148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27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Scratch</a:t>
            </a:r>
            <a:r>
              <a:rPr lang="ja-JP" altLang="en-US" dirty="0"/>
              <a:t>：ブロックで動かすプログラミング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30</a:t>
            </a:fld>
            <a:endParaRPr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2CF4AEB-533F-361F-3E1F-71B9A1733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4596"/>
            <a:ext cx="9144000" cy="411768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0C0DAC4-6A5D-9309-0989-1CB9F01B1EEC}"/>
              </a:ext>
            </a:extLst>
          </p:cNvPr>
          <p:cNvSpPr txBox="1"/>
          <p:nvPr/>
        </p:nvSpPr>
        <p:spPr>
          <a:xfrm>
            <a:off x="671755" y="770220"/>
            <a:ext cx="7413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Scratch </a:t>
            </a:r>
            <a:r>
              <a:rPr kumimoji="1" lang="ja-JP" altLang="en-US" sz="2400" dirty="0"/>
              <a:t>は </a:t>
            </a:r>
            <a:r>
              <a:rPr kumimoji="1" lang="en-US" altLang="ja-JP" sz="2400" dirty="0"/>
              <a:t>scratch.mit.edu </a:t>
            </a:r>
            <a:r>
              <a:rPr kumimoji="1" lang="ja-JP" altLang="en-US" sz="2400" dirty="0"/>
              <a:t>上の </a:t>
            </a:r>
            <a:r>
              <a:rPr kumimoji="1" lang="en-US" altLang="ja-JP" sz="2400" dirty="0"/>
              <a:t>Web </a:t>
            </a:r>
            <a:r>
              <a:rPr kumimoji="1" lang="ja-JP" altLang="en-US" sz="2400" dirty="0"/>
              <a:t>ブラウザで動かす</a:t>
            </a:r>
            <a:r>
              <a:rPr kumimoji="1" lang="en-US" altLang="ja-JP" sz="2400" dirty="0"/>
              <a:t>(</a:t>
            </a:r>
            <a:r>
              <a:rPr kumimoji="1" lang="ja-JP" altLang="en-US" sz="2400" dirty="0"/>
              <a:t>インストール不要</a:t>
            </a:r>
            <a:r>
              <a:rPr kumimoji="1" lang="en-US" altLang="ja-JP" sz="2400" dirty="0"/>
              <a:t>)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83837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ECF6FF41-69C9-A6CD-5088-5A2C3F514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5" y="1393090"/>
            <a:ext cx="9144000" cy="423949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E18653E-4BC6-B89C-6181-824F55B2F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イベント駆動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D9185F-43C2-6B84-FF8D-ABE35579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0F8CB7CE-716B-9065-E45B-5898FD26F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何かが起きたときにプログラムが開始する仕組み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8DD585A-045E-7028-88FD-9A23DCAED697}"/>
              </a:ext>
            </a:extLst>
          </p:cNvPr>
          <p:cNvSpPr txBox="1"/>
          <p:nvPr/>
        </p:nvSpPr>
        <p:spPr>
          <a:xfrm>
            <a:off x="4225607" y="146675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イベントによるプログラム開始</a:t>
            </a:r>
            <a:endParaRPr kumimoji="1"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01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F319D5-C2B6-45CC-DB6D-45C10E796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順次実行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E1AC4A-B137-5DEF-C07A-F90DBB296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上から下へ順番に実行される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C6C1D6-5B6B-3037-895A-22B922F6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CF823F8-FDB3-075A-338E-6D0357544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4440"/>
            <a:ext cx="9144000" cy="430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97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410354-7270-621C-9F4F-F02D68631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Scratch</a:t>
            </a:r>
            <a:r>
              <a:rPr kumimoji="1" lang="ja-JP" altLang="en-US" dirty="0"/>
              <a:t>の画面構成と操作の基本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08EECB-6F70-5B51-9581-3A132AA0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225BEE9-B129-9D3F-2271-8AD834417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7363"/>
            <a:ext cx="9144000" cy="431094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BA2F0AD-EF25-7D34-75CB-B4AB46357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272" y="5035969"/>
            <a:ext cx="3818776" cy="168550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CF44A21-68D3-364F-AC43-28AAE62E9F63}"/>
              </a:ext>
            </a:extLst>
          </p:cNvPr>
          <p:cNvSpPr txBox="1"/>
          <p:nvPr/>
        </p:nvSpPr>
        <p:spPr>
          <a:xfrm>
            <a:off x="321845" y="585096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実際の画面</a:t>
            </a:r>
          </a:p>
        </p:txBody>
      </p:sp>
    </p:spTree>
    <p:extLst>
      <p:ext uri="{BB962C8B-B14F-4D97-AF65-F5344CB8AC3E}">
        <p14:creationId xmlns:p14="http://schemas.microsoft.com/office/powerpoint/2010/main" val="4116604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410354-7270-621C-9F4F-F02D68631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ブロック操作の基本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9C33C6-6D85-BFDF-F1E7-66BB18779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" y="644893"/>
            <a:ext cx="80075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/>
              <a:t>Scratch </a:t>
            </a:r>
            <a:r>
              <a:rPr lang="ja-JP" altLang="en-US" sz="2400" dirty="0"/>
              <a:t>はブロックを並べて組み合わせることでプログラミングを行う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08EECB-6F70-5B51-9581-3A132AA0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FEB4C6B-701A-A516-613F-4CE885642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1240"/>
            <a:ext cx="9144000" cy="496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17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83" y="3033932"/>
            <a:ext cx="7790770" cy="343864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ブロック操作の基本：① ブロックを置く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35</a:t>
            </a:fld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831968" y="3408799"/>
            <a:ext cx="656296" cy="29687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488263" y="3590856"/>
            <a:ext cx="1563461" cy="280953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22506" y="2521819"/>
            <a:ext cx="1885950" cy="790575"/>
          </a:xfrm>
          <a:prstGeom prst="wedgeRectCallout">
            <a:avLst>
              <a:gd name="adj1" fmla="val -7825"/>
              <a:gd name="adj2" fmla="val 860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9905" y="2754495"/>
            <a:ext cx="1531188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種類を選ぶ</a:t>
            </a:r>
          </a:p>
        </p:txBody>
      </p:sp>
      <p:sp>
        <p:nvSpPr>
          <p:cNvPr id="14" name="四角形吹き出し 13"/>
          <p:cNvSpPr/>
          <p:nvPr/>
        </p:nvSpPr>
        <p:spPr>
          <a:xfrm>
            <a:off x="3168193" y="2971817"/>
            <a:ext cx="2526572" cy="790575"/>
          </a:xfrm>
          <a:prstGeom prst="wedgeRectCallout">
            <a:avLst>
              <a:gd name="adj1" fmla="val -54138"/>
              <a:gd name="adj2" fmla="val 7833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42691" y="3189985"/>
            <a:ext cx="2069797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ブロック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を選ぶ</a:t>
            </a:r>
            <a:endParaRPr kumimoji="1"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2309322" y="4068270"/>
            <a:ext cx="1399685" cy="354527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355663" y="4782098"/>
            <a:ext cx="2339102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ドラッグして置く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94AF55C-D645-0B93-A292-D2B6DE504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824877"/>
            <a:ext cx="8461208" cy="18132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左側のカテゴリ一覧から</a:t>
            </a:r>
            <a:r>
              <a:rPr lang="ja-JP" altLang="en-US" b="1" dirty="0"/>
              <a:t>種類を選ぶ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 → </a:t>
            </a:r>
            <a:r>
              <a:rPr lang="ja-JP" altLang="en-US" b="1" dirty="0"/>
              <a:t>ブロックを選ぶ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 → 中央のコード領域へ</a:t>
            </a:r>
            <a:r>
              <a:rPr lang="ja-JP" altLang="en-US" b="1" dirty="0"/>
              <a:t>ドラッグして置く</a:t>
            </a:r>
            <a:r>
              <a:rPr lang="ja-JP" altLang="en-US" dirty="0"/>
              <a:t>．</a:t>
            </a:r>
          </a:p>
          <a:p>
            <a:pPr marL="0" indent="0">
              <a:buNone/>
            </a:pP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816333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46" y="3412326"/>
            <a:ext cx="7806707" cy="3445674"/>
          </a:xfrm>
          <a:prstGeom prst="rect">
            <a:avLst/>
          </a:prstGeom>
        </p:spPr>
      </p:pic>
      <p:sp>
        <p:nvSpPr>
          <p:cNvPr id="17" name="タイトル 16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45314"/>
          </a:xfrm>
        </p:spPr>
        <p:txBody>
          <a:bodyPr>
            <a:noAutofit/>
          </a:bodyPr>
          <a:lstStyle/>
          <a:p>
            <a:r>
              <a:rPr lang="ja-JP" altLang="en-US" dirty="0"/>
              <a:t>ブロック操作の基本： ② ブロックを組み合わせる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36</a:t>
            </a:fld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964388" y="4033511"/>
            <a:ext cx="454478" cy="280875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418866" y="4033511"/>
            <a:ext cx="1604183" cy="282448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207402" y="3037599"/>
            <a:ext cx="1971302" cy="790575"/>
          </a:xfrm>
          <a:prstGeom prst="wedgeRectCallout">
            <a:avLst>
              <a:gd name="adj1" fmla="val -1569"/>
              <a:gd name="adj2" fmla="val 7273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70263" y="3248680"/>
            <a:ext cx="1531188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種類を選ぶ</a:t>
            </a:r>
          </a:p>
        </p:txBody>
      </p:sp>
      <p:sp>
        <p:nvSpPr>
          <p:cNvPr id="14" name="四角形吹き出し 13"/>
          <p:cNvSpPr/>
          <p:nvPr/>
        </p:nvSpPr>
        <p:spPr>
          <a:xfrm>
            <a:off x="3272160" y="3423168"/>
            <a:ext cx="2403672" cy="790575"/>
          </a:xfrm>
          <a:prstGeom prst="wedgeRectCallout">
            <a:avLst>
              <a:gd name="adj1" fmla="val -59649"/>
              <a:gd name="adj2" fmla="val 700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317494" y="3641095"/>
            <a:ext cx="2069797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ブロック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を選ぶ</a:t>
            </a:r>
            <a:endParaRPr kumimoji="1"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36730" y="5332234"/>
            <a:ext cx="2339102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ドラッグして合体</a:t>
            </a: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2275511" y="4431671"/>
            <a:ext cx="1495076" cy="595618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77B2C113-CBC6-F11C-0879-7ECCD6331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222" y="1325287"/>
            <a:ext cx="8461208" cy="14900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b="1" dirty="0"/>
              <a:t>種類を選ぶ</a:t>
            </a:r>
            <a:r>
              <a:rPr lang="ja-JP" altLang="en-US" dirty="0"/>
              <a:t> → </a:t>
            </a:r>
            <a:r>
              <a:rPr lang="ja-JP" altLang="en-US" b="1" dirty="0"/>
              <a:t>ブロックを選ぶ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 → 既存のブロックの近くへドラッグして</a:t>
            </a:r>
            <a:r>
              <a:rPr lang="ja-JP" altLang="en-US" b="1" dirty="0"/>
              <a:t>合体させる</a:t>
            </a:r>
            <a:r>
              <a:rPr lang="ja-JP" altLang="en-US" dirty="0"/>
              <a:t>．ブロック同士がぴったり接続されること．</a:t>
            </a:r>
          </a:p>
          <a:p>
            <a:pPr marL="0" indent="0">
              <a:buNone/>
            </a:pPr>
            <a:br>
              <a:rPr lang="ja-JP" altLang="en-US" sz="2400" dirty="0"/>
            </a:b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40670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DD2724-7BBB-43D7-EDE7-CDC5F3AF6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ブロックの形状と合体ルール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6D0E430-6570-3580-5233-5FE6CFD44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897" y="3940312"/>
            <a:ext cx="3087837" cy="195179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009189" y="616643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たくさんの種類の</a:t>
            </a:r>
            <a:endParaRPr kumimoji="0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ブロック</a:t>
            </a: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6560496" y="4962885"/>
            <a:ext cx="1080980" cy="271316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5854541" y="5892106"/>
            <a:ext cx="2504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同じ形のブロックは合体できる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874525" y="4448089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六角形</a:t>
            </a:r>
            <a:endParaRPr kumimoji="0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ブロック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988364" y="4382144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六角形</a:t>
            </a:r>
            <a:endParaRPr kumimoji="0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の穴</a:t>
            </a:r>
            <a:endParaRPr kumimoji="0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198" y="3198846"/>
            <a:ext cx="1069700" cy="282401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155" y="3184862"/>
            <a:ext cx="1040752" cy="2283235"/>
          </a:xfrm>
          <a:prstGeom prst="rect">
            <a:avLst/>
          </a:prstGeom>
        </p:spPr>
      </p:pic>
      <p:sp>
        <p:nvSpPr>
          <p:cNvPr id="26" name="正方形/長方形 25"/>
          <p:cNvSpPr/>
          <p:nvPr/>
        </p:nvSpPr>
        <p:spPr>
          <a:xfrm>
            <a:off x="5580029" y="4756610"/>
            <a:ext cx="1026455" cy="25738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64B41602-A056-B676-F660-82CE9224B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691569"/>
            <a:ext cx="8461208" cy="1951793"/>
          </a:xfrm>
        </p:spPr>
        <p:txBody>
          <a:bodyPr>
            <a:noAutofit/>
          </a:bodyPr>
          <a:lstStyle/>
          <a:p>
            <a:r>
              <a:rPr lang="en-US" altLang="ja-JP" dirty="0"/>
              <a:t>Scratch</a:t>
            </a:r>
            <a:r>
              <a:rPr lang="ja-JP" altLang="en-US" dirty="0"/>
              <a:t>のブロックには形状の違いがあり，</a:t>
            </a:r>
            <a:r>
              <a:rPr lang="ja-JP" altLang="en-US" b="1" dirty="0"/>
              <a:t>同じ形状同士で合体（接続）できる仕組み</a:t>
            </a:r>
            <a:r>
              <a:rPr lang="ja-JP" altLang="en-US" dirty="0"/>
              <a:t>になっている．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（例）例えば，</a:t>
            </a:r>
            <a:r>
              <a:rPr lang="ja-JP" altLang="en-US" b="1" dirty="0"/>
              <a:t>六角形のブロック</a:t>
            </a:r>
            <a:r>
              <a:rPr lang="ja-JP" altLang="en-US" dirty="0"/>
              <a:t>（条件判定ブロック）は</a:t>
            </a:r>
            <a:r>
              <a:rPr lang="ja-JP" altLang="en-US" b="1" dirty="0"/>
              <a:t>六角形の穴にはめ込んで使う</a:t>
            </a:r>
            <a:r>
              <a:rPr lang="ja-JP" altLang="en-US" dirty="0"/>
              <a:t>．形が合わないブロックは合体できない．</a:t>
            </a:r>
          </a:p>
          <a:p>
            <a:pPr marL="0" indent="0">
              <a:buNone/>
            </a:pPr>
            <a:br>
              <a:rPr lang="ja-JP" altLang="en-US" sz="2400" dirty="0"/>
            </a:br>
            <a:br>
              <a:rPr lang="ja-JP" altLang="en-US" sz="2400" dirty="0"/>
            </a:b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05395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47" y="2367228"/>
            <a:ext cx="7846208" cy="3463109"/>
          </a:xfrm>
          <a:prstGeom prst="rect">
            <a:avLst/>
          </a:prstGeom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ブロック操作の基本： ③ プログラムの起動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6622C21-4408-40BD-9C6B-FA1232926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起動ボタン（旗ボタン）をクリック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 → キャラクタが動く．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38</a:t>
            </a:fld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5643029" y="2616769"/>
            <a:ext cx="440301" cy="4191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3336392" y="2553955"/>
            <a:ext cx="1885950" cy="918680"/>
          </a:xfrm>
          <a:prstGeom prst="wedgeRectCallout">
            <a:avLst>
              <a:gd name="adj1" fmla="val 68561"/>
              <a:gd name="adj2" fmla="val -266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444932" y="2646262"/>
            <a:ext cx="1800493" cy="7386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起動ボタンを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クリック</a:t>
            </a:r>
          </a:p>
        </p:txBody>
      </p:sp>
      <p:sp>
        <p:nvSpPr>
          <p:cNvPr id="14" name="四角形吹き出し 13"/>
          <p:cNvSpPr/>
          <p:nvPr/>
        </p:nvSpPr>
        <p:spPr>
          <a:xfrm>
            <a:off x="6971371" y="2774355"/>
            <a:ext cx="2172629" cy="790575"/>
          </a:xfrm>
          <a:prstGeom prst="wedgeRectCallout">
            <a:avLst>
              <a:gd name="adj1" fmla="val -22260"/>
              <a:gd name="adj2" fmla="val 8160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157438" y="2826266"/>
            <a:ext cx="1800493" cy="7386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kumimoji="1"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キャラクタ</a:t>
            </a:r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が</a:t>
            </a:r>
            <a:endParaRPr kumimoji="1"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動く！</a:t>
            </a:r>
            <a:endParaRPr kumimoji="1"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77402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44" y="3298058"/>
            <a:ext cx="7502298" cy="3311316"/>
          </a:xfrm>
          <a:prstGeom prst="rect">
            <a:avLst/>
          </a:prstGeom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ブロックの削除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39</a:t>
            </a:fld>
            <a:endParaRPr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83481" y="5147266"/>
            <a:ext cx="2723823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不要なブロック</a:t>
            </a:r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は，</a:t>
            </a:r>
            <a:endParaRPr kumimoji="1"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右クリックメニュー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で，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「</a:t>
            </a:r>
            <a:r>
              <a:rPr kumimoji="1" lang="ja-JP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ブロックを削除</a:t>
            </a:r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」</a:t>
            </a:r>
            <a:endParaRPr kumimoji="1" lang="en-US" altLang="ja-JP" sz="2400" dirty="0">
              <a:solidFill>
                <a:srgbClr val="FF0000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964291" y="4744166"/>
            <a:ext cx="819479" cy="2838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BF8319E7-FE79-3FFC-3C96-12F165F19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5333166"/>
          </a:xfrm>
        </p:spPr>
        <p:txBody>
          <a:bodyPr>
            <a:noAutofit/>
          </a:bodyPr>
          <a:lstStyle/>
          <a:p>
            <a:r>
              <a:rPr lang="ja-JP" altLang="en-US" dirty="0"/>
              <a:t>不要なブロックは，</a:t>
            </a:r>
            <a:r>
              <a:rPr lang="ja-JP" altLang="en-US" b="1" dirty="0"/>
              <a:t>右クリックメニュー</a:t>
            </a:r>
            <a:r>
              <a:rPr lang="ja-JP" altLang="en-US" dirty="0"/>
              <a:t>で「</a:t>
            </a:r>
            <a:r>
              <a:rPr lang="ja-JP" altLang="en-US" b="1" dirty="0"/>
              <a:t>ブロックを削除</a:t>
            </a:r>
            <a:r>
              <a:rPr lang="ja-JP" altLang="en-US" dirty="0"/>
              <a:t>」．</a:t>
            </a:r>
            <a:endParaRPr lang="en-US" altLang="ja-JP" dirty="0"/>
          </a:p>
          <a:p>
            <a:r>
              <a:rPr lang="ja-JP" altLang="en-US" dirty="0"/>
              <a:t>ブロックを誤って配置しても，右クリックメニューからいつでも</a:t>
            </a:r>
            <a:r>
              <a:rPr lang="ja-JP" altLang="en-US" b="1" dirty="0"/>
              <a:t>削除できる</a:t>
            </a:r>
            <a:r>
              <a:rPr lang="ja-JP" altLang="en-US" dirty="0"/>
              <a:t>ので，自由に試行錯誤してよい．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90864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1-1 </a:t>
            </a:r>
            <a:r>
              <a:rPr lang="ja-JP" altLang="en-US" dirty="0"/>
              <a:t>コンピューターサイエンスで学ぶこと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54417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Scratch</a:t>
            </a:r>
            <a:r>
              <a:rPr lang="ja-JP" altLang="en-US" dirty="0"/>
              <a:t>の良さ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/>
              <a:t>Scratch </a:t>
            </a:r>
            <a:r>
              <a:rPr lang="ja-JP" altLang="en-US" dirty="0"/>
              <a:t>はブロックを並べて組み合わせることでプログラミングを行う</a:t>
            </a:r>
          </a:p>
          <a:p>
            <a:pPr marL="0" indent="0">
              <a:buNone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40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EA362A8-BA59-8B4A-2F81-036433A23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4563"/>
            <a:ext cx="9144000" cy="372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319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1-6 Scratch</a:t>
            </a:r>
            <a:r>
              <a:rPr lang="ja-JP" altLang="en-US" dirty="0"/>
              <a:t>のキャラクタ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41</a:t>
            </a:fld>
            <a:endParaRPr lang="ja-JP" altLang="en-US" dirty="0"/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32AF5312-31FB-002B-EE3C-1119AB2CDC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023963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A0AC56-2FA5-D743-33F8-E7F415DEB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Scratch </a:t>
            </a:r>
            <a:r>
              <a:rPr kumimoji="1" lang="ja-JP" altLang="en-US" dirty="0"/>
              <a:t>のキャラクタの基本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672F25-60D2-00D1-0DF4-F634D51EA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DCB0EED-C484-8DD4-3A99-D3956F565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199"/>
            <a:ext cx="9144000" cy="427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29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29" y="2922637"/>
            <a:ext cx="3971281" cy="376033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スプライト（キャラクタ画像）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43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269222" y="6085613"/>
            <a:ext cx="846572" cy="59735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847" y="3417937"/>
            <a:ext cx="3989573" cy="2807835"/>
          </a:xfrm>
          <a:prstGeom prst="rect">
            <a:avLst/>
          </a:prstGeom>
        </p:spPr>
      </p:pic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F544B593-1010-AAA0-4B30-F7B3B1767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/>
              <a:t>スプライト</a:t>
            </a:r>
            <a:r>
              <a:rPr lang="ja-JP" altLang="en-US" dirty="0"/>
              <a:t>は，</a:t>
            </a:r>
            <a:r>
              <a:rPr lang="ja-JP" altLang="en-US" b="1" dirty="0"/>
              <a:t>キャラクタの画像データ</a:t>
            </a:r>
            <a:r>
              <a:rPr lang="ja-JP" altLang="en-US" dirty="0"/>
              <a:t>のこと．</a:t>
            </a:r>
            <a:endParaRPr lang="en-US" altLang="ja-JP" dirty="0"/>
          </a:p>
          <a:p>
            <a:r>
              <a:rPr lang="ja-JP" altLang="en-US" dirty="0"/>
              <a:t>画面右下の「</a:t>
            </a:r>
            <a:r>
              <a:rPr lang="ja-JP" altLang="en-US" b="1" dirty="0"/>
              <a:t>スプライトを選ぶ」ボタン</a:t>
            </a:r>
            <a:r>
              <a:rPr lang="ja-JP" altLang="en-US" dirty="0"/>
              <a:t>をクリックすると，多数のスプライトの一覧が表示され，そこから</a:t>
            </a:r>
            <a:r>
              <a:rPr lang="ja-JP" altLang="en-US" b="1" dirty="0"/>
              <a:t>好きなキャラクタを選んで追加</a:t>
            </a:r>
            <a:r>
              <a:rPr lang="ja-JP" altLang="en-US" dirty="0"/>
              <a:t>できる</a:t>
            </a:r>
          </a:p>
        </p:txBody>
      </p:sp>
    </p:spTree>
    <p:extLst>
      <p:ext uri="{BB962C8B-B14F-4D97-AF65-F5344CB8AC3E}">
        <p14:creationId xmlns:p14="http://schemas.microsoft.com/office/powerpoint/2010/main" val="22895101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78" y="3249182"/>
            <a:ext cx="8637443" cy="3383330"/>
          </a:xfrm>
          <a:prstGeom prst="rect">
            <a:avLst/>
          </a:prstGeom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341396" y="342712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キャラクタの強制移動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44</a:t>
            </a:fld>
            <a:endParaRPr lang="ja-JP" altLang="en-US"/>
          </a:p>
        </p:txBody>
      </p:sp>
      <p:cxnSp>
        <p:nvCxnSpPr>
          <p:cNvPr id="16" name="直線矢印コネクタ 15"/>
          <p:cNvCxnSpPr/>
          <p:nvPr/>
        </p:nvCxnSpPr>
        <p:spPr>
          <a:xfrm flipH="1" flipV="1">
            <a:off x="7537923" y="4729961"/>
            <a:ext cx="1094942" cy="315541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4284652" y="5199420"/>
            <a:ext cx="364715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キャラクタ</a:t>
            </a:r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がおかしな場所</a:t>
            </a:r>
            <a:endParaRPr kumimoji="1"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に行ってしまったときは，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ドラッグして動かす</a:t>
            </a:r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ことができる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8501829" y="4559479"/>
            <a:ext cx="541793" cy="90882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1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38B24D2B-C470-3B80-2722-AA19EE509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5333166"/>
          </a:xfrm>
        </p:spPr>
        <p:txBody>
          <a:bodyPr>
            <a:noAutofit/>
          </a:bodyPr>
          <a:lstStyle/>
          <a:p>
            <a:r>
              <a:rPr lang="ja-JP" altLang="en-US" b="1" dirty="0"/>
              <a:t>キャラクタ</a:t>
            </a:r>
            <a:r>
              <a:rPr lang="ja-JP" altLang="en-US" dirty="0"/>
              <a:t>はマウスでドラッグ（左ボタンを押しながら）して</a:t>
            </a:r>
            <a:r>
              <a:rPr lang="ja-JP" altLang="en-US" b="1" dirty="0"/>
              <a:t>位置を変更できる</a:t>
            </a:r>
            <a:r>
              <a:rPr lang="ja-JP" altLang="en-US" dirty="0"/>
              <a:t>．</a:t>
            </a:r>
            <a:r>
              <a:rPr lang="ja-JP" altLang="en-US" b="1" dirty="0"/>
              <a:t>プログラム実行中でも</a:t>
            </a:r>
            <a:r>
              <a:rPr lang="en-US" altLang="ja-JP" b="1" dirty="0"/>
              <a:t>OK</a:t>
            </a:r>
            <a:r>
              <a:rPr lang="ja-JP" altLang="en-US" dirty="0"/>
              <a:t>．</a:t>
            </a:r>
            <a:endParaRPr lang="en-US" altLang="ja-JP" b="1" dirty="0"/>
          </a:p>
          <a:p>
            <a:r>
              <a:rPr lang="ja-JP" altLang="en-US" b="1" dirty="0"/>
              <a:t>キャラクタ</a:t>
            </a:r>
            <a:r>
              <a:rPr lang="ja-JP" altLang="en-US" dirty="0"/>
              <a:t>がおかしな場所に行ってしまったときに有効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768894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4E2383-F6AF-FA68-8FDF-A6B90770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キャラクタの削除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35B07E-8BDE-425D-3220-85868F10D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b="1" dirty="0"/>
              <a:t>キャラクタの削除</a:t>
            </a:r>
            <a:r>
              <a:rPr lang="ja-JP" altLang="en-US" dirty="0"/>
              <a:t>：スプライト一覧に表示されるキャラクタの右上の「</a:t>
            </a:r>
            <a:r>
              <a:rPr lang="en-US" altLang="ja-JP" dirty="0"/>
              <a:t>x</a:t>
            </a:r>
            <a:r>
              <a:rPr lang="ja-JP" altLang="en-US" dirty="0"/>
              <a:t>」をクリック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8AC27B-9F71-765C-FCD9-F6DA4909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45</a:t>
            </a:fld>
            <a:endParaRPr kumimoji="1" lang="ja-JP" altLang="en-US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451" y="2427437"/>
            <a:ext cx="1702048" cy="1424677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508641" y="2550174"/>
            <a:ext cx="431739" cy="55006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69925" y="2550174"/>
            <a:ext cx="3262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削除したいキャラクタ</a:t>
            </a:r>
            <a:endParaRPr lang="en-US" altLang="ja-JP" sz="2400" dirty="0"/>
          </a:p>
          <a:p>
            <a:r>
              <a:rPr lang="ja-JP" altLang="en-US" sz="2400" dirty="0"/>
              <a:t>の「</a:t>
            </a:r>
            <a:r>
              <a:rPr lang="en-US" altLang="ja-JP" sz="2400" dirty="0"/>
              <a:t>x</a:t>
            </a:r>
            <a:r>
              <a:rPr lang="ja-JP" altLang="en-US" sz="2400" dirty="0"/>
              <a:t>」で</a:t>
            </a:r>
            <a:endParaRPr kumimoji="1" lang="en-US" altLang="ja-JP" sz="2400" dirty="0"/>
          </a:p>
          <a:p>
            <a:r>
              <a:rPr lang="ja-JP" altLang="en-US" sz="2400" dirty="0"/>
              <a:t>「</a:t>
            </a:r>
            <a:r>
              <a:rPr lang="ja-JP" altLang="en-US" sz="2400" b="1" dirty="0"/>
              <a:t>削除</a:t>
            </a:r>
            <a:r>
              <a:rPr lang="ja-JP" altLang="en-US" sz="2400" dirty="0"/>
              <a:t>」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937784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1-7 Scratch</a:t>
            </a:r>
            <a:r>
              <a:rPr lang="ja-JP" altLang="en-US" dirty="0"/>
              <a:t>のキャラクタの</a:t>
            </a:r>
            <a:br>
              <a:rPr lang="en-US" altLang="ja-JP" dirty="0"/>
            </a:br>
            <a:r>
              <a:rPr lang="ja-JP" altLang="en-US" dirty="0"/>
              <a:t>制御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46</a:t>
            </a:fld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5732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816419-F297-9647-835A-8E24AACE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Scratch</a:t>
            </a:r>
            <a:r>
              <a:rPr lang="ja-JP" altLang="en-US" dirty="0"/>
              <a:t> の「制御」ブロックの使い方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7FCDFD-59A3-3959-E590-C2453A99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70D35C3-70EF-D296-F9D3-3C4A4E465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258"/>
            <a:ext cx="9144000" cy="418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456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C4B8A-9305-E309-182D-EB2C5D67D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1E4F29-4B6A-A1F6-3938-1FB459EB3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制御 ① 繰り返し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71A5C1-B254-5AB9-BD7F-5BA9515E7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762417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「</a:t>
            </a:r>
            <a:r>
              <a:rPr lang="ja-JP" altLang="en-US" sz="2400" b="1" dirty="0"/>
              <a:t>制御</a:t>
            </a:r>
            <a:r>
              <a:rPr lang="ja-JP" altLang="en-US" sz="2400" dirty="0"/>
              <a:t>」カテゴリの</a:t>
            </a:r>
            <a:r>
              <a:rPr lang="ja-JP" altLang="en-US" sz="2400" b="1" dirty="0"/>
              <a:t>「ずっと」ブロック</a:t>
            </a:r>
            <a:r>
              <a:rPr lang="ja-JP" altLang="en-US" sz="2400" dirty="0"/>
              <a:t>を</a:t>
            </a:r>
            <a:r>
              <a:rPr lang="ja-JP" altLang="en-US" sz="2400" b="1" dirty="0"/>
              <a:t>合体</a:t>
            </a:r>
            <a:r>
              <a:rPr lang="ja-JP" altLang="en-US" sz="2400" dirty="0"/>
              <a:t>．</a:t>
            </a:r>
            <a:endParaRPr lang="en-US" altLang="ja-JP" sz="2400" dirty="0"/>
          </a:p>
          <a:p>
            <a:r>
              <a:rPr lang="ja-JP" altLang="en-US" sz="2400" b="1" dirty="0"/>
              <a:t>「ずっと」の中に入れたブロック</a:t>
            </a:r>
            <a:r>
              <a:rPr lang="ja-JP" altLang="en-US" sz="2400" dirty="0"/>
              <a:t>は，強制停止するまで</a:t>
            </a:r>
            <a:r>
              <a:rPr lang="ja-JP" altLang="en-US" sz="2400" b="1" dirty="0"/>
              <a:t>何度も繰り返し実行される</a:t>
            </a:r>
            <a:r>
              <a:rPr lang="ja-JP" altLang="en-US" sz="2400" dirty="0"/>
              <a:t>．キャラクタを自動的に動かし続けることができる．</a:t>
            </a:r>
            <a:r>
              <a:rPr lang="en-US" altLang="ja-JP" sz="2400" dirty="0"/>
              <a:t>※</a:t>
            </a:r>
            <a:r>
              <a:rPr lang="ja-JP" altLang="en-US" sz="2400" u="sng" dirty="0">
                <a:solidFill>
                  <a:srgbClr val="FF0000"/>
                </a:solidFill>
              </a:rPr>
              <a:t>止めるときは赤い丸ボタン</a:t>
            </a:r>
            <a:endParaRPr lang="en-US" altLang="ja-JP" sz="2400" u="sng" dirty="0">
              <a:solidFill>
                <a:srgbClr val="FF0000"/>
              </a:solidFill>
            </a:endParaRPr>
          </a:p>
          <a:p>
            <a:r>
              <a:rPr lang="ja-JP" altLang="en-US" sz="2400" dirty="0"/>
              <a:t>繰り返しの外に置いたブロックは，</a:t>
            </a:r>
            <a:r>
              <a:rPr lang="en-US" altLang="ja-JP" sz="2400" dirty="0"/>
              <a:t>1</a:t>
            </a:r>
            <a:r>
              <a:rPr lang="ja-JP" altLang="en-US" sz="2400" dirty="0"/>
              <a:t>回だけ実行される．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8CD688-0225-0DE3-7DC4-975DF0320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48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661FC59-7B29-85B3-298C-39805FFF3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55" y="3086099"/>
            <a:ext cx="4546991" cy="3596873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A2D0D4C-25FD-9B9B-D9A2-859A61350D08}"/>
              </a:ext>
            </a:extLst>
          </p:cNvPr>
          <p:cNvSpPr/>
          <p:nvPr/>
        </p:nvSpPr>
        <p:spPr>
          <a:xfrm>
            <a:off x="669041" y="5640501"/>
            <a:ext cx="598330" cy="44083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210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1453ABC-998F-7CE3-4BDF-A8AED8D22430}"/>
              </a:ext>
            </a:extLst>
          </p:cNvPr>
          <p:cNvSpPr/>
          <p:nvPr/>
        </p:nvSpPr>
        <p:spPr>
          <a:xfrm>
            <a:off x="1277605" y="5465280"/>
            <a:ext cx="1188326" cy="66628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2100"/>
          </a:p>
        </p:txBody>
      </p:sp>
      <p:sp>
        <p:nvSpPr>
          <p:cNvPr id="9" name="テキスト ボックス 24">
            <a:extLst>
              <a:ext uri="{FF2B5EF4-FFF2-40B4-BE49-F238E27FC236}">
                <a16:creationId xmlns:a16="http://schemas.microsoft.com/office/drawing/2014/main" id="{E0461171-F2E7-3C5C-2AB7-E486D61BBA3F}"/>
              </a:ext>
            </a:extLst>
          </p:cNvPr>
          <p:cNvSpPr txBox="1"/>
          <p:nvPr/>
        </p:nvSpPr>
        <p:spPr>
          <a:xfrm>
            <a:off x="1939819" y="6151940"/>
            <a:ext cx="14542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ja-JP" altLang="en-US" sz="2100" dirty="0">
                <a:solidFill>
                  <a:srgbClr val="FF0000"/>
                </a:solidFill>
              </a:rPr>
              <a:t>ずっと</a:t>
            </a:r>
            <a:endParaRPr kumimoji="1" lang="ja-JP" altLang="en-US" sz="2100" dirty="0">
              <a:solidFill>
                <a:srgbClr val="FF0000"/>
              </a:solidFill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AB6CDA29-F21D-60AE-225E-FC47579B50C3}"/>
              </a:ext>
            </a:extLst>
          </p:cNvPr>
          <p:cNvCxnSpPr/>
          <p:nvPr/>
        </p:nvCxnSpPr>
        <p:spPr>
          <a:xfrm flipV="1">
            <a:off x="2476167" y="5150604"/>
            <a:ext cx="1372250" cy="449834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26">
            <a:extLst>
              <a:ext uri="{FF2B5EF4-FFF2-40B4-BE49-F238E27FC236}">
                <a16:creationId xmlns:a16="http://schemas.microsoft.com/office/drawing/2014/main" id="{F3AB99EA-3039-CE6F-AE39-D80C29DA68C4}"/>
              </a:ext>
            </a:extLst>
          </p:cNvPr>
          <p:cNvSpPr txBox="1"/>
          <p:nvPr/>
        </p:nvSpPr>
        <p:spPr>
          <a:xfrm>
            <a:off x="2886179" y="5413277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100" dirty="0">
                <a:solidFill>
                  <a:srgbClr val="FF0000"/>
                </a:solidFill>
              </a:rPr>
              <a:t>ドラッグ</a:t>
            </a:r>
          </a:p>
        </p:txBody>
      </p:sp>
      <p:sp>
        <p:nvSpPr>
          <p:cNvPr id="12" name="テキスト ボックス 27">
            <a:extLst>
              <a:ext uri="{FF2B5EF4-FFF2-40B4-BE49-F238E27FC236}">
                <a16:creationId xmlns:a16="http://schemas.microsoft.com/office/drawing/2014/main" id="{A5C309FC-0232-6DE8-BB8C-918EA64E7912}"/>
              </a:ext>
            </a:extLst>
          </p:cNvPr>
          <p:cNvSpPr txBox="1"/>
          <p:nvPr/>
        </p:nvSpPr>
        <p:spPr>
          <a:xfrm>
            <a:off x="5077169" y="5465280"/>
            <a:ext cx="33393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kumimoji="1" lang="ja-JP" altLang="en-US" sz="2100" dirty="0"/>
              <a:t>キャラクタが自動で</a:t>
            </a:r>
            <a:endParaRPr kumimoji="1" lang="en-US" altLang="ja-JP" sz="2100" dirty="0"/>
          </a:p>
          <a:p>
            <a:pPr lvl="1"/>
            <a:r>
              <a:rPr kumimoji="1" lang="ja-JP" altLang="en-US" sz="2100" b="1" u="sng" dirty="0">
                <a:solidFill>
                  <a:srgbClr val="FF0000"/>
                </a:solidFill>
              </a:rPr>
              <a:t>動き続ける</a:t>
            </a:r>
            <a:r>
              <a:rPr kumimoji="1" lang="ja-JP" altLang="en-US" sz="2100" dirty="0"/>
              <a:t>ようになる</a:t>
            </a:r>
          </a:p>
        </p:txBody>
      </p:sp>
    </p:spTree>
    <p:extLst>
      <p:ext uri="{BB962C8B-B14F-4D97-AF65-F5344CB8AC3E}">
        <p14:creationId xmlns:p14="http://schemas.microsoft.com/office/powerpoint/2010/main" val="21127351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7D2BC-225D-69D1-5944-7994C736E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F64DA7-88AC-E225-EC36-F0C0BA5BC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755894" cy="587389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制御</a:t>
            </a:r>
            <a:r>
              <a:rPr lang="en-US" altLang="ja-JP" dirty="0"/>
              <a:t> </a:t>
            </a:r>
            <a:r>
              <a:rPr kumimoji="1" lang="ja-JP" altLang="en-US" dirty="0"/>
              <a:t>② </a:t>
            </a:r>
            <a:r>
              <a:rPr lang="ja-JP" altLang="en-US" dirty="0"/>
              <a:t>もし・・・たら，・・・する（条件分岐）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3F067C1-8B43-8F1E-26EA-D8734B609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762417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「</a:t>
            </a:r>
            <a:r>
              <a:rPr lang="ja-JP" altLang="en-US" sz="2400" b="1" dirty="0"/>
              <a:t>動き</a:t>
            </a:r>
            <a:r>
              <a:rPr lang="ja-JP" altLang="en-US" sz="2400" dirty="0"/>
              <a:t>」カテゴリの</a:t>
            </a:r>
            <a:r>
              <a:rPr lang="ja-JP" altLang="en-US" sz="2400" b="1" dirty="0"/>
              <a:t>「もし端に着いたら，跳ね返る」ブロック</a:t>
            </a:r>
            <a:r>
              <a:rPr lang="ja-JP" altLang="en-US" sz="2400" dirty="0"/>
              <a:t>を</a:t>
            </a:r>
            <a:r>
              <a:rPr lang="ja-JP" altLang="en-US" sz="2400" b="1" dirty="0"/>
              <a:t>合体</a:t>
            </a:r>
            <a:r>
              <a:rPr lang="ja-JP" altLang="en-US" sz="2400" dirty="0"/>
              <a:t>．</a:t>
            </a:r>
            <a:endParaRPr lang="en-US" altLang="ja-JP" sz="2400" dirty="0"/>
          </a:p>
          <a:p>
            <a:r>
              <a:rPr lang="ja-JP" altLang="en-US" sz="2400" b="1" dirty="0"/>
              <a:t>端に着いたら跳ね返るようになる</a:t>
            </a:r>
            <a:r>
              <a:rPr lang="ja-JP" altLang="en-US" sz="2400" dirty="0"/>
              <a:t>．「もし端に着いたら，跳ね返る」ブロックは，キャラクタがステージの端に到達したかどうかを判定．</a:t>
            </a:r>
            <a:endParaRPr lang="en-US" altLang="ja-JP" sz="2400" dirty="0"/>
          </a:p>
          <a:p>
            <a:r>
              <a:rPr lang="ja-JP" altLang="en-US" sz="2400" dirty="0"/>
              <a:t>「もし○○なら△△する」のような</a:t>
            </a:r>
            <a:r>
              <a:rPr lang="ja-JP" altLang="en-US" sz="2400" b="1" dirty="0"/>
              <a:t>条件に応じた動作の切り替え</a:t>
            </a:r>
            <a:r>
              <a:rPr lang="ja-JP" altLang="en-US" sz="2400" dirty="0"/>
              <a:t>が</a:t>
            </a:r>
            <a:r>
              <a:rPr lang="ja-JP" altLang="en-US" sz="2400" b="1" dirty="0"/>
              <a:t>条件分岐</a:t>
            </a:r>
            <a:r>
              <a:rPr lang="ja-JP" altLang="en-US" sz="2400" dirty="0"/>
              <a:t>．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917B6F-402A-9956-57DA-FED851CC5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49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113" y="3664744"/>
            <a:ext cx="4257675" cy="3193256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2168233" y="4008347"/>
            <a:ext cx="560746" cy="3294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00"/>
          </a:p>
        </p:txBody>
      </p:sp>
      <p:sp>
        <p:nvSpPr>
          <p:cNvPr id="21" name="正方形/長方形 20"/>
          <p:cNvSpPr/>
          <p:nvPr/>
        </p:nvSpPr>
        <p:spPr>
          <a:xfrm>
            <a:off x="2610665" y="4633217"/>
            <a:ext cx="1484471" cy="45909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0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912017" y="3965318"/>
            <a:ext cx="118494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ja-JP" altLang="en-US" sz="2100" dirty="0">
                <a:solidFill>
                  <a:srgbClr val="FF0000"/>
                </a:solidFill>
              </a:rPr>
              <a:t>動き</a:t>
            </a:r>
            <a:endParaRPr kumimoji="1" lang="ja-JP" altLang="en-US" sz="2100" dirty="0">
              <a:solidFill>
                <a:srgbClr val="FF0000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3969951" y="4838531"/>
            <a:ext cx="1023257" cy="386443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4010176" y="5628904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100" dirty="0">
                <a:solidFill>
                  <a:srgbClr val="FF0000"/>
                </a:solidFill>
              </a:rPr>
              <a:t>ドラッグ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592666" y="5754596"/>
            <a:ext cx="30700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kumimoji="1" lang="ja-JP" altLang="en-US" sz="2100" dirty="0"/>
              <a:t>端に着いたら</a:t>
            </a:r>
            <a:endParaRPr kumimoji="1" lang="en-US" altLang="ja-JP" sz="2100" dirty="0"/>
          </a:p>
          <a:p>
            <a:pPr lvl="1"/>
            <a:r>
              <a:rPr lang="ja-JP" altLang="en-US" sz="2100" dirty="0"/>
              <a:t>跳ね返るようになる</a:t>
            </a:r>
            <a:endParaRPr kumimoji="1" lang="ja-JP" altLang="en-US" sz="21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-141768" y="4596722"/>
            <a:ext cx="243540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ja-JP" altLang="en-US" sz="2100" dirty="0">
                <a:solidFill>
                  <a:srgbClr val="FF0000"/>
                </a:solidFill>
              </a:rPr>
              <a:t>もし端に着いたら，</a:t>
            </a:r>
            <a:r>
              <a:rPr kumimoji="1" lang="ja-JP" altLang="en-US" sz="2100" dirty="0">
                <a:solidFill>
                  <a:srgbClr val="FF0000"/>
                </a:solidFill>
              </a:rPr>
              <a:t>跳ね返る</a:t>
            </a:r>
          </a:p>
        </p:txBody>
      </p:sp>
    </p:spTree>
    <p:extLst>
      <p:ext uri="{BB962C8B-B14F-4D97-AF65-F5344CB8AC3E}">
        <p14:creationId xmlns:p14="http://schemas.microsoft.com/office/powerpoint/2010/main" val="679944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F74CEB2-4CE2-170A-6600-6CA706F54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29C64A8-43D9-DE34-04E5-832CCBD9B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4088"/>
            <a:ext cx="9144000" cy="51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242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888301-E6C2-CB88-2A32-02AD91BEF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プログラムの強制停止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B427D6-82E0-6482-AA39-69E0E8C4E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実行中のプログラムは，</a:t>
            </a:r>
            <a:r>
              <a:rPr lang="ja-JP" altLang="en-US" b="1" dirty="0"/>
              <a:t>強制停止用のボタン（赤い丸ボタン）</a:t>
            </a:r>
            <a:r>
              <a:rPr kumimoji="1" lang="ja-JP" altLang="en-US" dirty="0"/>
              <a:t>のクリックにより</a:t>
            </a:r>
            <a:r>
              <a:rPr kumimoji="1" lang="ja-JP" altLang="en-US" b="1" dirty="0"/>
              <a:t>停止</a:t>
            </a:r>
            <a:r>
              <a:rPr kumimoji="1" lang="ja-JP" altLang="en-US" dirty="0"/>
              <a:t>できる</a:t>
            </a:r>
            <a:endParaRPr kumimoji="1" lang="en-US" altLang="ja-JP" dirty="0"/>
          </a:p>
          <a:p>
            <a:r>
              <a:rPr lang="ja-JP" altLang="en-US" dirty="0"/>
              <a:t>繰り返しを使ったプログラムでは，この強制停止ボタンが停止手段となる．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7A3FEB-7B67-6CC4-0753-B6BC52EFD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50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956" y="3376963"/>
            <a:ext cx="4462110" cy="3344513"/>
          </a:xfrm>
          <a:prstGeom prst="rect">
            <a:avLst/>
          </a:prstGeom>
        </p:spPr>
      </p:pic>
      <p:sp>
        <p:nvSpPr>
          <p:cNvPr id="17" name="四角形吹き出し 16"/>
          <p:cNvSpPr/>
          <p:nvPr/>
        </p:nvSpPr>
        <p:spPr>
          <a:xfrm>
            <a:off x="1022354" y="4262726"/>
            <a:ext cx="1885950" cy="790575"/>
          </a:xfrm>
          <a:prstGeom prst="wedgeRectCallout">
            <a:avLst>
              <a:gd name="adj1" fmla="val 89918"/>
              <a:gd name="adj2" fmla="val -9343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18" name="正方形/長方形 17"/>
          <p:cNvSpPr/>
          <p:nvPr/>
        </p:nvSpPr>
        <p:spPr>
          <a:xfrm>
            <a:off x="3710952" y="3612314"/>
            <a:ext cx="394562" cy="33350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88166" y="4347245"/>
            <a:ext cx="18004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100" dirty="0"/>
              <a:t>強制停止用の</a:t>
            </a:r>
            <a:endParaRPr kumimoji="1" lang="en-US" altLang="ja-JP" sz="2100" dirty="0"/>
          </a:p>
          <a:p>
            <a:r>
              <a:rPr lang="ja-JP" altLang="en-US" sz="2100" dirty="0"/>
              <a:t>ボタン</a:t>
            </a:r>
            <a:endParaRPr kumimoji="1" lang="ja-JP" altLang="en-US" sz="2100" dirty="0"/>
          </a:p>
        </p:txBody>
      </p:sp>
    </p:spTree>
    <p:extLst>
      <p:ext uri="{BB962C8B-B14F-4D97-AF65-F5344CB8AC3E}">
        <p14:creationId xmlns:p14="http://schemas.microsoft.com/office/powerpoint/2010/main" val="18705460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51</a:t>
            </a:fld>
            <a:endParaRPr lang="ja-JP" altLang="en-US" sz="2400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1ADC2B65-0827-95AB-0DB2-1684B2D0B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763834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730F2565-AE91-6196-0A51-E91413C44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512" y="3388278"/>
            <a:ext cx="4510488" cy="2968073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119" y="1029461"/>
            <a:ext cx="5404733" cy="3879057"/>
          </a:xfrm>
        </p:spPr>
        <p:txBody>
          <a:bodyPr>
            <a:normAutofit/>
          </a:bodyPr>
          <a:lstStyle/>
          <a:p>
            <a:pPr marL="385763" indent="-385763">
              <a:lnSpc>
                <a:spcPct val="120000"/>
              </a:lnSpc>
              <a:buFont typeface="+mj-lt"/>
              <a:buAutoNum type="arabicPeriod"/>
            </a:pPr>
            <a:r>
              <a:rPr lang="en-US" altLang="ja-JP" sz="2400" b="1" dirty="0"/>
              <a:t>Web</a:t>
            </a:r>
            <a:r>
              <a:rPr lang="ja-JP" altLang="en-US" sz="2400" b="1" dirty="0"/>
              <a:t>ブラウザ</a:t>
            </a:r>
            <a:r>
              <a:rPr lang="ja-JP" altLang="en-US" sz="2400" dirty="0"/>
              <a:t>を</a:t>
            </a:r>
            <a:r>
              <a:rPr lang="ja-JP" altLang="en-US" sz="2400" b="1" dirty="0"/>
              <a:t>起動</a:t>
            </a:r>
            <a:endParaRPr lang="en-US" altLang="ja-JP" sz="2400" dirty="0"/>
          </a:p>
          <a:p>
            <a:pPr marL="385763" indent="-385763">
              <a:lnSpc>
                <a:spcPct val="120000"/>
              </a:lnSpc>
              <a:buFont typeface="+mj-lt"/>
              <a:buAutoNum type="arabicPeriod"/>
            </a:pPr>
            <a:r>
              <a:rPr kumimoji="1" lang="en-US" altLang="ja-JP" sz="2400" dirty="0"/>
              <a:t>Web</a:t>
            </a:r>
            <a:r>
              <a:rPr kumimoji="1" lang="ja-JP" altLang="en-US" sz="2400" dirty="0"/>
              <a:t>ブラウザで，次</a:t>
            </a:r>
            <a:r>
              <a:rPr lang="ja-JP" altLang="en-US" sz="2400" dirty="0"/>
              <a:t>の</a:t>
            </a:r>
            <a:r>
              <a:rPr lang="en-US" altLang="ja-JP" sz="2400" dirty="0"/>
              <a:t>URL</a:t>
            </a:r>
            <a:r>
              <a:rPr lang="ja-JP" altLang="en-US" sz="2400" dirty="0"/>
              <a:t>を開く</a:t>
            </a:r>
            <a:endParaRPr lang="en-US" altLang="ja-JP" sz="2400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2400" b="1" dirty="0">
                <a:hlinkClick r:id="rId4"/>
              </a:rPr>
              <a:t>https://scratch.mit.edu/</a:t>
            </a:r>
            <a:endParaRPr lang="en-US" altLang="ja-JP" sz="2400" b="1" dirty="0"/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/>
          </a:p>
          <a:p>
            <a:pPr marL="0" indent="0">
              <a:lnSpc>
                <a:spcPct val="120000"/>
              </a:lnSpc>
              <a:buNone/>
            </a:pPr>
            <a:r>
              <a:rPr kumimoji="1" lang="en-US" altLang="ja-JP" sz="2400" dirty="0"/>
              <a:t>3.</a:t>
            </a:r>
            <a:r>
              <a:rPr kumimoji="1" lang="ja-JP" altLang="en-US" sz="2400" dirty="0"/>
              <a:t>「</a:t>
            </a:r>
            <a:r>
              <a:rPr lang="ja-JP" altLang="en-US" sz="2400" b="1" dirty="0">
                <a:solidFill>
                  <a:srgbClr val="FF0000"/>
                </a:solidFill>
              </a:rPr>
              <a:t>作ってみよう</a:t>
            </a:r>
            <a:r>
              <a:rPr kumimoji="1" lang="ja-JP" altLang="en-US" sz="2400" dirty="0"/>
              <a:t>」をクリック</a:t>
            </a:r>
            <a:endParaRPr kumimoji="1" lang="en-US" altLang="ja-JP" sz="2400" dirty="0"/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lang="en-US" altLang="ja-JP" sz="2400" dirty="0"/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52</a:t>
            </a:fld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308" y="2188313"/>
            <a:ext cx="4221629" cy="586337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4623906" y="2369580"/>
            <a:ext cx="1586324" cy="33184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7" name="正方形/長方形 6"/>
          <p:cNvSpPr/>
          <p:nvPr/>
        </p:nvSpPr>
        <p:spPr>
          <a:xfrm>
            <a:off x="4766553" y="5293086"/>
            <a:ext cx="1284051" cy="43974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演習① </a:t>
            </a:r>
            <a:r>
              <a:rPr kumimoji="1" lang="en-US" altLang="ja-JP" dirty="0"/>
              <a:t>Scratch </a:t>
            </a:r>
            <a:r>
              <a:rPr kumimoji="1" lang="ja-JP" altLang="en-US" dirty="0"/>
              <a:t>の開始</a:t>
            </a:r>
            <a:r>
              <a:rPr lang="ja-JP" altLang="en-US" dirty="0"/>
              <a:t>・ブロック操作</a:t>
            </a:r>
            <a:endParaRPr kumimoji="1" lang="ja-JP" altLang="en-US" dirty="0"/>
          </a:p>
        </p:txBody>
      </p:sp>
      <p:pic>
        <p:nvPicPr>
          <p:cNvPr id="15" name="図 14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7CF65A79-D4B5-7DAB-927F-22109BD1B4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714" y="4688306"/>
            <a:ext cx="3297935" cy="2169694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812F8FE-6986-1CE7-F9C9-3A17B4643280}"/>
              </a:ext>
            </a:extLst>
          </p:cNvPr>
          <p:cNvSpPr txBox="1"/>
          <p:nvPr/>
        </p:nvSpPr>
        <p:spPr>
          <a:xfrm>
            <a:off x="321845" y="4083351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次の説明ビデオを視聴しないときは</a:t>
            </a:r>
            <a:endParaRPr kumimoji="1" lang="en-US" altLang="ja-JP" dirty="0"/>
          </a:p>
          <a:p>
            <a:r>
              <a:rPr kumimoji="1" lang="ja-JP" altLang="en-US" dirty="0"/>
              <a:t>右上の「</a:t>
            </a:r>
            <a:r>
              <a:rPr kumimoji="1" lang="en-US" altLang="ja-JP" dirty="0"/>
              <a:t>×</a:t>
            </a:r>
            <a:r>
              <a:rPr kumimoji="1" lang="ja-JP" altLang="en-US" dirty="0"/>
              <a:t>閉じる」をクリック</a:t>
            </a:r>
          </a:p>
        </p:txBody>
      </p:sp>
    </p:spTree>
    <p:extLst>
      <p:ext uri="{BB962C8B-B14F-4D97-AF65-F5344CB8AC3E}">
        <p14:creationId xmlns:p14="http://schemas.microsoft.com/office/powerpoint/2010/main" val="27293578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4523194" y="78537"/>
            <a:ext cx="4576528" cy="657595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6.</a:t>
            </a:r>
            <a:r>
              <a:rPr lang="ja-JP" altLang="en-US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「</a:t>
            </a:r>
            <a:r>
              <a:rPr lang="ja-JP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動き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」をクリック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7.</a:t>
            </a:r>
            <a:r>
              <a:rPr lang="ja-JP" altLang="en-US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　　　を</a:t>
            </a:r>
            <a:r>
              <a:rPr lang="ja-JP" altLang="en-US" sz="2400" b="1" u="sng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</a:t>
            </a:r>
            <a:r>
              <a:rPr lang="ja-JP" altLang="en-US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し，</a:t>
            </a:r>
            <a:endParaRPr lang="en-US" altLang="ja-JP" sz="2400" dirty="0">
              <a:solidFill>
                <a:srgbClr val="000066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と合体</a:t>
            </a:r>
            <a:endParaRPr lang="en-US" altLang="ja-JP" sz="2400" dirty="0">
              <a:solidFill>
                <a:srgbClr val="000066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532" y="4157642"/>
            <a:ext cx="3714750" cy="197881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07" y="4331805"/>
            <a:ext cx="3243304" cy="1727683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865" y="630093"/>
            <a:ext cx="2222069" cy="1752812"/>
          </a:xfrm>
          <a:prstGeom prst="rect">
            <a:avLst/>
          </a:prstGeom>
        </p:spPr>
      </p:pic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172306" y="98390"/>
            <a:ext cx="4010025" cy="595975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4.</a:t>
            </a:r>
            <a:r>
              <a:rPr lang="ja-JP" altLang="en-US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「</a:t>
            </a:r>
            <a:r>
              <a:rPr lang="ja-JP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イベント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」をクリック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5.</a:t>
            </a:r>
            <a:r>
              <a:rPr lang="ja-JP" altLang="en-US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　　　　を</a:t>
            </a:r>
            <a:r>
              <a:rPr lang="ja-JP" altLang="en-US" sz="2400" b="1" u="sng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</a:t>
            </a:r>
            <a:endParaRPr lang="en-US" altLang="ja-JP" sz="2400" b="1" u="sng" dirty="0">
              <a:solidFill>
                <a:srgbClr val="FF0000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（左ボタンを押しながら移動し，左ボタンを離す）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906864" y="1202173"/>
            <a:ext cx="512539" cy="40324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2038516" y="5028330"/>
            <a:ext cx="1006250" cy="362634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501081" y="4793297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</a:t>
            </a: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848" y="2982563"/>
            <a:ext cx="878681" cy="335756"/>
          </a:xfrm>
          <a:prstGeom prst="rect">
            <a:avLst/>
          </a:prstGeom>
        </p:spPr>
      </p:pic>
      <p:cxnSp>
        <p:nvCxnSpPr>
          <p:cNvPr id="26" name="直線矢印コネクタ 25"/>
          <p:cNvCxnSpPr/>
          <p:nvPr/>
        </p:nvCxnSpPr>
        <p:spPr>
          <a:xfrm>
            <a:off x="6156248" y="4571173"/>
            <a:ext cx="1295651" cy="716396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6554224" y="4457199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187937" y="5582476"/>
            <a:ext cx="133882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２つを合体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071" y="721539"/>
            <a:ext cx="2136192" cy="1685070"/>
          </a:xfrm>
          <a:prstGeom prst="rect">
            <a:avLst/>
          </a:prstGeom>
        </p:spPr>
      </p:pic>
      <p:sp>
        <p:nvSpPr>
          <p:cNvPr id="30" name="正方形/長方形 29"/>
          <p:cNvSpPr/>
          <p:nvPr/>
        </p:nvSpPr>
        <p:spPr>
          <a:xfrm>
            <a:off x="1127071" y="1910192"/>
            <a:ext cx="440301" cy="4191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48DAB86A-091E-4E3D-B2E8-EFD4B806C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820" y="2843382"/>
            <a:ext cx="1208190" cy="52313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56BE1D0B-D4B4-490D-B4A3-4074406BB7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5810" y="2888874"/>
            <a:ext cx="1208190" cy="523134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ABB7C43-5D92-90B6-9DD5-0D5C8A256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fld id="{55940FB6-D91C-4C45-82A6-6C3F63B50793}" type="slidenum">
              <a:rPr kumimoji="1" lang="ja-JP" altLang="en-US" smtClean="0"/>
              <a:t>53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70521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51" y="1400614"/>
            <a:ext cx="7858720" cy="4177393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5057983" y="2301230"/>
            <a:ext cx="19654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700" b="1" dirty="0">
                <a:solidFill>
                  <a:srgbClr val="FF0000"/>
                </a:solidFill>
              </a:rPr>
              <a:t>イベント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12377" y="3862093"/>
            <a:ext cx="19654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700" b="1" dirty="0">
                <a:solidFill>
                  <a:srgbClr val="FF0000"/>
                </a:solidFill>
              </a:rPr>
              <a:t>動き</a:t>
            </a:r>
          </a:p>
        </p:txBody>
      </p:sp>
      <p:sp>
        <p:nvSpPr>
          <p:cNvPr id="3" name="楕円 2"/>
          <p:cNvSpPr/>
          <p:nvPr/>
        </p:nvSpPr>
        <p:spPr>
          <a:xfrm>
            <a:off x="1718997" y="3284317"/>
            <a:ext cx="1654865" cy="685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0" y="2692749"/>
            <a:ext cx="1965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700" b="1" dirty="0">
                <a:solidFill>
                  <a:srgbClr val="FF0000"/>
                </a:solidFill>
              </a:rPr>
              <a:t>組み合わせて合体</a:t>
            </a:r>
          </a:p>
        </p:txBody>
      </p:sp>
      <p:sp>
        <p:nvSpPr>
          <p:cNvPr id="2" name="スライド番号プレースホルダー 3">
            <a:extLst>
              <a:ext uri="{FF2B5EF4-FFF2-40B4-BE49-F238E27FC236}">
                <a16:creationId xmlns:a16="http://schemas.microsoft.com/office/drawing/2014/main" id="{2613502A-8B66-AD98-CFAA-2129C0A95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fld id="{55940FB6-D91C-4C45-82A6-6C3F63B50793}" type="slidenum">
              <a:rPr kumimoji="1" lang="ja-JP" altLang="en-US" smtClean="0"/>
              <a:t>54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37591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112" y="4022632"/>
            <a:ext cx="1809016" cy="14246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112" y="1216083"/>
            <a:ext cx="2555422" cy="2012395"/>
          </a:xfrm>
          <a:prstGeom prst="rect">
            <a:avLst/>
          </a:prstGeom>
        </p:spPr>
      </p:pic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207697" y="282114"/>
            <a:ext cx="7598570" cy="18673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8.</a:t>
            </a:r>
            <a:r>
              <a:rPr lang="ja-JP" altLang="en-US" sz="2400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　</a:t>
            </a:r>
            <a:r>
              <a:rPr lang="ja-JP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（旗）ボタン</a:t>
            </a:r>
            <a:r>
              <a:rPr lang="ja-JP" altLang="en-US" sz="2400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をクリックすると</a:t>
            </a:r>
            <a:r>
              <a:rPr lang="ja-JP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キャラクタ</a:t>
            </a:r>
            <a:r>
              <a:rPr lang="ja-JP" altLang="en-US" sz="2400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が，少し右に，動く</a:t>
            </a:r>
            <a:endParaRPr lang="en-US" altLang="ja-JP" sz="2400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1679604" y="1276191"/>
            <a:ext cx="333938" cy="3807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83" y="274933"/>
            <a:ext cx="440954" cy="423863"/>
          </a:xfrm>
          <a:prstGeom prst="rect">
            <a:avLst/>
          </a:prstGeom>
        </p:spPr>
      </p:pic>
      <p:sp>
        <p:nvSpPr>
          <p:cNvPr id="30" name="コンテンツ プレースホルダー 2"/>
          <p:cNvSpPr txBox="1">
            <a:spLocks/>
          </p:cNvSpPr>
          <p:nvPr/>
        </p:nvSpPr>
        <p:spPr>
          <a:xfrm>
            <a:off x="168871" y="3550913"/>
            <a:ext cx="7152465" cy="18673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9.</a:t>
            </a:r>
            <a:r>
              <a:rPr lang="ja-JP" altLang="en-US" sz="2400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　</a:t>
            </a:r>
            <a:r>
              <a:rPr lang="ja-JP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 （旗）ボタン</a:t>
            </a:r>
            <a:r>
              <a:rPr lang="ja-JP" altLang="en-US" sz="2400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を数回クリックしてみよう</a:t>
            </a:r>
            <a:endParaRPr lang="en-US" altLang="ja-JP" sz="2400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55" y="3521732"/>
            <a:ext cx="440954" cy="423863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1536621" y="3942589"/>
            <a:ext cx="333938" cy="3807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" name="スライド番号プレースホルダー 3">
            <a:extLst>
              <a:ext uri="{FF2B5EF4-FFF2-40B4-BE49-F238E27FC236}">
                <a16:creationId xmlns:a16="http://schemas.microsoft.com/office/drawing/2014/main" id="{876B50B8-1599-EF3F-55B9-851B3B106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fld id="{55940FB6-D91C-4C45-82A6-6C3F63B50793}" type="slidenum">
              <a:rPr kumimoji="1" lang="ja-JP" altLang="en-US" smtClean="0"/>
              <a:t>55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D213F54-2588-F04D-7C4A-2A3B3935B16C}"/>
              </a:ext>
            </a:extLst>
          </p:cNvPr>
          <p:cNvSpPr txBox="1"/>
          <p:nvPr/>
        </p:nvSpPr>
        <p:spPr>
          <a:xfrm>
            <a:off x="4572000" y="138319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Scratch の『歩』は画面上の長さの単位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92590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リモコンのスクリーンショット&#10;&#10;AI 生成コンテンツは誤りを含む可能性があります。">
            <a:extLst>
              <a:ext uri="{FF2B5EF4-FFF2-40B4-BE49-F238E27FC236}">
                <a16:creationId xmlns:a16="http://schemas.microsoft.com/office/drawing/2014/main" id="{EC19E0C3-0072-6F46-CF2D-1BCFB34E0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613" y="1197016"/>
            <a:ext cx="2591744" cy="263642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0A95843-5124-BDF3-C959-F3186726A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 ② キャラクタ・スプライト</a:t>
            </a:r>
            <a:endParaRPr kumimoji="1" lang="ja-JP" altLang="en-US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6C5EF9D4-BDEB-8E1F-B533-02A1A1DC7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757" y="644894"/>
            <a:ext cx="8201025" cy="43401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/>
              <a:t>1</a:t>
            </a:r>
            <a:r>
              <a:rPr lang="ja-JP" altLang="en-US" sz="2400" dirty="0" err="1"/>
              <a:t>．</a:t>
            </a:r>
            <a:r>
              <a:rPr lang="ja-JP" altLang="en-US" sz="2400" dirty="0"/>
              <a:t>「</a:t>
            </a:r>
            <a:r>
              <a:rPr lang="ja-JP" altLang="en-US" sz="2400" b="1" dirty="0">
                <a:solidFill>
                  <a:srgbClr val="FF0000"/>
                </a:solidFill>
              </a:rPr>
              <a:t>スプライトを選ぶ</a:t>
            </a:r>
            <a:r>
              <a:rPr lang="ja-JP" altLang="en-US" sz="2400" dirty="0"/>
              <a:t>」をクリック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/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/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/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/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2400" dirty="0"/>
              <a:t>2</a:t>
            </a:r>
            <a:r>
              <a:rPr lang="ja-JP" altLang="en-US" sz="2400" dirty="0" err="1"/>
              <a:t>．</a:t>
            </a:r>
            <a:r>
              <a:rPr lang="ja-JP" altLang="en-US" sz="2400" dirty="0"/>
              <a:t>好きな</a:t>
            </a:r>
            <a:r>
              <a:rPr lang="ja-JP" altLang="en-US" sz="2400" b="1" dirty="0"/>
              <a:t>キャラクタ</a:t>
            </a:r>
            <a:r>
              <a:rPr lang="ja-JP" altLang="en-US" sz="2400" dirty="0"/>
              <a:t>を選ぶ</a:t>
            </a:r>
            <a:endParaRPr lang="en-US" altLang="ja-JP" sz="2400" dirty="0"/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kumimoji="1" lang="ja-JP" altLang="en-US" sz="2400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9282E70-03B9-57E8-75C6-AFA39D18E6F4}"/>
              </a:ext>
            </a:extLst>
          </p:cNvPr>
          <p:cNvSpPr/>
          <p:nvPr/>
        </p:nvSpPr>
        <p:spPr>
          <a:xfrm>
            <a:off x="3382724" y="3487767"/>
            <a:ext cx="476458" cy="40728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83C9523-AB5F-2F8E-9215-DCFF4AF25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353" y="4648389"/>
            <a:ext cx="3012265" cy="2120013"/>
          </a:xfrm>
          <a:prstGeom prst="rect">
            <a:avLst/>
          </a:prstGeom>
        </p:spPr>
      </p:pic>
      <p:sp>
        <p:nvSpPr>
          <p:cNvPr id="3" name="スライド番号プレースホルダー 3">
            <a:extLst>
              <a:ext uri="{FF2B5EF4-FFF2-40B4-BE49-F238E27FC236}">
                <a16:creationId xmlns:a16="http://schemas.microsoft.com/office/drawing/2014/main" id="{8C2C7012-CA22-012A-F29A-0A581A599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fld id="{55940FB6-D91C-4C45-82A6-6C3F63B50793}" type="slidenum">
              <a:rPr kumimoji="1" lang="ja-JP" altLang="en-US" smtClean="0"/>
              <a:t>56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80814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838" y="1099233"/>
            <a:ext cx="1856864" cy="1946532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0793" y="336191"/>
            <a:ext cx="8201025" cy="38790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ja-JP" dirty="0"/>
              <a:t>3</a:t>
            </a:r>
            <a:r>
              <a:rPr lang="ja-JP" altLang="en-US" dirty="0"/>
              <a:t>．右下の「スプライト」で，新しいキャラクタを選んでから．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dirty="0"/>
              <a:t>4.</a:t>
            </a:r>
            <a:r>
              <a:rPr lang="ja-JP" altLang="en-US" dirty="0"/>
              <a:t> 演習①と同様に「</a:t>
            </a:r>
            <a:r>
              <a:rPr lang="ja-JP" altLang="en-US" b="1" dirty="0">
                <a:solidFill>
                  <a:srgbClr val="FF0000"/>
                </a:solidFill>
              </a:rPr>
              <a:t>旗が押されたとき</a:t>
            </a:r>
            <a:r>
              <a:rPr lang="ja-JP" altLang="en-US" dirty="0"/>
              <a:t>」と「</a:t>
            </a:r>
            <a:r>
              <a:rPr lang="en-US" altLang="ja-JP" b="1" dirty="0">
                <a:solidFill>
                  <a:srgbClr val="FF0000"/>
                </a:solidFill>
              </a:rPr>
              <a:t>10</a:t>
            </a:r>
            <a:r>
              <a:rPr lang="ja-JP" altLang="en-US" b="1" dirty="0">
                <a:solidFill>
                  <a:srgbClr val="FF0000"/>
                </a:solidFill>
              </a:rPr>
              <a:t>歩動かす</a:t>
            </a:r>
            <a:r>
              <a:rPr lang="ja-JP" altLang="en-US" dirty="0"/>
              <a:t>」のブロックを組み立てる．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758458" y="1517946"/>
            <a:ext cx="361930" cy="41344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80" y="4092252"/>
            <a:ext cx="5544061" cy="177207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7B01362-9CDF-0157-18B3-FA7E8335B76E}"/>
              </a:ext>
            </a:extLst>
          </p:cNvPr>
          <p:cNvSpPr txBox="1"/>
          <p:nvPr/>
        </p:nvSpPr>
        <p:spPr>
          <a:xfrm>
            <a:off x="4043241" y="616958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Scratch の『歩』は画面上の長さの単位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02972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790" y="2093013"/>
            <a:ext cx="4772025" cy="3774886"/>
          </a:xfrm>
          <a:prstGeom prst="rect">
            <a:avLst/>
          </a:prstGeom>
        </p:spPr>
      </p:pic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319856" y="429986"/>
            <a:ext cx="7829964" cy="11334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20000"/>
              </a:lnSpc>
              <a:buNone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5.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　</a:t>
            </a:r>
            <a:r>
              <a:rPr lang="ja-JP" altLang="en-US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（旗）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ボタン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をクリックするとキャラクタが動く．何度かクリックしてみよう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862" y="475422"/>
            <a:ext cx="440954" cy="423863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2252993" y="2185542"/>
            <a:ext cx="378754" cy="36013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スライド番号プレースホルダー 3">
            <a:extLst>
              <a:ext uri="{FF2B5EF4-FFF2-40B4-BE49-F238E27FC236}">
                <a16:creationId xmlns:a16="http://schemas.microsoft.com/office/drawing/2014/main" id="{3A454AB2-D6FE-11D3-DF3A-0942BC380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fld id="{55940FB6-D91C-4C45-82A6-6C3F63B50793}" type="slidenum">
              <a:rPr kumimoji="1" lang="ja-JP" altLang="en-US" smtClean="0"/>
              <a:t>58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99034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１． 新しいキャラクタが選ばれていることを確認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２． 「</a:t>
            </a:r>
            <a:r>
              <a:rPr lang="ja-JP" altLang="en-US" b="1" dirty="0">
                <a:solidFill>
                  <a:srgbClr val="FF0000"/>
                </a:solidFill>
              </a:rPr>
              <a:t>制御</a:t>
            </a:r>
            <a:r>
              <a:rPr lang="ja-JP" altLang="en-US" dirty="0"/>
              <a:t>」を選び 　　　　</a:t>
            </a:r>
            <a:r>
              <a:rPr lang="ja-JP" altLang="en-US" b="1" dirty="0">
                <a:solidFill>
                  <a:srgbClr val="FF0000"/>
                </a:solidFill>
              </a:rPr>
              <a:t>（ずっと）のブロック</a:t>
            </a:r>
            <a:r>
              <a:rPr lang="ja-JP" altLang="en-US" dirty="0"/>
              <a:t>をドラッグ，既存のブロックと合体</a:t>
            </a:r>
            <a:endParaRPr lang="en-US" altLang="ja-JP" dirty="0"/>
          </a:p>
          <a:p>
            <a:endParaRPr lang="ja-JP" altLang="en-US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75" y="4651901"/>
            <a:ext cx="3149055" cy="179778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639" y="1415990"/>
            <a:ext cx="2258921" cy="1727410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2200946" y="2137312"/>
            <a:ext cx="633306" cy="56954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900322" y="6081281"/>
            <a:ext cx="420895" cy="27874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0620" y="3512836"/>
            <a:ext cx="1063864" cy="597136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1283228" y="5322889"/>
            <a:ext cx="764678" cy="54646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111717" y="5940581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829648" y="5735032"/>
            <a:ext cx="64633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合体</a:t>
            </a: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2013742" y="5662737"/>
            <a:ext cx="1054632" cy="159761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2964" y="4474591"/>
            <a:ext cx="2335300" cy="2208381"/>
          </a:xfrm>
          <a:prstGeom prst="rect">
            <a:avLst/>
          </a:prstGeom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演習③ キャラクタの制御</a:t>
            </a:r>
          </a:p>
        </p:txBody>
      </p:sp>
      <p:sp>
        <p:nvSpPr>
          <p:cNvPr id="2" name="スライド番号プレースホルダー 3">
            <a:extLst>
              <a:ext uri="{FF2B5EF4-FFF2-40B4-BE49-F238E27FC236}">
                <a16:creationId xmlns:a16="http://schemas.microsoft.com/office/drawing/2014/main" id="{2E4730E6-ABB6-BD19-1D0C-660E6E7CB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fld id="{55940FB6-D91C-4C45-82A6-6C3F63B50793}" type="slidenum">
              <a:rPr kumimoji="1" lang="ja-JP" altLang="en-US" smtClean="0"/>
              <a:t>59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6072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211106-9D44-B20A-6496-71EA769BC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コンピュータと人間の協働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DC4F11-C78B-D1DC-0F52-0AD63ECC6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215D5D-8DED-DE0B-A7D4-424E78392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4EE8D85-BFED-BD56-DC56-8A6D11D08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321"/>
            <a:ext cx="9144000" cy="528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718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8" y="2341860"/>
            <a:ext cx="4510315" cy="2508327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1428" y="571797"/>
            <a:ext cx="8201025" cy="38790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3.</a:t>
            </a:r>
            <a:r>
              <a:rPr lang="ja-JP" altLang="en-US" dirty="0"/>
              <a:t>「</a:t>
            </a:r>
            <a:r>
              <a:rPr lang="ja-JP" altLang="en-US" b="1" dirty="0"/>
              <a:t>動き</a:t>
            </a:r>
            <a:r>
              <a:rPr lang="ja-JP" altLang="en-US" dirty="0"/>
              <a:t>」を選び 　　　　　　</a:t>
            </a:r>
            <a:r>
              <a:rPr lang="ja-JP" altLang="en-US" b="1" dirty="0">
                <a:solidFill>
                  <a:srgbClr val="FF0000"/>
                </a:solidFill>
              </a:rPr>
              <a:t>（もし端に着いたら，跳ね返る）ブロック</a:t>
            </a:r>
            <a:r>
              <a:rPr lang="ja-JP" altLang="en-US" dirty="0"/>
              <a:t>をドラッグ，「</a:t>
            </a:r>
            <a:r>
              <a:rPr lang="ja-JP" altLang="en-US" b="1" dirty="0"/>
              <a:t>ずっと</a:t>
            </a:r>
            <a:r>
              <a:rPr lang="ja-JP" altLang="en-US" dirty="0"/>
              <a:t>」の中に合体</a:t>
            </a:r>
            <a:endParaRPr lang="en-US" altLang="ja-JP" dirty="0"/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60</a:t>
            </a:fld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293347" y="2742553"/>
            <a:ext cx="501311" cy="36848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14" name="正方形/長方形 13"/>
          <p:cNvSpPr/>
          <p:nvPr/>
        </p:nvSpPr>
        <p:spPr>
          <a:xfrm>
            <a:off x="734219" y="4217839"/>
            <a:ext cx="1373813" cy="40631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219504" y="441749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ドラッグ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00525" y="43857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合体</a:t>
            </a:r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2108031" y="4049574"/>
            <a:ext cx="1122938" cy="336216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969" y="571797"/>
            <a:ext cx="1976938" cy="46268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401" y="2321653"/>
            <a:ext cx="3837386" cy="38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280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391" y="2584798"/>
            <a:ext cx="4335066" cy="343815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61</a:t>
            </a:fld>
            <a:endParaRPr lang="ja-JP" altLang="en-US" dirty="0"/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194617" y="406061"/>
            <a:ext cx="8392985" cy="85565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4.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　</a:t>
            </a:r>
            <a:r>
              <a:rPr lang="ja-JP" altLang="en-US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（旗）ボタン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をクリックすると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キャラクタ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が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動く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　　</a:t>
            </a:r>
            <a:r>
              <a:rPr lang="ja-JP" altLang="en-US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（強制停止）ボタン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をクリックすると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止まる</a:t>
            </a:r>
            <a:endParaRPr lang="en-US" altLang="ja-JP" b="1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48" y="457036"/>
            <a:ext cx="440954" cy="423863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2370999" y="2830183"/>
            <a:ext cx="378754" cy="36013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749753" y="2830183"/>
            <a:ext cx="378754" cy="36013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848" y="1657885"/>
            <a:ext cx="401398" cy="38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865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62</a:t>
            </a:fld>
            <a:endParaRPr lang="ja-JP" altLang="en-US" dirty="0"/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239917" y="233063"/>
            <a:ext cx="8669191" cy="85565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５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.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</a:t>
            </a:r>
            <a:r>
              <a:rPr lang="ja-JP" altLang="en-US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（強制停止）ボタン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をクリックして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止めてから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，「</a:t>
            </a:r>
            <a:r>
              <a:rPr lang="en-US" altLang="ja-JP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15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度回す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」を「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ずっと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」の前に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加える．</a:t>
            </a:r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b="1" u="sng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動き始める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ときに，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ななめに傾く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ようになる</a:t>
            </a:r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" name="右矢印 2"/>
          <p:cNvSpPr/>
          <p:nvPr/>
        </p:nvSpPr>
        <p:spPr>
          <a:xfrm>
            <a:off x="3740552" y="3483104"/>
            <a:ext cx="435428" cy="8055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30" y="331961"/>
            <a:ext cx="401398" cy="38081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24" y="2168300"/>
            <a:ext cx="3432196" cy="330144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0311" y="2460187"/>
            <a:ext cx="4628797" cy="2557802"/>
          </a:xfrm>
          <a:prstGeom prst="rect">
            <a:avLst/>
          </a:prstGeom>
        </p:spPr>
      </p:pic>
      <p:cxnSp>
        <p:nvCxnSpPr>
          <p:cNvPr id="10" name="直線矢印コネクタ 9"/>
          <p:cNvCxnSpPr/>
          <p:nvPr/>
        </p:nvCxnSpPr>
        <p:spPr>
          <a:xfrm>
            <a:off x="5831059" y="3418912"/>
            <a:ext cx="1480007" cy="9763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4820071" y="3210186"/>
            <a:ext cx="1056417" cy="41106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45D5BC5-EA36-9A7A-B632-C22696121299}"/>
              </a:ext>
            </a:extLst>
          </p:cNvPr>
          <p:cNvSpPr txBox="1"/>
          <p:nvPr/>
        </p:nvSpPr>
        <p:spPr>
          <a:xfrm>
            <a:off x="3958266" y="544234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dirty="0"/>
              <a:t>回転は時計回り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101157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63</a:t>
            </a:fld>
            <a:endParaRPr lang="ja-JP" altLang="en-US" dirty="0"/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194465" y="257269"/>
            <a:ext cx="8487522" cy="85565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6.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　</a:t>
            </a:r>
            <a:r>
              <a:rPr lang="ja-JP" altLang="en-US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（旗）ボタン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をクリックすると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キャラクタ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が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動く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　　</a:t>
            </a:r>
            <a:r>
              <a:rPr lang="ja-JP" altLang="en-US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（強制停止）ボタン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をクリックすると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止まる</a:t>
            </a:r>
            <a:endParaRPr lang="en-US" altLang="ja-JP" b="1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16" y="304896"/>
            <a:ext cx="440954" cy="4238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" y="1497082"/>
            <a:ext cx="401398" cy="38081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940265" y="2558816"/>
            <a:ext cx="2646878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動き始めの瞬間に</a:t>
            </a:r>
            <a:endParaRPr kumimoji="1"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１５度傾く</a:t>
            </a:r>
            <a:endParaRPr kumimoji="1"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1475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5857" y="313681"/>
            <a:ext cx="8753475" cy="507206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演習④　自由制作（余裕のある人向け）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64</a:t>
            </a:fld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29" y="2341146"/>
            <a:ext cx="4502093" cy="451685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8272FC1-AA81-9842-4F6B-AA375A0585D6}"/>
              </a:ext>
            </a:extLst>
          </p:cNvPr>
          <p:cNvSpPr txBox="1"/>
          <p:nvPr/>
        </p:nvSpPr>
        <p:spPr>
          <a:xfrm>
            <a:off x="640080" y="968744"/>
            <a:ext cx="79552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各自で工夫する．</a:t>
            </a:r>
            <a:endParaRPr lang="en-US" altLang="ja-JP" b="1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ja-JP" altLang="en-US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いろいろな動きを試す．</a:t>
            </a:r>
            <a:endParaRPr lang="en-US" altLang="ja-JP" b="1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ja-JP" altLang="en-US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複数のキャラクタを同時に動かす．</a:t>
            </a:r>
            <a:endParaRPr lang="en-US" altLang="ja-JP" b="1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ja-JP" altLang="en-US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たくさんの種類のブロックを試す．同じ形のブロックは合体できる（六角形ブロックは六角形の穴にはめ込む）．</a:t>
            </a:r>
          </a:p>
        </p:txBody>
      </p:sp>
    </p:spTree>
    <p:extLst>
      <p:ext uri="{BB962C8B-B14F-4D97-AF65-F5344CB8AC3E}">
        <p14:creationId xmlns:p14="http://schemas.microsoft.com/office/powerpoint/2010/main" val="633985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コンピューターサイエンスで学ぶこと①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0F66A5F-D07C-456D-9CE7-EBBAE5DD4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51" y="846253"/>
            <a:ext cx="9144000" cy="4866676"/>
          </a:xfrm>
          <a:prstGeom prst="rect">
            <a:avLst/>
          </a:prstGeom>
        </p:spPr>
      </p:pic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E4A93FC5-B9E9-29B0-9151-519093BD1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90887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36C-683C-61D6-1097-DBA05C26F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C78E59-0FD0-E1CE-1217-B33A5A07A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コンピューターサイエンスで学ぶこと②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2DF0374-3E41-7D7A-467C-9117B7F27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50A5C46-E4A2-EC72-8978-842F3E095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1825"/>
            <a:ext cx="9144000" cy="4963062"/>
          </a:xfrm>
          <a:prstGeom prst="rect">
            <a:avLst/>
          </a:prstGeom>
        </p:spPr>
      </p:pic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4C593F4E-A312-EF20-1C17-C76D1291F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1503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EDFD7-D999-CE5D-DBB2-CDA688C70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3D15C1-2788-6007-CC54-253C6289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コンピューターサイエンスで学ぶこと③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D0F846-4C92-6A40-C7AA-F13516A3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D2CAE64-A0E5-637D-E12F-76E26A63A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5591"/>
            <a:ext cx="9144000" cy="512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21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2399</Words>
  <Application>Microsoft Office PowerPoint</Application>
  <PresentationFormat>画面に合わせる (4:3)</PresentationFormat>
  <Paragraphs>326</Paragraphs>
  <Slides>64</Slides>
  <Notes>38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64</vt:i4>
      </vt:variant>
    </vt:vector>
  </HeadingPairs>
  <TitlesOfParts>
    <vt:vector size="72" baseType="lpstr">
      <vt:lpstr>ＭＳ Ｐ明朝</vt:lpstr>
      <vt:lpstr>メイリオ</vt:lpstr>
      <vt:lpstr>游ゴシック</vt:lpstr>
      <vt:lpstr>Arial</vt:lpstr>
      <vt:lpstr>Calibri</vt:lpstr>
      <vt:lpstr>Courier New</vt:lpstr>
      <vt:lpstr>Office テーマ</vt:lpstr>
      <vt:lpstr>1_Office テーマ</vt:lpstr>
      <vt:lpstr>1. 情報工学の世界 </vt:lpstr>
      <vt:lpstr>「コンピューターサイエンス」第１回の内容</vt:lpstr>
      <vt:lpstr>自己紹介</vt:lpstr>
      <vt:lpstr>1-1 コンピューターサイエンスで学ぶこと</vt:lpstr>
      <vt:lpstr>PowerPoint プレゼンテーション</vt:lpstr>
      <vt:lpstr>コンピュータと人間の協働</vt:lpstr>
      <vt:lpstr>コンピューターサイエンスで学ぶこと①</vt:lpstr>
      <vt:lpstr>コンピューターサイエンスで学ぶこと②</vt:lpstr>
      <vt:lpstr>コンピューターサイエンスで学ぶこと③</vt:lpstr>
      <vt:lpstr>1-2 無料ソフトウエア，無料データ </vt:lpstr>
      <vt:lpstr>PowerPoint プレゼンテーション</vt:lpstr>
      <vt:lpstr>デジタルの知的財産と法律による保護</vt:lpstr>
      <vt:lpstr>無料で使えるソフトウェアとデータ</vt:lpstr>
      <vt:lpstr>無料ソフト・無料データを使うときのマナー</vt:lpstr>
      <vt:lpstr>無料で使える地図データ</vt:lpstr>
      <vt:lpstr>1-3 情報工学の世界 ― ゲームの中の情報工学 </vt:lpstr>
      <vt:lpstr>PowerPoint プレゼンテーション</vt:lpstr>
      <vt:lpstr>情報工学：問題を解決するための「見極める力」</vt:lpstr>
      <vt:lpstr>ゲームにおけるキャラクタの自動行動</vt:lpstr>
      <vt:lpstr>キャラクタの動きを制御する仕組み</vt:lpstr>
      <vt:lpstr>ゲーム開発を支える情報工学の分野</vt:lpstr>
      <vt:lpstr>情報工学の世界</vt:lpstr>
      <vt:lpstr>1-4 プログラミングの創造性 </vt:lpstr>
      <vt:lpstr>プログラミングは創造的　ー　授業の狙い</vt:lpstr>
      <vt:lpstr>プログラムとは — 命令を書いた手順の集まり</vt:lpstr>
      <vt:lpstr>プログラミングを学ぶことで何が身につくか</vt:lpstr>
      <vt:lpstr>本授業と今後の学び</vt:lpstr>
      <vt:lpstr>1-5 Scratch プログラミング</vt:lpstr>
      <vt:lpstr>PowerPoint プレゼンテーション</vt:lpstr>
      <vt:lpstr>Scratch：ブロックで動かすプログラミング</vt:lpstr>
      <vt:lpstr>イベント駆動</vt:lpstr>
      <vt:lpstr>順次実行</vt:lpstr>
      <vt:lpstr>Scratchの画面構成と操作の基本</vt:lpstr>
      <vt:lpstr>ブロック操作の基本</vt:lpstr>
      <vt:lpstr>ブロック操作の基本：① ブロックを置く</vt:lpstr>
      <vt:lpstr>ブロック操作の基本： ② ブロックを組み合わせる</vt:lpstr>
      <vt:lpstr>ブロックの形状と合体ルール</vt:lpstr>
      <vt:lpstr>ブロック操作の基本： ③ プログラムの起動</vt:lpstr>
      <vt:lpstr>ブロックの削除</vt:lpstr>
      <vt:lpstr>Scratchの良さ</vt:lpstr>
      <vt:lpstr>1-6 Scratchのキャラクタ </vt:lpstr>
      <vt:lpstr>Scratch のキャラクタの基本</vt:lpstr>
      <vt:lpstr>スプライト（キャラクタ画像）</vt:lpstr>
      <vt:lpstr>キャラクタの強制移動</vt:lpstr>
      <vt:lpstr>キャラクタの削除</vt:lpstr>
      <vt:lpstr>1-7 Scratchのキャラクタの 制御 </vt:lpstr>
      <vt:lpstr>Scratch の「制御」ブロックの使い方</vt:lpstr>
      <vt:lpstr>制御 ① 繰り返し</vt:lpstr>
      <vt:lpstr>制御 ② もし・・・たら，・・・する（条件分岐）</vt:lpstr>
      <vt:lpstr>プログラムの強制停止</vt:lpstr>
      <vt:lpstr>演習</vt:lpstr>
      <vt:lpstr>演習① Scratch の開始・ブロック操作</vt:lpstr>
      <vt:lpstr>PowerPoint プレゼンテーション</vt:lpstr>
      <vt:lpstr>PowerPoint プレゼンテーション</vt:lpstr>
      <vt:lpstr>PowerPoint プレゼンテーション</vt:lpstr>
      <vt:lpstr>演習 ② キャラクタ・スプライト</vt:lpstr>
      <vt:lpstr>PowerPoint プレゼンテーション</vt:lpstr>
      <vt:lpstr>PowerPoint プレゼンテーション</vt:lpstr>
      <vt:lpstr>演習③ キャラクタの制御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演習④　自由制作（余裕のある人向け）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コンピューターサイエンス</dc:title>
  <dc:creator>kunihiko</dc:creator>
  <cp:lastModifiedBy>金子　邦彦</cp:lastModifiedBy>
  <cp:revision>72</cp:revision>
  <dcterms:created xsi:type="dcterms:W3CDTF">2020-05-07T08:06:06Z</dcterms:created>
  <dcterms:modified xsi:type="dcterms:W3CDTF">2026-06-13T16:56:01Z</dcterms:modified>
</cp:coreProperties>
</file>