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544" r:id="rId2"/>
    <p:sldId id="2072" r:id="rId3"/>
    <p:sldId id="1902" r:id="rId4"/>
    <p:sldId id="2078" r:id="rId5"/>
    <p:sldId id="2034" r:id="rId6"/>
    <p:sldId id="2035" r:id="rId7"/>
    <p:sldId id="2036" r:id="rId8"/>
    <p:sldId id="2039" r:id="rId9"/>
    <p:sldId id="2037" r:id="rId10"/>
    <p:sldId id="2057" r:id="rId11"/>
    <p:sldId id="2077" r:id="rId12"/>
    <p:sldId id="2038" r:id="rId13"/>
    <p:sldId id="2040" r:id="rId14"/>
    <p:sldId id="2041" r:id="rId15"/>
    <p:sldId id="2079" r:id="rId16"/>
    <p:sldId id="2073" r:id="rId17"/>
    <p:sldId id="2051" r:id="rId18"/>
    <p:sldId id="2047" r:id="rId19"/>
    <p:sldId id="2058" r:id="rId20"/>
    <p:sldId id="2048" r:id="rId21"/>
    <p:sldId id="2054" r:id="rId22"/>
    <p:sldId id="2044" r:id="rId23"/>
    <p:sldId id="2055" r:id="rId24"/>
    <p:sldId id="2052" r:id="rId25"/>
    <p:sldId id="2056" r:id="rId26"/>
    <p:sldId id="2050" r:id="rId27"/>
    <p:sldId id="2049" r:id="rId28"/>
    <p:sldId id="2053" r:id="rId29"/>
    <p:sldId id="2081" r:id="rId30"/>
    <p:sldId id="2043" r:id="rId31"/>
    <p:sldId id="2074" r:id="rId32"/>
    <p:sldId id="2059" r:id="rId33"/>
    <p:sldId id="2082" r:id="rId34"/>
    <p:sldId id="2060" r:id="rId35"/>
    <p:sldId id="2061" r:id="rId36"/>
    <p:sldId id="2062" r:id="rId37"/>
    <p:sldId id="940" r:id="rId38"/>
    <p:sldId id="1294" r:id="rId39"/>
    <p:sldId id="1293" r:id="rId40"/>
    <p:sldId id="1299" r:id="rId41"/>
    <p:sldId id="2021" r:id="rId42"/>
    <p:sldId id="2022" r:id="rId43"/>
    <p:sldId id="1318" r:id="rId44"/>
    <p:sldId id="2063" r:id="rId45"/>
    <p:sldId id="942" r:id="rId46"/>
    <p:sldId id="443" r:id="rId47"/>
    <p:sldId id="2064" r:id="rId48"/>
    <p:sldId id="2075" r:id="rId49"/>
    <p:sldId id="453" r:id="rId50"/>
    <p:sldId id="456" r:id="rId51"/>
    <p:sldId id="455" r:id="rId52"/>
    <p:sldId id="2083" r:id="rId53"/>
    <p:sldId id="2024" r:id="rId54"/>
    <p:sldId id="458" r:id="rId55"/>
    <p:sldId id="459" r:id="rId56"/>
    <p:sldId id="1311" r:id="rId57"/>
    <p:sldId id="2076" r:id="rId58"/>
    <p:sldId id="2067" r:id="rId59"/>
    <p:sldId id="2066" r:id="rId60"/>
    <p:sldId id="1328" r:id="rId61"/>
    <p:sldId id="2080" r:id="rId62"/>
    <p:sldId id="2068" r:id="rId63"/>
    <p:sldId id="2069" r:id="rId64"/>
    <p:sldId id="2070" r:id="rId65"/>
    <p:sldId id="2071" r:id="rId66"/>
    <p:sldId id="1354" r:id="rId67"/>
    <p:sldId id="1358" r:id="rId6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2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" y="5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61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3CEF-04E2-009B-88C8-E1B59C82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EBC087-5178-AB12-102B-123EDECDB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EB2E8-D1AB-3016-FAE2-29E785A2F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3BC6EE-24DD-4898-5ACC-F81D58EC1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8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E9D1C-8E82-CA95-51E5-D92D101A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926B11-6BB5-9C61-5631-BBA4C0A7A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02D640-2AFF-B37D-F5EE-6AAB82C47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9DD28A-4617-1CFA-389F-CCCC65D099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32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B8F9E-579B-7FDF-954A-F742BE5CF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85B08E-B272-3E35-258E-19225C614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5A7E86-ACD6-3A0F-B1D3-5A677173A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48B2E-627D-B7E8-ED07-DA331B37F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77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4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05FB-46CD-F529-E9CA-44612888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5BFF72A-E6C7-DE8D-FEFB-87F12C898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1D3AB07-99A2-BC38-1B94-29DDCD054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ABB933-758F-3146-1582-03C70D0CC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35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F1758-222D-E2E0-4EFF-D2EEBFF18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201E17-8AF2-4CBB-226F-B8E741E50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34CB18-C1E4-159B-AA60-F317A9D087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要約：</a:t>
            </a:r>
            <a:r>
              <a:rPr lang="en-US" altLang="ja-JP" dirty="0"/>
              <a:t>7-</a:t>
            </a:r>
            <a:r>
              <a:rPr dirty="0"/>
              <a:t>2. </a:t>
            </a:r>
            <a:r>
              <a:rPr dirty="0" err="1"/>
              <a:t>コードコンバット</a:t>
            </a:r>
            <a:r>
              <a:rPr dirty="0"/>
              <a:t>（ Code Combat ）</a:t>
            </a:r>
            <a:r>
              <a:rPr dirty="0" err="1"/>
              <a:t>を用いたプログラミング演習</a:t>
            </a:r>
            <a:r>
              <a:rPr dirty="0"/>
              <a:t>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B016A9-104C-FCFD-8878-B213C53FD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7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ortal.offic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portal.offic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9701" y="1122363"/>
            <a:ext cx="8890000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10. </a:t>
            </a:r>
            <a:r>
              <a:rPr lang="ja-JP" altLang="en-US" sz="4000" dirty="0"/>
              <a:t>データサイエンス、基本的な計算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82" y="5767388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F9A598-A833-3CF8-CC45-A3C3BFA4E3F8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F8F5A0-D2BA-930B-034A-995201D2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データサイエンス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B66B13-3125-4B29-725B-CE14627A8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B63FAE-1B50-5F4E-0F51-B457F0CB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C9999A55-CDD1-5EB3-B45E-F5608793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600"/>
            <a:ext cx="9144000" cy="49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741740-BD56-971B-1E80-415AAB4D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14571B-CA63-BD67-B1B6-9E8F8DC41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368"/>
            <a:ext cx="9144000" cy="49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7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E14AA4-63E7-109C-94BE-84627D22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25008" cy="75061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データサイエンス技術紹介①　「</a:t>
            </a:r>
            <a:r>
              <a:rPr kumimoji="1" lang="ja-JP" altLang="en-US" b="1" dirty="0"/>
              <a:t>表の空欄を埋める</a:t>
            </a:r>
            <a:r>
              <a:rPr kumimoji="1" lang="ja-JP" altLang="en-US" dirty="0"/>
              <a:t>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1FB593-E8AA-DA30-E049-9DFA684F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17C491-75D7-0DA5-B534-7955FDB5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90499DA-1F10-7336-8B04-FBE65621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005032"/>
            <a:ext cx="9144000" cy="50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1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C85A2-2006-7289-C7B3-F6BB0D39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D794B9-28EF-F75F-5C9D-FD1842F9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25008" cy="75061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データサイエンス技術紹介②　「</a:t>
            </a:r>
            <a:r>
              <a:rPr kumimoji="1" lang="ja-JP" altLang="en-US" b="1" dirty="0"/>
              <a:t>道路網を点と線で考える</a:t>
            </a:r>
            <a:r>
              <a:rPr kumimoji="1" lang="ja-JP" altLang="en-US" dirty="0"/>
              <a:t>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03979C-0063-FC96-3196-5576AA6B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53FCB8-1971-B2D6-B76E-9187F60C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5C0DE66-A282-FB19-F0F4-0B1CE9C6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09"/>
            <a:ext cx="9144000" cy="49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1286D-5606-2704-8B82-F1C2989A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1075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データサイエンス技術紹介③　「</a:t>
            </a:r>
            <a:r>
              <a:rPr kumimoji="1" lang="en-US" altLang="ja-JP" b="1" dirty="0"/>
              <a:t>2</a:t>
            </a:r>
            <a:r>
              <a:rPr kumimoji="1" lang="ja-JP" altLang="en-US" b="1" dirty="0"/>
              <a:t>つの値を、信頼度で重みづけして合成する</a:t>
            </a:r>
            <a:r>
              <a:rPr kumimoji="1" lang="ja-JP" altLang="en-US" dirty="0"/>
              <a:t>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D143C8-948B-D47C-10AE-C20CCEE0A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DF1FE0-32D0-0BFB-8E1F-1FA751C2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0E3CBA1-3F7F-FE06-8162-0C6651FC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" y="925306"/>
            <a:ext cx="9144000" cy="50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782BA1-F2D7-DFAC-BDD4-EE3FA61B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D0E8B9-2320-A475-4D93-0123DC9B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925"/>
            <a:ext cx="9144000" cy="497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36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6A6A8-BD20-17F3-4354-08382CEC1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2602D09-2364-9AB2-BA45-9EA92095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B0A770-B529-EB5E-DD7C-82FE95FFF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DCE102-921D-52E2-A543-317186E88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10-2.</a:t>
            </a:r>
            <a:r>
              <a:rPr lang="ja-JP" altLang="en-US" sz="4500" dirty="0">
                <a:solidFill>
                  <a:schemeClr val="tx2"/>
                </a:solidFill>
              </a:rPr>
              <a:t> 基本的な計算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382EECA-BCB9-1F24-F3FB-3B0BD0A9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4C502C-B41F-1212-AC84-75F138E9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96ECFB-B496-1AB8-E680-C02552F32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4D0AE3E-50A5-B645-5EB0-D5093DD1F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4E7DEA6-2473-C8A0-F586-41D8459AE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7AC976-B886-40D2-DBE3-AC03C39B7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C0445D-A7CF-4B96-166C-E7C014C7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BE9F38-578E-ECE2-7958-A5104005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176955-3244-163B-0566-501482059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B4909B7-0726-523D-B21D-FBBD8743E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59BE53-858C-26F4-1474-45FACF5A7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649457E-5F4A-BF58-F96E-22B2B9B35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59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49F10-9FAB-1DA8-B655-E4ABE89BA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DC684-E932-B998-FB6E-1F9EF589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データ分析の土台は「４つの道具」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42D491-2F89-B0E4-B2E8-C3FDE372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CC5775-F3D5-8E4D-EB66-F48A149CD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492"/>
            <a:ext cx="9144000" cy="49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3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863C1E-1A05-4544-D3F5-0A1F67F4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774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「４つの道具」は</a:t>
            </a:r>
            <a:r>
              <a:rPr lang="ja-JP" altLang="en-US" dirty="0"/>
              <a:t>身近なサービスの土台になっている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6DB80B-767A-CC1F-6F16-2DFA9AD9F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A79F50-1714-D6AF-94E2-C93E3C36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AC5EE7F-F263-D792-940F-BB6E1801B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608"/>
            <a:ext cx="9144000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47D15C-01D1-A92D-AA10-E895981F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</a:t>
            </a:r>
            <a:r>
              <a:rPr kumimoji="1" lang="ja-JP" altLang="en-US" dirty="0"/>
              <a:t>で一つずつ試すことができる</a:t>
            </a:r>
          </a:p>
        </p:txBody>
      </p:sp>
      <p:pic>
        <p:nvPicPr>
          <p:cNvPr id="6" name="コンテンツ プレースホルダー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277ECC8-C538-A81B-C2D3-8E50751E2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93877"/>
            <a:ext cx="9160259" cy="345437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F40286-0BBB-72DA-F7DC-0F370A50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99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BE16C4-25C2-C782-51F7-2FFD5A9E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E08D4-8224-B161-41A6-46C8A0EA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472"/>
            <a:ext cx="9144000" cy="50850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F43932-12EF-BFD0-8338-3BEE9590B8D9}"/>
              </a:ext>
            </a:extLst>
          </p:cNvPr>
          <p:cNvSpPr txBox="1"/>
          <p:nvPr/>
        </p:nvSpPr>
        <p:spPr>
          <a:xfrm>
            <a:off x="201529" y="6488668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B5EA4570-DE68-E3A7-2E8D-B633347AA7C4}"/>
              </a:ext>
            </a:extLst>
          </p:cNvPr>
          <p:cNvSpPr txBox="1">
            <a:spLocks/>
          </p:cNvSpPr>
          <p:nvPr/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/>
              <a:t>「コンピューターサイエンス」第１０回の内容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5010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A67619-19E4-B2F6-A0A8-6356E855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内積</a:t>
            </a:r>
            <a:endParaRPr kumimoji="1" lang="ja-JP" altLang="en-US" dirty="0"/>
          </a:p>
        </p:txBody>
      </p:sp>
      <p:pic>
        <p:nvPicPr>
          <p:cNvPr id="8" name="コンテンツ プレースホルダー 7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F33AE766-ACFE-AF3D-620E-F5A79FC3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8289"/>
            <a:ext cx="9069474" cy="466811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D28D11-CBA1-CC5D-2183-CEE6FB11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3E3D1A-D0D0-3DFA-2E6F-7E335E60B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37" y="924294"/>
            <a:ext cx="2066925" cy="59055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68238A-D4AA-7797-C6AA-BF8B1A6CA159}"/>
              </a:ext>
            </a:extLst>
          </p:cNvPr>
          <p:cNvSpPr/>
          <p:nvPr/>
        </p:nvSpPr>
        <p:spPr>
          <a:xfrm>
            <a:off x="8322733" y="905933"/>
            <a:ext cx="685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84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3A52ED-FE3D-A4F6-A339-36A5D0F2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内積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EAC412-B502-0EB7-A9B0-AA0D54D7D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ECA861-ACDC-3ADA-B367-159C137C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 descr="グラフ, ウォーターフォール図&#10;&#10;AI 生成コンテンツは誤りを含む可能性があります。">
            <a:extLst>
              <a:ext uri="{FF2B5EF4-FFF2-40B4-BE49-F238E27FC236}">
                <a16:creationId xmlns:a16="http://schemas.microsoft.com/office/drawing/2014/main" id="{66D1A534-36CD-99F0-5F91-31CDC736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158"/>
            <a:ext cx="9144000" cy="426168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EE986CB-E426-3FC3-C5D7-5D83DF30A132}"/>
              </a:ext>
            </a:extLst>
          </p:cNvPr>
          <p:cNvSpPr/>
          <p:nvPr/>
        </p:nvSpPr>
        <p:spPr>
          <a:xfrm>
            <a:off x="0" y="5151601"/>
            <a:ext cx="685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3A6850-DEC6-5ADF-E2F8-4CB3841A1B7C}"/>
              </a:ext>
            </a:extLst>
          </p:cNvPr>
          <p:cNvSpPr txBox="1"/>
          <p:nvPr/>
        </p:nvSpPr>
        <p:spPr>
          <a:xfrm>
            <a:off x="468893" y="5151601"/>
            <a:ext cx="84946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高い部分がそろうほど内積は大きく、ずれるほど小さくなる</a:t>
            </a:r>
          </a:p>
        </p:txBody>
      </p:sp>
    </p:spTree>
    <p:extLst>
      <p:ext uri="{BB962C8B-B14F-4D97-AF65-F5344CB8AC3E}">
        <p14:creationId xmlns:p14="http://schemas.microsoft.com/office/powerpoint/2010/main" val="188253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07F71E-17FA-20B2-62C7-DB09B9AA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平均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03581D-5BEA-F5ED-00F7-81CB717C2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E666B2-E8B1-813B-668B-8142B204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007EDC41-F82D-EE27-8D66-54AE695BD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810"/>
            <a:ext cx="9144000" cy="510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72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BE35D-5B57-B105-C51F-0799BD14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平均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69ABD7-4B57-1773-C6E0-B3E9EA3A2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FAAC9B-2C1D-9F53-2E6A-2B9AC608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17AE603B-5F4B-D0CC-789F-E44844B2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431"/>
            <a:ext cx="9144000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8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1407-F733-511E-6D2D-85658328D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60800A-1C0E-FED9-8404-FEA25EE5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標本分散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5E93C8-DCBF-2189-1A54-F70E6989F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940201-7AF3-18A6-01F9-BD1FB5F9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C38D3EBB-9AB3-79EC-A017-6C3901C1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324"/>
            <a:ext cx="9144000" cy="49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52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ED9F25-DF80-7BA7-22B0-13D507F6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標本分散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0F6E58-850F-0041-BCF4-2D6354C77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DF332-29D8-7AA1-7D92-5DE366F6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615F4077-5F80-6D71-AE09-4F8416F80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751"/>
            <a:ext cx="9144000" cy="50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79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5D747-4FAD-D0BC-EA8D-0020123D5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8009C9-F64A-32FF-A677-A2A83AD0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標本共分散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33E04A-0B4A-75B1-E9B9-49AD554A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6349A8-1584-D7B4-57B1-469EBF4B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7FB860F-F0A8-653D-FB45-C2717BFC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251"/>
            <a:ext cx="9144000" cy="50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9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DDD496-4FF3-971D-0111-23B04A3A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標本共分散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9F7825-B38F-98D4-4E43-8B8745926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6805DF-6AFC-FC29-AFEE-918C0B11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DF12FB9-C391-023B-C073-DE62A486F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443"/>
            <a:ext cx="9144000" cy="49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6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6A60EE-8B8F-EA45-983D-9995C887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AB21B0-D1C6-02AA-867C-428658000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34569F-FF1A-654D-4776-CC5D2806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FF90257-BB92-A34F-C04A-7BC34658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348"/>
            <a:ext cx="9144000" cy="51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19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B68B2A-6215-2E79-8026-B42F31BA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63DE72-AA37-0DFC-3A6B-2922C279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550"/>
            <a:ext cx="9144000" cy="49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A7633-0D3D-DC80-4E0A-32FA32D2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54A04A2-7073-F546-0DD3-818C7C23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BE84A-4D1B-FE71-4B30-5BE01CC85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5FC93B-E4F2-06BD-81B8-8DAB9C0E7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10-1.</a:t>
            </a:r>
            <a:r>
              <a:rPr lang="ja-JP" altLang="en-US" sz="4500" dirty="0">
                <a:solidFill>
                  <a:schemeClr val="tx2"/>
                </a:solidFill>
              </a:rPr>
              <a:t> データサイエンス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3408DD-EAEB-8EED-75A2-BF70171BD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41F0A-CFA2-DF9E-3DD4-774875B3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52F090-4E0B-1835-0B2E-01652D641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E88BC29-A308-7BA3-42B1-9B391383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585DE91-A884-648B-9AA8-387D797A8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6EFFE6-84B6-0A26-22BA-5A4B58A7C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FEB721-3C89-97A5-566D-C5509AAF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90EB78-71AB-17C9-E3DE-929B77297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C42458-745C-F931-B6E9-69F50245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FDA645-BBA5-F042-6FEE-F6FB9FD5A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3F3C04-03AA-80A9-DDA3-DDCAF150D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D833D9-87C5-7979-9A11-FB9915A58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E1F96E-502C-7074-13A5-3E4C4F8C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8953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データサイエンスの基本的な計算：内積・平均・標本分散・標本共分散への橋渡し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758B09-3070-1151-4666-D4A6B2DE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4DD39D8-77DA-0D91-1186-A7D19FFF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278"/>
            <a:ext cx="9144000" cy="43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26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F291F-28E1-FEC4-BC76-24AC16A1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702E1D3-759C-7959-8793-03FC1DC5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DF9A67-0D6E-3AF7-005D-A267AC629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A0BE643-9CE6-87AC-2252-7483E048D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10-3.</a:t>
            </a:r>
            <a:r>
              <a:rPr lang="ja-JP" altLang="en-US" sz="4500" dirty="0">
                <a:solidFill>
                  <a:schemeClr val="tx2"/>
                </a:solidFill>
              </a:rPr>
              <a:t> 表計算ソフトウェア </a:t>
            </a:r>
            <a:r>
              <a:rPr lang="en-US" altLang="ja-JP" sz="4500" dirty="0">
                <a:solidFill>
                  <a:schemeClr val="tx2"/>
                </a:solidFill>
              </a:rPr>
              <a:t>Excel</a:t>
            </a: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02F43B-2169-9F08-E118-F8F88E761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43A3EA-EF1C-71D6-EE16-041C19ED1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CF16A95-BFD7-1CA9-5C14-A7DD3748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5969932-A9CD-0D48-DB7F-2BB8B0880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B9AE199-7A0B-5097-CB0E-FCB2E63B7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D9EFEE-65FA-8066-D16A-34247DEB0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D57191-641D-4981-BE3A-AC8BEF65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605537-D64A-6FD2-C5B1-3EA6AA43C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FEE73A8-40D7-0CAF-B08A-D2BAAA3DD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96F70EC-CF25-21F2-2CD9-889BEE810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992F88-90A3-1F0F-85D7-53A08B371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13D429-0691-8310-0A3A-DDEF9742A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8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14C462-0CA8-8475-6F02-14CA56E1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表計算ソフトウエア </a:t>
            </a:r>
            <a:r>
              <a:rPr lang="en-US" altLang="ja-JP" dirty="0"/>
              <a:t>Excel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7A3EB0-8C7B-3ECE-315F-D97A16302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DEA10E-14D3-3D74-C3E8-EEA9DFB7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6" name="図 5" descr="文字と写真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7D3DA961-B0F7-C653-9649-FEC8FB39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395"/>
            <a:ext cx="9144000" cy="44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1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EDAE65-67CD-BE59-2A9B-EF87388F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EF141E-BF29-6EAC-F1B7-D7DBCFD55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513C23-6AE8-0597-E23A-E7692858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50807E-355F-23B3-2D76-FDDBA631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460"/>
            <a:ext cx="9144000" cy="47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92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C33558-99B8-EC8A-A5BB-CB50B626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の便利機能①　自動計算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06727E-1429-2341-5B36-A908BA0B9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E01631-6EED-0436-CFAC-CC0436C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E82261D0-C507-AED9-98C0-EB7D66BA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951"/>
            <a:ext cx="9144000" cy="46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9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94607-46C2-6774-BEF6-FA55EB64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7E6A1D-53EE-0157-D192-3156101A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の便利機能②　自動計算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EC4646-A81F-23A7-642A-1F7FC606B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866A28-C877-3D7B-78E5-BB9C69C8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7" name="図 6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901E503-4C0C-06EC-BACE-9F229C48D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58"/>
            <a:ext cx="9144000" cy="42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76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F59F1-D278-9403-95A3-F677AE6F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92FEA1-7C8D-3521-281F-FD59C0C3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の便利機能③　自動計算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286197-EAC5-F198-A237-32EE2094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9AA36E-5524-4409-756F-AC7281EAD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7" name="図 6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D351D444-9D78-2C94-A0DE-89D4261DE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01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F8256C-E74C-44EB-AAB3-EF71C274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パソコンのさまざまな機能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82E3C7-FAA3-474F-8D0B-7CF979AC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11" name="図 10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FE86FE9-6B70-5C58-1131-3569DE0B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701"/>
            <a:ext cx="9144000" cy="48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05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43BCEE-EA77-4C9B-AE23-56E300AD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Microsoft 365 </a:t>
            </a:r>
            <a:r>
              <a:rPr kumimoji="1" lang="ja-JP" altLang="en-US" dirty="0"/>
              <a:t>の主な機能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FB86DA-C92D-49A2-B448-7744ACF7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413D590F-C2F6-459B-9932-DBDF6BC8923B}"/>
              </a:ext>
            </a:extLst>
          </p:cNvPr>
          <p:cNvSpPr txBox="1">
            <a:spLocks noChangeAspect="1"/>
          </p:cNvSpPr>
          <p:nvPr/>
        </p:nvSpPr>
        <p:spPr>
          <a:xfrm>
            <a:off x="-392992" y="2651285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ワード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文書作成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6CD180-7F7D-40FF-911C-3BEBD8983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2" y="945989"/>
            <a:ext cx="2707371" cy="1576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4BBC00-3420-4BC5-8DAA-FD51AF02F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07" y="931384"/>
            <a:ext cx="2763793" cy="16084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A8F2124-F1DD-46C8-A7EE-61129FAF94CC}"/>
              </a:ext>
            </a:extLst>
          </p:cNvPr>
          <p:cNvSpPr txBox="1">
            <a:spLocks noChangeAspect="1"/>
          </p:cNvSpPr>
          <p:nvPr/>
        </p:nvSpPr>
        <p:spPr>
          <a:xfrm>
            <a:off x="2700213" y="2686060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エクセル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表計算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6E0537-8BEF-4F0E-A4A0-D8148E28B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19" y="945989"/>
            <a:ext cx="2720952" cy="1583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CAE9241-F5EC-4960-8A5E-FF3717B9F166}"/>
              </a:ext>
            </a:extLst>
          </p:cNvPr>
          <p:cNvSpPr txBox="1">
            <a:spLocks noChangeAspect="1"/>
          </p:cNvSpPr>
          <p:nvPr/>
        </p:nvSpPr>
        <p:spPr>
          <a:xfrm>
            <a:off x="5712658" y="2663679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パワーポイント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プレゼン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6579548-0972-4771-9D1E-055C1ABBC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7" y="3410198"/>
            <a:ext cx="2618220" cy="1524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A9B1E59A-560D-43ED-B018-58B34EC99B6B}"/>
              </a:ext>
            </a:extLst>
          </p:cNvPr>
          <p:cNvSpPr txBox="1">
            <a:spLocks noChangeAspect="1"/>
          </p:cNvSpPr>
          <p:nvPr/>
        </p:nvSpPr>
        <p:spPr>
          <a:xfrm>
            <a:off x="-143829" y="5068237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ワンノート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電子ノート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28AB69F-68B9-4F85-9841-8D934F8A6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97" y="3424966"/>
            <a:ext cx="2370474" cy="156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CA74981A-639D-4C1A-9C07-12BD303F888E}"/>
              </a:ext>
            </a:extLst>
          </p:cNvPr>
          <p:cNvSpPr txBox="1">
            <a:spLocks noChangeAspect="1"/>
          </p:cNvSpPr>
          <p:nvPr/>
        </p:nvSpPr>
        <p:spPr>
          <a:xfrm>
            <a:off x="3312799" y="5090618"/>
            <a:ext cx="4600972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020" algn="ctr"/>
                <a:tab pos="5400040" algn="r"/>
              </a:tabLst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アウトルック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電子メール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020" algn="ctr"/>
                <a:tab pos="5400040" algn="r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71D11B-48F9-A204-C5B6-CA23342A3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7" y="5736008"/>
            <a:ext cx="8461208" cy="1030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ja-JP" dirty="0"/>
              <a:t>パソコンで</a:t>
            </a:r>
            <a:r>
              <a:rPr lang="ja-JP" altLang="ja-JP" b="1" dirty="0"/>
              <a:t>レポートを作成</a:t>
            </a:r>
            <a:r>
              <a:rPr lang="ja-JP" altLang="ja-JP" dirty="0"/>
              <a:t>したり，</a:t>
            </a:r>
            <a:r>
              <a:rPr lang="ja-JP" altLang="ja-JP" b="1" dirty="0"/>
              <a:t>発表</a:t>
            </a:r>
            <a:r>
              <a:rPr lang="ja-JP" altLang="ja-JP" dirty="0"/>
              <a:t>したり，</a:t>
            </a:r>
            <a:r>
              <a:rPr lang="ja-JP" altLang="ja-JP" b="1" dirty="0"/>
              <a:t>データをまとめ</a:t>
            </a:r>
            <a:r>
              <a:rPr lang="ja-JP" altLang="ja-JP" dirty="0"/>
              <a:t>たりで</a:t>
            </a:r>
            <a:r>
              <a:rPr lang="ja-JP" altLang="en-US" dirty="0"/>
              <a:t>便利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693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FAC21-AF5E-4A1C-B233-6117D6CC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Microsoft 365 </a:t>
            </a:r>
            <a:r>
              <a:rPr kumimoji="1" lang="ja-JP" altLang="en-US" dirty="0"/>
              <a:t>の種類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491342-97C7-45F8-86E9-94A9AEC5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8062B5E-1F7A-CE92-FB6B-85589CC5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108"/>
            <a:ext cx="9144000" cy="49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E312-8E10-2156-03D8-DBDE6893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5E768E8-710F-5538-926F-24DB02AD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7DF6B8-215E-1187-26D3-0C13A550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451"/>
            <a:ext cx="9144000" cy="50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99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D96CC-E3A8-4888-A875-ACE5EEF8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Microsoft 365 </a:t>
            </a:r>
            <a:r>
              <a:rPr lang="ja-JP" altLang="en-US" dirty="0"/>
              <a:t>オンライン版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4FC3AC-C179-4876-9C80-E41605AF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846253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WEB</a:t>
            </a:r>
            <a:r>
              <a:rPr lang="ja-JP" altLang="en-US" sz="2400" b="1" dirty="0"/>
              <a:t>ブラウザで使用．</a:t>
            </a:r>
            <a:r>
              <a:rPr lang="en-US" altLang="ja-JP" sz="2400" b="1" dirty="0">
                <a:hlinkClick r:id="rId2"/>
              </a:rPr>
              <a:t>https://portal.office.com</a:t>
            </a:r>
            <a:r>
              <a:rPr lang="ja-JP" altLang="en-US" sz="2400" b="1" dirty="0"/>
              <a:t> に各自サインイン． 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起動手順</a:t>
            </a:r>
            <a:r>
              <a:rPr lang="en-US" altLang="ja-JP" sz="2400" dirty="0"/>
              <a:t>】</a:t>
            </a:r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Web</a:t>
            </a:r>
            <a:r>
              <a:rPr lang="ja-JP" altLang="en-US" sz="2400" dirty="0"/>
              <a:t>ブラウザで </a:t>
            </a:r>
            <a:r>
              <a:rPr lang="en-US" altLang="ja-JP" sz="2400" dirty="0">
                <a:hlinkClick r:id="rId2"/>
              </a:rPr>
              <a:t>https://portal.office.com</a:t>
            </a:r>
            <a:r>
              <a:rPr lang="ja-JP" altLang="en-US" sz="2400" dirty="0"/>
              <a:t> を開く 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電子メールアドレス</a:t>
            </a:r>
            <a:r>
              <a:rPr lang="ja-JP" altLang="en-US" sz="2400" dirty="0"/>
              <a:t>を入力し「次へ」をクリック 　（例）</a:t>
            </a:r>
            <a:r>
              <a:rPr lang="en-US" altLang="ja-JP" sz="2400" dirty="0"/>
              <a:t>p1234567@fukuyama-u.ac.jp </a:t>
            </a:r>
          </a:p>
          <a:p>
            <a:pPr marL="0" indent="0">
              <a:buNone/>
            </a:pPr>
            <a:r>
              <a:rPr lang="en-US" altLang="ja-JP" sz="2400" dirty="0"/>
              <a:t>③ 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を入力し「サインイン」をクリック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ja-JP" altLang="en-US" sz="2400" b="1" dirty="0"/>
              <a:t>メニュー</a:t>
            </a:r>
            <a:r>
              <a:rPr lang="ja-JP" altLang="en-US" sz="2400" dirty="0"/>
              <a:t>で</a:t>
            </a:r>
            <a:r>
              <a:rPr lang="en-US" altLang="ja-JP" sz="2400" b="1" dirty="0"/>
              <a:t>Excel</a:t>
            </a:r>
            <a:r>
              <a:rPr lang="ja-JP" altLang="en-US" sz="2400" b="1" dirty="0"/>
              <a:t>を選択 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⑤ ブックの種類を選択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⑥ </a:t>
            </a:r>
            <a:r>
              <a:rPr lang="en-US" altLang="ja-JP" sz="2400" dirty="0"/>
              <a:t>Excel</a:t>
            </a:r>
            <a:r>
              <a:rPr lang="ja-JP" altLang="en-US" sz="2400" dirty="0"/>
              <a:t>の画面が開く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8B31DD-6AFA-45F2-ADA0-3F7D2D53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2248A8-0573-4B70-9DBC-BA56AA3D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836" y="5019836"/>
            <a:ext cx="3071021" cy="18381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CE5CF9D-9086-4DFB-A8E7-6EB0F21AA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245" y="2684568"/>
            <a:ext cx="1581183" cy="11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51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27C1D-0391-C3BA-060A-F18B8DC54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19CED1-5077-520F-19D1-DF89449A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Microsoft 365 </a:t>
            </a:r>
            <a:r>
              <a:rPr lang="ja-JP" altLang="en-US" dirty="0"/>
              <a:t>アプリ版　インストール編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89F623-D7BF-B720-2993-D702EF7CF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846252"/>
            <a:ext cx="8461208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事前にインストールが必要． インストール時に大量の通信が発生する（時間・通信費用に注意）． 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インストール手順</a:t>
            </a:r>
            <a:r>
              <a:rPr lang="en-US" altLang="ja-JP" sz="2400" b="1" dirty="0"/>
              <a:t>】</a:t>
            </a:r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Web</a:t>
            </a:r>
            <a:r>
              <a:rPr lang="ja-JP" altLang="en-US" sz="2400" dirty="0"/>
              <a:t>ブラウザで </a:t>
            </a:r>
            <a:r>
              <a:rPr lang="en-US" altLang="ja-JP" sz="2400" dirty="0">
                <a:hlinkClick r:id="rId2"/>
              </a:rPr>
              <a:t>https://portal.office.com</a:t>
            </a:r>
            <a:r>
              <a:rPr lang="ja-JP" altLang="en-US" sz="2400" dirty="0"/>
              <a:t> を開く 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電子メールアドレス</a:t>
            </a:r>
            <a:r>
              <a:rPr lang="ja-JP" altLang="en-US" sz="2400" dirty="0"/>
              <a:t>を入力し「次へ」をクリック 　（例）</a:t>
            </a:r>
            <a:r>
              <a:rPr lang="en-US" altLang="ja-JP" sz="2400" dirty="0"/>
              <a:t>p1234567@fukuyama-u.ac.jp </a:t>
            </a:r>
          </a:p>
          <a:p>
            <a:pPr marL="0" indent="0">
              <a:buNone/>
            </a:pPr>
            <a:r>
              <a:rPr lang="en-US" altLang="ja-JP" sz="2400" dirty="0"/>
              <a:t>③ 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を入力し「サインイン」をクリック 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④「</a:t>
            </a:r>
            <a:r>
              <a:rPr lang="ja-JP" altLang="en-US" sz="2400" b="1" dirty="0"/>
              <a:t>アプリ</a:t>
            </a:r>
            <a:r>
              <a:rPr lang="ja-JP" altLang="en-US" sz="2400" dirty="0"/>
              <a:t>」をクリック．「</a:t>
            </a:r>
            <a:r>
              <a:rPr lang="ja-JP" altLang="en-US" sz="2400" b="1" dirty="0"/>
              <a:t>アプリをインストール</a:t>
            </a:r>
            <a:r>
              <a:rPr lang="ja-JP" altLang="en-US" sz="2400" dirty="0"/>
              <a:t>」→「</a:t>
            </a:r>
            <a:r>
              <a:rPr lang="en-US" altLang="ja-JP" sz="2400" b="1" dirty="0"/>
              <a:t>Microsoft 365 Apps</a:t>
            </a:r>
            <a:r>
              <a:rPr lang="ja-JP" altLang="en-US" sz="2400" dirty="0"/>
              <a:t>」を選択 </a:t>
            </a:r>
            <a:br>
              <a:rPr lang="en-US" altLang="ja-JP" sz="2400" dirty="0"/>
            </a:br>
            <a:br>
              <a:rPr lang="en-US" altLang="ja-JP" sz="2400" dirty="0"/>
            </a:b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画面の指示に従いインストール 　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2E4AD4-6B0B-0E06-A54F-6BC262BA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4C1C3EA-B541-3621-D6AE-75F7E9212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921" y="4817273"/>
            <a:ext cx="2152650" cy="8337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B70E5C-5D19-A1D9-46E0-183FF740F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423" y="4723400"/>
            <a:ext cx="2764291" cy="9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6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0314C-4DFC-320C-EB58-F61F0868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889B5-10E2-606E-2D03-72ACB54C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Microsoft 365 </a:t>
            </a:r>
            <a:r>
              <a:rPr lang="ja-JP" altLang="en-US" dirty="0"/>
              <a:t>アプリ版　起動編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E41411-215F-FECF-70E7-EA9E14803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897467"/>
            <a:ext cx="8677418" cy="5960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新しく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を使う場合</a:t>
            </a:r>
            <a:r>
              <a:rPr lang="en-US" altLang="ja-JP" sz="2400" dirty="0"/>
              <a:t>】</a:t>
            </a:r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※</a:t>
            </a:r>
            <a:r>
              <a:rPr lang="ja-JP" altLang="en-US" sz="2400" b="1" dirty="0"/>
              <a:t>既存の </a:t>
            </a:r>
            <a:r>
              <a:rPr lang="en-US" altLang="ja-JP" sz="2400" b="1" dirty="0"/>
              <a:t>Excel </a:t>
            </a:r>
            <a:r>
              <a:rPr lang="ja-JP" altLang="en-US" sz="2400" b="1" dirty="0"/>
              <a:t>ファイルを開くと </a:t>
            </a:r>
            <a:r>
              <a:rPr lang="en-US" altLang="ja-JP" sz="2400" b="1" dirty="0"/>
              <a:t>Excel </a:t>
            </a:r>
            <a:r>
              <a:rPr lang="ja-JP" altLang="en-US" sz="2400" b="1" dirty="0"/>
              <a:t>が起動する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ja-JP" altLang="en-US" sz="2400" b="1" dirty="0"/>
              <a:t>スタートメニュー</a:t>
            </a:r>
            <a:r>
              <a:rPr lang="ja-JP" altLang="en-US" sz="2400" dirty="0"/>
              <a:t>等で</a:t>
            </a:r>
            <a:r>
              <a:rPr lang="en-US" altLang="ja-JP" sz="2400" b="1" dirty="0"/>
              <a:t>Excel</a:t>
            </a:r>
            <a:r>
              <a:rPr lang="ja-JP" altLang="en-US" sz="2400" b="1" dirty="0"/>
              <a:t>を選択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 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② ブックの種類を選択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en-US" altLang="ja-JP" sz="2400" dirty="0"/>
              <a:t>Excel</a:t>
            </a:r>
            <a:r>
              <a:rPr lang="ja-JP" altLang="en-US" sz="2400" dirty="0"/>
              <a:t>の画面が開く</a:t>
            </a:r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556353-1018-9F56-6AB3-E59592C2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7B2EAE-587F-49F6-8D30-6DEF391E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41" y="3343392"/>
            <a:ext cx="1782060" cy="15851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68704F-E8E4-4C11-96AB-61DC6C44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870" y="5357870"/>
            <a:ext cx="2278177" cy="13636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D5189F-F6CA-3208-EC0F-B92C12ED8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47" y="2140193"/>
            <a:ext cx="2130199" cy="9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98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10-3 Excel</a:t>
            </a:r>
            <a:r>
              <a:rPr lang="ja-JP" altLang="en-US" dirty="0"/>
              <a:t> の基本概念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6818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5BF190-1A62-A3C3-60A0-5E87F572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</a:t>
            </a:r>
            <a:r>
              <a:rPr kumimoji="1" lang="ja-JP" altLang="en-US" dirty="0"/>
              <a:t>の画面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0EED9B-EDE2-2EF4-1DFC-7C26B137E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8" y="785345"/>
            <a:ext cx="8942471" cy="876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Excel </a:t>
            </a:r>
            <a:r>
              <a:rPr kumimoji="1" lang="ja-JP" altLang="en-US" sz="2400" dirty="0"/>
              <a:t>の画面は４つの領域（オンライン版・アプリ版ともに）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F942DD-A9E0-B6F8-B9DE-F38EC90E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6" name="図 5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7A6BF587-1D8D-40C0-2E73-A1F99C73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34" y="1423086"/>
            <a:ext cx="4545137" cy="51158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7729DF1-09DE-2D09-B9B1-2E5BC3819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8" y="2470459"/>
            <a:ext cx="3667734" cy="273680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589E49-E5A4-4FC7-90CC-E1C5DD799151}"/>
              </a:ext>
            </a:extLst>
          </p:cNvPr>
          <p:cNvSpPr txBox="1"/>
          <p:nvPr/>
        </p:nvSpPr>
        <p:spPr>
          <a:xfrm>
            <a:off x="5213086" y="1291630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メニュー　　</a:t>
            </a:r>
            <a:endParaRPr kumimoji="1" lang="en-US" altLang="ja-JP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92ABD9-DD85-7395-5B59-7F2AF3535E7D}"/>
              </a:ext>
            </a:extLst>
          </p:cNvPr>
          <p:cNvSpPr txBox="1"/>
          <p:nvPr/>
        </p:nvSpPr>
        <p:spPr>
          <a:xfrm>
            <a:off x="5213085" y="2299755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リボン　　</a:t>
            </a:r>
            <a:endParaRPr kumimoji="1" lang="en-US" altLang="ja-JP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193D73-6314-4AD4-1995-FDE66FC7FB73}"/>
              </a:ext>
            </a:extLst>
          </p:cNvPr>
          <p:cNvSpPr txBox="1"/>
          <p:nvPr/>
        </p:nvSpPr>
        <p:spPr>
          <a:xfrm>
            <a:off x="5213084" y="3519334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数式バー</a:t>
            </a:r>
            <a:r>
              <a:rPr kumimoji="1" lang="ja-JP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</a:t>
            </a:r>
            <a:endParaRPr kumimoji="1" lang="en-US" altLang="ja-JP" sz="2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5966AF-8C20-25F0-0F31-6BEEE985B634}"/>
              </a:ext>
            </a:extLst>
          </p:cNvPr>
          <p:cNvSpPr txBox="1"/>
          <p:nvPr/>
        </p:nvSpPr>
        <p:spPr>
          <a:xfrm>
            <a:off x="5595047" y="5104705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ワークシート</a:t>
            </a:r>
            <a:endParaRPr kumimoji="1" lang="en-US" altLang="ja-JP" sz="24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213F673-12AA-15D4-8A04-C2B2547C60A8}"/>
              </a:ext>
            </a:extLst>
          </p:cNvPr>
          <p:cNvSpPr/>
          <p:nvPr/>
        </p:nvSpPr>
        <p:spPr>
          <a:xfrm>
            <a:off x="116891" y="2388228"/>
            <a:ext cx="3837008" cy="3819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0E3FA12-17DF-4493-44C8-A86FF7C71D91}"/>
              </a:ext>
            </a:extLst>
          </p:cNvPr>
          <p:cNvSpPr/>
          <p:nvPr/>
        </p:nvSpPr>
        <p:spPr>
          <a:xfrm>
            <a:off x="121704" y="2771046"/>
            <a:ext cx="3837008" cy="3819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C29B273-1F3A-8513-D1D1-381FD815048B}"/>
              </a:ext>
            </a:extLst>
          </p:cNvPr>
          <p:cNvSpPr/>
          <p:nvPr/>
        </p:nvSpPr>
        <p:spPr>
          <a:xfrm>
            <a:off x="126517" y="3153864"/>
            <a:ext cx="3837008" cy="2101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598B481-ABD1-4B6D-83B2-1D2B7311F0CB}"/>
              </a:ext>
            </a:extLst>
          </p:cNvPr>
          <p:cNvSpPr/>
          <p:nvPr/>
        </p:nvSpPr>
        <p:spPr>
          <a:xfrm>
            <a:off x="116891" y="3364029"/>
            <a:ext cx="3837008" cy="192547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0C8B1BE-4CF6-994B-6862-280A14F80491}"/>
              </a:ext>
            </a:extLst>
          </p:cNvPr>
          <p:cNvCxnSpPr>
            <a:endCxn id="11" idx="3"/>
          </p:cNvCxnSpPr>
          <p:nvPr/>
        </p:nvCxnSpPr>
        <p:spPr>
          <a:xfrm flipH="1">
            <a:off x="3953899" y="2021305"/>
            <a:ext cx="401533" cy="5579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8CB4E6C-2B03-C257-5C35-2A29CD0E9887}"/>
              </a:ext>
            </a:extLst>
          </p:cNvPr>
          <p:cNvCxnSpPr>
            <a:cxnSpLocks/>
          </p:cNvCxnSpPr>
          <p:nvPr/>
        </p:nvCxnSpPr>
        <p:spPr>
          <a:xfrm flipH="1">
            <a:off x="3969940" y="2962028"/>
            <a:ext cx="512031" cy="300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27FB131-C9BD-0C1C-141D-C979791F04C9}"/>
              </a:ext>
            </a:extLst>
          </p:cNvPr>
          <p:cNvCxnSpPr>
            <a:cxnSpLocks/>
            <a:stCxn id="6" idx="1"/>
            <a:endCxn id="13" idx="3"/>
          </p:cNvCxnSpPr>
          <p:nvPr/>
        </p:nvCxnSpPr>
        <p:spPr>
          <a:xfrm flipH="1" flipV="1">
            <a:off x="3963525" y="3258947"/>
            <a:ext cx="433809" cy="72205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9F6E4B0A-E7E3-0856-1849-A19556C9726B}"/>
              </a:ext>
            </a:extLst>
          </p:cNvPr>
          <p:cNvCxnSpPr>
            <a:cxnSpLocks/>
          </p:cNvCxnSpPr>
          <p:nvPr/>
        </p:nvCxnSpPr>
        <p:spPr>
          <a:xfrm flipH="1" flipV="1">
            <a:off x="3995801" y="4247886"/>
            <a:ext cx="486170" cy="15128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851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D5B634-4E61-4F67-A74A-4B93FA2F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1E7D7-8444-4CDC-B650-6D64BE3DB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9" y="4809667"/>
            <a:ext cx="8461208" cy="5443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dirty="0"/>
              <a:t>保存時にファイル名を設定可能．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E4B8B4-2BE7-4E4D-AA13-6A7F00B0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18FF1A-4C5B-4420-9B43-62C56D50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6" y="5354064"/>
            <a:ext cx="8405084" cy="909360"/>
          </a:xfrm>
          <a:prstGeom prst="rect">
            <a:avLst/>
          </a:prstGeom>
        </p:spPr>
      </p:pic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0F7349F-3B2C-C7B1-B566-EA63393F6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78" y="552610"/>
            <a:ext cx="7796542" cy="38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13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0912" y="374502"/>
            <a:ext cx="7886700" cy="503396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スタート画面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405" y="1113324"/>
            <a:ext cx="766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Excel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起動時に最初に表示される画面． ブックの種類の選択や，過去の履歴の確認ができる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0700" y="995680"/>
            <a:ext cx="8058149" cy="995456"/>
          </a:xfrm>
          <a:prstGeom prst="roundRect">
            <a:avLst/>
          </a:prstGeom>
          <a:noFill/>
          <a:ln w="508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4ED767-BD78-4D29-984D-E4866ED1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99" y="2483147"/>
            <a:ext cx="4798275" cy="322834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335FEB-C63F-3A3F-ADA4-79FF6D49F47C}"/>
              </a:ext>
            </a:extLst>
          </p:cNvPr>
          <p:cNvSpPr txBox="1"/>
          <p:nvPr/>
        </p:nvSpPr>
        <p:spPr>
          <a:xfrm>
            <a:off x="922947" y="5972666"/>
            <a:ext cx="362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アプリ版の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8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BCD07E-272E-B439-2C84-FBE6E3AF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セル、番地（セル参照）、アクティブセル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CEE04A-5220-4C25-7D4E-5D3467C2B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FD1F1B-9D4D-B4AA-A4BC-C048FD37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6" name="図 5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4F7A9F2-98E2-0F86-1522-2A1192D1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452"/>
            <a:ext cx="9144000" cy="49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09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C6EF14-1824-6B11-B55E-13E19ED11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E79AD7-70C8-BC60-6EB6-77067656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C3D0D3-20AE-9A8D-A7DB-4C6730C12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749EC1-FDA7-CF89-FE58-49AE5CF40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10-4.</a:t>
            </a:r>
            <a:r>
              <a:rPr lang="ja-JP" altLang="en-US" sz="4500" dirty="0">
                <a:solidFill>
                  <a:schemeClr val="tx2"/>
                </a:solidFill>
              </a:rPr>
              <a:t> </a:t>
            </a:r>
            <a:r>
              <a:rPr lang="en-US" altLang="ja-JP" sz="4500" dirty="0">
                <a:solidFill>
                  <a:schemeClr val="tx2"/>
                </a:solidFill>
              </a:rPr>
              <a:t>Excel </a:t>
            </a:r>
            <a:r>
              <a:rPr lang="ja-JP" altLang="en-US" sz="4500" dirty="0">
                <a:solidFill>
                  <a:schemeClr val="tx2"/>
                </a:solidFill>
              </a:rPr>
              <a:t>の基本操作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3420ED-0ADA-F268-8F01-749B994B2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FABD6A-67D4-B537-0984-18135A197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4C28ECB-71CB-7B97-C6DB-5E57F9A59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F439985-CC44-0BCC-9DB3-3A7638C29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7C7FB30-7BFD-15A9-BAA7-442896877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370D7CA-11EE-EFC1-A452-7A8A18F0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CDA238-C236-2CFF-6CF0-67C17EB0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BB7620-9D4D-0010-8E6E-B8F03ED25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13328A5-90B9-BB0F-8F59-914EEAAB4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4C6F7C9-4EF0-C2F4-63C5-9A02C948B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99EF4EC-08AA-634A-DE0C-58669DE5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D19AEB8-16C0-41FF-4E62-983681029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06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275" y="1892879"/>
            <a:ext cx="3953466" cy="1798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818" y="317073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数式の入力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4251961" y="2363939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174391" y="3937402"/>
            <a:ext cx="3795409" cy="13854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入力を終わりたい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Enter 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キーを押す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すると、数式が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自動計算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される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088122" y="319882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83660" y="916972"/>
            <a:ext cx="8560340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を入力したいときは、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頭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半角の「</a:t>
            </a:r>
            <a:r>
              <a:rPr kumimoji="1" lang="en-US" altLang="ja-JP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を付ける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2880"/>
            <a:ext cx="3953466" cy="1798078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126164" y="3937402"/>
            <a:ext cx="4727886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キーボードで「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=100+200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」と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打つと、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に数式が入る</a:t>
            </a:r>
          </a:p>
        </p:txBody>
      </p:sp>
    </p:spTree>
    <p:extLst>
      <p:ext uri="{BB962C8B-B14F-4D97-AF65-F5344CB8AC3E}">
        <p14:creationId xmlns:p14="http://schemas.microsoft.com/office/powerpoint/2010/main" val="367790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F21807-545A-0F31-1D73-3DFC5D06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データサイエンス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E9573E-8539-4DA2-72F1-F93B7811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AB2A01A-29F9-FF4F-3AE7-70B1A45C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941717"/>
            <a:ext cx="9144000" cy="497456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39A7F8-5FC3-CE48-9C8C-98578E83F4AB}"/>
              </a:ext>
            </a:extLst>
          </p:cNvPr>
          <p:cNvSpPr txBox="1"/>
          <p:nvPr/>
        </p:nvSpPr>
        <p:spPr>
          <a:xfrm>
            <a:off x="2268747" y="78241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1" name="図 10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F3391AE-078B-945D-1C5C-006778E3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717"/>
            <a:ext cx="9144000" cy="4974566"/>
          </a:xfrm>
          <a:prstGeom prst="rect">
            <a:avLst/>
          </a:prstGeom>
        </p:spPr>
      </p:pic>
      <p:pic>
        <p:nvPicPr>
          <p:cNvPr id="14" name="図 1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758FBC8-0EA4-7C3D-8C0E-A0DBD639F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717"/>
            <a:ext cx="9144000" cy="497456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A9AE9A5-9A46-CFD8-C26C-62AEB532F7BA}"/>
              </a:ext>
            </a:extLst>
          </p:cNvPr>
          <p:cNvSpPr txBox="1"/>
          <p:nvPr/>
        </p:nvSpPr>
        <p:spPr>
          <a:xfrm>
            <a:off x="4209691" y="4321833"/>
            <a:ext cx="186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人間向けの知見や結論を導く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CC88C8E-8E9E-F15A-A739-3291F71AB794}"/>
              </a:ext>
            </a:extLst>
          </p:cNvPr>
          <p:cNvSpPr txBox="1"/>
          <p:nvPr/>
        </p:nvSpPr>
        <p:spPr>
          <a:xfrm>
            <a:off x="2009955" y="4241320"/>
            <a:ext cx="2122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ロボット、自動運転、画像生成など</a:t>
            </a:r>
          </a:p>
        </p:txBody>
      </p:sp>
    </p:spTree>
    <p:extLst>
      <p:ext uri="{BB962C8B-B14F-4D97-AF65-F5344CB8AC3E}">
        <p14:creationId xmlns:p14="http://schemas.microsoft.com/office/powerpoint/2010/main" val="3173243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8321" y="307749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数式の入力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4538358" y="3982233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256548" y="5574343"/>
            <a:ext cx="3795409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入力を終わりたい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Enter 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キーを押す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すると、数式が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自動計算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される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170279" y="4835767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83660" y="842205"/>
            <a:ext cx="8560340" cy="24722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400" b="1" dirty="0"/>
              <a:t>先頭</a:t>
            </a:r>
            <a:r>
              <a:rPr lang="ja-JP" altLang="en-US" sz="2400" dirty="0"/>
              <a:t>に</a:t>
            </a:r>
            <a:r>
              <a:rPr lang="ja-JP" altLang="en-US" sz="2400" b="1" dirty="0"/>
              <a:t>半角の「</a:t>
            </a:r>
            <a:r>
              <a:rPr lang="en-US" altLang="ja-JP" sz="2400" b="1" dirty="0"/>
              <a:t>=</a:t>
            </a:r>
            <a:r>
              <a:rPr lang="ja-JP" altLang="en-US" sz="2400" b="1" dirty="0"/>
              <a:t>」</a:t>
            </a:r>
            <a:r>
              <a:rPr lang="ja-JP" altLang="en-US" sz="2400" dirty="0"/>
              <a:t>を付ける．（例）「</a:t>
            </a:r>
            <a:r>
              <a:rPr lang="en-US" altLang="ja-JP" sz="2400" b="1" dirty="0"/>
              <a:t>=100+200</a:t>
            </a:r>
            <a:r>
              <a:rPr lang="ja-JP" altLang="en-US" sz="2400" dirty="0"/>
              <a:t>」</a:t>
            </a:r>
            <a:endParaRPr lang="en-US" altLang="ja-JP" sz="2400" b="1" dirty="0"/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400" b="1" dirty="0"/>
              <a:t>数式は半角文字</a:t>
            </a:r>
            <a:r>
              <a:rPr lang="ja-JP" altLang="en-US" sz="2400" dirty="0"/>
              <a:t>で記述する． </a:t>
            </a:r>
            <a:endParaRPr lang="en-US" altLang="ja-JP" sz="2400" dirty="0"/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400" dirty="0"/>
              <a:t>番地（「</a:t>
            </a:r>
            <a:r>
              <a:rPr lang="en-US" altLang="ja-JP" sz="2400" dirty="0"/>
              <a:t>B3</a:t>
            </a:r>
            <a:r>
              <a:rPr lang="ja-JP" altLang="en-US" sz="2400" dirty="0"/>
              <a:t>」「</a:t>
            </a:r>
            <a:r>
              <a:rPr lang="en-US" altLang="ja-JP" sz="2400" dirty="0"/>
              <a:t>B4</a:t>
            </a:r>
            <a:r>
              <a:rPr lang="ja-JP" altLang="en-US" sz="2400" dirty="0"/>
              <a:t>」等）を数式内に記述できる． </a:t>
            </a:r>
            <a:endParaRPr lang="en-US" altLang="ja-JP" sz="2400" dirty="0"/>
          </a:p>
          <a:p>
            <a:pPr lvl="0">
              <a:lnSpc>
                <a:spcPct val="130000"/>
              </a:lnSpc>
              <a:defRPr/>
            </a:pPr>
            <a:r>
              <a:rPr lang="ja-JP" altLang="en-US" sz="2400" dirty="0"/>
              <a:t>　（例）「</a:t>
            </a:r>
            <a:r>
              <a:rPr lang="en-US" altLang="ja-JP" sz="2400" b="1" dirty="0"/>
              <a:t>=B3+B4</a:t>
            </a:r>
            <a:r>
              <a:rPr lang="ja-JP" altLang="en-US" sz="2400" dirty="0"/>
              <a:t>」</a:t>
            </a:r>
            <a:endParaRPr lang="en-US" altLang="ja-JP" sz="2400" dirty="0"/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400" b="1" dirty="0"/>
              <a:t>Enter</a:t>
            </a:r>
            <a:r>
              <a:rPr lang="ja-JP" altLang="en-US" sz="2400" b="1" dirty="0"/>
              <a:t>キー</a:t>
            </a:r>
            <a:r>
              <a:rPr lang="ja-JP" altLang="en-US" sz="2400" dirty="0"/>
              <a:t>を押すと</a:t>
            </a:r>
            <a:r>
              <a:rPr lang="ja-JP" altLang="en-US" sz="2400" b="1" dirty="0"/>
              <a:t>自動計算</a:t>
            </a:r>
            <a:r>
              <a:rPr lang="ja-JP" altLang="en-US" sz="2400" dirty="0"/>
              <a:t>される．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208321" y="5574343"/>
            <a:ext cx="4727886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キーボードで「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en-US" altLang="ja-JP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B3+B4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」と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打つと、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に数式が入る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7" y="3437657"/>
            <a:ext cx="4156106" cy="18902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87" y="3556913"/>
            <a:ext cx="4008791" cy="18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8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31" y="3495155"/>
            <a:ext cx="4339737" cy="197375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390667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数式バーでの確認</a:t>
            </a:r>
            <a:r>
              <a:rPr lang="ja-JP" altLang="en-US" dirty="0"/>
              <a:t>・修正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8" y="3518742"/>
            <a:ext cx="3596418" cy="1635689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4061789" y="4115361"/>
            <a:ext cx="331839" cy="817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30687" y="4892725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844991" y="3564979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764333" y="5686281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300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」のところを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ダブル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クリック</a:t>
            </a:r>
            <a:endParaRPr kumimoji="1" lang="en-US" altLang="ja-JP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059839" y="5399379"/>
            <a:ext cx="3258591" cy="12411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7701447" y="2968362"/>
            <a:ext cx="1616983" cy="56871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数式バー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4D1BC496-D66C-9C99-6708-53E753BE9F55}"/>
              </a:ext>
            </a:extLst>
          </p:cNvPr>
          <p:cNvSpPr txBox="1">
            <a:spLocks/>
          </p:cNvSpPr>
          <p:nvPr/>
        </p:nvSpPr>
        <p:spPr>
          <a:xfrm>
            <a:off x="496728" y="1017194"/>
            <a:ext cx="8560340" cy="196969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400" b="1" dirty="0"/>
              <a:t>セルをクリック</a:t>
            </a:r>
            <a:r>
              <a:rPr lang="ja-JP" altLang="en-US" sz="2400" dirty="0"/>
              <a:t>すると</a:t>
            </a:r>
            <a:r>
              <a:rPr lang="ja-JP" altLang="en-US" sz="2400" b="1" dirty="0"/>
              <a:t>数式バーに数式が表示</a:t>
            </a:r>
            <a:r>
              <a:rPr lang="ja-JP" altLang="en-US" sz="2400" dirty="0"/>
              <a:t>される（</a:t>
            </a:r>
            <a:r>
              <a:rPr lang="ja-JP" altLang="en-US" sz="2400" b="1" dirty="0"/>
              <a:t>修正も可能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ja-JP" altLang="en-US" sz="2400" b="1" dirty="0"/>
              <a:t>セルをダブルクリック</a:t>
            </a:r>
            <a:r>
              <a:rPr lang="ja-JP" altLang="en-US" sz="2400" dirty="0"/>
              <a:t>すると</a:t>
            </a:r>
            <a:r>
              <a:rPr lang="ja-JP" altLang="en-US" sz="2400" b="1" dirty="0"/>
              <a:t>数式バーとセル内の両方</a:t>
            </a:r>
            <a:r>
              <a:rPr lang="ja-JP" altLang="en-US" sz="2400" dirty="0"/>
              <a:t>に</a:t>
            </a:r>
            <a:r>
              <a:rPr lang="ja-JP" altLang="en-US" sz="2400" b="1" dirty="0"/>
              <a:t>数式が表示</a:t>
            </a:r>
            <a:r>
              <a:rPr lang="ja-JP" altLang="en-US" sz="2400" dirty="0"/>
              <a:t>される （どちらでも</a:t>
            </a:r>
            <a:r>
              <a:rPr lang="ja-JP" altLang="en-US" sz="2400" b="1" dirty="0"/>
              <a:t>修正可能</a:t>
            </a:r>
            <a:r>
              <a:rPr lang="ja-JP" altLang="en-US" sz="2400" dirty="0"/>
              <a:t>）．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3891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CE7B1D-3196-07A8-4AAD-A1B5269F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9AD480-5056-79BC-691D-FD7FF73B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02"/>
            <a:ext cx="9144000" cy="498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65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B6FD0-9836-95C5-912E-0763751F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範囲選択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9EA5A7-4794-838D-538E-87B55CCB9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マウスのドラッグ</a:t>
            </a:r>
            <a:r>
              <a:rPr lang="ja-JP" altLang="en-US" dirty="0"/>
              <a:t>で</a:t>
            </a:r>
            <a:r>
              <a:rPr lang="ja-JP" altLang="en-US" b="1" dirty="0"/>
              <a:t>複数セルを選択</a:t>
            </a:r>
            <a:r>
              <a:rPr lang="ja-JP" altLang="en-US" dirty="0"/>
              <a:t>する操作．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E53644-212B-30D5-AEE4-B4288791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BE63645-69CC-4E87-459F-2A629AD8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44" y="1813510"/>
            <a:ext cx="6225235" cy="32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63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4" y="1497330"/>
            <a:ext cx="4269318" cy="28783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31144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セルの数式と値のクリア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294183" y="4149734"/>
            <a:ext cx="404291" cy="509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780" y="5000425"/>
            <a:ext cx="5091704" cy="881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クリア</a:t>
            </a:r>
            <a:r>
              <a:rPr lang="ja-JP" altLang="en-US" sz="2400" dirty="0"/>
              <a:t>したい</a:t>
            </a:r>
            <a:r>
              <a:rPr lang="ja-JP" altLang="en-US" sz="2400" dirty="0">
                <a:solidFill>
                  <a:srgbClr val="C00000"/>
                </a:solidFill>
              </a:rPr>
              <a:t>セル</a:t>
            </a:r>
            <a:r>
              <a:rPr lang="ja-JP" altLang="en-US" sz="2400" dirty="0"/>
              <a:t>を</a:t>
            </a:r>
            <a:r>
              <a:rPr lang="ja-JP" altLang="en-US" sz="2400" b="1" u="sng" dirty="0">
                <a:solidFill>
                  <a:srgbClr val="FF0000"/>
                </a:solidFill>
              </a:rPr>
              <a:t>右クリック</a:t>
            </a:r>
            <a:r>
              <a:rPr lang="ja-JP" altLang="en-US" sz="2400" dirty="0"/>
              <a:t>して、</a:t>
            </a:r>
            <a:endParaRPr lang="en-US" altLang="ja-JP" sz="2400" dirty="0"/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2400" dirty="0"/>
              <a:t>「</a:t>
            </a:r>
            <a:r>
              <a:rPr lang="ja-JP" altLang="en-US" sz="2400" b="1" u="sng" dirty="0">
                <a:solidFill>
                  <a:srgbClr val="FF0000"/>
                </a:solidFill>
              </a:rPr>
              <a:t>数式と値のクリア</a:t>
            </a:r>
            <a:r>
              <a:rPr lang="ja-JP" altLang="en-US" sz="2400" dirty="0"/>
              <a:t>」を選ぶ</a:t>
            </a:r>
          </a:p>
        </p:txBody>
      </p:sp>
      <p:sp>
        <p:nvSpPr>
          <p:cNvPr id="7" name="右矢印 6"/>
          <p:cNvSpPr/>
          <p:nvPr/>
        </p:nvSpPr>
        <p:spPr>
          <a:xfrm>
            <a:off x="4591879" y="2479861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69686" y="3907847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79" y="1497330"/>
            <a:ext cx="3991307" cy="2690937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85704" y="2358918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6256722" y="2663672"/>
            <a:ext cx="2935799" cy="881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消えた！</a:t>
            </a:r>
          </a:p>
        </p:txBody>
      </p:sp>
    </p:spTree>
    <p:extLst>
      <p:ext uri="{BB962C8B-B14F-4D97-AF65-F5344CB8AC3E}">
        <p14:creationId xmlns:p14="http://schemas.microsoft.com/office/powerpoint/2010/main" val="2701480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544" y="2517155"/>
            <a:ext cx="3793331" cy="25574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8" y="2556988"/>
            <a:ext cx="3793331" cy="25574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309" y="384650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セルの数値と値のクリア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987733" y="4947995"/>
            <a:ext cx="404291" cy="509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780" y="5731945"/>
            <a:ext cx="5091704" cy="88105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クリア</a:t>
            </a:r>
            <a:r>
              <a:rPr lang="ja-JP" altLang="en-US" sz="2400" dirty="0"/>
              <a:t>したい</a:t>
            </a:r>
            <a:r>
              <a:rPr lang="ja-JP" altLang="en-US" sz="2400" dirty="0">
                <a:solidFill>
                  <a:srgbClr val="C00000"/>
                </a:solidFill>
              </a:rPr>
              <a:t>セル</a:t>
            </a:r>
            <a:r>
              <a:rPr lang="ja-JP" altLang="en-US" sz="2400" dirty="0"/>
              <a:t>を範囲選択（マウスでドラッグ）したあと、</a:t>
            </a:r>
            <a:r>
              <a:rPr lang="ja-JP" altLang="en-US" sz="2400" b="1" u="sng" dirty="0">
                <a:solidFill>
                  <a:srgbClr val="FF0000"/>
                </a:solidFill>
              </a:rPr>
              <a:t>右クリック</a:t>
            </a:r>
            <a:r>
              <a:rPr lang="ja-JP" altLang="en-US" sz="2400" dirty="0"/>
              <a:t>して、「</a:t>
            </a:r>
            <a:r>
              <a:rPr lang="ja-JP" altLang="en-US" sz="2400" b="1" u="sng" dirty="0">
                <a:solidFill>
                  <a:srgbClr val="FF0000"/>
                </a:solidFill>
              </a:rPr>
              <a:t>数式と値のクリア</a:t>
            </a:r>
            <a:r>
              <a:rPr lang="ja-JP" altLang="en-US" sz="2400" dirty="0"/>
              <a:t>」を選ぶ</a:t>
            </a:r>
          </a:p>
        </p:txBody>
      </p:sp>
      <p:sp>
        <p:nvSpPr>
          <p:cNvPr id="7" name="右矢印 6"/>
          <p:cNvSpPr/>
          <p:nvPr/>
        </p:nvSpPr>
        <p:spPr>
          <a:xfrm>
            <a:off x="4591879" y="3211381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189879" y="4696242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577782" y="3277185"/>
            <a:ext cx="2828799" cy="3911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6208201" y="3815187"/>
            <a:ext cx="2935799" cy="881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消えた！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C8CF3C-A4F9-E891-B63A-08B9D7B35F54}"/>
              </a:ext>
            </a:extLst>
          </p:cNvPr>
          <p:cNvSpPr txBox="1"/>
          <p:nvPr/>
        </p:nvSpPr>
        <p:spPr>
          <a:xfrm>
            <a:off x="647394" y="945698"/>
            <a:ext cx="7816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i="0" dirty="0">
                <a:solidFill>
                  <a:srgbClr val="23242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セルを右クリック</a:t>
            </a:r>
            <a:r>
              <a:rPr lang="ja-JP" altLang="en-US" sz="2400" b="0" i="0" dirty="0">
                <a:solidFill>
                  <a:srgbClr val="23242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し「</a:t>
            </a:r>
            <a:r>
              <a:rPr lang="ja-JP" altLang="en-US" sz="2400" b="1" i="0" dirty="0">
                <a:solidFill>
                  <a:srgbClr val="23242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数式と値のクリア</a:t>
            </a:r>
            <a:r>
              <a:rPr lang="ja-JP" altLang="en-US" sz="2400" b="0" i="0" dirty="0">
                <a:solidFill>
                  <a:srgbClr val="23242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」を選択する． </a:t>
            </a:r>
            <a:r>
              <a:rPr lang="ja-JP" altLang="en-US" sz="2400" b="1" i="0" dirty="0">
                <a:solidFill>
                  <a:srgbClr val="23242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範囲選択後</a:t>
            </a:r>
            <a:r>
              <a:rPr lang="ja-JP" altLang="en-US" sz="2400" b="0" i="0" dirty="0">
                <a:solidFill>
                  <a:srgbClr val="23242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に右クリックしても同様の操作が可能．</a:t>
            </a:r>
            <a:endParaRPr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632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1" y="431199"/>
            <a:ext cx="7886700" cy="503396"/>
          </a:xfrm>
        </p:spPr>
        <p:txBody>
          <a:bodyPr>
            <a:noAutofit/>
          </a:bodyPr>
          <a:lstStyle/>
          <a:p>
            <a:r>
              <a:rPr lang="ja-JP" altLang="en-US" dirty="0"/>
              <a:t>元に戻す操作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3878859"/>
            <a:ext cx="2566418" cy="1714730"/>
          </a:xfrm>
          <a:prstGeom prst="rect">
            <a:avLst/>
          </a:prstGeom>
        </p:spPr>
      </p:pic>
      <p:sp>
        <p:nvSpPr>
          <p:cNvPr id="5" name="右矢印 4"/>
          <p:cNvSpPr/>
          <p:nvPr/>
        </p:nvSpPr>
        <p:spPr>
          <a:xfrm>
            <a:off x="2857650" y="4575951"/>
            <a:ext cx="464574" cy="64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990" y="3878859"/>
            <a:ext cx="2411339" cy="1714730"/>
          </a:xfrm>
          <a:prstGeom prst="rect">
            <a:avLst/>
          </a:prstGeom>
        </p:spPr>
      </p:pic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90909" y="5952873"/>
            <a:ext cx="2392750" cy="88105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何かの操作を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したとする</a:t>
            </a:r>
          </a:p>
        </p:txBody>
      </p:sp>
      <p:sp>
        <p:nvSpPr>
          <p:cNvPr id="8" name="右矢印 7"/>
          <p:cNvSpPr/>
          <p:nvPr/>
        </p:nvSpPr>
        <p:spPr>
          <a:xfrm>
            <a:off x="6045094" y="4575951"/>
            <a:ext cx="464574" cy="64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444" y="2214331"/>
            <a:ext cx="878681" cy="72151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直線矢印コネクタ 11"/>
          <p:cNvCxnSpPr>
            <a:cxnSpLocks/>
            <a:stCxn id="10" idx="2"/>
            <a:endCxn id="19" idx="0"/>
          </p:cNvCxnSpPr>
          <p:nvPr/>
        </p:nvCxnSpPr>
        <p:spPr>
          <a:xfrm>
            <a:off x="3627785" y="2935850"/>
            <a:ext cx="273428" cy="913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238499" y="2157323"/>
            <a:ext cx="2392750" cy="88105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元に戻す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ボタン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46" y="3849769"/>
            <a:ext cx="2664650" cy="1743821"/>
          </a:xfrm>
          <a:prstGeom prst="rect">
            <a:avLst/>
          </a:prstGeom>
        </p:spPr>
      </p:pic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5489822" y="5976944"/>
            <a:ext cx="2650357" cy="881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元に戻す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」ボタンを押すと元に戻る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802251" y="3849770"/>
            <a:ext cx="197924" cy="201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A119A32-5557-43E1-8C26-745B94333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043" y="2399736"/>
            <a:ext cx="1612983" cy="562004"/>
          </a:xfrm>
          <a:prstGeom prst="rect">
            <a:avLst/>
          </a:prstGeom>
        </p:spPr>
      </p:pic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6785583-90ED-4394-BD16-0A277FFA23D6}"/>
              </a:ext>
            </a:extLst>
          </p:cNvPr>
          <p:cNvSpPr txBox="1">
            <a:spLocks/>
          </p:cNvSpPr>
          <p:nvPr/>
        </p:nvSpPr>
        <p:spPr>
          <a:xfrm>
            <a:off x="5889329" y="2954105"/>
            <a:ext cx="3506652" cy="753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「元に戻す」ボタンはある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AFFD32E-4135-AB15-5436-E110AF7AA077}"/>
              </a:ext>
            </a:extLst>
          </p:cNvPr>
          <p:cNvSpPr txBox="1"/>
          <p:nvPr/>
        </p:nvSpPr>
        <p:spPr>
          <a:xfrm>
            <a:off x="508075" y="1063465"/>
            <a:ext cx="8127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「元に戻す」ボタン</a:t>
            </a:r>
            <a:r>
              <a:rPr lang="ja-JP" altLang="en-US" sz="2400" dirty="0"/>
              <a:t>，または</a:t>
            </a:r>
            <a:r>
              <a:rPr lang="en-US" altLang="ja-JP" sz="2400" dirty="0"/>
              <a:t>Ctrl +</a:t>
            </a:r>
            <a:r>
              <a:rPr lang="ja-JP" altLang="en-US" sz="2400" dirty="0"/>
              <a:t> </a:t>
            </a:r>
            <a:r>
              <a:rPr lang="en-US" altLang="ja-JP" sz="2400" dirty="0"/>
              <a:t>Z</a:t>
            </a:r>
            <a:r>
              <a:rPr lang="ja-JP" altLang="en-US" sz="2400" dirty="0"/>
              <a:t>（同時押し）で</a:t>
            </a:r>
            <a:r>
              <a:rPr lang="ja-JP" altLang="en-US" sz="2400" b="1" dirty="0"/>
              <a:t>直前の操作を取り消せる</a:t>
            </a:r>
            <a:r>
              <a:rPr lang="ja-JP" altLang="en-US" sz="2400" dirty="0"/>
              <a:t>． オンライン版でも同様．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898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AB3E7B-92ED-C1C9-AA17-7896C3E0F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1E33C67-C2EA-3A73-C3CB-2BE3DB4DE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2DBD95-A46F-E95B-5EFF-3B8858C5B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3CC8225-6884-A8B2-03D0-60B86EBDA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10-5.</a:t>
            </a:r>
            <a:r>
              <a:rPr lang="ja-JP" altLang="en-US" sz="4500" dirty="0">
                <a:solidFill>
                  <a:schemeClr val="tx2"/>
                </a:solidFill>
              </a:rPr>
              <a:t> </a:t>
            </a:r>
            <a:r>
              <a:rPr lang="en-US" altLang="ja-JP" sz="4500" dirty="0">
                <a:solidFill>
                  <a:schemeClr val="tx2"/>
                </a:solidFill>
              </a:rPr>
              <a:t>Excel </a:t>
            </a:r>
            <a:r>
              <a:rPr lang="ja-JP" altLang="en-US" sz="4500" dirty="0">
                <a:solidFill>
                  <a:schemeClr val="tx2"/>
                </a:solidFill>
              </a:rPr>
              <a:t>の関数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B60210-70E4-3537-95A4-F176DCC7D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59E357-7CFF-D996-5B62-455AEBF1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7C2EF27-CE19-3994-E026-C246F088B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90D0616-00ED-B072-0E9A-DCDC3CAFB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298B7E-5C7E-8E13-EAB0-B219DC09D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B068811-2657-FBFB-0931-4FB93A287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2EEB41-2E5F-4A6C-BDD4-9C4B678A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45E282-C3DD-BEBA-6496-E67E05D49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A98519C-69F6-08A7-0113-F6640BECA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512B4E7-8649-509C-1ECF-F83223546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DC7A46B-E581-B1E0-7BD1-1738E46FD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5ECA85F-B63A-D19D-6F09-237FBCA9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0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DF273E-275C-E8B6-5C68-67A99129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358D86-2EEB-C10A-6714-D91BDD350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6A6435-E3A8-48AD-1C1F-148ECBE4B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270051A-F256-C64A-549B-D18584C5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442"/>
            <a:ext cx="9144000" cy="41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37BF86-A958-5953-842C-4B5723C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の関数と範囲指定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EDDEB3-6A0F-107C-94DA-9574F766D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122930-4787-A33B-F2FF-45C131B9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pic>
        <p:nvPicPr>
          <p:cNvPr id="8" name="図 7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E9ACAA97-35A5-041D-7F36-8FE1E0E2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54"/>
            <a:ext cx="9144000" cy="51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FE1977-97C9-E540-6C61-63B53929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おすすめ作品の提示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5E90B2-B2B2-C59F-9154-835A1DEAE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B11E2C-DEB9-1BAF-65D3-A4F69182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1287C062-4387-156F-4CC2-74B5162A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951"/>
            <a:ext cx="9144000" cy="49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2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A2E3E10C-5DD1-B6C7-103C-E99CE24F1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80028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C21041-547A-B90E-19AA-22A75FAC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D3115B-A33B-9D51-7A4B-CA1FF15E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526"/>
            <a:ext cx="9144000" cy="50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75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14FD19-82C6-674E-FD56-1F4669E5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演習１．内積 </a:t>
            </a:r>
            <a:r>
              <a:rPr kumimoji="1" lang="en-US" altLang="ja-JP" dirty="0"/>
              <a:t>SUMPROFUCT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AA73E2-02E1-6634-5574-8C4D677E9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1BBEF7-6090-2020-26B5-846B7AFD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62</a:t>
            </a:fld>
            <a:endParaRPr kumimoji="1" lang="ja-JP" altLang="en-US"/>
          </a:p>
        </p:txBody>
      </p:sp>
      <p:pic>
        <p:nvPicPr>
          <p:cNvPr id="8" name="図 7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DADED969-3F0B-C95A-BD65-757BBD0C3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735"/>
            <a:ext cx="9144000" cy="4274929"/>
          </a:xfrm>
          <a:prstGeom prst="rect">
            <a:avLst/>
          </a:prstGeom>
        </p:spPr>
      </p:pic>
      <p:pic>
        <p:nvPicPr>
          <p:cNvPr id="10" name="図 9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F42D66A-48F0-9E58-6BF5-F41D213C5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2691592"/>
            <a:ext cx="1853545" cy="19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603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A11D8-C7E6-5718-8D64-CAA044A6F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D55D99-E4C7-655D-219C-A37A5CBE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演習２．平均 </a:t>
            </a:r>
            <a:r>
              <a:rPr kumimoji="1" lang="en-US" altLang="ja-JP" dirty="0"/>
              <a:t>AVERAGE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188D32-CB76-0405-F042-4B43CCC1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54E6C-5476-8FF7-B01F-7BC0166B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63</a:t>
            </a:fld>
            <a:endParaRPr kumimoji="1" lang="ja-JP" altLang="en-US"/>
          </a:p>
        </p:txBody>
      </p:sp>
      <p:pic>
        <p:nvPicPr>
          <p:cNvPr id="6" name="図 5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33AF563-6276-2B72-6050-87B2AFEC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320"/>
            <a:ext cx="9144000" cy="44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45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21861-D38C-6F34-A752-DB739939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A4BBC2-DF82-6388-49A3-C3D01FD0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演習３．標本分散 </a:t>
            </a:r>
            <a:r>
              <a:rPr kumimoji="1" lang="en-US" altLang="ja-JP" dirty="0"/>
              <a:t>VAR.S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3ED1DD-3C59-7D4C-98E3-45842511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0F4E47-4C6A-3C47-94A6-65624A73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8" name="図 7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BF317B52-05B4-BC3F-BC4B-CD8E0986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134"/>
            <a:ext cx="9144000" cy="4117731"/>
          </a:xfrm>
          <a:prstGeom prst="rect">
            <a:avLst/>
          </a:prstGeom>
        </p:spPr>
      </p:pic>
      <p:pic>
        <p:nvPicPr>
          <p:cNvPr id="9" name="図 8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E277F89-0FCA-6F2A-229C-2C0A75AEB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2860630"/>
            <a:ext cx="1853545" cy="19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9B9B-375E-68B9-00A2-A0DAE9295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856444-216B-9B97-C296-258C8200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演習４．標本共分散 </a:t>
            </a:r>
            <a:r>
              <a:rPr kumimoji="1" lang="en-US" altLang="ja-JP" dirty="0"/>
              <a:t>COVARIANCE.S</a:t>
            </a:r>
            <a:r>
              <a:rPr kumimoji="1" lang="ja-JP" altLang="en-US" dirty="0"/>
              <a:t>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A16FFE-C38C-503F-05EE-D6A68F163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2F7A93-648A-5908-35C9-F1488DC5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65</a:t>
            </a:fld>
            <a:endParaRPr kumimoji="1" lang="ja-JP" altLang="en-US"/>
          </a:p>
        </p:txBody>
      </p:sp>
      <p:pic>
        <p:nvPicPr>
          <p:cNvPr id="6" name="図 5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19E6B368-CC00-8B32-0D4E-7074CEE55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76"/>
            <a:ext cx="9144000" cy="4775847"/>
          </a:xfrm>
          <a:prstGeom prst="rect">
            <a:avLst/>
          </a:prstGeom>
        </p:spPr>
      </p:pic>
      <p:pic>
        <p:nvPicPr>
          <p:cNvPr id="7" name="図 6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E684C1E-42AC-AF5C-EB33-777FE237C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3184480"/>
            <a:ext cx="1853545" cy="19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9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B5221-D75C-5FF5-740F-D468483C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571EE5-A2E6-E246-88CA-6918B683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演習５．質問を理解する</a:t>
            </a:r>
            <a:r>
              <a:rPr lang="en-US" altLang="ja-JP" dirty="0"/>
              <a:t>AI</a:t>
            </a:r>
            <a:r>
              <a:rPr lang="ja-JP" altLang="en-US" dirty="0"/>
              <a:t>  「</a:t>
            </a:r>
            <a:r>
              <a:rPr lang="en-US" altLang="ja-JP" dirty="0"/>
              <a:t>Data Commons</a:t>
            </a:r>
            <a:r>
              <a:rPr lang="ja-JP" altLang="en-US" dirty="0"/>
              <a:t>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5DD038-6944-A3FB-DC6C-181EFD816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オープンデータ</a:t>
            </a:r>
            <a:r>
              <a:rPr lang="ja-JP" altLang="en-US" sz="2400" dirty="0"/>
              <a:t>を、</a:t>
            </a:r>
            <a:r>
              <a:rPr lang="en-US" altLang="ja-JP" sz="2400" dirty="0"/>
              <a:t>AI</a:t>
            </a:r>
            <a:r>
              <a:rPr lang="ja-JP" altLang="en-US" sz="2400" dirty="0"/>
              <a:t>の力を借りて体験</a:t>
            </a:r>
            <a:endParaRPr lang="en-US" altLang="ja-JP" sz="2400" dirty="0"/>
          </a:p>
          <a:p>
            <a:r>
              <a:rPr lang="en-US" altLang="ja-JP" sz="2400" dirty="0"/>
              <a:t>Data Commons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、</a:t>
            </a:r>
            <a:r>
              <a:rPr lang="en-US" altLang="ja-JP" sz="2400" b="1" dirty="0"/>
              <a:t>Google</a:t>
            </a:r>
            <a:r>
              <a:rPr lang="ja-JP" altLang="en-US" sz="2400" b="1" dirty="0"/>
              <a:t>が世界中の政府統計を</a:t>
            </a:r>
            <a:r>
              <a:rPr lang="en-US" altLang="ja-JP" sz="2400" b="1" dirty="0"/>
              <a:t>1</a:t>
            </a:r>
            <a:r>
              <a:rPr lang="ja-JP" altLang="en-US" sz="2400" b="1" dirty="0"/>
              <a:t>か所に集めたサービス</a:t>
            </a:r>
            <a:endParaRPr lang="en-US" altLang="ja-JP" sz="2400" b="1" dirty="0"/>
          </a:p>
          <a:p>
            <a:r>
              <a:rPr lang="ja-JP" altLang="en-US" sz="2400" b="1" dirty="0"/>
              <a:t>検索欄</a:t>
            </a:r>
            <a:r>
              <a:rPr lang="ja-JP" altLang="en-US" sz="2400" dirty="0"/>
              <a:t>には</a:t>
            </a:r>
            <a:r>
              <a:rPr lang="ja-JP" altLang="en-US" sz="2400" b="1" dirty="0"/>
              <a:t>英語で質問</a:t>
            </a:r>
            <a:r>
              <a:rPr lang="ja-JP" altLang="en-US" sz="2400" dirty="0"/>
              <a:t>を入力する。英語が苦手な場合は、ホームページ資料の質問例をそのままコピーして貼り付ければよい。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6169A4-0683-BDE9-46AF-D2317B46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C1BE4E-88EC-A147-1812-B98E97B5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6" y="3512836"/>
            <a:ext cx="4883285" cy="32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691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6927F-4DAB-D352-88A0-32F1DE94A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7F583-2FDD-E179-0BE8-4BD6776C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演習６．データの隙間を埋める</a:t>
            </a:r>
            <a:r>
              <a:rPr lang="en-US" altLang="ja-JP" dirty="0"/>
              <a:t>AI</a:t>
            </a:r>
            <a:r>
              <a:rPr lang="ja-JP" altLang="en-US" dirty="0"/>
              <a:t> 「</a:t>
            </a:r>
            <a:r>
              <a:rPr lang="en-US" altLang="ja-JP" dirty="0" err="1"/>
              <a:t>Gapminder</a:t>
            </a:r>
            <a:r>
              <a:rPr lang="ja-JP" altLang="en-US" dirty="0"/>
              <a:t>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F56BFD-B831-4CC7-F690-A009D9BD7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オープンデータ</a:t>
            </a:r>
            <a:r>
              <a:rPr lang="ja-JP" altLang="en-US" sz="2400" dirty="0"/>
              <a:t>を体験</a:t>
            </a:r>
            <a:endParaRPr lang="en-US" altLang="ja-JP" sz="2400" dirty="0"/>
          </a:p>
          <a:p>
            <a:r>
              <a:rPr lang="en-US" altLang="ja-JP" sz="2400" dirty="0" err="1"/>
              <a:t>Gapminder</a:t>
            </a:r>
            <a:r>
              <a:rPr lang="ja-JP" altLang="en-US" sz="2400" dirty="0"/>
              <a:t>は、</a:t>
            </a:r>
            <a:r>
              <a:rPr lang="en-US" altLang="ja-JP" sz="2400" b="1" dirty="0"/>
              <a:t>200</a:t>
            </a:r>
            <a:r>
              <a:rPr lang="ja-JP" altLang="en-US" sz="2400" b="1" dirty="0"/>
              <a:t>年分の世界の統計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動くバブルで見せる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r>
              <a:rPr lang="ja-JP" altLang="en-US" sz="2400" dirty="0"/>
              <a:t>スウェーデンの医師ハンス・ロスリングらが、</a:t>
            </a:r>
            <a:r>
              <a:rPr lang="ja-JP" altLang="en-US" sz="2400" b="1" dirty="0"/>
              <a:t>世界の貧困や健康の変化を一目で分かるようにする</a:t>
            </a:r>
            <a:r>
              <a:rPr lang="ja-JP" altLang="en-US" sz="2400" dirty="0"/>
              <a:t>ために作った。</a:t>
            </a:r>
            <a:endParaRPr lang="en-US" altLang="ja-JP" sz="2400" dirty="0"/>
          </a:p>
          <a:p>
            <a:r>
              <a:rPr lang="ja-JP" altLang="en-US" sz="2400" dirty="0"/>
              <a:t>バブルの</a:t>
            </a:r>
            <a:r>
              <a:rPr lang="ja-JP" altLang="en-US" sz="2400" b="1" dirty="0"/>
              <a:t>大きさ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各国の人口</a:t>
            </a:r>
            <a:r>
              <a:rPr lang="ja-JP" altLang="en-US" sz="2400" dirty="0"/>
              <a:t>を、バブルの</a:t>
            </a:r>
            <a:r>
              <a:rPr lang="ja-JP" altLang="en-US" sz="2400" b="1" dirty="0"/>
              <a:t>色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地域</a:t>
            </a:r>
            <a:r>
              <a:rPr lang="ja-JP" altLang="en-US" sz="2400" dirty="0"/>
              <a:t>（アジア・ヨーロッパ等）を表す。</a:t>
            </a:r>
            <a:r>
              <a:rPr lang="ja-JP" altLang="en-US" sz="2400" u="sng" dirty="0"/>
              <a:t>日本のバブルがどのように動くかを、自分の目で追ってほしい</a:t>
            </a:r>
            <a:r>
              <a:rPr lang="ja-JP" altLang="en-US" sz="2400" dirty="0"/>
              <a:t>。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32929-2678-9C99-9689-60C6DD7A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0A4B8B-5579-7A7E-3FB7-E83A4E67F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8" y="4249420"/>
            <a:ext cx="5363183" cy="24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24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B8E731-DF31-1D1A-7ACF-8EBB3C39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最適な道順の案内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C7638-BFF4-EDD8-E68E-2FBC36152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BE8399-27DA-4985-3B4C-1E4C4958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BBF17DE0-456B-D360-82B2-3F13F054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651"/>
            <a:ext cx="9144000" cy="50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8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A3C5D3-67CB-AC8C-174A-A5262649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天気予報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A53BD4-743F-730E-BEC7-1D424FAFC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0F130F-28EC-C1CE-4368-6EB6C40B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849A776-DC60-90D2-A015-5EE16055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083"/>
            <a:ext cx="9144000" cy="50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7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15D996-DB8F-C88D-9358-9984AC90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クレジットカードの不正利用検知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129515-B46F-FCBD-6C86-612C275D7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007659-8E09-606C-7F0F-9D3A094B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9A7BA56-85C7-8188-09E7-EC4382D89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554"/>
            <a:ext cx="9144000" cy="490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2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1325</Words>
  <Application>Microsoft Office PowerPoint</Application>
  <PresentationFormat>画面に合わせる (4:3)</PresentationFormat>
  <Paragraphs>226</Paragraphs>
  <Slides>67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67</vt:i4>
      </vt:variant>
    </vt:vector>
  </HeadingPairs>
  <TitlesOfParts>
    <vt:vector size="76" baseType="lpstr">
      <vt:lpstr>ＭＳ Ｐゴシック</vt:lpstr>
      <vt:lpstr>ＭＳ Ｐ明朝</vt:lpstr>
      <vt:lpstr>メイリオ</vt:lpstr>
      <vt:lpstr>游ゴシック</vt:lpstr>
      <vt:lpstr>游明朝</vt:lpstr>
      <vt:lpstr>Arial</vt:lpstr>
      <vt:lpstr>Calibri</vt:lpstr>
      <vt:lpstr>Segoe UI</vt:lpstr>
      <vt:lpstr>Office テーマ</vt:lpstr>
      <vt:lpstr>10. データサイエンス、基本的な計算</vt:lpstr>
      <vt:lpstr>PowerPoint プレゼンテーション</vt:lpstr>
      <vt:lpstr>10-1. データサイエンス</vt:lpstr>
      <vt:lpstr>PowerPoint プレゼンテーション</vt:lpstr>
      <vt:lpstr>データサイエンス</vt:lpstr>
      <vt:lpstr>おすすめ作品の提示</vt:lpstr>
      <vt:lpstr>最適な道順の案内</vt:lpstr>
      <vt:lpstr>天気予報</vt:lpstr>
      <vt:lpstr>クレジットカードの不正利用検知</vt:lpstr>
      <vt:lpstr>データサイエンス</vt:lpstr>
      <vt:lpstr>PowerPoint プレゼンテーション</vt:lpstr>
      <vt:lpstr>データサイエンス技術紹介①　「表の空欄を埋める」</vt:lpstr>
      <vt:lpstr>データサイエンス技術紹介②　「道路網を点と線で考える」</vt:lpstr>
      <vt:lpstr>データサイエンス技術紹介③　「2つの値を、信頼度で重みづけして合成する」</vt:lpstr>
      <vt:lpstr>PowerPoint プレゼンテーション</vt:lpstr>
      <vt:lpstr>10-2. 基本的な計算</vt:lpstr>
      <vt:lpstr>データ分析の土台は「４つの道具」</vt:lpstr>
      <vt:lpstr>「４つの道具」は身近なサービスの土台になっている</vt:lpstr>
      <vt:lpstr>Excelで一つずつ試すことができる</vt:lpstr>
      <vt:lpstr>内積</vt:lpstr>
      <vt:lpstr>内積</vt:lpstr>
      <vt:lpstr>平均</vt:lpstr>
      <vt:lpstr>平均</vt:lpstr>
      <vt:lpstr>標本分散</vt:lpstr>
      <vt:lpstr>標本分散</vt:lpstr>
      <vt:lpstr>標本共分散</vt:lpstr>
      <vt:lpstr>標本共分散</vt:lpstr>
      <vt:lpstr>PowerPoint プレゼンテーション</vt:lpstr>
      <vt:lpstr>PowerPoint プレゼンテーション</vt:lpstr>
      <vt:lpstr>データサイエンスの基本的な計算：内積・平均・標本分散・標本共分散への橋渡し</vt:lpstr>
      <vt:lpstr>10-3. 表計算ソフトウェア Excel</vt:lpstr>
      <vt:lpstr>表計算ソフトウエア Excel</vt:lpstr>
      <vt:lpstr>PowerPoint プレゼンテーション</vt:lpstr>
      <vt:lpstr>Excel の便利機能①　自動計算</vt:lpstr>
      <vt:lpstr>Excel の便利機能②　自動計算</vt:lpstr>
      <vt:lpstr>Excel の便利機能③　自動計算</vt:lpstr>
      <vt:lpstr>パソコンのさまざまな機能</vt:lpstr>
      <vt:lpstr>Microsoft 365 の主な機能</vt:lpstr>
      <vt:lpstr>Microsoft 365 の種類</vt:lpstr>
      <vt:lpstr>Microsoft 365 オンライン版</vt:lpstr>
      <vt:lpstr>Microsoft 365 アプリ版　インストール編</vt:lpstr>
      <vt:lpstr>Microsoft 365 アプリ版　起動編</vt:lpstr>
      <vt:lpstr>10-3 Excel の基本概念 </vt:lpstr>
      <vt:lpstr>Excelの画面</vt:lpstr>
      <vt:lpstr>Excel のブック</vt:lpstr>
      <vt:lpstr>スタート画面</vt:lpstr>
      <vt:lpstr>セル、番地（セル参照）、アクティブセル</vt:lpstr>
      <vt:lpstr>10-4. Excel の基本操作</vt:lpstr>
      <vt:lpstr>数式の入力　</vt:lpstr>
      <vt:lpstr>数式の入力　</vt:lpstr>
      <vt:lpstr>数式バーでの確認・修正</vt:lpstr>
      <vt:lpstr>PowerPoint プレゼンテーション</vt:lpstr>
      <vt:lpstr>範囲選択</vt:lpstr>
      <vt:lpstr>セルの数式と値のクリア</vt:lpstr>
      <vt:lpstr>セルの数値と値のクリア</vt:lpstr>
      <vt:lpstr>元に戻す操作</vt:lpstr>
      <vt:lpstr>10-5. Excel の関数</vt:lpstr>
      <vt:lpstr>PowerPoint プレゼンテーション</vt:lpstr>
      <vt:lpstr>Excel の関数と範囲指定</vt:lpstr>
      <vt:lpstr>演習</vt:lpstr>
      <vt:lpstr>PowerPoint プレゼンテーション</vt:lpstr>
      <vt:lpstr>演習１．内積 SUMPROFUCT</vt:lpstr>
      <vt:lpstr>演習２．平均 AVERAGE</vt:lpstr>
      <vt:lpstr>演習３．標本分散 VAR.S</vt:lpstr>
      <vt:lpstr>演習４．標本共分散 COVARIANCE.S　</vt:lpstr>
      <vt:lpstr>演習５．質問を理解するAI  「Data Commons」</vt:lpstr>
      <vt:lpstr>演習６．データの隙間を埋めるAI 「Gapminder」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データサイエンス・AIの事例，技術（人工知能社会の到来，最新の技術，産業の変化，社会や生活の変化など）</dc:title>
  <dc:creator>kunihiko</dc:creator>
  <cp:lastModifiedBy>金子　邦彦</cp:lastModifiedBy>
  <cp:revision>130</cp:revision>
  <cp:lastPrinted>2020-05-07T12:29:12Z</cp:lastPrinted>
  <dcterms:created xsi:type="dcterms:W3CDTF">2020-05-07T08:06:06Z</dcterms:created>
  <dcterms:modified xsi:type="dcterms:W3CDTF">2026-06-18T12:47:44Z</dcterms:modified>
</cp:coreProperties>
</file>