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57"/>
  </p:notesMasterIdLst>
  <p:sldIdLst>
    <p:sldId id="544" r:id="rId3"/>
    <p:sldId id="2201" r:id="rId4"/>
    <p:sldId id="2199" r:id="rId5"/>
    <p:sldId id="2158" r:id="rId6"/>
    <p:sldId id="2172" r:id="rId7"/>
    <p:sldId id="821" r:id="rId8"/>
    <p:sldId id="2187" r:id="rId9"/>
    <p:sldId id="2218" r:id="rId10"/>
    <p:sldId id="2188" r:id="rId11"/>
    <p:sldId id="2189" r:id="rId12"/>
    <p:sldId id="2190" r:id="rId13"/>
    <p:sldId id="2192" r:id="rId14"/>
    <p:sldId id="1820" r:id="rId15"/>
    <p:sldId id="2219" r:id="rId16"/>
    <p:sldId id="2196" r:id="rId17"/>
    <p:sldId id="2197" r:id="rId18"/>
    <p:sldId id="2200" r:id="rId19"/>
    <p:sldId id="2181" r:id="rId20"/>
    <p:sldId id="2191" r:id="rId21"/>
    <p:sldId id="2198" r:id="rId22"/>
    <p:sldId id="2179" r:id="rId23"/>
    <p:sldId id="2220" r:id="rId24"/>
    <p:sldId id="2174" r:id="rId25"/>
    <p:sldId id="2177" r:id="rId26"/>
    <p:sldId id="2183" r:id="rId27"/>
    <p:sldId id="2180" r:id="rId28"/>
    <p:sldId id="2175" r:id="rId29"/>
    <p:sldId id="2176" r:id="rId30"/>
    <p:sldId id="2178" r:id="rId31"/>
    <p:sldId id="2182" r:id="rId32"/>
    <p:sldId id="2184" r:id="rId33"/>
    <p:sldId id="2185" r:id="rId34"/>
    <p:sldId id="2186" r:id="rId35"/>
    <p:sldId id="1382" r:id="rId36"/>
    <p:sldId id="1805" r:id="rId37"/>
    <p:sldId id="2221" r:id="rId38"/>
    <p:sldId id="2099" r:id="rId39"/>
    <p:sldId id="2101" r:id="rId40"/>
    <p:sldId id="2100" r:id="rId41"/>
    <p:sldId id="2202" r:id="rId42"/>
    <p:sldId id="2204" r:id="rId43"/>
    <p:sldId id="2203" r:id="rId44"/>
    <p:sldId id="2205" r:id="rId45"/>
    <p:sldId id="2206" r:id="rId46"/>
    <p:sldId id="2207" r:id="rId47"/>
    <p:sldId id="2214" r:id="rId48"/>
    <p:sldId id="2208" r:id="rId49"/>
    <p:sldId id="2213" r:id="rId50"/>
    <p:sldId id="2209" r:id="rId51"/>
    <p:sldId id="2215" r:id="rId52"/>
    <p:sldId id="2210" r:id="rId53"/>
    <p:sldId id="2216" r:id="rId54"/>
    <p:sldId id="2211" r:id="rId55"/>
    <p:sldId id="2217" r:id="rId5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369" autoAdjust="0"/>
    <p:restoredTop sz="94660"/>
  </p:normalViewPr>
  <p:slideViewPr>
    <p:cSldViewPr snapToGrid="0">
      <p:cViewPr varScale="1">
        <p:scale>
          <a:sx n="57" d="100"/>
          <a:sy n="57" d="100"/>
        </p:scale>
        <p:origin x="36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946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2D806-8DD6-8EB0-AFDC-87CF22DA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CDF48EA-F9CB-8B25-59C6-AD4D583E0C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EF3B0F1-1C6A-EB9F-ACD1-52FA8A741C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要約：12-4. 式の抽象化と関数。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66A4141-B81E-2EBC-8B9C-AFACA6E0C6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392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要約：12-4. 式の抽象化と関数。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314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7DE92-0DC8-1F29-5348-67B320D46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7D84FF-66F1-86A5-38FA-B5384D7365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8A66784-A180-E13E-DAB4-7678B60E77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要約：12-4. 式の抽象化と関数。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4656897-7315-809D-C3A0-695B686400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507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要約：演習４ 関数を定義し使ってみる ページ５６，５７ 【 トピックス 】 trinket の利用 式の抽象化と関数 関数定義 def。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要約：① trinket の次のページを開く https://trinket.io/python/68a090babf ② 実行結果が，次のように表示されることを確認。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B0A3-2511-4231-8D8D-1A02D976D3A3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0252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653C-AB33-4AEE-8ADF-8CBC889DAC38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0212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662F-1C88-4F72-A2F3-539EB351F97B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487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8AAC-77C1-4008-9465-32B322AA2FD1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2256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B8540-9CF7-4592-8041-50186FF23E5C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1195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5315" y="221838"/>
            <a:ext cx="8256653" cy="557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315" y="1033434"/>
            <a:ext cx="8256653" cy="5143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DEBCB-4574-4917-A517-BC61951E7195}" type="datetime1">
              <a:rPr kumimoji="1" lang="ja-JP" altLang="en-US" smtClean="0"/>
              <a:t>2026/6/30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5934" y="64312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D4950-D159-4EF1-90C3-DB06CAAE7C11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249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trinket.io/python/68a090bab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trinket.io/python/e0c1d1c0f8af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trinket.io/python/216f2ddb6b40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trinket.io/python/b2bde1e50f7d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trinket.io/python/1a7d4df094b4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trinket.io/python/826f3b473886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43531" y="1122363"/>
            <a:ext cx="8406418" cy="2387600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cs-11. Python </a:t>
            </a:r>
            <a:r>
              <a:rPr lang="ja-JP" altLang="en-US" sz="4000" dirty="0"/>
              <a:t>プログラミング応用 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（コンピューターサイエンス）</a:t>
            </a:r>
            <a:endParaRPr lang="en-US" altLang="ja-JP" dirty="0"/>
          </a:p>
          <a:p>
            <a:endParaRPr lang="ja-JP" altLang="en-US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736590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4047DBB5-87E7-41C0-8239-B092FFAB7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A82458C-B5CB-8162-E529-D94BD1066333}"/>
              </a:ext>
            </a:extLst>
          </p:cNvPr>
          <p:cNvSpPr txBox="1"/>
          <p:nvPr/>
        </p:nvSpPr>
        <p:spPr>
          <a:xfrm>
            <a:off x="2225040" y="6442639"/>
            <a:ext cx="5054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明朝" panose="02020600040205080304" pitchFamily="18" charset="-128"/>
                <a:ea typeface="ＭＳ Ｐ明朝" panose="02020600040205080304" pitchFamily="18" charset="-128"/>
                <a:cs typeface="+mn-cs"/>
              </a:rPr>
              <a:t>資料中の図などは 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明朝" panose="02020600040205080304" pitchFamily="18" charset="-128"/>
                <a:ea typeface="ＭＳ Ｐ明朝" panose="02020600040205080304" pitchFamily="18" charset="-128"/>
                <a:cs typeface="+mn-cs"/>
              </a:rPr>
              <a:t>Google Nano Banana 2 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明朝" panose="02020600040205080304" pitchFamily="18" charset="-128"/>
                <a:ea typeface="ＭＳ Ｐ明朝" panose="02020600040205080304" pitchFamily="18" charset="-128"/>
                <a:cs typeface="+mn-cs"/>
              </a:rPr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1581328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AEBAEEF-E326-A983-779F-8381FBAD4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4" name="図 3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1A6DDD62-BD86-E497-6622-E3EC4C076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0584"/>
            <a:ext cx="9144000" cy="499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D8E5DB-0E11-FB74-545A-C55649D00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9C7B067-F1F8-EDA2-6008-365877C15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D80582-7906-DE85-B043-91CD0E666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6" name="図 5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E5AB7B40-895F-B6C4-6DFA-02747274C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8265"/>
            <a:ext cx="9144000" cy="51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C34E8B-285C-4FD8-9849-211C24BA1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エラーは、意図とプログラムのずれ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F5E7F81-7B2E-15AC-F48E-040224A38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936D696-AADE-25ED-0D61-2EC09C0BD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198D1BDE-DFD9-E027-36F9-A3655DE22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836"/>
            <a:ext cx="9144000" cy="511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29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ja-JP" altLang="en-US" sz="4000" dirty="0"/>
              <a:t>式の抽象化と関数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1920BFB-2B02-D5EC-8C44-C45D980F47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1255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8042938-D654-ABEF-8BFC-2B6D4731B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BE47F23-923F-CDEA-9051-C0C389F14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3917"/>
            <a:ext cx="9144000" cy="503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70B272-AE5C-9031-02B9-4DCA3ECFB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抽象化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199321C-75F2-2410-BDA7-158B6F436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1F193AF-E61D-BFA8-2E58-83A7B526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7" name="図 6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1E4B1838-FE83-6ED8-BB74-594908DB8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8" y="821825"/>
            <a:ext cx="9144000" cy="5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96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CBB523-32BD-6A92-C6BE-9C3F9C5D5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抽象化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43C236-9E79-B5A6-94FA-477C956F7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2AFE4B3-AA2E-34BF-549B-A1E3BA2F2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6" name="図 5" descr="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20C1115B-E2E3-4726-AC7E-9E7A44E6F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3227"/>
            <a:ext cx="9144000" cy="509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04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C522A5-C1C2-D4BB-B100-342D9209C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抽象化と関数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2443F1B-A8EB-AD12-716D-C65A9D732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0427C9-A93F-EE02-96DE-9EA06CFB0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8D410400-A8A5-6EB1-6E01-AD498C705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202"/>
            <a:ext cx="9144000" cy="508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78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8FEBED-420C-0DC9-0AFF-C4BC9D3EF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数学の関数とプログラムの関数の違い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7262E90-AC92-D7C4-850D-A56DDE84A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2DC02A-1814-03A1-BDC0-2CEE1FCD8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EEA2AEE7-D7A9-844A-4927-3AB30BB09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5995"/>
            <a:ext cx="9144000" cy="510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09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F3A430-680A-51CF-CDEC-E3CFC2986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抽象化</a:t>
            </a:r>
            <a:r>
              <a:rPr kumimoji="1" lang="ja-JP" altLang="en-US" dirty="0"/>
              <a:t>の効果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76AEF3-4D3C-05A3-5066-DE1A0D51C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66749F-6210-DE34-DFBA-E1A0D08A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F148E8D7-BE98-4ADA-13D9-02B7A6B78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739"/>
            <a:ext cx="9144000" cy="52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2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1387AD-5859-B76D-EEA6-A006DEAD6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「コンピュータサイエンス」第１１回の内容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0654B4-B57B-EF39-61CC-D0AD8ADDB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A86F2AE-4E90-9B38-CD9F-8D76C2E91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B849051-EB9F-E6B3-2844-2569BE0D7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1758"/>
            <a:ext cx="9144000" cy="515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25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D020A3-8904-CB69-558F-B83A3BE26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抽象化の効果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4442D91-6F7B-A299-374C-01264A5FF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85D98-0E0E-AFDA-3705-F971052C0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9" name="図 8" descr="手紙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53DE8F64-AC3E-C34A-5A3E-1577E027C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136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09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1E070-32C6-D503-5F60-ABCEB5F59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068C84-6E48-8AEA-92FD-C97D3C21E0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ja-JP" altLang="en-US" sz="4000" dirty="0"/>
              <a:t>関数定義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CDFDE1-0DD4-E1A2-8243-91116AE10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1E2A3C5-1EEA-0650-023E-3C52FBFA63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4104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95BA4A7-B0ED-B1BB-E178-F161F9B8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D883583-71A7-DC2F-945C-50F66834C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0385"/>
            <a:ext cx="9144000" cy="465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04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FC5345-D845-A95D-3AED-29863AE36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関数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521842-C24C-0693-1C7E-C556257B3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8275EFA-A73B-D333-29F3-33668E70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6" name="図 5" descr="グラフィカル ユーザー インターフェイス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FBA9FDAC-6F5B-8989-A18A-B8F59AA2B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722"/>
            <a:ext cx="9144000" cy="506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81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14B969-42BE-794D-1655-32A983176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関数定義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7C09333-5120-2286-1BCA-D579590D4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8450EF-142E-35B7-07E1-2A0F0C81B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0277385F-A0DF-1A6D-B6D9-AE085F8CD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253"/>
            <a:ext cx="9144000" cy="452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15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BA3BEB-386B-3E32-F326-8129AE1CE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関数定義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31DA040-9391-2371-C58B-729626351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F7671E-88F0-449B-DB41-77FB9F626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892236D-EB34-10F5-42A3-A27E6C3DD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1774"/>
            <a:ext cx="9144000" cy="501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07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C2E85A-D5DD-8553-7D0A-332611278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関数における抽象化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53C79C-19D5-3B0E-4D75-4BCA6E209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F8AE975-8632-BD15-6D15-34C46BE3E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DE36BFB2-AB19-82D8-4AFD-54E5BC185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1283"/>
            <a:ext cx="9144000" cy="51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88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4DFB93-8594-0270-EEE5-76EA70B78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実引数、仮引数（パラメータ）、戻り値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7D5A7C7-0B68-674B-CDCC-AC45ECF7C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F1065C-65BD-8C85-AC50-69B494EFB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7" name="図 6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3439773F-2A51-33B5-CA6A-BE088DF17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071"/>
            <a:ext cx="9144000" cy="521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974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01DC14-2643-2A4F-5465-4098F3951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実引数、仮引数（パラメータ）、戻り値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39DF19-B789-9E63-A57B-7AA117267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 descr="ダイアグラム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29982253-3FD5-4DE1-72C7-D48B254DD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937531"/>
            <a:ext cx="9144000" cy="512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212B36-A74A-AE83-B156-3A1E02ECE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関数定義と呼び出し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39E1FA3-FDEB-543A-8A5F-A58638BD9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A70E959-285D-9692-8DF9-23E6D29B3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485CFC7D-80E2-06D8-75B3-A916F0E30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6" y="1003624"/>
            <a:ext cx="9144000" cy="501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52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EAAC91-CB7D-7B7F-C500-B4DB089C0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はじめに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80D62CC-DC98-7F01-4061-7DF95C5CC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A4869D1-CC3B-7976-67CF-79CF22CCD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6" name="図 5" descr="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EC931E4D-50ED-828A-AF46-BEE4AC2F5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9826"/>
            <a:ext cx="9144000" cy="509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19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55D6F6-8F0B-27BF-6599-841E8E227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関数と呼び出し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57D3D46-C887-86D0-EC5C-52A513BA3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3FEE00A-5533-BE45-735E-815B0C0C4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6" name="図 5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F050E15E-89E4-E7FB-D5A2-C6E8FA3B7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553"/>
            <a:ext cx="9144000" cy="512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52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E8D480-CDF0-5EFD-CB48-E4FE779CD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関数の有用性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630BD63-771E-3A02-4DDF-FFFF0698E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BC41F57-6D78-FE03-2D5B-5973DA3AF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8" name="図 7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A9D56B8A-65C9-6551-52FA-67D6F16A8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557"/>
            <a:ext cx="9144000" cy="505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508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500A52-520F-F359-85E0-A2E68E1BE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コードの再利用性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D19910-2550-536F-8E01-2E922B191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BE4AF3-1944-894E-1B56-364BF5422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7" name="図 6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D24CA8F1-DCA3-E5EC-B946-1C8DE796B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1825"/>
            <a:ext cx="9144000" cy="492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842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826F81-1B95-ABCC-3446-FD5891995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コード修正時のバグ防止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C959FC-A119-8F34-D7FC-3862DC2A2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1AC8D2-B7C4-FFF6-5CC2-05AA3DD8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33</a:t>
            </a:fld>
            <a:endParaRPr kumimoji="1" lang="ja-JP" altLang="en-US"/>
          </a:p>
        </p:txBody>
      </p:sp>
      <p:pic>
        <p:nvPicPr>
          <p:cNvPr id="7" name="図 6" descr="文字の書かれた紙&#10;&#10;AI 生成コンテンツは誤りを含む可能性があります。">
            <a:extLst>
              <a:ext uri="{FF2B5EF4-FFF2-40B4-BE49-F238E27FC236}">
                <a16:creationId xmlns:a16="http://schemas.microsoft.com/office/drawing/2014/main" id="{D9F4251F-D17C-7A9E-6B83-A49799383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3606"/>
            <a:ext cx="9144000" cy="511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85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F77370-7F48-49C1-8603-DB37AE8840E1}" type="slidenum">
              <a:rPr lang="ja-JP" altLang="en-US" sz="2400" smtClean="0"/>
              <a:pPr>
                <a:lnSpc>
                  <a:spcPct val="90000"/>
                </a:lnSpc>
                <a:spcAft>
                  <a:spcPts val="600"/>
                </a:spcAft>
              </a:pPr>
              <a:t>34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77578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BDC2A5-6C11-7153-1E0E-0BB19D536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演習１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AF9A70-3861-8057-F79F-3605FF218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75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①</a:t>
            </a:r>
            <a:r>
              <a:rPr lang="en-US" altLang="ja-JP" dirty="0"/>
              <a:t>trinket</a:t>
            </a:r>
            <a:r>
              <a:rPr lang="ja-JP" altLang="en-US" dirty="0"/>
              <a:t>の次のページを開く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>
                <a:hlinkClick r:id="rId3"/>
              </a:rPr>
              <a:t>https://trinket.io/python/68a090babf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② 実行結果が，次のように表示されることを確認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6C1D8A-4F75-182B-75C2-E9D793C6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35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DB70EB7-7B3D-5FD9-CC08-4910D12BD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64" y="3135286"/>
            <a:ext cx="8695053" cy="246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77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5EC109-FBD2-397E-48D9-8EDEB3519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/>
              <a:t>演習２から６の内容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C6DCFDB-D90E-5047-207F-B9382CFB0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75DED5-95FE-DB28-240C-A3DCC661A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36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5B54C26-FE06-E9DC-E43F-7C72FA59D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6492"/>
            <a:ext cx="9144000" cy="468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008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58702B-8541-49F6-275B-D4856CE01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タートルグラフィックス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2B9F962-0DD5-214C-3BF3-225E1AB17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671118"/>
            <a:ext cx="8461208" cy="6390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タートル（亀</a:t>
            </a:r>
            <a:r>
              <a:rPr kumimoji="1" lang="en-US" altLang="ja-JP" sz="2400" dirty="0"/>
              <a:t>; turtle</a:t>
            </a:r>
            <a:r>
              <a:rPr kumimoji="1" lang="ja-JP" altLang="en-US" sz="2400" dirty="0"/>
              <a:t>）が線を引きながら進む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A27181D-B083-6725-083C-B7D4B25A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2588017-50F6-F506-AAC0-98EC62ED5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8948"/>
            <a:ext cx="9144000" cy="404053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F7BC70B-D425-7D6D-BE54-6C70FA638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120" y="5179479"/>
            <a:ext cx="5291400" cy="163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563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68A3BE-C447-64AD-D8A2-E1CCF04DA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Goto </a:t>
            </a:r>
            <a:r>
              <a:rPr kumimoji="1" lang="ja-JP" altLang="en-US" dirty="0"/>
              <a:t>メソッドでの場所の指定法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715538-4F05-35C0-3CD6-ED76BECD5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AE959E-8158-F25B-2212-505A0DF80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EF0D471-CB81-EAA7-905E-DAA1BDE10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6539"/>
            <a:ext cx="9144000" cy="500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490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8C0153-1257-76B9-C076-4FC261738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91" y="175028"/>
            <a:ext cx="8676962" cy="46986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タートルグラフィックスのオブジェクトとメソッド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178E60-2347-4314-798E-14E7DBDC0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B8A4DB-C084-0C07-27C4-5BCE79071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B208F3E-00EB-015F-8827-255471A2B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253"/>
            <a:ext cx="9144000" cy="499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8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9850872-A38D-1696-78A7-2B585203D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19D1123-8272-714D-468E-39F9712C7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846"/>
            <a:ext cx="9144000" cy="5092308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E306911-63A2-3D2A-36FF-53566F1A11CE}"/>
              </a:ext>
            </a:extLst>
          </p:cNvPr>
          <p:cNvSpPr txBox="1"/>
          <p:nvPr/>
        </p:nvSpPr>
        <p:spPr>
          <a:xfrm>
            <a:off x="201529" y="6488668"/>
            <a:ext cx="7621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ja-JP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本</a:t>
            </a:r>
            <a:r>
              <a:rPr lang="ja-JP" altLang="en-US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授業</a:t>
            </a:r>
            <a:r>
              <a:rPr lang="ja-JP" altLang="ja-JP" b="0" i="0" dirty="0">
                <a:solidFill>
                  <a:srgbClr val="232425"/>
                </a:solidFill>
                <a:effectLst/>
                <a:latin typeface="Arial" panose="020B0604020202020204" pitchFamily="34" charset="0"/>
              </a:rPr>
              <a:t>の図は生成AI</a:t>
            </a:r>
            <a:r>
              <a:rPr lang="ja-JP" altLang="en-US" dirty="0">
                <a:solidFill>
                  <a:srgbClr val="232425"/>
                </a:solidFill>
                <a:latin typeface="Arial" panose="020B0604020202020204" pitchFamily="34" charset="0"/>
              </a:rPr>
              <a:t>である </a:t>
            </a:r>
            <a:r>
              <a:rPr lang="en-US" altLang="ja-JP" dirty="0">
                <a:solidFill>
                  <a:srgbClr val="232425"/>
                </a:solidFill>
                <a:latin typeface="Arial" panose="020B0604020202020204" pitchFamily="34" charset="0"/>
              </a:rPr>
              <a:t>Google Nano Banana 2</a:t>
            </a:r>
            <a:r>
              <a:rPr lang="ja-JP" altLang="en-US" dirty="0">
                <a:solidFill>
                  <a:srgbClr val="232425"/>
                </a:solidFill>
                <a:latin typeface="Arial" panose="020B0604020202020204" pitchFamily="34" charset="0"/>
              </a:rPr>
              <a:t> を用いて作成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916791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266D9B-89A1-7CE1-10D6-8D44FDEB6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演習２，３，４，５，６の流れ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785DCCD-D324-ADEF-8B1F-8BACC1499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Python </a:t>
            </a:r>
            <a:r>
              <a:rPr kumimoji="1" lang="ja-JP" altLang="en-US" dirty="0"/>
              <a:t>標準ライブラリの </a:t>
            </a:r>
            <a:r>
              <a:rPr kumimoji="1" lang="en-US" altLang="ja-JP" dirty="0"/>
              <a:t>turtle </a:t>
            </a:r>
            <a:r>
              <a:rPr kumimoji="1" lang="ja-JP" altLang="en-US" dirty="0"/>
              <a:t>で「</a:t>
            </a:r>
            <a:r>
              <a:rPr kumimoji="1" lang="ja-JP" altLang="en-US" b="1" dirty="0"/>
              <a:t>落下物キャッチ</a:t>
            </a:r>
            <a:r>
              <a:rPr kumimoji="1" lang="en-US" altLang="ja-JP" b="1" dirty="0"/>
              <a:t>(</a:t>
            </a:r>
            <a:r>
              <a:rPr kumimoji="1" lang="ja-JP" altLang="en-US" b="1" dirty="0"/>
              <a:t>受け止め</a:t>
            </a:r>
            <a:r>
              <a:rPr kumimoji="1" lang="en-US" altLang="ja-JP" b="1" dirty="0"/>
              <a:t>)</a:t>
            </a:r>
            <a:r>
              <a:rPr kumimoji="1" lang="ja-JP" altLang="en-US" b="1" dirty="0"/>
              <a:t>ゲーム</a:t>
            </a:r>
            <a:r>
              <a:rPr kumimoji="1" lang="ja-JP" altLang="en-US" dirty="0"/>
              <a:t>」を段階的に作ります。</a:t>
            </a:r>
            <a:endParaRPr kumimoji="1" lang="en-US" altLang="ja-JP" dirty="0"/>
          </a:p>
          <a:p>
            <a:r>
              <a:rPr kumimoji="1" lang="ja-JP" altLang="en-US" b="1" dirty="0"/>
              <a:t>完成形</a:t>
            </a:r>
            <a:r>
              <a:rPr kumimoji="1" lang="en-US" altLang="ja-JP" b="1" dirty="0"/>
              <a:t>(</a:t>
            </a:r>
            <a:r>
              <a:rPr kumimoji="1" lang="ja-JP" altLang="en-US" b="1" dirty="0"/>
              <a:t>演習</a:t>
            </a:r>
            <a:r>
              <a:rPr lang="en-US" altLang="ja-JP" b="1" dirty="0"/>
              <a:t>6</a:t>
            </a:r>
            <a:r>
              <a:rPr kumimoji="1" lang="en-US" altLang="ja-JP" b="1" dirty="0"/>
              <a:t>)</a:t>
            </a:r>
            <a:r>
              <a:rPr kumimoji="1" lang="ja-JP" altLang="en-US" dirty="0"/>
              <a:t>は、</a:t>
            </a:r>
            <a:r>
              <a:rPr kumimoji="1" lang="ja-JP" altLang="en-US" b="1" dirty="0"/>
              <a:t>左右キーで動かす四角形のプレイヤー</a:t>
            </a:r>
            <a:r>
              <a:rPr kumimoji="1" lang="ja-JP" altLang="en-US" dirty="0"/>
              <a:t>が、</a:t>
            </a:r>
            <a:r>
              <a:rPr kumimoji="1" lang="ja-JP" altLang="en-US" b="1" dirty="0"/>
              <a:t>上から落ちてくる落下物を受け止めて得点するゲーム</a:t>
            </a:r>
            <a:r>
              <a:rPr kumimoji="1" lang="ja-JP" altLang="en-US" dirty="0"/>
              <a:t>です。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A916F6-62CE-754A-4EA6-525DC30F7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34239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5DA23-96E0-F28B-572E-ECFC30BBB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CA2C0C-BF7A-46BD-61CD-0AF6E39BF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使用する </a:t>
            </a:r>
            <a:r>
              <a:rPr kumimoji="1" lang="en-US" altLang="ja-JP" dirty="0"/>
              <a:t>turtle </a:t>
            </a:r>
            <a:r>
              <a:rPr kumimoji="1" lang="ja-JP" altLang="en-US" dirty="0"/>
              <a:t>機能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CC23E3-3047-33F7-F28F-97C97116E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846253"/>
            <a:ext cx="8822155" cy="574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ja-JP" sz="2400" b="1" dirty="0"/>
              <a:t>グラフィックス機能</a:t>
            </a:r>
          </a:p>
          <a:p>
            <a:r>
              <a:rPr lang="ja-JP" altLang="ja-JP" sz="2400" b="1" dirty="0"/>
              <a:t>Screen()</a:t>
            </a:r>
            <a:r>
              <a:rPr lang="ja-JP" altLang="ja-JP" sz="2400" dirty="0"/>
              <a:t>:描画ウィンドウを取得・作成する</a:t>
            </a:r>
          </a:p>
          <a:p>
            <a:r>
              <a:rPr lang="ja-JP" altLang="ja-JP" sz="2400" b="1" dirty="0"/>
              <a:t>setup(幅, 高さ)</a:t>
            </a:r>
            <a:r>
              <a:rPr lang="ja-JP" altLang="ja-JP" sz="2400" dirty="0"/>
              <a:t>:ウィンドウの幅と高さを指定する</a:t>
            </a:r>
          </a:p>
          <a:p>
            <a:r>
              <a:rPr lang="ja-JP" altLang="ja-JP" sz="2400" b="1" dirty="0"/>
              <a:t>penup()</a:t>
            </a:r>
            <a:r>
              <a:rPr lang="ja-JP" altLang="ja-JP" sz="2400" dirty="0"/>
              <a:t>:ペンを上げて、以後の移動で線(軌跡)を描かないようにする。タートルを作った直後・最初の goto より前に呼ぶと、初期移動の線も残らない</a:t>
            </a:r>
          </a:p>
          <a:p>
            <a:r>
              <a:rPr lang="ja-JP" altLang="ja-JP" sz="2400" b="1" dirty="0"/>
              <a:t>goto(x, y)</a:t>
            </a:r>
            <a:r>
              <a:rPr lang="ja-JP" altLang="ja-JP" sz="2400" dirty="0"/>
              <a:t>:指定した座標へ一気に移動する</a:t>
            </a:r>
          </a:p>
          <a:p>
            <a:r>
              <a:rPr lang="ja-JP" altLang="ja-JP" sz="2400" b="1" dirty="0"/>
              <a:t>setx(x)</a:t>
            </a:r>
            <a:r>
              <a:rPr lang="ja-JP" altLang="ja-JP" sz="2400" dirty="0"/>
              <a:t>:x 座標だけを変えて移動する</a:t>
            </a:r>
          </a:p>
          <a:p>
            <a:r>
              <a:rPr lang="ja-JP" altLang="ja-JP" sz="2400" b="1" dirty="0"/>
              <a:t>xcor()</a:t>
            </a:r>
            <a:r>
              <a:rPr lang="ja-JP" altLang="ja-JP" sz="2400" dirty="0"/>
              <a:t>:現在の x 座標を取得する</a:t>
            </a: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1D22E84-03B4-9745-3ECF-ACECE2ED3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29888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4A59E1-7AF2-2ADA-0D6F-93149C707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使用する </a:t>
            </a:r>
            <a:r>
              <a:rPr kumimoji="1" lang="en-US" altLang="ja-JP" dirty="0"/>
              <a:t>turtle </a:t>
            </a:r>
            <a:r>
              <a:rPr kumimoji="1" lang="ja-JP" altLang="en-US" dirty="0"/>
              <a:t>機能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650C80-5181-AD33-0724-ADC73F222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ja-JP" dirty="0"/>
              <a:t>キーボード検知</a:t>
            </a:r>
            <a:endParaRPr lang="en-US" altLang="ja-JP" dirty="0"/>
          </a:p>
          <a:p>
            <a:r>
              <a:rPr lang="ja-JP" altLang="ja-JP" b="1" dirty="0"/>
              <a:t>screen.listen()</a:t>
            </a:r>
            <a:r>
              <a:rPr lang="ja-JP" altLang="ja-JP" dirty="0"/>
              <a:t>:キー入力の受け付けを開始する。</a:t>
            </a:r>
            <a:r>
              <a:rPr lang="ja-JP" altLang="ja-JP" b="1" dirty="0"/>
              <a:t>これを呼ばないと onkey の登録があってもキーを受け取れない</a:t>
            </a:r>
            <a:r>
              <a:rPr lang="ja-JP" altLang="ja-JP" dirty="0"/>
              <a:t>ので、キー設定の最後に必ず一度呼ぶ。</a:t>
            </a:r>
          </a:p>
          <a:p>
            <a:r>
              <a:rPr lang="ja-JP" altLang="ja-JP" b="1" dirty="0"/>
              <a:t>screen.onkey(関数, “キー名”)</a:t>
            </a:r>
            <a:r>
              <a:rPr lang="ja-JP" altLang="ja-JP" dirty="0"/>
              <a:t>:指定したキーが押されたときに</a:t>
            </a:r>
            <a:r>
              <a:rPr lang="ja-JP" altLang="ja-JP" b="1" u="sng" dirty="0">
                <a:solidFill>
                  <a:srgbClr val="FF0000"/>
                </a:solidFill>
              </a:rPr>
              <a:t>動作(関数)を実行</a:t>
            </a:r>
            <a:r>
              <a:rPr lang="ja-JP" altLang="ja-JP" dirty="0"/>
              <a:t>する</a:t>
            </a:r>
            <a:r>
              <a:rPr lang="ja-JP" altLang="en-US" dirty="0"/>
              <a:t>ように設定。</a:t>
            </a:r>
            <a:endParaRPr lang="ja-JP" altLang="ja-JP" dirty="0"/>
          </a:p>
          <a:p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7B575E5-31B7-AECE-6CE1-0FC66D48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91605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4598F0-E54B-1081-8A8A-CAC3A8D08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使用する</a:t>
            </a:r>
            <a:r>
              <a:rPr kumimoji="1" lang="en-US" altLang="ja-JP" dirty="0"/>
              <a:t>Python</a:t>
            </a:r>
            <a:r>
              <a:rPr kumimoji="1" lang="ja-JP" altLang="en-US" dirty="0"/>
              <a:t>の標準機能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54DD917-0389-9CAF-5F01-9A497CC9E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5952112"/>
          </a:xfrm>
        </p:spPr>
        <p:txBody>
          <a:bodyPr>
            <a:normAutofit fontScale="92500" lnSpcReduction="10000"/>
          </a:bodyPr>
          <a:lstStyle/>
          <a:p>
            <a:r>
              <a:rPr lang="ja-JP" altLang="ja-JP" sz="2400" b="1" dirty="0"/>
              <a:t>変数への代入と再代入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ja-JP" sz="2400" dirty="0"/>
              <a:t>例:iy = iy - 10、score = score + 1</a:t>
            </a:r>
          </a:p>
          <a:p>
            <a:r>
              <a:rPr lang="ja-JP" altLang="ja-JP" sz="2400" b="1" dirty="0"/>
              <a:t>while True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ja-JP" sz="2400" dirty="0"/>
              <a:t>終了条件のない無限ループ。</a:t>
            </a:r>
          </a:p>
          <a:p>
            <a:r>
              <a:rPr lang="ja-JP" altLang="ja-JP" sz="2400" b="1" dirty="0"/>
              <a:t>time.sleep(0.05)</a:t>
            </a:r>
            <a:br>
              <a:rPr lang="en-US" altLang="ja-JP" sz="2400" dirty="0"/>
            </a:br>
            <a:r>
              <a:rPr lang="ja-JP" altLang="ja-JP" sz="2400" dirty="0"/>
              <a:t>約 0.05 秒(50ミリ秒)ごとに 1 回</a:t>
            </a:r>
            <a:r>
              <a:rPr lang="ja-JP" altLang="ja-JP" sz="2400" b="1" dirty="0"/>
              <a:t>更新する間隔を保つ</a:t>
            </a:r>
            <a:r>
              <a:rPr lang="ja-JP" altLang="ja-JP" sz="2400" dirty="0"/>
              <a:t>。入れないと画面更新やキー入力受付が追いつかない。</a:t>
            </a:r>
          </a:p>
          <a:p>
            <a:r>
              <a:rPr lang="ja-JP" altLang="ja-JP" sz="2400" b="1" dirty="0"/>
              <a:t>random.randint(a, b)</a:t>
            </a:r>
            <a:r>
              <a:rPr lang="ja-JP" altLang="ja-JP" sz="2400" dirty="0"/>
              <a:t>: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ja-JP" sz="2400" dirty="0"/>
              <a:t>a 以上 b 以下の整数をランダムに返す(例:random.randint(-180, 180))。</a:t>
            </a:r>
          </a:p>
          <a:p>
            <a:r>
              <a:rPr lang="ja-JP" altLang="ja-JP" sz="2400" b="1" dirty="0"/>
              <a:t>if と連鎖比較:</a:t>
            </a:r>
            <a:br>
              <a:rPr lang="en-US" altLang="ja-JP" sz="2400" dirty="0"/>
            </a:br>
            <a:r>
              <a:rPr lang="ja-JP" altLang="ja-JP" sz="2400" dirty="0"/>
              <a:t>条件で処理を分岐する。-30 &lt; ix - player.xcor() &lt; 30 は連鎖比較で、(-30 &lt; ix - player.xcor()) and (ix - player.xcor() &lt; 30) と同じ意味。落下物とプレイヤーの中心間の水平距離が 30 未満であることを表す。</a:t>
            </a:r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24A6E82-B90C-A003-973B-BB24E2F7B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52763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D34ADB-6052-EA69-FE4A-B17A43972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使用する</a:t>
            </a:r>
            <a:r>
              <a:rPr lang="en-US" altLang="ja-JP" dirty="0"/>
              <a:t>Python</a:t>
            </a:r>
            <a:r>
              <a:rPr lang="ja-JP" altLang="en-US" dirty="0"/>
              <a:t>の標準機能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5B901A-1F0C-B8D1-7D74-BF26D0336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ja-JP" sz="2400" dirty="0"/>
              <a:t>関数定義 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ja-JP" sz="2400" dirty="0"/>
              <a:t>screen.onkey </a:t>
            </a:r>
            <a:r>
              <a:rPr lang="ja-JP" altLang="en-US" sz="2400" dirty="0"/>
              <a:t>を用いて</a:t>
            </a:r>
            <a:r>
              <a:rPr lang="ja-JP" altLang="ja-JP" sz="2400" dirty="0"/>
              <a:t>「キーが押されたとき呼ぶ関数」として</a:t>
            </a:r>
            <a:r>
              <a:rPr lang="ja-JP" altLang="en-US" sz="2400" dirty="0"/>
              <a:t>設定</a:t>
            </a:r>
            <a:r>
              <a:rPr lang="ja-JP" altLang="ja-JP" sz="2400" dirty="0"/>
              <a:t>。</a:t>
            </a:r>
          </a:p>
          <a:p>
            <a:pPr marL="0" indent="0">
              <a:buNone/>
            </a:pPr>
            <a:r>
              <a:rPr lang="ja-JP" altLang="ja-JP" dirty="0"/>
              <a:t>def move_left():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    </a:t>
            </a:r>
            <a:r>
              <a:rPr lang="ja-JP" altLang="ja-JP" dirty="0"/>
              <a:t>player.setx(player.xcor() - 20)</a:t>
            </a:r>
            <a:endParaRPr lang="en-US" altLang="ja-JP" dirty="0"/>
          </a:p>
          <a:p>
            <a:pPr marL="0" indent="0">
              <a:buNone/>
            </a:pPr>
            <a:r>
              <a:rPr lang="ja-JP" altLang="ja-JP" dirty="0"/>
              <a:t>def move_right():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</a:t>
            </a:r>
            <a:r>
              <a:rPr lang="ja-JP" altLang="ja-JP" dirty="0"/>
              <a:t>player.setx(player.xcor() + 20) 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ja-JP" dirty="0"/>
              <a:t>screen.onkey(move_left, "Left") screen.onkey(move_right, "Right")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96FF74-462C-E125-0C64-A3DA8C147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62506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7A777F-D22C-3C71-51A3-415DD33A5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演習２．</a:t>
            </a:r>
            <a:r>
              <a:rPr lang="ja-JP" altLang="ja-JP" dirty="0"/>
              <a:t>落下の再現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AC8E20C-26BA-44E0-680E-E27736DA7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8"/>
          </a:xfrm>
        </p:spPr>
        <p:txBody>
          <a:bodyPr>
            <a:normAutofit fontScale="85000" lnSpcReduction="20000"/>
          </a:bodyPr>
          <a:lstStyle/>
          <a:p>
            <a:r>
              <a:rPr lang="ja-JP" altLang="ja-JP" b="1" dirty="0"/>
              <a:t>手順</a:t>
            </a:r>
            <a:endParaRPr lang="ja-JP" altLang="ja-JP" dirty="0"/>
          </a:p>
          <a:p>
            <a:pPr marL="0" indent="0">
              <a:buNone/>
            </a:pPr>
            <a:r>
              <a:rPr lang="ja-JP" altLang="ja-JP" dirty="0">
                <a:hlinkClick r:id="rId2"/>
              </a:rPr>
              <a:t>https://trinket.io/python/e0c1d1c0f8af</a:t>
            </a:r>
            <a:endParaRPr lang="en-US" altLang="ja-JP" dirty="0"/>
          </a:p>
          <a:p>
            <a:r>
              <a:rPr lang="ja-JP" altLang="ja-JP" b="1" dirty="0"/>
              <a:t>動作のようす</a:t>
            </a:r>
            <a:endParaRPr lang="ja-JP" altLang="ja-JP" dirty="0"/>
          </a:p>
          <a:p>
            <a:pPr marL="0" indent="0">
              <a:buNone/>
            </a:pPr>
            <a:r>
              <a:rPr lang="ja-JP" altLang="ja-JP" dirty="0"/>
              <a:t>実行すると、画面中央の上端(x=0, y=180)に円が現れ、まっすぐ下へ落ちていきます。下端(y=-180)を過ぎると、また上端に戻って同じ列を落ち続けます。</a:t>
            </a:r>
          </a:p>
          <a:p>
            <a:pPr marL="0" indent="0">
              <a:buNone/>
            </a:pPr>
            <a:r>
              <a:rPr lang="ja-JP" altLang="ja-JP" b="1" dirty="0"/>
              <a:t>ヒント</a:t>
            </a:r>
            <a:endParaRPr lang="ja-JP" altLang="ja-JP" dirty="0"/>
          </a:p>
          <a:p>
            <a:r>
              <a:rPr lang="ja-JP" altLang="ja-JP" dirty="0"/>
              <a:t>落下は、iy を毎回一定量(10)だけ減らして表す(iy = iy - 10)。</a:t>
            </a:r>
          </a:p>
          <a:p>
            <a:r>
              <a:rPr lang="ja-JP" altLang="ja-JP" dirty="0"/>
              <a:t>iy が下端(-180)を下回ったら上端(180)に戻すと、落下が繰り返される。</a:t>
            </a:r>
          </a:p>
          <a:p>
            <a:r>
              <a:rPr lang="ja-JP" altLang="ja-JP" dirty="0"/>
              <a:t>item.penup() を入れないと、落下のたびに縦線(軌跡)が描かれてしまう。</a:t>
            </a:r>
          </a:p>
          <a:p>
            <a:pPr marL="0" indent="0">
              <a:buNone/>
            </a:pPr>
            <a:r>
              <a:rPr lang="ja-JP" altLang="ja-JP" b="1" dirty="0"/>
              <a:t>考察ポイント</a:t>
            </a:r>
            <a:endParaRPr lang="ja-JP" altLang="ja-JP" dirty="0"/>
          </a:p>
          <a:p>
            <a:r>
              <a:rPr lang="ja-JP" altLang="ja-JP" dirty="0"/>
              <a:t>time.sleep(0.05) が更新の間隔(約50ミリ秒)を保っていることを確認する。</a:t>
            </a:r>
          </a:p>
          <a:p>
            <a:pPr marL="0" indent="0">
              <a:buNone/>
            </a:pP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AF1736C-0FE1-B75D-5701-6A923500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2276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F8891DC-7F74-6589-78D7-5380D02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46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F9DCF2C-AA22-4060-4CFE-7C3E687DE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5385"/>
            <a:ext cx="9144000" cy="342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623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7903A-2DCE-5639-220C-DA74A4534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7BA0B6-4416-D533-85C3-72F1D661E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演習３．</a:t>
            </a:r>
            <a:r>
              <a:rPr lang="ja-JP" altLang="ja-JP" dirty="0"/>
              <a:t>接触の近似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54C9A26-27C3-107F-4F30-70D74FE3D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8"/>
          </a:xfrm>
        </p:spPr>
        <p:txBody>
          <a:bodyPr>
            <a:normAutofit lnSpcReduction="10000"/>
          </a:bodyPr>
          <a:lstStyle/>
          <a:p>
            <a:r>
              <a:rPr lang="ja-JP" altLang="ja-JP" sz="2400" b="1" dirty="0"/>
              <a:t>手順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ja-JP" dirty="0">
                <a:hlinkClick r:id="rId2"/>
              </a:rPr>
              <a:t>https://trinket.io/python/216f2ddb6b40</a:t>
            </a:r>
            <a:endParaRPr lang="en-US" altLang="ja-JP" dirty="0"/>
          </a:p>
          <a:p>
            <a:r>
              <a:rPr lang="ja-JP" altLang="ja-JP" sz="2400" b="1" dirty="0"/>
              <a:t>動作のようす</a:t>
            </a:r>
            <a:endParaRPr lang="ja-JP" altLang="ja-JP" sz="2400" dirty="0"/>
          </a:p>
          <a:p>
            <a:pPr marL="0" indent="0">
              <a:buNone/>
            </a:pPr>
            <a:r>
              <a:rPr lang="ja-JP" altLang="ja-JP" sz="2400" dirty="0"/>
              <a:t>下端の中央(x=0, y=-180)に四角いプレイヤーが置かれ、上端から円が落ちてきます。円は毎回 x=0 の同じ列を落ちるため、プレイヤーの真上を通過します。</a:t>
            </a:r>
            <a:r>
              <a:rPr lang="ja-JP" altLang="ja-JP" sz="2400" b="1" u="sng" dirty="0">
                <a:solidFill>
                  <a:srgbClr val="FF0000"/>
                </a:solidFill>
              </a:rPr>
              <a:t>円が下端に達するたびに、プレイヤーとの水平距離が 30 未満かどうかが判定</a:t>
            </a:r>
            <a:r>
              <a:rPr lang="ja-JP" altLang="ja-JP" sz="2400" dirty="0"/>
              <a:t>され、近ければ score が 1 増えます。プレイヤーはまだ動かせません。</a:t>
            </a:r>
          </a:p>
          <a:p>
            <a:r>
              <a:rPr lang="ja-JP" altLang="ja-JP" sz="2400" b="1" dirty="0"/>
              <a:t>ヒント</a:t>
            </a:r>
            <a:endParaRPr lang="ja-JP" altLang="ja-JP" sz="2400" dirty="0"/>
          </a:p>
          <a:p>
            <a:r>
              <a:rPr lang="ja-JP" altLang="ja-JP" sz="2400" dirty="0"/>
              <a:t>受け止めの判定は、落下物が下端に達した瞬間(if iy &lt; -180: の中)で行う。</a:t>
            </a:r>
          </a:p>
          <a:p>
            <a:r>
              <a:rPr lang="ja-JP" altLang="ja-JP" sz="2400" dirty="0"/>
              <a:t>-30 &lt; ix - player.xcor() &lt; 30 は、中心間の水平距離が 30 未満であることを表す。</a:t>
            </a:r>
          </a:p>
          <a:p>
            <a:pPr marL="0" indent="0">
              <a:buNone/>
            </a:pPr>
            <a:endParaRPr lang="ja-JP" altLang="ja-JP" sz="2400" dirty="0"/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3EA196-9BC8-7E86-D7D8-73435E893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1791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26D8214-E4D3-482B-DC06-DD480BC3B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48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3642DCC-9E24-3D06-CAC5-7A714CEC5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341"/>
            <a:ext cx="9144000" cy="519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982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1B116-2930-DEC6-3899-12E2F19D0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DD83B0-C331-1526-7584-1271DC9D3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演習４．アクション性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2ED71DB-3764-40BD-6B7C-08A341EFD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8"/>
          </a:xfrm>
        </p:spPr>
        <p:txBody>
          <a:bodyPr>
            <a:normAutofit lnSpcReduction="10000"/>
          </a:bodyPr>
          <a:lstStyle/>
          <a:p>
            <a:r>
              <a:rPr lang="ja-JP" altLang="ja-JP" sz="2400" b="1" dirty="0"/>
              <a:t>手順</a:t>
            </a:r>
            <a:endParaRPr lang="ja-JP" altLang="ja-JP" sz="2400" dirty="0"/>
          </a:p>
          <a:p>
            <a:pPr marL="0" indent="0">
              <a:buNone/>
            </a:pPr>
            <a:r>
              <a:rPr lang="ja-JP" altLang="ja-JP" dirty="0">
                <a:hlinkClick r:id="rId2"/>
              </a:rPr>
              <a:t>https://trinket.io/python/b2bde1e50f7d</a:t>
            </a:r>
            <a:endParaRPr lang="en-US" altLang="ja-JP" dirty="0"/>
          </a:p>
          <a:p>
            <a:r>
              <a:rPr lang="ja-JP" altLang="ja-JP" sz="2400" b="1" dirty="0"/>
              <a:t>動作のようす</a:t>
            </a:r>
            <a:endParaRPr lang="ja-JP" altLang="ja-JP" sz="2400" dirty="0"/>
          </a:p>
          <a:p>
            <a:pPr marL="0" indent="0">
              <a:buNone/>
            </a:pPr>
            <a:r>
              <a:rPr lang="ja-JP" altLang="ja-JP" sz="2400" b="1" u="sng" dirty="0">
                <a:solidFill>
                  <a:srgbClr val="FF0000"/>
                </a:solidFill>
              </a:rPr>
              <a:t>円が落ちてくる左右の位置が毎回ランダムに変わります</a:t>
            </a:r>
            <a:r>
              <a:rPr lang="ja-JP" altLang="ja-JP" sz="2400" dirty="0"/>
              <a:t>。最初の出現位置も、下端に達して上端へ戻るときの位置も、-180 から 180 の間でばらばらに決まります。プレイヤーは下端中央に固定されたままなので、</a:t>
            </a:r>
            <a:r>
              <a:rPr lang="ja-JP" altLang="ja-JP" sz="2400" b="1" u="sng" dirty="0">
                <a:solidFill>
                  <a:srgbClr val="FF0000"/>
                </a:solidFill>
              </a:rPr>
              <a:t>円がたまたまプレイヤーの近く(水平距離 30 未満)に落ちたときだけ得点が入ります</a:t>
            </a:r>
            <a:r>
              <a:rPr lang="ja-JP" altLang="ja-JP" sz="2400" dirty="0"/>
              <a:t>。</a:t>
            </a:r>
          </a:p>
          <a:p>
            <a:pPr marL="0" indent="0">
              <a:buNone/>
            </a:pPr>
            <a:r>
              <a:rPr lang="ja-JP" altLang="ja-JP" sz="2400" b="1" dirty="0"/>
              <a:t>ヒント</a:t>
            </a:r>
            <a:endParaRPr lang="ja-JP" altLang="ja-JP" sz="2400" dirty="0"/>
          </a:p>
          <a:p>
            <a:r>
              <a:rPr lang="ja-JP" altLang="ja-JP" sz="2400" dirty="0"/>
              <a:t>random.randint(-180, 180) は -180 以上 180 以下の整数を返す。</a:t>
            </a:r>
          </a:p>
          <a:p>
            <a:pPr marL="0" indent="0">
              <a:buNone/>
            </a:pPr>
            <a:r>
              <a:rPr lang="ja-JP" altLang="ja-JP" sz="2400" b="1" dirty="0"/>
              <a:t>考察ポイント</a:t>
            </a:r>
            <a:endParaRPr lang="ja-JP" altLang="ja-JP" sz="2400" dirty="0"/>
          </a:p>
          <a:p>
            <a:r>
              <a:rPr lang="ja-JP" altLang="ja-JP" sz="2400" dirty="0"/>
              <a:t>落下量(10)と更新間隔(0.05秒)がゲームのテンポを決めていることを確認する。</a:t>
            </a:r>
          </a:p>
          <a:p>
            <a:pPr marL="0" indent="0">
              <a:buNone/>
            </a:pPr>
            <a:endParaRPr lang="ja-JP" altLang="ja-JP" sz="2400" dirty="0"/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8FD86D3-4738-594C-68BD-A2518F33F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0219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BF2117-D44C-DDA9-5355-D24AF7236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プログラミングで何ができるのか 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708023D-0DA1-D682-5FA8-C6B7CD3FF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B829CB7-6AAC-57DD-032D-273DEB749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098E262-CCC4-7BEC-57F4-4B05BB235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1" y="989561"/>
            <a:ext cx="9144000" cy="424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635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6D76272-F49E-F04B-FE10-5165C4A2F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50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B606AD3-12B8-7655-8223-4E8E5004B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0170"/>
            <a:ext cx="9144000" cy="547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942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753A2-4C60-F32C-758B-002CC5571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2910B7-775E-8289-17F7-6FB296899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演習５．プレイヤーを動かす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9EAEBB-7370-441E-FD87-6707173CC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8"/>
          </a:xfrm>
        </p:spPr>
        <p:txBody>
          <a:bodyPr>
            <a:normAutofit fontScale="77500" lnSpcReduction="20000"/>
          </a:bodyPr>
          <a:lstStyle/>
          <a:p>
            <a:r>
              <a:rPr lang="ja-JP" altLang="ja-JP" b="1" dirty="0"/>
              <a:t>手順</a:t>
            </a:r>
            <a:endParaRPr lang="ja-JP" altLang="ja-JP" dirty="0"/>
          </a:p>
          <a:p>
            <a:pPr marL="0" indent="0">
              <a:buNone/>
            </a:pPr>
            <a:r>
              <a:rPr lang="ja-JP" altLang="ja-JP" dirty="0">
                <a:hlinkClick r:id="rId2"/>
              </a:rPr>
              <a:t>https://trinket.io/python/1a7d4df094b4</a:t>
            </a:r>
            <a:endParaRPr lang="en-US" altLang="ja-JP" dirty="0"/>
          </a:p>
          <a:p>
            <a:r>
              <a:rPr lang="ja-JP" altLang="ja-JP" b="1" dirty="0"/>
              <a:t>動作のようす</a:t>
            </a:r>
            <a:endParaRPr lang="ja-JP" altLang="ja-JP" dirty="0"/>
          </a:p>
          <a:p>
            <a:pPr marL="0" indent="0">
              <a:buNone/>
            </a:pPr>
            <a:r>
              <a:rPr lang="ja-JP" altLang="ja-JP" dirty="0"/>
              <a:t>これまでと同じく円がランダムな位置を落ちてきますが、</a:t>
            </a:r>
            <a:r>
              <a:rPr lang="ja-JP" altLang="ja-JP" b="1" dirty="0">
                <a:solidFill>
                  <a:srgbClr val="FF0000"/>
                </a:solidFill>
              </a:rPr>
              <a:t>今回からプレイヤーを左右キーで動かせます</a:t>
            </a:r>
            <a:r>
              <a:rPr lang="ja-JP" altLang="ja-JP" dirty="0"/>
              <a:t>。左キーを押すとプレイヤーが左へ 20、右キーを押すと右へ 20 だけ動きます。</a:t>
            </a:r>
            <a:r>
              <a:rPr lang="ja-JP" altLang="ja-JP" b="1" dirty="0">
                <a:solidFill>
                  <a:srgbClr val="FF0000"/>
                </a:solidFill>
              </a:rPr>
              <a:t>落ちてくる円に合わせてプレイヤーを移動させ、真下で受け止めると得点になります</a:t>
            </a:r>
            <a:r>
              <a:rPr lang="ja-JP" altLang="ja-JP" dirty="0"/>
              <a:t>。ただし移動範囲の制限がまだ無いので、キーを押し続けると画面の外まで出て行ってしまいます。</a:t>
            </a:r>
          </a:p>
          <a:p>
            <a:pPr marL="0" indent="0">
              <a:buNone/>
            </a:pPr>
            <a:r>
              <a:rPr lang="ja-JP" altLang="ja-JP" b="1" dirty="0"/>
              <a:t>遊び方</a:t>
            </a:r>
            <a:endParaRPr lang="ja-JP" altLang="ja-JP" dirty="0"/>
          </a:p>
          <a:p>
            <a:r>
              <a:rPr lang="ja-JP" altLang="ja-JP" b="1" dirty="0">
                <a:solidFill>
                  <a:srgbClr val="FF0000"/>
                </a:solidFill>
              </a:rPr>
              <a:t>描画領域(タートルの絵が表示される部分)を一度クリックして、フォーカスを与える</a:t>
            </a:r>
            <a:r>
              <a:rPr lang="ja-JP" altLang="ja-JP" dirty="0"/>
              <a:t>(これをしないと矢印キーが効きません)。</a:t>
            </a:r>
          </a:p>
          <a:p>
            <a:r>
              <a:rPr lang="ja-JP" altLang="ja-JP" dirty="0"/>
              <a:t>左矢印キー(←)でプレイヤーが左へ、右矢印キー(→)で右へ動く。</a:t>
            </a:r>
          </a:p>
          <a:p>
            <a:r>
              <a:rPr lang="ja-JP" altLang="ja-JP" dirty="0"/>
              <a:t>落ちてくる円の真下にプレイヤーを移動させ、受け止めて得点をねらう。</a:t>
            </a:r>
          </a:p>
          <a:p>
            <a:pPr marL="0" indent="0">
              <a:buNone/>
            </a:pPr>
            <a:r>
              <a:rPr lang="ja-JP" altLang="ja-JP" b="1" dirty="0"/>
              <a:t>考察ポイント</a:t>
            </a:r>
            <a:endParaRPr lang="ja-JP" altLang="ja-JP" dirty="0"/>
          </a:p>
          <a:p>
            <a:r>
              <a:rPr lang="ja-JP" altLang="ja-JP" dirty="0"/>
              <a:t>左右キーでプレイヤーの x が ±20 変化することを確認する。</a:t>
            </a:r>
          </a:p>
          <a:p>
            <a:pPr marL="0" indent="0">
              <a:buNone/>
            </a:pP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9017464-380C-F4B7-A2D3-386D58AEC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48761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6CD4CCB-AAD1-BD96-2F5D-A40688DAE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52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B4FC63D-4735-6939-37DA-9B4AEF70C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7988"/>
            <a:ext cx="9144000" cy="530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563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54719-DD8A-1792-C20A-D81399F76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572C5F-25CB-5482-B559-786D28932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演習６．完成形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0DC484E-802A-9E32-29C9-AA50BE873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8"/>
          </a:xfrm>
        </p:spPr>
        <p:txBody>
          <a:bodyPr>
            <a:normAutofit fontScale="70000" lnSpcReduction="20000"/>
          </a:bodyPr>
          <a:lstStyle/>
          <a:p>
            <a:r>
              <a:rPr lang="ja-JP" altLang="ja-JP" b="1" dirty="0"/>
              <a:t>手順</a:t>
            </a:r>
            <a:endParaRPr lang="ja-JP" altLang="ja-JP" dirty="0"/>
          </a:p>
          <a:p>
            <a:pPr marL="0" indent="0">
              <a:buNone/>
            </a:pPr>
            <a:r>
              <a:rPr lang="ja-JP" altLang="ja-JP" dirty="0">
                <a:hlinkClick r:id="rId2"/>
              </a:rPr>
              <a:t>https://trinket.io/python/826f3b473886</a:t>
            </a:r>
            <a:endParaRPr lang="en-US" altLang="ja-JP" dirty="0"/>
          </a:p>
          <a:p>
            <a:r>
              <a:rPr lang="ja-JP" altLang="ja-JP" b="1" dirty="0"/>
              <a:t>動作のようす</a:t>
            </a:r>
            <a:endParaRPr lang="ja-JP" altLang="ja-JP" dirty="0"/>
          </a:p>
          <a:p>
            <a:pPr marL="0" indent="0">
              <a:buNone/>
            </a:pPr>
            <a:r>
              <a:rPr lang="ja-JP" altLang="ja-JP" dirty="0"/>
              <a:t>演習5と同じ操作感ですが、プレイヤーが画面の外へ出なくなります。</a:t>
            </a:r>
            <a:r>
              <a:rPr lang="ja-JP" altLang="ja-JP" dirty="0">
                <a:solidFill>
                  <a:srgbClr val="FF0000"/>
                </a:solidFill>
              </a:rPr>
              <a:t>左</a:t>
            </a:r>
            <a:r>
              <a:rPr lang="ja-JP" altLang="ja-JP" b="1" dirty="0">
                <a:solidFill>
                  <a:srgbClr val="FF0000"/>
                </a:solidFill>
              </a:rPr>
              <a:t>へ動かし続けても左端(x=-180)で、右へ動かし続けても右端(x=180)で止まります</a:t>
            </a:r>
            <a:r>
              <a:rPr lang="ja-JP" altLang="ja-JP" dirty="0"/>
              <a:t>。これで、落ちてくる円を追いかけても、プレイヤーが見えなくなってしまうことがなくなります。</a:t>
            </a:r>
          </a:p>
          <a:p>
            <a:pPr marL="0" indent="0">
              <a:buNone/>
            </a:pPr>
            <a:r>
              <a:rPr lang="ja-JP" altLang="ja-JP" b="1" dirty="0"/>
              <a:t>遊び方</a:t>
            </a:r>
            <a:endParaRPr lang="ja-JP" altLang="ja-JP" dirty="0"/>
          </a:p>
          <a:p>
            <a:r>
              <a:rPr lang="ja-JP" altLang="ja-JP" dirty="0"/>
              <a:t>描画領域を一度クリックして、フォーカスを与える。</a:t>
            </a:r>
          </a:p>
          <a:p>
            <a:r>
              <a:rPr lang="ja-JP" altLang="ja-JP" dirty="0"/>
              <a:t>左矢印キー(←)・右矢印キー(→)でプレイヤーを左右に動かす(左右の端で止まる)。</a:t>
            </a:r>
          </a:p>
          <a:p>
            <a:r>
              <a:rPr lang="ja-JP" altLang="ja-JP" dirty="0"/>
              <a:t>落ちてくる円の真下にプレイヤーを移動させ、受け止めて得点をねらう。</a:t>
            </a:r>
          </a:p>
          <a:p>
            <a:pPr marL="0" indent="0">
              <a:buNone/>
            </a:pPr>
            <a:r>
              <a:rPr lang="ja-JP" altLang="ja-JP" b="1" dirty="0"/>
              <a:t>ヒント</a:t>
            </a:r>
            <a:endParaRPr lang="ja-JP" altLang="ja-JP" dirty="0"/>
          </a:p>
          <a:p>
            <a:r>
              <a:rPr lang="ja-JP" altLang="ja-JP" dirty="0"/>
              <a:t>移動関数の中で setx の直後に if で位置を確認し、範囲外なら端の値(±180)に押し戻す。</a:t>
            </a:r>
          </a:p>
          <a:p>
            <a:pPr marL="0" indent="0">
              <a:buNone/>
            </a:pPr>
            <a:r>
              <a:rPr lang="ja-JP" altLang="ja-JP" b="1" dirty="0"/>
              <a:t>考察ポイント</a:t>
            </a:r>
            <a:endParaRPr lang="ja-JP" altLang="ja-JP" dirty="0"/>
          </a:p>
          <a:p>
            <a:r>
              <a:rPr lang="ja-JP" altLang="ja-JP" dirty="0"/>
              <a:t>押し戻しによってプレイヤーが左右端(±180)で止まることを確認する。</a:t>
            </a:r>
          </a:p>
          <a:p>
            <a:pPr marL="0" indent="0">
              <a:buNone/>
            </a:pP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74B985-4C43-4143-7E92-C43DA1BF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7333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ED09085-9A2C-DDBE-BB0D-A424C61F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54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4EFBCBA-9174-A4BD-5D37-D89E0F4A0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4204"/>
            <a:ext cx="9144000" cy="520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89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0580" y="175028"/>
            <a:ext cx="8461208" cy="469865"/>
          </a:xfrm>
        </p:spPr>
        <p:txBody>
          <a:bodyPr>
            <a:noAutofit/>
          </a:bodyPr>
          <a:lstStyle/>
          <a:p>
            <a:r>
              <a:rPr lang="ja-JP" altLang="ja-JP" sz="2800"/>
              <a:t>プログラムとは — 命令を書いた手順の集まり</a:t>
            </a:r>
            <a:endParaRPr kumimoji="1" lang="ja-JP" altLang="en-US" sz="29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63806" y="6356351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90CF5188-4CBA-39FA-6098-D32A03444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FC415BFB-4155-9288-744A-859D350C8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253"/>
            <a:ext cx="9144000" cy="509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3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86A27-84AA-0660-EFE1-66B2F0C34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0571F8-E015-B81D-1723-586F26E872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ja-JP" altLang="en-US" sz="4000" dirty="0"/>
              <a:t>エラーの意味と対処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2031E9-7B3C-8D94-BF88-F757C30E4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3AE86C9-8EDD-7A81-29B3-451D64251F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9575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63611E9-BC39-0BB4-6769-9DC84A703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EC407AB-FF2E-C78C-6463-488D9215E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6093"/>
            <a:ext cx="9144000" cy="500581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E6193D0-3B36-C4B5-CCB3-1DD6C5AA51D7}"/>
              </a:ext>
            </a:extLst>
          </p:cNvPr>
          <p:cNvSpPr/>
          <p:nvPr/>
        </p:nvSpPr>
        <p:spPr>
          <a:xfrm>
            <a:off x="6975088" y="4399156"/>
            <a:ext cx="568712" cy="3010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833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FC1494-BBB5-1E53-E92D-A59C1EC0A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Python </a:t>
            </a:r>
            <a:r>
              <a:rPr kumimoji="1" lang="ja-JP" altLang="en-US" dirty="0"/>
              <a:t>のエラー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D1D48CE-5B89-168A-BDE3-07373BC13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E138E92-C8E9-EE0E-CBB2-186AC0DEE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6" name="図 5" descr="タイムライン&#10;&#10;AI 生成コンテンツは誤りを含む可能性があります。">
            <a:extLst>
              <a:ext uri="{FF2B5EF4-FFF2-40B4-BE49-F238E27FC236}">
                <a16:creationId xmlns:a16="http://schemas.microsoft.com/office/drawing/2014/main" id="{06F7BAAC-CD1D-792C-C611-685D3B2F7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6428"/>
            <a:ext cx="9144000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23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1641</Words>
  <Application>Microsoft Office PowerPoint</Application>
  <PresentationFormat>画面に合わせる (4:3)</PresentationFormat>
  <Paragraphs>193</Paragraphs>
  <Slides>54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54</vt:i4>
      </vt:variant>
    </vt:vector>
  </HeadingPairs>
  <TitlesOfParts>
    <vt:vector size="61" baseType="lpstr">
      <vt:lpstr>ＭＳ Ｐ明朝</vt:lpstr>
      <vt:lpstr>メイリオ</vt:lpstr>
      <vt:lpstr>游ゴシック</vt:lpstr>
      <vt:lpstr>Arial</vt:lpstr>
      <vt:lpstr>Calibri</vt:lpstr>
      <vt:lpstr>Office テーマ</vt:lpstr>
      <vt:lpstr>1_Office テーマ</vt:lpstr>
      <vt:lpstr>cs-11. Python プログラミング応用  </vt:lpstr>
      <vt:lpstr>「コンピュータサイエンス」第１１回の内容</vt:lpstr>
      <vt:lpstr>はじめに</vt:lpstr>
      <vt:lpstr>PowerPoint プレゼンテーション</vt:lpstr>
      <vt:lpstr>プログラミングで何ができるのか </vt:lpstr>
      <vt:lpstr>プログラムとは — 命令を書いた手順の集まり</vt:lpstr>
      <vt:lpstr>エラーの意味と対処</vt:lpstr>
      <vt:lpstr>PowerPoint プレゼンテーション</vt:lpstr>
      <vt:lpstr>Python のエラー</vt:lpstr>
      <vt:lpstr>PowerPoint プレゼンテーション</vt:lpstr>
      <vt:lpstr>PowerPoint プレゼンテーション</vt:lpstr>
      <vt:lpstr>エラーは、意図とプログラムのずれ</vt:lpstr>
      <vt:lpstr>式の抽象化と関数</vt:lpstr>
      <vt:lpstr>PowerPoint プレゼンテーション</vt:lpstr>
      <vt:lpstr>抽象化</vt:lpstr>
      <vt:lpstr>抽象化</vt:lpstr>
      <vt:lpstr>抽象化と関数</vt:lpstr>
      <vt:lpstr>数学の関数とプログラムの関数の違い</vt:lpstr>
      <vt:lpstr>抽象化の効果</vt:lpstr>
      <vt:lpstr>抽象化の効果</vt:lpstr>
      <vt:lpstr>関数定義</vt:lpstr>
      <vt:lpstr>PowerPoint プレゼンテーション</vt:lpstr>
      <vt:lpstr>関数</vt:lpstr>
      <vt:lpstr>関数定義</vt:lpstr>
      <vt:lpstr>関数定義</vt:lpstr>
      <vt:lpstr>関数における抽象化</vt:lpstr>
      <vt:lpstr>実引数、仮引数（パラメータ）、戻り値</vt:lpstr>
      <vt:lpstr>実引数、仮引数（パラメータ）、戻り値</vt:lpstr>
      <vt:lpstr>関数定義と呼び出し</vt:lpstr>
      <vt:lpstr>関数と呼び出し</vt:lpstr>
      <vt:lpstr>関数の有用性</vt:lpstr>
      <vt:lpstr>コードの再利用性</vt:lpstr>
      <vt:lpstr>コード修正時のバグ防止</vt:lpstr>
      <vt:lpstr>演習</vt:lpstr>
      <vt:lpstr>演習１</vt:lpstr>
      <vt:lpstr>演習２から６の内容</vt:lpstr>
      <vt:lpstr>タートルグラフィックス</vt:lpstr>
      <vt:lpstr>Goto メソッドでの場所の指定法</vt:lpstr>
      <vt:lpstr>タートルグラフィックスのオブジェクトとメソッド</vt:lpstr>
      <vt:lpstr>演習２，３，４，５，６の流れ</vt:lpstr>
      <vt:lpstr>使用する turtle 機能</vt:lpstr>
      <vt:lpstr>使用する turtle 機能</vt:lpstr>
      <vt:lpstr>使用するPythonの標準機能</vt:lpstr>
      <vt:lpstr>使用するPythonの標準機能</vt:lpstr>
      <vt:lpstr>演習２．落下の再現</vt:lpstr>
      <vt:lpstr>PowerPoint プレゼンテーション</vt:lpstr>
      <vt:lpstr>演習３．接触の近似</vt:lpstr>
      <vt:lpstr>PowerPoint プレゼンテーション</vt:lpstr>
      <vt:lpstr>演習４．アクション性</vt:lpstr>
      <vt:lpstr>PowerPoint プレゼンテーション</vt:lpstr>
      <vt:lpstr>演習５．プレイヤーを動かす</vt:lpstr>
      <vt:lpstr>PowerPoint プレゼンテーション</vt:lpstr>
      <vt:lpstr>演習６．完成形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コンピューターサイエンス</dc:title>
  <dc:creator>kunihiko</dc:creator>
  <cp:lastModifiedBy>金子　邦彦</cp:lastModifiedBy>
  <cp:revision>88</cp:revision>
  <dcterms:created xsi:type="dcterms:W3CDTF">2020-06-03T12:20:31Z</dcterms:created>
  <dcterms:modified xsi:type="dcterms:W3CDTF">2026-06-30T04:01:29Z</dcterms:modified>
</cp:coreProperties>
</file>